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2AC02-B92E-41D9-886A-21087C8DA947}" type="datetimeFigureOut">
              <a:rPr lang="en-SG" smtClean="0"/>
              <a:t>23/3/2023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034F5-A7AB-479A-8692-E4A43AA6F5F5}" type="slidenum">
              <a:rPr lang="en-SG" smtClean="0"/>
              <a:t>‹#›</a:t>
            </a:fld>
            <a:endParaRPr lang="en-SG"/>
          </a:p>
        </p:txBody>
      </p:sp>
    </p:spTree>
    <p:extLst>
      <p:ext uri="{BB962C8B-B14F-4D97-AF65-F5344CB8AC3E}">
        <p14:creationId xmlns:p14="http://schemas.microsoft.com/office/powerpoint/2010/main" val="1979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4</a:t>
            </a:fld>
            <a:endParaRPr lang="en-SG"/>
          </a:p>
        </p:txBody>
      </p:sp>
    </p:spTree>
    <p:extLst>
      <p:ext uri="{BB962C8B-B14F-4D97-AF65-F5344CB8AC3E}">
        <p14:creationId xmlns:p14="http://schemas.microsoft.com/office/powerpoint/2010/main" val="51652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5</a:t>
            </a:fld>
            <a:endParaRPr lang="en-SG"/>
          </a:p>
        </p:txBody>
      </p:sp>
    </p:spTree>
    <p:extLst>
      <p:ext uri="{BB962C8B-B14F-4D97-AF65-F5344CB8AC3E}">
        <p14:creationId xmlns:p14="http://schemas.microsoft.com/office/powerpoint/2010/main" val="1284890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6</a:t>
            </a:fld>
            <a:endParaRPr lang="en-SG"/>
          </a:p>
        </p:txBody>
      </p:sp>
    </p:spTree>
    <p:extLst>
      <p:ext uri="{BB962C8B-B14F-4D97-AF65-F5344CB8AC3E}">
        <p14:creationId xmlns:p14="http://schemas.microsoft.com/office/powerpoint/2010/main" val="34985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7</a:t>
            </a:fld>
            <a:endParaRPr lang="en-SG"/>
          </a:p>
        </p:txBody>
      </p:sp>
    </p:spTree>
    <p:extLst>
      <p:ext uri="{BB962C8B-B14F-4D97-AF65-F5344CB8AC3E}">
        <p14:creationId xmlns:p14="http://schemas.microsoft.com/office/powerpoint/2010/main" val="221574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8</a:t>
            </a:fld>
            <a:endParaRPr lang="en-SG"/>
          </a:p>
        </p:txBody>
      </p:sp>
    </p:spTree>
    <p:extLst>
      <p:ext uri="{BB962C8B-B14F-4D97-AF65-F5344CB8AC3E}">
        <p14:creationId xmlns:p14="http://schemas.microsoft.com/office/powerpoint/2010/main" val="17750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D5034F5-A7AB-479A-8692-E4A43AA6F5F5}" type="slidenum">
              <a:rPr lang="en-SG" smtClean="0"/>
              <a:t>9</a:t>
            </a:fld>
            <a:endParaRPr lang="en-SG"/>
          </a:p>
        </p:txBody>
      </p:sp>
    </p:spTree>
    <p:extLst>
      <p:ext uri="{BB962C8B-B14F-4D97-AF65-F5344CB8AC3E}">
        <p14:creationId xmlns:p14="http://schemas.microsoft.com/office/powerpoint/2010/main" val="77143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0CD7-F031-A4BD-06CF-ECB55A518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EDA5CEE-AAA8-08AF-C062-2E519EEBA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287F625-BD2F-EC97-CBF8-1D38509AB023}"/>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5" name="Footer Placeholder 4">
            <a:extLst>
              <a:ext uri="{FF2B5EF4-FFF2-40B4-BE49-F238E27FC236}">
                <a16:creationId xmlns:a16="http://schemas.microsoft.com/office/drawing/2014/main" id="{7488BF7F-DD16-61AA-E0A5-BE56B7039CB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021FBD-0E14-7A39-A37F-6A479FBDFECC}"/>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54464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0F7F-BAD9-7D6A-CD2B-4F2C659BAF3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CC39138-F7FE-EF15-1266-C154BE4A4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5274D60-ECFE-FEDC-07EF-7B27E79A62A4}"/>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5" name="Footer Placeholder 4">
            <a:extLst>
              <a:ext uri="{FF2B5EF4-FFF2-40B4-BE49-F238E27FC236}">
                <a16:creationId xmlns:a16="http://schemas.microsoft.com/office/drawing/2014/main" id="{C7803291-E6EF-954D-9099-BE05118AE0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C23911-C574-D49D-C8E7-70E4EC7D287D}"/>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83009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CD6AE-F4AA-DFE0-EFE4-61A97E6AB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06AD844-E821-4A17-AA8F-222106F9CF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5AE4B1F-EC88-53FF-6051-0458C16980E3}"/>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5" name="Footer Placeholder 4">
            <a:extLst>
              <a:ext uri="{FF2B5EF4-FFF2-40B4-BE49-F238E27FC236}">
                <a16:creationId xmlns:a16="http://schemas.microsoft.com/office/drawing/2014/main" id="{7F7537D1-0C2A-BF51-45A6-9825EDB6296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1E8001-3FA1-D63C-5F45-7F1CEF59104A}"/>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55073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CE74-DE0A-1E75-BBDA-DD356FE88E8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E5DB9C4-0C92-8C4F-A32F-0CB104443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18E7725-E0EE-7F77-9525-ED7137A4294C}"/>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5" name="Footer Placeholder 4">
            <a:extLst>
              <a:ext uri="{FF2B5EF4-FFF2-40B4-BE49-F238E27FC236}">
                <a16:creationId xmlns:a16="http://schemas.microsoft.com/office/drawing/2014/main" id="{995D0554-356C-A59E-FFC0-B5ABF0D72F7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858647-9454-0CCE-663E-3D1786291B96}"/>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8108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BF85-EC7F-E8E4-FC0A-4F37ECC05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3413582-B7DF-E8FE-046C-4CFA95C62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9BBE4-7E36-754B-4E92-95EEBB6EC23F}"/>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5" name="Footer Placeholder 4">
            <a:extLst>
              <a:ext uri="{FF2B5EF4-FFF2-40B4-BE49-F238E27FC236}">
                <a16:creationId xmlns:a16="http://schemas.microsoft.com/office/drawing/2014/main" id="{DCF2BC72-5336-DD70-F642-DB9231AEE5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9F336A-ECC7-7E36-815D-E8F013778C4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369346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053C-FD61-F60D-3A61-B4D578719CF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07EF12F-6FDE-78C7-3DBA-C04AD1314A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DC43B44-DF65-1E36-CBFB-57B06D81F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1BE513E-8798-9880-6731-BC8313FA134F}"/>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6" name="Footer Placeholder 5">
            <a:extLst>
              <a:ext uri="{FF2B5EF4-FFF2-40B4-BE49-F238E27FC236}">
                <a16:creationId xmlns:a16="http://schemas.microsoft.com/office/drawing/2014/main" id="{D478E097-05F3-9A38-2C5D-34A6BAF8308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25F72B9-666C-79FA-3F43-7521B0E86245}"/>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196861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AEF1-87CE-7C6E-876A-D9DE6243D14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364A17A-F132-FA14-AA04-1E8549A2B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01146-3B3E-FB23-BE51-7923C8C7F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8A0A92D-D067-E38F-6493-FD7DCF4E5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C366D-1298-F670-BC79-977DD5B54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4D8CC17-BBD3-D4CC-101D-C9760ABFB425}"/>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8" name="Footer Placeholder 7">
            <a:extLst>
              <a:ext uri="{FF2B5EF4-FFF2-40B4-BE49-F238E27FC236}">
                <a16:creationId xmlns:a16="http://schemas.microsoft.com/office/drawing/2014/main" id="{CE39786B-F395-E419-A1E1-37DBFE8DB8E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F3D8E47-45DC-6D5D-69C5-F522F4B7EF7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90553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E5F0-93B3-5C52-A5F0-50D24B03C1C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283C26B-E0A2-2E54-2F65-F43C67DFA8D5}"/>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4" name="Footer Placeholder 3">
            <a:extLst>
              <a:ext uri="{FF2B5EF4-FFF2-40B4-BE49-F238E27FC236}">
                <a16:creationId xmlns:a16="http://schemas.microsoft.com/office/drawing/2014/main" id="{EF399CED-87BD-C5C8-9B86-8472084AB14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A27200B-F398-163C-6513-ABA68D642317}"/>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85804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DFA43-ACFA-5925-24C4-9E6EC276C554}"/>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3" name="Footer Placeholder 2">
            <a:extLst>
              <a:ext uri="{FF2B5EF4-FFF2-40B4-BE49-F238E27FC236}">
                <a16:creationId xmlns:a16="http://schemas.microsoft.com/office/drawing/2014/main" id="{08F07EDD-D348-B1E3-3199-28BDD8272C4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B752B14-42E6-C1EA-3E17-4DB77F469F49}"/>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82458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4AC0-21EF-3AAD-0753-51C3DAF33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3CBBBFE-8AC8-9160-47FF-D582F0293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BC3B55E-1B20-CB4D-504B-452B42420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0665B-6CBD-C7E5-985C-ABE179DD9584}"/>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6" name="Footer Placeholder 5">
            <a:extLst>
              <a:ext uri="{FF2B5EF4-FFF2-40B4-BE49-F238E27FC236}">
                <a16:creationId xmlns:a16="http://schemas.microsoft.com/office/drawing/2014/main" id="{8D6F7EF4-DC02-268B-6715-7394D6B1CE3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EB76A8-2CB5-C3ED-F957-6AF8A2B1E336}"/>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02942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7B38-E625-C7A1-0EB1-F57E6B79A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830BC27-87A6-5D85-305F-242471C4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2C75B91-713E-BD91-2C54-7F0143E85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F44FE-648B-BD4D-7926-920D945B18F0}"/>
              </a:ext>
            </a:extLst>
          </p:cNvPr>
          <p:cNvSpPr>
            <a:spLocks noGrp="1"/>
          </p:cNvSpPr>
          <p:nvPr>
            <p:ph type="dt" sz="half" idx="10"/>
          </p:nvPr>
        </p:nvSpPr>
        <p:spPr/>
        <p:txBody>
          <a:bodyPr/>
          <a:lstStyle/>
          <a:p>
            <a:fld id="{0D7D87DA-52D1-4FCF-86E4-E01EA409C95E}" type="datetimeFigureOut">
              <a:rPr lang="en-SG" smtClean="0"/>
              <a:t>23/3/2023</a:t>
            </a:fld>
            <a:endParaRPr lang="en-SG"/>
          </a:p>
        </p:txBody>
      </p:sp>
      <p:sp>
        <p:nvSpPr>
          <p:cNvPr id="6" name="Footer Placeholder 5">
            <a:extLst>
              <a:ext uri="{FF2B5EF4-FFF2-40B4-BE49-F238E27FC236}">
                <a16:creationId xmlns:a16="http://schemas.microsoft.com/office/drawing/2014/main" id="{8F5009F6-5C7E-97F9-8587-D94C6BA93F0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6E7D1DE-6D19-FA89-8063-5BDC4D3D03C0}"/>
              </a:ext>
            </a:extLst>
          </p:cNvPr>
          <p:cNvSpPr>
            <a:spLocks noGrp="1"/>
          </p:cNvSpPr>
          <p:nvPr>
            <p:ph type="sldNum" sz="quarter" idx="12"/>
          </p:nvPr>
        </p:nvSpPr>
        <p:spPr/>
        <p:txBody>
          <a:bodyPr/>
          <a:lstStyle/>
          <a:p>
            <a:fld id="{841FE07A-54E0-4676-9F20-7DE882076952}" type="slidenum">
              <a:rPr lang="en-SG" smtClean="0"/>
              <a:t>‹#›</a:t>
            </a:fld>
            <a:endParaRPr lang="en-SG"/>
          </a:p>
        </p:txBody>
      </p:sp>
    </p:spTree>
    <p:extLst>
      <p:ext uri="{BB962C8B-B14F-4D97-AF65-F5344CB8AC3E}">
        <p14:creationId xmlns:p14="http://schemas.microsoft.com/office/powerpoint/2010/main" val="243720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51FC9-5057-4FE8-6C18-D08B9A1B0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0EA5B2-DDE4-AD5B-4C04-4953D9252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AB76B6-3D09-355A-6887-7A32FBDD2D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D87DA-52D1-4FCF-86E4-E01EA409C95E}" type="datetimeFigureOut">
              <a:rPr lang="en-SG" smtClean="0"/>
              <a:t>23/3/2023</a:t>
            </a:fld>
            <a:endParaRPr lang="en-SG"/>
          </a:p>
        </p:txBody>
      </p:sp>
      <p:sp>
        <p:nvSpPr>
          <p:cNvPr id="5" name="Footer Placeholder 4">
            <a:extLst>
              <a:ext uri="{FF2B5EF4-FFF2-40B4-BE49-F238E27FC236}">
                <a16:creationId xmlns:a16="http://schemas.microsoft.com/office/drawing/2014/main" id="{DFAF9A16-13EE-0CB2-F1F7-431AABF71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2FC9B40-4D2D-1706-8CBE-78E8B9B5E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FE07A-54E0-4676-9F20-7DE882076952}" type="slidenum">
              <a:rPr lang="en-SG" smtClean="0"/>
              <a:t>‹#›</a:t>
            </a:fld>
            <a:endParaRPr lang="en-SG"/>
          </a:p>
        </p:txBody>
      </p:sp>
    </p:spTree>
    <p:extLst>
      <p:ext uri="{BB962C8B-B14F-4D97-AF65-F5344CB8AC3E}">
        <p14:creationId xmlns:p14="http://schemas.microsoft.com/office/powerpoint/2010/main" val="373007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43028" y="952829"/>
            <a:ext cx="9746483" cy="3847207"/>
          </a:xfrm>
          <a:prstGeom prst="rect">
            <a:avLst/>
          </a:prstGeom>
          <a:noFill/>
        </p:spPr>
        <p:txBody>
          <a:bodyPr wrap="square" rtlCol="0">
            <a:spAutoFit/>
          </a:bodyPr>
          <a:lstStyle/>
          <a:p>
            <a:r>
              <a:rPr lang="en-US" sz="2000" b="1" dirty="0"/>
              <a:t>Program Design Purpose</a:t>
            </a:r>
          </a:p>
          <a:p>
            <a:pPr algn="just"/>
            <a:endParaRPr lang="en-US" sz="1600" b="1" dirty="0"/>
          </a:p>
          <a:p>
            <a:pPr algn="just"/>
            <a:r>
              <a:rPr lang="en-US" sz="1600" b="1" dirty="0"/>
              <a:t>We want to create a monitor system which can show customer the services availability of a mid size cluster in real time. The program can check the availability/execution state of each nodes/</a:t>
            </a:r>
            <a:r>
              <a:rPr lang="en-US" sz="1600" b="1" dirty="0" err="1"/>
              <a:t>vms</a:t>
            </a:r>
            <a:r>
              <a:rPr lang="en-US" sz="1600" b="1" dirty="0"/>
              <a:t>/services/programs in the cluster regularly and provide the system health evaluation scores based on user's pre-set calculation function. We aim to avoid the user making much change of their routing config of the switches in the network or installing much additional libs on their nodes during the setup process to reduce the complexity of deployment. The system can be applied to the below scenario:</a:t>
            </a:r>
          </a:p>
          <a:p>
            <a:pPr algn="just"/>
            <a:endParaRPr lang="en-US" sz="1600" b="1" dirty="0"/>
          </a:p>
          <a:p>
            <a:pPr marL="285750" indent="-285750" algn="just">
              <a:buFont typeface="Arial" panose="020B0604020202020204" pitchFamily="34" charset="0"/>
              <a:buChar char="•"/>
            </a:pPr>
            <a:r>
              <a:rPr lang="en-US" sz="1600" b="1" dirty="0"/>
              <a:t>Monitor the health of the critical nodes/services used in a cyber exercise. </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Monitor whether some attacks are happening or has happened on some critical nodes (such as NTP server)/service program of a cluster.</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Visualize the nodes' status change/modification during a cyber security drill/events.</a:t>
            </a:r>
          </a:p>
        </p:txBody>
      </p:sp>
    </p:spTree>
    <p:extLst>
      <p:ext uri="{BB962C8B-B14F-4D97-AF65-F5344CB8AC3E}">
        <p14:creationId xmlns:p14="http://schemas.microsoft.com/office/powerpoint/2010/main" val="385361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FB9040A0-BF85-F901-CC84-DF7444F4B41E}"/>
              </a:ext>
            </a:extLst>
          </p:cNvPr>
          <p:cNvSpPr txBox="1"/>
          <p:nvPr/>
        </p:nvSpPr>
        <p:spPr>
          <a:xfrm>
            <a:off x="492787" y="711669"/>
            <a:ext cx="11283881" cy="1384995"/>
          </a:xfrm>
          <a:prstGeom prst="rect">
            <a:avLst/>
          </a:prstGeom>
          <a:noFill/>
        </p:spPr>
        <p:txBody>
          <a:bodyPr wrap="square" rtlCol="0">
            <a:spAutoFit/>
          </a:bodyPr>
          <a:lstStyle/>
          <a:p>
            <a:pPr algn="just"/>
            <a:r>
              <a:rPr lang="en-US" sz="2000" b="1" dirty="0"/>
              <a:t>Introduction </a:t>
            </a:r>
          </a:p>
          <a:p>
            <a:pPr algn="just"/>
            <a:endParaRPr lang="en-US" sz="1600" b="1" dirty="0"/>
          </a:p>
          <a:p>
            <a:pPr algn="just"/>
            <a:r>
              <a:rPr lang="en-US" sz="1600" b="1" dirty="0"/>
              <a:t>The Cluster Service Heath Monitor is a system function/service monitoring program to check and evaluate the cyber security computing cluster's critical points (node, service, function, file system) availability in real time during the cyber exercise. The system contents three main parts and the system workflow diagram is shown below: </a:t>
            </a:r>
          </a:p>
        </p:txBody>
      </p:sp>
      <p:sp>
        <p:nvSpPr>
          <p:cNvPr id="6" name="TextBox 5">
            <a:extLst>
              <a:ext uri="{FF2B5EF4-FFF2-40B4-BE49-F238E27FC236}">
                <a16:creationId xmlns:a16="http://schemas.microsoft.com/office/drawing/2014/main" id="{3766CF24-8600-CFF7-39A2-29B84D871467}"/>
              </a:ext>
            </a:extLst>
          </p:cNvPr>
          <p:cNvSpPr txBox="1"/>
          <p:nvPr/>
        </p:nvSpPr>
        <p:spPr>
          <a:xfrm>
            <a:off x="492787" y="2268790"/>
            <a:ext cx="4343373"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Service Prober Repository : </a:t>
            </a:r>
            <a:r>
              <a:rPr lang="en-US" sz="1600" dirty="0"/>
              <a:t>A service checking lib with several different prober functions (such as check NTP, FTP, VNC, </a:t>
            </a:r>
            <a:r>
              <a:rPr lang="en-US" sz="1600" dirty="0" err="1"/>
              <a:t>ssh</a:t>
            </a:r>
            <a:r>
              <a:rPr lang="en-US" sz="1600" dirty="0"/>
              <a:t> ...) to detect whether a specific node / service / program / function is working normally.</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Prober Agent </a:t>
            </a:r>
            <a:r>
              <a:rPr lang="en-US" sz="1600" dirty="0"/>
              <a:t>:  A agent collects and schedules several different kinds of probers to check the entire availably of one or multiple targets’ working state in the cluster.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Monitor Hub </a:t>
            </a:r>
            <a:r>
              <a:rPr lang="en-US" sz="1600" dirty="0"/>
              <a:t>: A data visualization and analysis system provides database to archive data,  a web-based dashboard for user to check the monitored cluster's state and the interface for user to plug in their score calculation formular / function are also provided. </a:t>
            </a:r>
          </a:p>
        </p:txBody>
      </p:sp>
      <p:pic>
        <p:nvPicPr>
          <p:cNvPr id="9" name="Picture 8" descr="Timeline&#10;&#10;Description automatically generated">
            <a:extLst>
              <a:ext uri="{FF2B5EF4-FFF2-40B4-BE49-F238E27FC236}">
                <a16:creationId xmlns:a16="http://schemas.microsoft.com/office/drawing/2014/main" id="{1E6A7EFB-A5E3-E46C-A22B-08423B320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841" y="2798064"/>
            <a:ext cx="6976106" cy="3490976"/>
          </a:xfrm>
          <a:prstGeom prst="rect">
            <a:avLst/>
          </a:prstGeom>
          <a:ln w="9525">
            <a:solidFill>
              <a:schemeClr val="tx1"/>
            </a:solidFill>
            <a:prstDash val="dash"/>
          </a:ln>
        </p:spPr>
      </p:pic>
      <p:sp>
        <p:nvSpPr>
          <p:cNvPr id="10" name="TextBox 9">
            <a:extLst>
              <a:ext uri="{FF2B5EF4-FFF2-40B4-BE49-F238E27FC236}">
                <a16:creationId xmlns:a16="http://schemas.microsoft.com/office/drawing/2014/main" id="{7DF28710-B278-2D92-E73D-47E8BAF77E05}"/>
              </a:ext>
            </a:extLst>
          </p:cNvPr>
          <p:cNvSpPr txBox="1"/>
          <p:nvPr/>
        </p:nvSpPr>
        <p:spPr>
          <a:xfrm>
            <a:off x="5127752" y="2347323"/>
            <a:ext cx="2355088" cy="307777"/>
          </a:xfrm>
          <a:prstGeom prst="rect">
            <a:avLst/>
          </a:prstGeom>
          <a:noFill/>
        </p:spPr>
        <p:txBody>
          <a:bodyPr wrap="square" rtlCol="0">
            <a:spAutoFit/>
          </a:bodyPr>
          <a:lstStyle/>
          <a:p>
            <a:r>
              <a:rPr lang="en-US" sz="1400" b="1" dirty="0">
                <a:solidFill>
                  <a:srgbClr val="002060"/>
                </a:solidFill>
              </a:rPr>
              <a:t>System Workflow Diagram </a:t>
            </a:r>
            <a:endParaRPr lang="en-SG" sz="1400" b="1" dirty="0">
              <a:solidFill>
                <a:srgbClr val="002060"/>
              </a:solidFill>
            </a:endParaRPr>
          </a:p>
        </p:txBody>
      </p:sp>
    </p:spTree>
    <p:extLst>
      <p:ext uri="{BB962C8B-B14F-4D97-AF65-F5344CB8AC3E}">
        <p14:creationId xmlns:p14="http://schemas.microsoft.com/office/powerpoint/2010/main" val="187879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D563879B-1A7F-0A59-6846-B8448D987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59" y="1459069"/>
            <a:ext cx="9760363" cy="5246195"/>
          </a:xfrm>
          <a:prstGeom prst="rect">
            <a:avLst/>
          </a:prstGeom>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[Score dashboard]</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cxnSp>
        <p:nvCxnSpPr>
          <p:cNvPr id="8" name="Straight Arrow Connector 7">
            <a:extLst>
              <a:ext uri="{FF2B5EF4-FFF2-40B4-BE49-F238E27FC236}">
                <a16:creationId xmlns:a16="http://schemas.microsoft.com/office/drawing/2014/main" id="{B06CF5DD-ADB6-A133-F130-722A91DA8CA8}"/>
              </a:ext>
            </a:extLst>
          </p:cNvPr>
          <p:cNvCxnSpPr>
            <a:cxnSpLocks/>
          </p:cNvCxnSpPr>
          <p:nvPr/>
        </p:nvCxnSpPr>
        <p:spPr>
          <a:xfrm>
            <a:off x="9241245" y="1239520"/>
            <a:ext cx="0" cy="921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E0E62EC-3830-EFEB-F38A-DECCEFF4EB34}"/>
              </a:ext>
            </a:extLst>
          </p:cNvPr>
          <p:cNvSpPr txBox="1"/>
          <p:nvPr/>
        </p:nvSpPr>
        <p:spPr>
          <a:xfrm>
            <a:off x="4360614" y="962521"/>
            <a:ext cx="3096825" cy="276999"/>
          </a:xfrm>
          <a:prstGeom prst="rect">
            <a:avLst/>
          </a:prstGeom>
          <a:noFill/>
          <a:ln>
            <a:solidFill>
              <a:srgbClr val="0070C0"/>
            </a:solidFill>
          </a:ln>
        </p:spPr>
        <p:txBody>
          <a:bodyPr wrap="square" rtlCol="0">
            <a:spAutoFit/>
          </a:bodyPr>
          <a:lstStyle/>
          <a:p>
            <a:r>
              <a:rPr lang="en-US" sz="1200" b="1" dirty="0">
                <a:solidFill>
                  <a:srgbClr val="002060"/>
                </a:solidFill>
              </a:rPr>
              <a:t>The online and total service monitored count </a:t>
            </a:r>
            <a:endParaRPr lang="en-SG" sz="1200" b="1" dirty="0">
              <a:solidFill>
                <a:srgbClr val="002060"/>
              </a:solidFill>
            </a:endParaRPr>
          </a:p>
        </p:txBody>
      </p:sp>
      <p:cxnSp>
        <p:nvCxnSpPr>
          <p:cNvPr id="11" name="Straight Arrow Connector 10">
            <a:extLst>
              <a:ext uri="{FF2B5EF4-FFF2-40B4-BE49-F238E27FC236}">
                <a16:creationId xmlns:a16="http://schemas.microsoft.com/office/drawing/2014/main" id="{9E7E389E-FC8B-D2CE-38E5-A4DB838937F4}"/>
              </a:ext>
            </a:extLst>
          </p:cNvPr>
          <p:cNvCxnSpPr>
            <a:cxnSpLocks/>
          </p:cNvCxnSpPr>
          <p:nvPr/>
        </p:nvCxnSpPr>
        <p:spPr>
          <a:xfrm>
            <a:off x="2953657" y="1293678"/>
            <a:ext cx="0" cy="1330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83DE94-F332-7607-C11D-2F94294B8421}"/>
              </a:ext>
            </a:extLst>
          </p:cNvPr>
          <p:cNvSpPr/>
          <p:nvPr/>
        </p:nvSpPr>
        <p:spPr>
          <a:xfrm>
            <a:off x="930364" y="2705471"/>
            <a:ext cx="4480560" cy="2678486"/>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7" name="TextBox 16">
            <a:extLst>
              <a:ext uri="{FF2B5EF4-FFF2-40B4-BE49-F238E27FC236}">
                <a16:creationId xmlns:a16="http://schemas.microsoft.com/office/drawing/2014/main" id="{15A49EA8-2389-FB46-4E1F-11BF6F2534CE}"/>
              </a:ext>
            </a:extLst>
          </p:cNvPr>
          <p:cNvSpPr txBox="1"/>
          <p:nvPr/>
        </p:nvSpPr>
        <p:spPr>
          <a:xfrm>
            <a:off x="894080" y="832013"/>
            <a:ext cx="3322320" cy="461665"/>
          </a:xfrm>
          <a:prstGeom prst="rect">
            <a:avLst/>
          </a:prstGeom>
          <a:noFill/>
          <a:ln>
            <a:solidFill>
              <a:srgbClr val="0070C0"/>
            </a:solidFill>
          </a:ln>
        </p:spPr>
        <p:txBody>
          <a:bodyPr wrap="square" rtlCol="0">
            <a:spAutoFit/>
          </a:bodyPr>
          <a:lstStyle/>
          <a:p>
            <a:r>
              <a:rPr lang="en-US" sz="1200" b="1" dirty="0">
                <a:solidFill>
                  <a:srgbClr val="002060"/>
                </a:solidFill>
              </a:rPr>
              <a:t>The cluster’s network topology and the service health of each monitored node/sub-cluster </a:t>
            </a:r>
            <a:endParaRPr lang="en-SG" sz="1200" b="1" dirty="0">
              <a:solidFill>
                <a:srgbClr val="002060"/>
              </a:solidFill>
            </a:endParaRPr>
          </a:p>
        </p:txBody>
      </p:sp>
      <p:cxnSp>
        <p:nvCxnSpPr>
          <p:cNvPr id="19" name="Straight Arrow Connector 18">
            <a:extLst>
              <a:ext uri="{FF2B5EF4-FFF2-40B4-BE49-F238E27FC236}">
                <a16:creationId xmlns:a16="http://schemas.microsoft.com/office/drawing/2014/main" id="{C8E95BB9-003F-ED6D-2039-889920E423C0}"/>
              </a:ext>
            </a:extLst>
          </p:cNvPr>
          <p:cNvCxnSpPr>
            <a:cxnSpLocks/>
          </p:cNvCxnSpPr>
          <p:nvPr/>
        </p:nvCxnSpPr>
        <p:spPr>
          <a:xfrm>
            <a:off x="5683794" y="1239520"/>
            <a:ext cx="0" cy="921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DB96EB-47D9-6142-93D5-BDEB5B38F47C}"/>
              </a:ext>
            </a:extLst>
          </p:cNvPr>
          <p:cNvSpPr txBox="1"/>
          <p:nvPr/>
        </p:nvSpPr>
        <p:spPr>
          <a:xfrm>
            <a:off x="7875974" y="969156"/>
            <a:ext cx="3503226" cy="276999"/>
          </a:xfrm>
          <a:prstGeom prst="rect">
            <a:avLst/>
          </a:prstGeom>
          <a:noFill/>
          <a:ln>
            <a:solidFill>
              <a:srgbClr val="0070C0"/>
            </a:solidFill>
          </a:ln>
        </p:spPr>
        <p:txBody>
          <a:bodyPr wrap="square" rtlCol="0">
            <a:spAutoFit/>
          </a:bodyPr>
          <a:lstStyle/>
          <a:p>
            <a:r>
              <a:rPr lang="en-US" sz="1200" b="1" dirty="0">
                <a:solidFill>
                  <a:srgbClr val="002060"/>
                </a:solidFill>
              </a:rPr>
              <a:t>Current service score and the score history diagram</a:t>
            </a:r>
            <a:endParaRPr lang="en-SG" sz="1200" b="1" dirty="0">
              <a:solidFill>
                <a:srgbClr val="002060"/>
              </a:solidFill>
            </a:endParaRPr>
          </a:p>
        </p:txBody>
      </p:sp>
      <p:cxnSp>
        <p:nvCxnSpPr>
          <p:cNvPr id="24" name="Straight Arrow Connector 23">
            <a:extLst>
              <a:ext uri="{FF2B5EF4-FFF2-40B4-BE49-F238E27FC236}">
                <a16:creationId xmlns:a16="http://schemas.microsoft.com/office/drawing/2014/main" id="{85B035A0-1135-93B4-9B3E-D624E711AA49}"/>
              </a:ext>
            </a:extLst>
          </p:cNvPr>
          <p:cNvCxnSpPr>
            <a:cxnSpLocks/>
          </p:cNvCxnSpPr>
          <p:nvPr/>
        </p:nvCxnSpPr>
        <p:spPr>
          <a:xfrm flipH="1">
            <a:off x="10181803" y="3585180"/>
            <a:ext cx="34544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976C502-AC1D-FF54-A15A-EDF8C4CAFF74}"/>
              </a:ext>
            </a:extLst>
          </p:cNvPr>
          <p:cNvSpPr/>
          <p:nvPr/>
        </p:nvSpPr>
        <p:spPr>
          <a:xfrm>
            <a:off x="7875973" y="2737393"/>
            <a:ext cx="2273865" cy="1341120"/>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27" name="TextBox 26">
            <a:extLst>
              <a:ext uri="{FF2B5EF4-FFF2-40B4-BE49-F238E27FC236}">
                <a16:creationId xmlns:a16="http://schemas.microsoft.com/office/drawing/2014/main" id="{4E00E659-F0DB-9A68-C715-8B8A5EAFC311}"/>
              </a:ext>
            </a:extLst>
          </p:cNvPr>
          <p:cNvSpPr txBox="1"/>
          <p:nvPr/>
        </p:nvSpPr>
        <p:spPr>
          <a:xfrm>
            <a:off x="10575563" y="3403600"/>
            <a:ext cx="1167656" cy="830997"/>
          </a:xfrm>
          <a:prstGeom prst="rect">
            <a:avLst/>
          </a:prstGeom>
          <a:noFill/>
          <a:ln>
            <a:solidFill>
              <a:srgbClr val="0070C0"/>
            </a:solidFill>
          </a:ln>
        </p:spPr>
        <p:txBody>
          <a:bodyPr wrap="square" rtlCol="0">
            <a:spAutoFit/>
          </a:bodyPr>
          <a:lstStyle/>
          <a:p>
            <a:r>
              <a:rPr lang="en-US" sz="1200" b="1" dirty="0">
                <a:solidFill>
                  <a:srgbClr val="002060"/>
                </a:solidFill>
              </a:rPr>
              <a:t>Service health percentage categorized by services type.   </a:t>
            </a:r>
            <a:endParaRPr lang="en-SG" sz="1200" b="1" dirty="0">
              <a:solidFill>
                <a:srgbClr val="002060"/>
              </a:solidFill>
            </a:endParaRPr>
          </a:p>
        </p:txBody>
      </p:sp>
      <p:sp>
        <p:nvSpPr>
          <p:cNvPr id="29" name="Rectangle 28">
            <a:extLst>
              <a:ext uri="{FF2B5EF4-FFF2-40B4-BE49-F238E27FC236}">
                <a16:creationId xmlns:a16="http://schemas.microsoft.com/office/drawing/2014/main" id="{7ADA2E91-6846-C737-FB29-E2798001D9CE}"/>
              </a:ext>
            </a:extLst>
          </p:cNvPr>
          <p:cNvSpPr/>
          <p:nvPr/>
        </p:nvSpPr>
        <p:spPr>
          <a:xfrm>
            <a:off x="926041" y="5495010"/>
            <a:ext cx="4519719" cy="1175759"/>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cxnSp>
        <p:nvCxnSpPr>
          <p:cNvPr id="30" name="Straight Arrow Connector 29">
            <a:extLst>
              <a:ext uri="{FF2B5EF4-FFF2-40B4-BE49-F238E27FC236}">
                <a16:creationId xmlns:a16="http://schemas.microsoft.com/office/drawing/2014/main" id="{3BF6FAE5-C5B5-D6EB-5381-3E1DE18FF7A9}"/>
              </a:ext>
            </a:extLst>
          </p:cNvPr>
          <p:cNvCxnSpPr>
            <a:cxnSpLocks/>
          </p:cNvCxnSpPr>
          <p:nvPr/>
        </p:nvCxnSpPr>
        <p:spPr>
          <a:xfrm flipH="1">
            <a:off x="2357119" y="1756906"/>
            <a:ext cx="81701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D564354-C3AF-5B4F-8CFD-A8E960C873B2}"/>
              </a:ext>
            </a:extLst>
          </p:cNvPr>
          <p:cNvSpPr txBox="1"/>
          <p:nvPr/>
        </p:nvSpPr>
        <p:spPr>
          <a:xfrm>
            <a:off x="10466285" y="5742625"/>
            <a:ext cx="1167656" cy="830997"/>
          </a:xfrm>
          <a:prstGeom prst="rect">
            <a:avLst/>
          </a:prstGeom>
          <a:noFill/>
          <a:ln>
            <a:solidFill>
              <a:srgbClr val="0070C0"/>
            </a:solidFill>
          </a:ln>
        </p:spPr>
        <p:txBody>
          <a:bodyPr wrap="square" rtlCol="0">
            <a:spAutoFit/>
          </a:bodyPr>
          <a:lstStyle/>
          <a:p>
            <a:r>
              <a:rPr lang="en-US" sz="1200" b="1" dirty="0">
                <a:solidFill>
                  <a:srgbClr val="002060"/>
                </a:solidFill>
              </a:rPr>
              <a:t>Score history  </a:t>
            </a:r>
            <a:endParaRPr lang="en-SG" sz="1200" b="1" dirty="0">
              <a:solidFill>
                <a:srgbClr val="002060"/>
              </a:solidFill>
            </a:endParaRPr>
          </a:p>
          <a:p>
            <a:r>
              <a:rPr lang="en-US" sz="1200" b="1" dirty="0">
                <a:solidFill>
                  <a:srgbClr val="002060"/>
                </a:solidFill>
              </a:rPr>
              <a:t>table of every sub-service cluster. </a:t>
            </a:r>
          </a:p>
        </p:txBody>
      </p:sp>
      <p:sp>
        <p:nvSpPr>
          <p:cNvPr id="35" name="Rectangle 34">
            <a:extLst>
              <a:ext uri="{FF2B5EF4-FFF2-40B4-BE49-F238E27FC236}">
                <a16:creationId xmlns:a16="http://schemas.microsoft.com/office/drawing/2014/main" id="{53850E87-D2DC-D9D9-CA6E-619A5167E34B}"/>
              </a:ext>
            </a:extLst>
          </p:cNvPr>
          <p:cNvSpPr/>
          <p:nvPr/>
        </p:nvSpPr>
        <p:spPr>
          <a:xfrm>
            <a:off x="847117" y="1675626"/>
            <a:ext cx="1509992" cy="485334"/>
          </a:xfrm>
          <a:prstGeom prst="rect">
            <a:avLst/>
          </a:prstGeom>
          <a:noFill/>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cxnSp>
        <p:nvCxnSpPr>
          <p:cNvPr id="36" name="Straight Arrow Connector 35">
            <a:extLst>
              <a:ext uri="{FF2B5EF4-FFF2-40B4-BE49-F238E27FC236}">
                <a16:creationId xmlns:a16="http://schemas.microsoft.com/office/drawing/2014/main" id="{3857BAFC-7795-1B9D-883A-50F1DC4AB76B}"/>
              </a:ext>
            </a:extLst>
          </p:cNvPr>
          <p:cNvCxnSpPr>
            <a:cxnSpLocks/>
          </p:cNvCxnSpPr>
          <p:nvPr/>
        </p:nvCxnSpPr>
        <p:spPr>
          <a:xfrm flipH="1">
            <a:off x="5477725" y="6419820"/>
            <a:ext cx="49885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262274-0E2A-08C2-8E50-76A55399906D}"/>
              </a:ext>
            </a:extLst>
          </p:cNvPr>
          <p:cNvSpPr txBox="1"/>
          <p:nvPr/>
        </p:nvSpPr>
        <p:spPr>
          <a:xfrm>
            <a:off x="10551401" y="1627703"/>
            <a:ext cx="1167656" cy="646331"/>
          </a:xfrm>
          <a:prstGeom prst="rect">
            <a:avLst/>
          </a:prstGeom>
          <a:noFill/>
          <a:ln>
            <a:solidFill>
              <a:srgbClr val="0070C0"/>
            </a:solidFill>
          </a:ln>
        </p:spPr>
        <p:txBody>
          <a:bodyPr wrap="square" rtlCol="0">
            <a:spAutoFit/>
          </a:bodyPr>
          <a:lstStyle/>
          <a:p>
            <a:r>
              <a:rPr lang="en-US" sz="1200" b="1" dirty="0">
                <a:solidFill>
                  <a:srgbClr val="002060"/>
                </a:solidFill>
              </a:rPr>
              <a:t>Teams/Cluster selection drop down menu.</a:t>
            </a:r>
            <a:endParaRPr lang="en-SG" sz="1200" b="1" dirty="0">
              <a:solidFill>
                <a:srgbClr val="002060"/>
              </a:solidFill>
            </a:endParaRPr>
          </a:p>
        </p:txBody>
      </p:sp>
      <p:sp>
        <p:nvSpPr>
          <p:cNvPr id="41" name="TextBox 40">
            <a:extLst>
              <a:ext uri="{FF2B5EF4-FFF2-40B4-BE49-F238E27FC236}">
                <a16:creationId xmlns:a16="http://schemas.microsoft.com/office/drawing/2014/main" id="{577BAD81-2088-1A2E-64F3-D28CD7CFE793}"/>
              </a:ext>
            </a:extLst>
          </p:cNvPr>
          <p:cNvSpPr txBox="1"/>
          <p:nvPr/>
        </p:nvSpPr>
        <p:spPr>
          <a:xfrm>
            <a:off x="200151" y="506237"/>
            <a:ext cx="4239765" cy="307777"/>
          </a:xfrm>
          <a:prstGeom prst="rect">
            <a:avLst/>
          </a:prstGeom>
          <a:noFill/>
        </p:spPr>
        <p:txBody>
          <a:bodyPr wrap="square" rtlCol="0">
            <a:spAutoFit/>
          </a:bodyPr>
          <a:lstStyle/>
          <a:p>
            <a:r>
              <a:rPr lang="en-US" sz="1400" b="1" dirty="0">
                <a:solidFill>
                  <a:srgbClr val="002060"/>
                </a:solidFill>
              </a:rPr>
              <a:t>A sample template of the score monitor dashboard:  </a:t>
            </a:r>
            <a:endParaRPr lang="en-SG" sz="1400" b="1" dirty="0">
              <a:solidFill>
                <a:srgbClr val="002060"/>
              </a:solidFill>
            </a:endParaRPr>
          </a:p>
        </p:txBody>
      </p:sp>
    </p:spTree>
    <p:extLst>
      <p:ext uri="{BB962C8B-B14F-4D97-AF65-F5344CB8AC3E}">
        <p14:creationId xmlns:p14="http://schemas.microsoft.com/office/powerpoint/2010/main" val="167851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Service Prober Repository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Service Prober Repository is a prober module lib to provide the service / program function check function. The prober function can be categorized to three parts: local service probers, children agent prober and network </a:t>
            </a:r>
            <a:r>
              <a:rPr lang="en-US" sz="1600" b="1" dirty="0" err="1"/>
              <a:t>serice</a:t>
            </a:r>
            <a:r>
              <a:rPr lang="en-US" sz="1600" b="1" dirty="0"/>
              <a:t> probers.</a:t>
            </a:r>
          </a:p>
        </p:txBody>
      </p:sp>
      <p:sp>
        <p:nvSpPr>
          <p:cNvPr id="7" name="TextBox 6">
            <a:extLst>
              <a:ext uri="{FF2B5EF4-FFF2-40B4-BE49-F238E27FC236}">
                <a16:creationId xmlns:a16="http://schemas.microsoft.com/office/drawing/2014/main" id="{ABCDC763-F681-AFEB-B395-8F1B361099FF}"/>
              </a:ext>
            </a:extLst>
          </p:cNvPr>
          <p:cNvSpPr txBox="1"/>
          <p:nvPr/>
        </p:nvSpPr>
        <p:spPr>
          <a:xfrm>
            <a:off x="502835" y="1825655"/>
            <a:ext cx="4662018" cy="1569660"/>
          </a:xfrm>
          <a:prstGeom prst="rect">
            <a:avLst/>
          </a:prstGeom>
          <a:noFill/>
        </p:spPr>
        <p:txBody>
          <a:bodyPr wrap="square" rtlCol="0">
            <a:spAutoFit/>
          </a:bodyPr>
          <a:lstStyle/>
          <a:p>
            <a:pPr algn="just"/>
            <a:r>
              <a:rPr lang="en-US" sz="1600" b="1" dirty="0"/>
              <a:t>Local service prober : </a:t>
            </a:r>
            <a:r>
              <a:rPr lang="en-US" sz="1600" dirty="0"/>
              <a:t>The local service prober will run inside the target node to monitor the nodes resource usage (CPU%, Memory, Hard disk, user), network state (port opened, connection, NIC I/O state), local program execution state (process) and file system modification. The probers details are shown below:  </a:t>
            </a:r>
          </a:p>
        </p:txBody>
      </p:sp>
      <p:graphicFrame>
        <p:nvGraphicFramePr>
          <p:cNvPr id="8" name="Table 8">
            <a:extLst>
              <a:ext uri="{FF2B5EF4-FFF2-40B4-BE49-F238E27FC236}">
                <a16:creationId xmlns:a16="http://schemas.microsoft.com/office/drawing/2014/main" id="{4C5F38C2-14C4-E303-DC9B-9DEDBE74ABAA}"/>
              </a:ext>
            </a:extLst>
          </p:cNvPr>
          <p:cNvGraphicFramePr>
            <a:graphicFrameLocks noGrp="1"/>
          </p:cNvGraphicFramePr>
          <p:nvPr>
            <p:extLst>
              <p:ext uri="{D42A27DB-BD31-4B8C-83A1-F6EECF244321}">
                <p14:modId xmlns:p14="http://schemas.microsoft.com/office/powerpoint/2010/main" val="4116903542"/>
              </p:ext>
            </p:extLst>
          </p:nvPr>
        </p:nvGraphicFramePr>
        <p:xfrm>
          <a:off x="579105" y="3627455"/>
          <a:ext cx="4509478" cy="1760374"/>
        </p:xfrm>
        <a:graphic>
          <a:graphicData uri="http://schemas.openxmlformats.org/drawingml/2006/table">
            <a:tbl>
              <a:tblPr firstRow="1" bandRow="1">
                <a:tableStyleId>{5C22544A-7EE6-4342-B048-85BDC9FD1C3A}</a:tableStyleId>
              </a:tblPr>
              <a:tblGrid>
                <a:gridCol w="1354295">
                  <a:extLst>
                    <a:ext uri="{9D8B030D-6E8A-4147-A177-3AD203B41FA5}">
                      <a16:colId xmlns:a16="http://schemas.microsoft.com/office/drawing/2014/main" val="708994313"/>
                    </a:ext>
                  </a:extLst>
                </a:gridCol>
                <a:gridCol w="3155183">
                  <a:extLst>
                    <a:ext uri="{9D8B030D-6E8A-4147-A177-3AD203B41FA5}">
                      <a16:colId xmlns:a16="http://schemas.microsoft.com/office/drawing/2014/main" val="1835600444"/>
                    </a:ext>
                  </a:extLst>
                </a:gridCol>
              </a:tblGrid>
              <a:tr h="388774">
                <a:tc>
                  <a:txBody>
                    <a:bodyPr/>
                    <a:lstStyle/>
                    <a:p>
                      <a:r>
                        <a:rPr lang="en-SG" sz="1100" dirty="0">
                          <a:latin typeface="+mn-lt"/>
                        </a:rPr>
                        <a:t>Prober Name</a:t>
                      </a:r>
                    </a:p>
                  </a:txBody>
                  <a:tcPr/>
                </a:tc>
                <a:tc>
                  <a:txBody>
                    <a:bodyPr/>
                    <a:lstStyle/>
                    <a:p>
                      <a:r>
                        <a:rPr lang="en-US" sz="1100" dirty="0">
                          <a:latin typeface="+mn-lt"/>
                        </a:rPr>
                        <a:t>Probe action/ service covered</a:t>
                      </a:r>
                      <a:endParaRPr lang="en-SG" sz="1100" dirty="0">
                        <a:latin typeface="+mn-lt"/>
                      </a:endParaRPr>
                    </a:p>
                  </a:txBody>
                  <a:tcPr/>
                </a:tc>
                <a:extLst>
                  <a:ext uri="{0D108BD9-81ED-4DB2-BD59-A6C34878D82A}">
                    <a16:rowId xmlns:a16="http://schemas.microsoft.com/office/drawing/2014/main" val="3630460185"/>
                  </a:ext>
                </a:extLst>
              </a:tr>
              <a:tr h="449401">
                <a:tc>
                  <a:txBody>
                    <a:bodyPr/>
                    <a:lstStyle/>
                    <a:p>
                      <a:r>
                        <a:rPr lang="en-SG" sz="1200" dirty="0"/>
                        <a:t>Resource usage Prober</a:t>
                      </a:r>
                    </a:p>
                  </a:txBody>
                  <a:tcPr/>
                </a:tc>
                <a:tc>
                  <a:txBody>
                    <a:bodyPr/>
                    <a:lstStyle/>
                    <a:p>
                      <a:r>
                        <a:rPr lang="en-US" sz="1200" dirty="0"/>
                        <a:t>CPU %, Memory %, Hard Disk %, Network Bandwidth Usage.</a:t>
                      </a:r>
                      <a:endParaRPr lang="en-SG" sz="1200" dirty="0"/>
                    </a:p>
                  </a:txBody>
                  <a:tcPr/>
                </a:tc>
                <a:extLst>
                  <a:ext uri="{0D108BD9-81ED-4DB2-BD59-A6C34878D82A}">
                    <a16:rowId xmlns:a16="http://schemas.microsoft.com/office/drawing/2014/main" val="1222694993"/>
                  </a:ext>
                </a:extLst>
              </a:tr>
              <a:tr h="449401">
                <a:tc>
                  <a:txBody>
                    <a:bodyPr/>
                    <a:lstStyle/>
                    <a:p>
                      <a:r>
                        <a:rPr lang="en-SG" sz="1200" b="0" i="0" kern="1200" dirty="0">
                          <a:solidFill>
                            <a:schemeClr val="dk1"/>
                          </a:solidFill>
                          <a:effectLst/>
                          <a:latin typeface="+mn-lt"/>
                          <a:ea typeface="+mn-ea"/>
                          <a:cs typeface="+mn-cs"/>
                        </a:rPr>
                        <a:t>User action Prober</a:t>
                      </a:r>
                      <a:endParaRPr lang="en-SG" sz="1200" dirty="0"/>
                    </a:p>
                  </a:txBody>
                  <a:tcPr/>
                </a:tc>
                <a:tc>
                  <a:txBody>
                    <a:bodyPr/>
                    <a:lstStyle/>
                    <a:p>
                      <a:r>
                        <a:rPr lang="en-US" sz="1200" dirty="0"/>
                        <a:t>User login, </a:t>
                      </a:r>
                      <a:r>
                        <a:rPr lang="en-US" sz="1200" dirty="0" err="1"/>
                        <a:t>cmd</a:t>
                      </a:r>
                      <a:r>
                        <a:rPr lang="en-US" sz="1200" dirty="0"/>
                        <a:t> executed, file system modification.</a:t>
                      </a:r>
                      <a:endParaRPr lang="en-SG" sz="1200" dirty="0"/>
                    </a:p>
                  </a:txBody>
                  <a:tcPr/>
                </a:tc>
                <a:extLst>
                  <a:ext uri="{0D108BD9-81ED-4DB2-BD59-A6C34878D82A}">
                    <a16:rowId xmlns:a16="http://schemas.microsoft.com/office/drawing/2014/main" val="431672604"/>
                  </a:ext>
                </a:extLst>
              </a:tr>
              <a:tr h="449401">
                <a:tc>
                  <a:txBody>
                    <a:bodyPr/>
                    <a:lstStyle/>
                    <a:p>
                      <a:r>
                        <a:rPr lang="en-SG" sz="1200" b="0" i="0" kern="1200" dirty="0">
                          <a:solidFill>
                            <a:schemeClr val="dk1"/>
                          </a:solidFill>
                          <a:effectLst/>
                          <a:latin typeface="+mn-lt"/>
                          <a:ea typeface="+mn-ea"/>
                          <a:cs typeface="+mn-cs"/>
                        </a:rPr>
                        <a:t>Program action prober</a:t>
                      </a:r>
                      <a:endParaRPr lang="en-SG" sz="1200" dirty="0"/>
                    </a:p>
                  </a:txBody>
                  <a:tcPr/>
                </a:tc>
                <a:tc>
                  <a:txBody>
                    <a:bodyPr/>
                    <a:lstStyle/>
                    <a:p>
                      <a:r>
                        <a:rPr lang="en-US" sz="1200" b="0" i="0" kern="1200" dirty="0">
                          <a:solidFill>
                            <a:schemeClr val="dk1"/>
                          </a:solidFill>
                          <a:effectLst/>
                          <a:latin typeface="+mn-lt"/>
                          <a:ea typeface="+mn-ea"/>
                          <a:cs typeface="+mn-cs"/>
                        </a:rPr>
                        <a:t>Program execution, process started, service port opened, program log check.</a:t>
                      </a:r>
                      <a:endParaRPr lang="en-SG" sz="1200" dirty="0"/>
                    </a:p>
                  </a:txBody>
                  <a:tcPr/>
                </a:tc>
                <a:extLst>
                  <a:ext uri="{0D108BD9-81ED-4DB2-BD59-A6C34878D82A}">
                    <a16:rowId xmlns:a16="http://schemas.microsoft.com/office/drawing/2014/main" val="2164940141"/>
                  </a:ext>
                </a:extLst>
              </a:tr>
            </a:tbl>
          </a:graphicData>
        </a:graphic>
      </p:graphicFrame>
      <p:sp>
        <p:nvSpPr>
          <p:cNvPr id="9" name="TextBox 8">
            <a:extLst>
              <a:ext uri="{FF2B5EF4-FFF2-40B4-BE49-F238E27FC236}">
                <a16:creationId xmlns:a16="http://schemas.microsoft.com/office/drawing/2014/main" id="{3113E6DD-BF33-9818-EC3D-3870D2D44B94}"/>
              </a:ext>
            </a:extLst>
          </p:cNvPr>
          <p:cNvSpPr txBox="1"/>
          <p:nvPr/>
        </p:nvSpPr>
        <p:spPr>
          <a:xfrm>
            <a:off x="5583939" y="1771901"/>
            <a:ext cx="6456509" cy="830997"/>
          </a:xfrm>
          <a:prstGeom prst="rect">
            <a:avLst/>
          </a:prstGeom>
          <a:noFill/>
        </p:spPr>
        <p:txBody>
          <a:bodyPr wrap="square" rtlCol="0">
            <a:spAutoFit/>
          </a:bodyPr>
          <a:lstStyle/>
          <a:p>
            <a:pPr algn="just"/>
            <a:r>
              <a:rPr lang="en-US" sz="1600" b="1" dirty="0"/>
              <a:t>Network Service prober: </a:t>
            </a:r>
            <a:r>
              <a:rPr lang="en-US" sz="1600" dirty="0"/>
              <a:t>The service prober run outside the target nodes to check the node's services state through network. The probe functions provided are shown below: </a:t>
            </a:r>
          </a:p>
        </p:txBody>
      </p:sp>
      <p:graphicFrame>
        <p:nvGraphicFramePr>
          <p:cNvPr id="10" name="Table 8">
            <a:extLst>
              <a:ext uri="{FF2B5EF4-FFF2-40B4-BE49-F238E27FC236}">
                <a16:creationId xmlns:a16="http://schemas.microsoft.com/office/drawing/2014/main" id="{71FDFCC7-E806-E5C1-ADCD-06631AB0E987}"/>
              </a:ext>
            </a:extLst>
          </p:cNvPr>
          <p:cNvGraphicFramePr>
            <a:graphicFrameLocks noGrp="1"/>
          </p:cNvGraphicFramePr>
          <p:nvPr>
            <p:extLst>
              <p:ext uri="{D42A27DB-BD31-4B8C-83A1-F6EECF244321}">
                <p14:modId xmlns:p14="http://schemas.microsoft.com/office/powerpoint/2010/main" val="2964749217"/>
              </p:ext>
            </p:extLst>
          </p:nvPr>
        </p:nvGraphicFramePr>
        <p:xfrm>
          <a:off x="5664327" y="2623421"/>
          <a:ext cx="6456509" cy="4177657"/>
        </p:xfrm>
        <a:graphic>
          <a:graphicData uri="http://schemas.openxmlformats.org/drawingml/2006/table">
            <a:tbl>
              <a:tblPr firstRow="1" bandRow="1">
                <a:tableStyleId>{5C22544A-7EE6-4342-B048-85BDC9FD1C3A}</a:tableStyleId>
              </a:tblPr>
              <a:tblGrid>
                <a:gridCol w="1583059">
                  <a:extLst>
                    <a:ext uri="{9D8B030D-6E8A-4147-A177-3AD203B41FA5}">
                      <a16:colId xmlns:a16="http://schemas.microsoft.com/office/drawing/2014/main" val="708994313"/>
                    </a:ext>
                  </a:extLst>
                </a:gridCol>
                <a:gridCol w="4873450">
                  <a:extLst>
                    <a:ext uri="{9D8B030D-6E8A-4147-A177-3AD203B41FA5}">
                      <a16:colId xmlns:a16="http://schemas.microsoft.com/office/drawing/2014/main" val="1835600444"/>
                    </a:ext>
                  </a:extLst>
                </a:gridCol>
              </a:tblGrid>
              <a:tr h="335551">
                <a:tc>
                  <a:txBody>
                    <a:bodyPr/>
                    <a:lstStyle/>
                    <a:p>
                      <a:r>
                        <a:rPr lang="en-SG" sz="1100" dirty="0">
                          <a:latin typeface="+mn-lt"/>
                        </a:rPr>
                        <a:t>Prober Name</a:t>
                      </a:r>
                    </a:p>
                  </a:txBody>
                  <a:tcPr/>
                </a:tc>
                <a:tc>
                  <a:txBody>
                    <a:bodyPr/>
                    <a:lstStyle/>
                    <a:p>
                      <a:r>
                        <a:rPr lang="en-US" sz="1100" dirty="0">
                          <a:latin typeface="+mn-lt"/>
                        </a:rPr>
                        <a:t>Probe action/ service covered</a:t>
                      </a:r>
                      <a:endParaRPr lang="en-SG" sz="1100" dirty="0">
                        <a:latin typeface="+mn-lt"/>
                      </a:endParaRPr>
                    </a:p>
                  </a:txBody>
                  <a:tcPr/>
                </a:tc>
                <a:extLst>
                  <a:ext uri="{0D108BD9-81ED-4DB2-BD59-A6C34878D82A}">
                    <a16:rowId xmlns:a16="http://schemas.microsoft.com/office/drawing/2014/main" val="3630460185"/>
                  </a:ext>
                </a:extLst>
              </a:tr>
              <a:tr h="335551">
                <a:tc>
                  <a:txBody>
                    <a:bodyPr/>
                    <a:lstStyle/>
                    <a:p>
                      <a:r>
                        <a:rPr lang="en-SG" sz="1200" dirty="0"/>
                        <a:t>Server active Prober</a:t>
                      </a:r>
                    </a:p>
                  </a:txBody>
                  <a:tcPr/>
                </a:tc>
                <a:tc>
                  <a:txBody>
                    <a:bodyPr/>
                    <a:lstStyle/>
                    <a:p>
                      <a:r>
                        <a:rPr lang="en-US" sz="1200" dirty="0"/>
                        <a:t>ICMP (ping), SSH(login), RDP, VNC, X11/X11:1-Win</a:t>
                      </a:r>
                      <a:endParaRPr lang="en-SG" sz="1200" dirty="0"/>
                    </a:p>
                  </a:txBody>
                  <a:tcPr/>
                </a:tc>
                <a:extLst>
                  <a:ext uri="{0D108BD9-81ED-4DB2-BD59-A6C34878D82A}">
                    <a16:rowId xmlns:a16="http://schemas.microsoft.com/office/drawing/2014/main" val="1222694993"/>
                  </a:ext>
                </a:extLst>
              </a:tr>
              <a:tr h="415093">
                <a:tc>
                  <a:txBody>
                    <a:bodyPr/>
                    <a:lstStyle/>
                    <a:p>
                      <a:r>
                        <a:rPr lang="en-SG" sz="1200" b="0" i="0" kern="1200" dirty="0">
                          <a:solidFill>
                            <a:schemeClr val="dk1"/>
                          </a:solidFill>
                          <a:effectLst/>
                          <a:latin typeface="+mn-lt"/>
                          <a:ea typeface="+mn-ea"/>
                          <a:cs typeface="+mn-cs"/>
                        </a:rPr>
                        <a:t>Service ports prober</a:t>
                      </a:r>
                      <a:endParaRPr lang="en-SG" sz="1200" dirty="0"/>
                    </a:p>
                  </a:txBody>
                  <a:tcPr/>
                </a:tc>
                <a:tc>
                  <a:txBody>
                    <a:bodyPr/>
                    <a:lstStyle/>
                    <a:p>
                      <a:r>
                        <a:rPr lang="en-US" sz="1200" dirty="0"/>
                        <a:t>Use a customized Nmap lib check whether the node's request service ports are opened.</a:t>
                      </a:r>
                      <a:endParaRPr lang="en-SG" sz="1200" dirty="0"/>
                    </a:p>
                  </a:txBody>
                  <a:tcPr/>
                </a:tc>
                <a:extLst>
                  <a:ext uri="{0D108BD9-81ED-4DB2-BD59-A6C34878D82A}">
                    <a16:rowId xmlns:a16="http://schemas.microsoft.com/office/drawing/2014/main" val="431672604"/>
                  </a:ext>
                </a:extLst>
              </a:tr>
              <a:tr h="415093">
                <a:tc rowSpan="8">
                  <a:txBody>
                    <a:bodyPr/>
                    <a:lstStyle/>
                    <a:p>
                      <a:r>
                        <a:rPr lang="en-SG" sz="1100" b="0" i="0" kern="1200" dirty="0">
                          <a:solidFill>
                            <a:schemeClr val="dk1"/>
                          </a:solidFill>
                          <a:effectLst/>
                          <a:latin typeface="+mn-lt"/>
                          <a:ea typeface="+mn-ea"/>
                          <a:cs typeface="+mn-cs"/>
                        </a:rPr>
                        <a:t>Service function prober</a:t>
                      </a:r>
                      <a:endParaRPr lang="en-SG" sz="1100" dirty="0"/>
                    </a:p>
                  </a:txBody>
                  <a:tcPr/>
                </a:tc>
                <a:tc>
                  <a:txBody>
                    <a:bodyPr/>
                    <a:lstStyle/>
                    <a:p>
                      <a:r>
                        <a:rPr lang="en-US" sz="1200" b="1" i="0" kern="1200" dirty="0">
                          <a:solidFill>
                            <a:schemeClr val="dk1"/>
                          </a:solidFill>
                          <a:effectLst/>
                          <a:latin typeface="+mn-lt"/>
                          <a:ea typeface="+mn-ea"/>
                          <a:cs typeface="+mn-cs"/>
                        </a:rPr>
                        <a:t>NTP</a:t>
                      </a:r>
                      <a:r>
                        <a:rPr lang="en-US" sz="1200" b="0" i="0" kern="1200" dirty="0">
                          <a:solidFill>
                            <a:schemeClr val="dk1"/>
                          </a:solidFill>
                          <a:effectLst/>
                          <a:latin typeface="+mn-lt"/>
                          <a:ea typeface="+mn-ea"/>
                          <a:cs typeface="+mn-cs"/>
                        </a:rPr>
                        <a:t> service prober : Check the NTP service latency and time offset correctness.</a:t>
                      </a:r>
                      <a:endParaRPr lang="en-SG" sz="1200" dirty="0"/>
                    </a:p>
                  </a:txBody>
                  <a:tcPr/>
                </a:tc>
                <a:extLst>
                  <a:ext uri="{0D108BD9-81ED-4DB2-BD59-A6C34878D82A}">
                    <a16:rowId xmlns:a16="http://schemas.microsoft.com/office/drawing/2014/main" val="2164940141"/>
                  </a:ext>
                </a:extLst>
              </a:tr>
              <a:tr h="335551">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DNS/NS </a:t>
                      </a:r>
                      <a:r>
                        <a:rPr lang="en-US" sz="1200" b="0" i="0" kern="1200" dirty="0">
                          <a:solidFill>
                            <a:schemeClr val="dk1"/>
                          </a:solidFill>
                          <a:effectLst/>
                          <a:latin typeface="+mn-lt"/>
                          <a:ea typeface="+mn-ea"/>
                          <a:cs typeface="+mn-cs"/>
                        </a:rPr>
                        <a:t>service prober: Check the </a:t>
                      </a:r>
                      <a:r>
                        <a:rPr lang="en-US" sz="1200" b="0" i="0" kern="1200" dirty="0" err="1">
                          <a:solidFill>
                            <a:schemeClr val="dk1"/>
                          </a:solidFill>
                          <a:effectLst/>
                          <a:latin typeface="+mn-lt"/>
                          <a:ea typeface="+mn-ea"/>
                          <a:cs typeface="+mn-cs"/>
                        </a:rPr>
                        <a:t>dns</a:t>
                      </a:r>
                      <a:r>
                        <a:rPr lang="en-US" sz="1200" b="0" i="0" kern="1200" dirty="0">
                          <a:solidFill>
                            <a:schemeClr val="dk1"/>
                          </a:solidFill>
                          <a:effectLst/>
                          <a:latin typeface="+mn-lt"/>
                          <a:ea typeface="+mn-ea"/>
                          <a:cs typeface="+mn-cs"/>
                        </a:rPr>
                        <a:t> service name mapping correct.</a:t>
                      </a:r>
                      <a:endParaRPr lang="en-SG" sz="1200" dirty="0"/>
                    </a:p>
                  </a:txBody>
                  <a:tcPr/>
                </a:tc>
                <a:extLst>
                  <a:ext uri="{0D108BD9-81ED-4DB2-BD59-A6C34878D82A}">
                    <a16:rowId xmlns:a16="http://schemas.microsoft.com/office/drawing/2014/main" val="3632332007"/>
                  </a:ext>
                </a:extLst>
              </a:tr>
              <a:tr h="335551">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DHCP</a:t>
                      </a:r>
                      <a:r>
                        <a:rPr lang="en-US" sz="1200" b="0" i="0" kern="1200" dirty="0">
                          <a:solidFill>
                            <a:schemeClr val="dk1"/>
                          </a:solidFill>
                          <a:effectLst/>
                          <a:latin typeface="+mn-lt"/>
                          <a:ea typeface="+mn-ea"/>
                          <a:cs typeface="+mn-cs"/>
                        </a:rPr>
                        <a:t> service prober: Check the </a:t>
                      </a:r>
                      <a:r>
                        <a:rPr lang="en-US" sz="1200" b="0" i="0" kern="1200" dirty="0" err="1">
                          <a:solidFill>
                            <a:schemeClr val="dk1"/>
                          </a:solidFill>
                          <a:effectLst/>
                          <a:latin typeface="+mn-lt"/>
                          <a:ea typeface="+mn-ea"/>
                          <a:cs typeface="+mn-cs"/>
                        </a:rPr>
                        <a:t>dhcp</a:t>
                      </a:r>
                      <a:r>
                        <a:rPr lang="en-US" sz="1200" b="0" i="0" kern="1200" dirty="0">
                          <a:solidFill>
                            <a:schemeClr val="dk1"/>
                          </a:solidFill>
                          <a:effectLst/>
                          <a:latin typeface="+mn-lt"/>
                          <a:ea typeface="+mn-ea"/>
                          <a:cs typeface="+mn-cs"/>
                        </a:rPr>
                        <a:t> broadcast.</a:t>
                      </a:r>
                      <a:endParaRPr lang="en-SG" sz="1200" dirty="0"/>
                    </a:p>
                  </a:txBody>
                  <a:tcPr/>
                </a:tc>
                <a:extLst>
                  <a:ext uri="{0D108BD9-81ED-4DB2-BD59-A6C34878D82A}">
                    <a16:rowId xmlns:a16="http://schemas.microsoft.com/office/drawing/2014/main" val="2140124623"/>
                  </a:ext>
                </a:extLst>
              </a:tr>
              <a:tr h="415093">
                <a:tc vMerge="1">
                  <a:txBody>
                    <a:bodyPr/>
                    <a:lstStyle/>
                    <a:p>
                      <a:endParaRPr lang="en-SG" sz="1100" dirty="0"/>
                    </a:p>
                  </a:txBody>
                  <a:tcPr/>
                </a:tc>
                <a:tc>
                  <a:txBody>
                    <a:bodyPr/>
                    <a:lstStyle/>
                    <a:p>
                      <a:r>
                        <a:rPr lang="en-US" sz="1200" b="1" dirty="0"/>
                        <a:t>FTP</a:t>
                      </a:r>
                      <a:r>
                        <a:rPr lang="en-US" sz="1200" dirty="0"/>
                        <a:t> service prober : Whether can login the FTP server and list the directory tree.</a:t>
                      </a:r>
                      <a:endParaRPr lang="en-SG" sz="1200" dirty="0"/>
                    </a:p>
                  </a:txBody>
                  <a:tcPr/>
                </a:tc>
                <a:extLst>
                  <a:ext uri="{0D108BD9-81ED-4DB2-BD59-A6C34878D82A}">
                    <a16:rowId xmlns:a16="http://schemas.microsoft.com/office/drawing/2014/main" val="1525683208"/>
                  </a:ext>
                </a:extLst>
              </a:tr>
              <a:tr h="335551">
                <a:tc vMerge="1">
                  <a:txBody>
                    <a:bodyPr/>
                    <a:lstStyle/>
                    <a:p>
                      <a:endParaRPr lang="en-SG" sz="1100" dirty="0"/>
                    </a:p>
                  </a:txBody>
                  <a:tcPr/>
                </a:tc>
                <a:tc>
                  <a:txBody>
                    <a:bodyPr/>
                    <a:lstStyle/>
                    <a:p>
                      <a:r>
                        <a:rPr lang="en-US" sz="1200" b="1" dirty="0"/>
                        <a:t>Http/https web </a:t>
                      </a:r>
                      <a:r>
                        <a:rPr lang="en-US" sz="1200" dirty="0"/>
                        <a:t>prober: Check the webserver can handle request correctly</a:t>
                      </a:r>
                      <a:endParaRPr lang="en-SG" sz="1200" dirty="0"/>
                    </a:p>
                  </a:txBody>
                  <a:tcPr/>
                </a:tc>
                <a:extLst>
                  <a:ext uri="{0D108BD9-81ED-4DB2-BD59-A6C34878D82A}">
                    <a16:rowId xmlns:a16="http://schemas.microsoft.com/office/drawing/2014/main" val="1051825917"/>
                  </a:ext>
                </a:extLst>
              </a:tr>
              <a:tr h="335551">
                <a:tc vMerge="1">
                  <a:txBody>
                    <a:bodyPr/>
                    <a:lstStyle/>
                    <a:p>
                      <a:endParaRPr lang="en-SG" sz="1100" dirty="0"/>
                    </a:p>
                  </a:txBody>
                  <a:tcPr/>
                </a:tc>
                <a:tc>
                  <a:txBody>
                    <a:bodyPr/>
                    <a:lstStyle/>
                    <a:p>
                      <a:r>
                        <a:rPr lang="en-US" sz="1200" b="1" dirty="0"/>
                        <a:t>Email</a:t>
                      </a:r>
                      <a:r>
                        <a:rPr lang="en-US" sz="1200" dirty="0"/>
                        <a:t> service prober: Check whether the email server is working normally</a:t>
                      </a:r>
                      <a:endParaRPr lang="en-SG" sz="1200" dirty="0"/>
                    </a:p>
                  </a:txBody>
                  <a:tcPr/>
                </a:tc>
                <a:extLst>
                  <a:ext uri="{0D108BD9-81ED-4DB2-BD59-A6C34878D82A}">
                    <a16:rowId xmlns:a16="http://schemas.microsoft.com/office/drawing/2014/main" val="731459162"/>
                  </a:ext>
                </a:extLst>
              </a:tr>
              <a:tr h="387420">
                <a:tc vMerge="1">
                  <a:txBody>
                    <a:bodyPr/>
                    <a:lstStyle/>
                    <a:p>
                      <a:endParaRPr lang="en-SG" sz="1100" dirty="0"/>
                    </a:p>
                  </a:txBody>
                  <a:tcPr/>
                </a:tc>
                <a:tc>
                  <a:txBody>
                    <a:bodyPr/>
                    <a:lstStyle/>
                    <a:p>
                      <a:r>
                        <a:rPr lang="en-US" sz="1200" b="1" i="0" kern="1200" dirty="0">
                          <a:solidFill>
                            <a:schemeClr val="dk1"/>
                          </a:solidFill>
                          <a:effectLst/>
                          <a:latin typeface="+mn-lt"/>
                          <a:ea typeface="+mn-ea"/>
                          <a:cs typeface="+mn-cs"/>
                        </a:rPr>
                        <a:t>TCP/UDP </a:t>
                      </a:r>
                      <a:r>
                        <a:rPr lang="en-US" sz="1200" b="0" i="0" kern="1200" dirty="0">
                          <a:solidFill>
                            <a:schemeClr val="dk1"/>
                          </a:solidFill>
                          <a:effectLst/>
                          <a:latin typeface="+mn-lt"/>
                          <a:ea typeface="+mn-ea"/>
                          <a:cs typeface="+mn-cs"/>
                        </a:rPr>
                        <a:t>service prober: Service use TCP/UDP connection. (such as MS-Teams, Skype service)</a:t>
                      </a:r>
                      <a:endParaRPr lang="en-SG" sz="1200" dirty="0"/>
                    </a:p>
                  </a:txBody>
                  <a:tcPr/>
                </a:tc>
                <a:extLst>
                  <a:ext uri="{0D108BD9-81ED-4DB2-BD59-A6C34878D82A}">
                    <a16:rowId xmlns:a16="http://schemas.microsoft.com/office/drawing/2014/main" val="2494776024"/>
                  </a:ext>
                </a:extLst>
              </a:tr>
              <a:tr h="335551">
                <a:tc vMerge="1">
                  <a:txBody>
                    <a:bodyPr/>
                    <a:lstStyle/>
                    <a:p>
                      <a:endParaRPr lang="en-SG" sz="1100" dirty="0"/>
                    </a:p>
                  </a:txBody>
                  <a:tcPr/>
                </a:tc>
                <a:tc>
                  <a:txBody>
                    <a:bodyPr/>
                    <a:lstStyle/>
                    <a:p>
                      <a:r>
                        <a:rPr lang="en-US" sz="1200" b="1" dirty="0"/>
                        <a:t>Database</a:t>
                      </a:r>
                      <a:r>
                        <a:rPr lang="en-US" sz="1200" dirty="0"/>
                        <a:t> service prober: Check the database connection</a:t>
                      </a:r>
                      <a:endParaRPr lang="en-SG" sz="1200" dirty="0"/>
                    </a:p>
                  </a:txBody>
                  <a:tcPr/>
                </a:tc>
                <a:extLst>
                  <a:ext uri="{0D108BD9-81ED-4DB2-BD59-A6C34878D82A}">
                    <a16:rowId xmlns:a16="http://schemas.microsoft.com/office/drawing/2014/main" val="2119868826"/>
                  </a:ext>
                </a:extLst>
              </a:tr>
            </a:tbl>
          </a:graphicData>
        </a:graphic>
      </p:graphicFrame>
      <p:sp>
        <p:nvSpPr>
          <p:cNvPr id="11" name="TextBox 10">
            <a:extLst>
              <a:ext uri="{FF2B5EF4-FFF2-40B4-BE49-F238E27FC236}">
                <a16:creationId xmlns:a16="http://schemas.microsoft.com/office/drawing/2014/main" id="{7FCF7923-6424-9D87-9C27-6E91DEE036B3}"/>
              </a:ext>
            </a:extLst>
          </p:cNvPr>
          <p:cNvSpPr txBox="1"/>
          <p:nvPr/>
        </p:nvSpPr>
        <p:spPr>
          <a:xfrm>
            <a:off x="579105" y="5673151"/>
            <a:ext cx="4662018" cy="1077218"/>
          </a:xfrm>
          <a:prstGeom prst="rect">
            <a:avLst/>
          </a:prstGeom>
          <a:noFill/>
        </p:spPr>
        <p:txBody>
          <a:bodyPr wrap="square" rtlCol="0">
            <a:spAutoFit/>
          </a:bodyPr>
          <a:lstStyle/>
          <a:p>
            <a:pPr algn="just"/>
            <a:r>
              <a:rPr lang="en-US" sz="1600" b="1" dirty="0"/>
              <a:t>Children Agent prober : </a:t>
            </a:r>
            <a:r>
              <a:rPr lang="en-US" sz="1600" dirty="0"/>
              <a:t>A prober to fetch data from other prober agent program and merge the data. This prober is used for link the subnets which only linked with jump host without set routing table.  </a:t>
            </a:r>
          </a:p>
        </p:txBody>
      </p:sp>
    </p:spTree>
    <p:extLst>
      <p:ext uri="{BB962C8B-B14F-4D97-AF65-F5344CB8AC3E}">
        <p14:creationId xmlns:p14="http://schemas.microsoft.com/office/powerpoint/2010/main" val="20663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Prober Agent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An agent program collects and schedules several different kinds of probers based on the customized config profile to check the entire service availably of a small cluster.  The prober agent provides below 5 main features: </a:t>
            </a:r>
          </a:p>
        </p:txBody>
      </p:sp>
      <p:sp>
        <p:nvSpPr>
          <p:cNvPr id="2" name="TextBox 1">
            <a:extLst>
              <a:ext uri="{FF2B5EF4-FFF2-40B4-BE49-F238E27FC236}">
                <a16:creationId xmlns:a16="http://schemas.microsoft.com/office/drawing/2014/main" id="{44A81BB0-D5C2-FE0C-CC46-EB1F32664004}"/>
              </a:ext>
            </a:extLst>
          </p:cNvPr>
          <p:cNvSpPr txBox="1"/>
          <p:nvPr/>
        </p:nvSpPr>
        <p:spPr>
          <a:xfrm>
            <a:off x="502834" y="1946448"/>
            <a:ext cx="559316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Configuration base on profile </a:t>
            </a:r>
            <a:r>
              <a:rPr lang="en-US" sz="1600" dirty="0"/>
              <a:t>: User can easily use their customized profile to config all probers’ execution timeline.</a:t>
            </a:r>
          </a:p>
          <a:p>
            <a:pPr marL="285750" indent="-285750" algn="just">
              <a:buFont typeface="Arial" panose="020B0604020202020204" pitchFamily="34" charset="0"/>
              <a:buChar char="•"/>
            </a:pPr>
            <a:r>
              <a:rPr lang="en-US" sz="1600" b="1" dirty="0"/>
              <a:t>Probing from outside/Inside </a:t>
            </a:r>
            <a:r>
              <a:rPr lang="en-US" sz="1600" dirty="0"/>
              <a:t>: Agent can run inside the critical node to check the node's local state or run outside in a node to check the service interface of multiple nodes. So, the customer can deploy the agents based on his monitor priority instead of deploying agent to every node. </a:t>
            </a:r>
          </a:p>
          <a:p>
            <a:pPr marL="285750" indent="-285750" algn="just">
              <a:buFont typeface="Arial" panose="020B0604020202020204" pitchFamily="34" charset="0"/>
              <a:buChar char="•"/>
            </a:pPr>
            <a:r>
              <a:rPr lang="en-US" sz="1600" b="1" dirty="0"/>
              <a:t>Customized prober plugin </a:t>
            </a:r>
            <a:r>
              <a:rPr lang="en-US" sz="1600" dirty="0"/>
              <a:t>: It also provides the interface for customer to plugin their customized probe function for specific service (such as a check a billing server).</a:t>
            </a:r>
          </a:p>
          <a:p>
            <a:pPr marL="285750" indent="-285750" algn="just">
              <a:buFont typeface="Arial" panose="020B0604020202020204" pitchFamily="34" charset="0"/>
              <a:buChar char="•"/>
            </a:pPr>
            <a:r>
              <a:rPr lang="en-US" sz="1600" b="1" dirty="0"/>
              <a:t>Data report bus</a:t>
            </a:r>
            <a:r>
              <a:rPr lang="en-US" sz="1600" dirty="0"/>
              <a:t>: To avoid changing the original routing config of a cluster, a prober agent can also fetch data from the other touchable prober agents to build a data translation bus/chain to make the deployment easier.</a:t>
            </a:r>
          </a:p>
          <a:p>
            <a:pPr marL="285750" indent="-285750" algn="just">
              <a:buFont typeface="Arial" panose="020B0604020202020204" pitchFamily="34" charset="0"/>
              <a:buChar char="•"/>
            </a:pPr>
            <a:r>
              <a:rPr lang="en-US" sz="1600" b="1" dirty="0"/>
              <a:t>Multiple connection protocol </a:t>
            </a:r>
            <a:r>
              <a:rPr lang="en-US" sz="1600" dirty="0"/>
              <a:t>:  The agent provide different network protocol for data fetch/report (TCP, UDP, HTTP, HTTPS) to fit for the network traffic limitation requirement in a cyber exercise. </a:t>
            </a:r>
          </a:p>
        </p:txBody>
      </p:sp>
      <p:pic>
        <p:nvPicPr>
          <p:cNvPr id="14" name="Picture 13">
            <a:extLst>
              <a:ext uri="{FF2B5EF4-FFF2-40B4-BE49-F238E27FC236}">
                <a16:creationId xmlns:a16="http://schemas.microsoft.com/office/drawing/2014/main" id="{E7E23D71-15BE-1C9D-B9B3-F70518AD0E7B}"/>
              </a:ext>
            </a:extLst>
          </p:cNvPr>
          <p:cNvPicPr>
            <a:picLocks noChangeAspect="1"/>
          </p:cNvPicPr>
          <p:nvPr/>
        </p:nvPicPr>
        <p:blipFill>
          <a:blip r:embed="rId4"/>
          <a:stretch>
            <a:fillRect/>
          </a:stretch>
        </p:blipFill>
        <p:spPr>
          <a:xfrm>
            <a:off x="6294588" y="2918380"/>
            <a:ext cx="5657221" cy="2968032"/>
          </a:xfrm>
          <a:prstGeom prst="rect">
            <a:avLst/>
          </a:prstGeom>
          <a:ln w="6350">
            <a:solidFill>
              <a:schemeClr val="tx1"/>
            </a:solidFill>
          </a:ln>
        </p:spPr>
      </p:pic>
      <p:sp>
        <p:nvSpPr>
          <p:cNvPr id="15" name="TextBox 14">
            <a:extLst>
              <a:ext uri="{FF2B5EF4-FFF2-40B4-BE49-F238E27FC236}">
                <a16:creationId xmlns:a16="http://schemas.microsoft.com/office/drawing/2014/main" id="{4288C69F-5593-4F8D-CC8C-E94F1EF7C2B8}"/>
              </a:ext>
            </a:extLst>
          </p:cNvPr>
          <p:cNvSpPr txBox="1"/>
          <p:nvPr/>
        </p:nvSpPr>
        <p:spPr>
          <a:xfrm>
            <a:off x="6204152" y="2113255"/>
            <a:ext cx="4718406" cy="523220"/>
          </a:xfrm>
          <a:prstGeom prst="rect">
            <a:avLst/>
          </a:prstGeom>
          <a:noFill/>
        </p:spPr>
        <p:txBody>
          <a:bodyPr wrap="square" rtlCol="0">
            <a:spAutoFit/>
          </a:bodyPr>
          <a:lstStyle/>
          <a:p>
            <a:r>
              <a:rPr lang="en-US" sz="1400" b="1" dirty="0">
                <a:solidFill>
                  <a:srgbClr val="002060"/>
                </a:solidFill>
              </a:rPr>
              <a:t>The workflow Diagram of prober agent and relationship between Service Prober Repository and prober agent:   </a:t>
            </a:r>
            <a:endParaRPr lang="en-SG" sz="1400" b="1" dirty="0">
              <a:solidFill>
                <a:srgbClr val="002060"/>
              </a:solidFill>
            </a:endParaRPr>
          </a:p>
        </p:txBody>
      </p:sp>
    </p:spTree>
    <p:extLst>
      <p:ext uri="{BB962C8B-B14F-4D97-AF65-F5344CB8AC3E}">
        <p14:creationId xmlns:p14="http://schemas.microsoft.com/office/powerpoint/2010/main" val="76341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Monitor Hub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3" name="TextBox 2">
            <a:extLst>
              <a:ext uri="{FF2B5EF4-FFF2-40B4-BE49-F238E27FC236}">
                <a16:creationId xmlns:a16="http://schemas.microsoft.com/office/drawing/2014/main" id="{34DDFDF0-5E56-8425-67A7-2B8F6E23C8C8}"/>
              </a:ext>
            </a:extLst>
          </p:cNvPr>
          <p:cNvSpPr txBox="1"/>
          <p:nvPr/>
        </p:nvSpPr>
        <p:spPr>
          <a:xfrm>
            <a:off x="462195" y="947956"/>
            <a:ext cx="5633805" cy="5539978"/>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The monitor hub is a data processing, analysis and visualization system. All the prober agents will report their monitor result to the monitor hub via communication manager. The monitor hub  provides a web-based dashboard (currently we are using Grafana) for users to check the monitored cluster's state, a topology diagram to show the clusters’ services online state and it also provides the interface for user to plug in their score calculation formular/function. The data flow diagram is shown on the right side. </a:t>
            </a:r>
          </a:p>
          <a:p>
            <a:pPr algn="just"/>
            <a:endParaRPr lang="en-US" sz="1600" b="1" dirty="0"/>
          </a:p>
          <a:p>
            <a:pPr algn="just"/>
            <a:r>
              <a:rPr lang="en-US" sz="1600" b="1" dirty="0"/>
              <a:t>Two data bases will be included  in the program: </a:t>
            </a:r>
          </a:p>
          <a:p>
            <a:pPr marL="285750" indent="-285750" algn="just">
              <a:buFont typeface="Arial" panose="020B0604020202020204" pitchFamily="34" charset="0"/>
              <a:buChar char="•"/>
            </a:pPr>
            <a:r>
              <a:rPr lang="en-US" sz="1600" b="1" dirty="0"/>
              <a:t>Raw info database: </a:t>
            </a:r>
            <a:r>
              <a:rPr lang="en-US" sz="1600" dirty="0"/>
              <a:t>A database used to archive all the collected service data. </a:t>
            </a:r>
            <a:endParaRPr lang="en-US" sz="1600" b="1" dirty="0"/>
          </a:p>
          <a:p>
            <a:pPr marL="285750" indent="-285750" algn="just">
              <a:buFont typeface="Arial" panose="020B0604020202020204" pitchFamily="34" charset="0"/>
              <a:buChar char="•"/>
            </a:pPr>
            <a:r>
              <a:rPr lang="en-US" sz="1600" b="1" dirty="0"/>
              <a:t>Score database</a:t>
            </a:r>
            <a:r>
              <a:rPr lang="en-US" sz="1600" dirty="0"/>
              <a:t>: A database save all the data need to be visualized in the score database. </a:t>
            </a:r>
          </a:p>
          <a:p>
            <a:pPr marL="285750" indent="-285750" algn="just">
              <a:buFont typeface="Arial" panose="020B0604020202020204" pitchFamily="34" charset="0"/>
              <a:buChar char="•"/>
            </a:pPr>
            <a:endParaRPr lang="en-US" sz="1600" dirty="0"/>
          </a:p>
          <a:p>
            <a:pPr algn="just"/>
            <a:r>
              <a:rPr lang="en-US" sz="1600" dirty="0"/>
              <a:t>The data manager will fetch needed data from Raw-Info-DB,  process and analysis the raw data and calculate the service core based on customer's score calculation function, then insert/update the data in score database.</a:t>
            </a:r>
          </a:p>
        </p:txBody>
      </p:sp>
      <p:pic>
        <p:nvPicPr>
          <p:cNvPr id="8" name="Picture 7">
            <a:extLst>
              <a:ext uri="{FF2B5EF4-FFF2-40B4-BE49-F238E27FC236}">
                <a16:creationId xmlns:a16="http://schemas.microsoft.com/office/drawing/2014/main" id="{5137A7AD-3733-8E3D-2382-CDBCB1635F1E}"/>
              </a:ext>
            </a:extLst>
          </p:cNvPr>
          <p:cNvPicPr>
            <a:picLocks noChangeAspect="1"/>
          </p:cNvPicPr>
          <p:nvPr/>
        </p:nvPicPr>
        <p:blipFill>
          <a:blip r:embed="rId4"/>
          <a:stretch>
            <a:fillRect/>
          </a:stretch>
        </p:blipFill>
        <p:spPr>
          <a:xfrm>
            <a:off x="6851000" y="989181"/>
            <a:ext cx="4282573" cy="5605004"/>
          </a:xfrm>
          <a:prstGeom prst="rect">
            <a:avLst/>
          </a:prstGeom>
          <a:ln w="9525">
            <a:solidFill>
              <a:schemeClr val="tx1"/>
            </a:solidFill>
          </a:ln>
        </p:spPr>
      </p:pic>
    </p:spTree>
    <p:extLst>
      <p:ext uri="{BB962C8B-B14F-4D97-AF65-F5344CB8AC3E}">
        <p14:creationId xmlns:p14="http://schemas.microsoft.com/office/powerpoint/2010/main" val="395030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4C892C46-D0D4-C415-B10F-6B14A824C8B0}"/>
              </a:ext>
            </a:extLst>
          </p:cNvPr>
          <p:cNvSpPr txBox="1"/>
          <p:nvPr/>
        </p:nvSpPr>
        <p:spPr>
          <a:xfrm>
            <a:off x="502835" y="643780"/>
            <a:ext cx="10781464" cy="1107996"/>
          </a:xfrm>
          <a:prstGeom prst="rect">
            <a:avLst/>
          </a:prstGeom>
          <a:noFill/>
        </p:spPr>
        <p:txBody>
          <a:bodyPr wrap="square" rtlCol="0">
            <a:spAutoFit/>
          </a:bodyPr>
          <a:lstStyle/>
          <a:p>
            <a:pPr algn="just"/>
            <a:r>
              <a:rPr lang="en-US" b="1" dirty="0"/>
              <a:t>Introduction</a:t>
            </a:r>
          </a:p>
          <a:p>
            <a:pPr algn="just"/>
            <a:endParaRPr lang="en-US" sz="1600" b="1" dirty="0"/>
          </a:p>
          <a:p>
            <a:pPr algn="just"/>
            <a:r>
              <a:rPr lang="en-US" sz="1600" b="1" dirty="0"/>
              <a:t>The Cluster Service Heath Monitor has been deployed on the NCL's AS-06 cluster to monitor 17 nodes with 71 services. In the Cluster we have </a:t>
            </a:r>
            <a:r>
              <a:rPr lang="en-US" sz="1600" b="1" dirty="0" err="1"/>
              <a:t>Openstack</a:t>
            </a:r>
            <a:r>
              <a:rPr lang="en-US" sz="1600" b="1" dirty="0"/>
              <a:t> cluster, </a:t>
            </a:r>
            <a:r>
              <a:rPr lang="en-US" sz="1600" b="1" dirty="0" err="1"/>
              <a:t>Kypo-Crp</a:t>
            </a:r>
            <a:r>
              <a:rPr lang="en-US" sz="1600" b="1" dirty="0"/>
              <a:t> cluster, CTF cluster and GPU cluster, the monitored detail is shown below: </a:t>
            </a:r>
          </a:p>
        </p:txBody>
      </p:sp>
      <p:graphicFrame>
        <p:nvGraphicFramePr>
          <p:cNvPr id="7" name="Table 8">
            <a:extLst>
              <a:ext uri="{FF2B5EF4-FFF2-40B4-BE49-F238E27FC236}">
                <a16:creationId xmlns:a16="http://schemas.microsoft.com/office/drawing/2014/main" id="{912CAE3D-8597-C494-ACF0-3BCDCAC4E4BA}"/>
              </a:ext>
            </a:extLst>
          </p:cNvPr>
          <p:cNvGraphicFramePr>
            <a:graphicFrameLocks noGrp="1"/>
          </p:cNvGraphicFramePr>
          <p:nvPr>
            <p:extLst>
              <p:ext uri="{D42A27DB-BD31-4B8C-83A1-F6EECF244321}">
                <p14:modId xmlns:p14="http://schemas.microsoft.com/office/powerpoint/2010/main" val="862206231"/>
              </p:ext>
            </p:extLst>
          </p:nvPr>
        </p:nvGraphicFramePr>
        <p:xfrm>
          <a:off x="378948" y="2326269"/>
          <a:ext cx="5619917" cy="3800869"/>
        </p:xfrm>
        <a:graphic>
          <a:graphicData uri="http://schemas.openxmlformats.org/drawingml/2006/table">
            <a:tbl>
              <a:tblPr firstRow="1" bandRow="1">
                <a:tableStyleId>{5C22544A-7EE6-4342-B048-85BDC9FD1C3A}</a:tableStyleId>
              </a:tblPr>
              <a:tblGrid>
                <a:gridCol w="1590611">
                  <a:extLst>
                    <a:ext uri="{9D8B030D-6E8A-4147-A177-3AD203B41FA5}">
                      <a16:colId xmlns:a16="http://schemas.microsoft.com/office/drawing/2014/main" val="3768926189"/>
                    </a:ext>
                  </a:extLst>
                </a:gridCol>
                <a:gridCol w="885159">
                  <a:extLst>
                    <a:ext uri="{9D8B030D-6E8A-4147-A177-3AD203B41FA5}">
                      <a16:colId xmlns:a16="http://schemas.microsoft.com/office/drawing/2014/main" val="1774403847"/>
                    </a:ext>
                  </a:extLst>
                </a:gridCol>
                <a:gridCol w="3144147">
                  <a:extLst>
                    <a:ext uri="{9D8B030D-6E8A-4147-A177-3AD203B41FA5}">
                      <a16:colId xmlns:a16="http://schemas.microsoft.com/office/drawing/2014/main" val="3333169654"/>
                    </a:ext>
                  </a:extLst>
                </a:gridCol>
              </a:tblGrid>
              <a:tr h="747831">
                <a:tc>
                  <a:txBody>
                    <a:bodyPr/>
                    <a:lstStyle/>
                    <a:p>
                      <a:r>
                        <a:rPr lang="en-SG" sz="1400" dirty="0">
                          <a:latin typeface="+mn-lt"/>
                        </a:rPr>
                        <a:t>Probed target service cluster</a:t>
                      </a:r>
                    </a:p>
                  </a:txBody>
                  <a:tcPr/>
                </a:tc>
                <a:tc>
                  <a:txBody>
                    <a:bodyPr/>
                    <a:lstStyle/>
                    <a:p>
                      <a:r>
                        <a:rPr lang="en-SG" sz="1400" dirty="0">
                          <a:latin typeface="+mn-lt"/>
                        </a:rPr>
                        <a:t>Physical Node number</a:t>
                      </a:r>
                    </a:p>
                  </a:txBody>
                  <a:tcPr/>
                </a:tc>
                <a:tc>
                  <a:txBody>
                    <a:bodyPr/>
                    <a:lstStyle/>
                    <a:p>
                      <a:r>
                        <a:rPr lang="en-SG" sz="1400" dirty="0">
                          <a:latin typeface="+mn-lt"/>
                        </a:rPr>
                        <a:t>Service checked</a:t>
                      </a:r>
                    </a:p>
                  </a:txBody>
                  <a:tcPr/>
                </a:tc>
                <a:extLst>
                  <a:ext uri="{0D108BD9-81ED-4DB2-BD59-A6C34878D82A}">
                    <a16:rowId xmlns:a16="http://schemas.microsoft.com/office/drawing/2014/main" val="1530752797"/>
                  </a:ext>
                </a:extLst>
              </a:tr>
              <a:tr h="529713">
                <a:tc>
                  <a:txBody>
                    <a:bodyPr/>
                    <a:lstStyle/>
                    <a:p>
                      <a:r>
                        <a:rPr lang="en-SG" sz="1400" b="1" dirty="0">
                          <a:latin typeface="+mn-lt"/>
                        </a:rPr>
                        <a:t>Firewall</a:t>
                      </a:r>
                    </a:p>
                    <a:p>
                      <a:r>
                        <a:rPr lang="en-SG" sz="1400" dirty="0">
                          <a:latin typeface="+mn-lt"/>
                        </a:rPr>
                        <a:t>[Fortinet]</a:t>
                      </a:r>
                    </a:p>
                  </a:txBody>
                  <a:tcPr/>
                </a:tc>
                <a:tc>
                  <a:txBody>
                    <a:bodyPr/>
                    <a:lstStyle/>
                    <a:p>
                      <a:r>
                        <a:rPr lang="en-SG" sz="1400" dirty="0">
                          <a:latin typeface="+mn-lt"/>
                        </a:rPr>
                        <a:t>1</a:t>
                      </a:r>
                    </a:p>
                  </a:txBody>
                  <a:tcPr/>
                </a:tc>
                <a:tc>
                  <a:txBody>
                    <a:bodyPr/>
                    <a:lstStyle/>
                    <a:p>
                      <a:r>
                        <a:rPr lang="en-US" sz="1400" dirty="0" err="1">
                          <a:latin typeface="+mn-lt"/>
                        </a:rPr>
                        <a:t>icmp</a:t>
                      </a:r>
                      <a:r>
                        <a:rPr lang="en-US" sz="1400" dirty="0">
                          <a:latin typeface="+mn-lt"/>
                        </a:rPr>
                        <a:t>, </a:t>
                      </a:r>
                      <a:r>
                        <a:rPr lang="en-US" sz="1400" dirty="0" err="1">
                          <a:latin typeface="+mn-lt"/>
                        </a:rPr>
                        <a:t>ssh</a:t>
                      </a:r>
                      <a:r>
                        <a:rPr lang="en-US" sz="1400" dirty="0">
                          <a:latin typeface="+mn-lt"/>
                        </a:rPr>
                        <a:t>, http-alt, http-proxy, ident, </a:t>
                      </a:r>
                      <a:r>
                        <a:rPr lang="en-US" sz="1400" dirty="0" err="1">
                          <a:latin typeface="+mn-lt"/>
                        </a:rPr>
                        <a:t>blackice</a:t>
                      </a:r>
                      <a:r>
                        <a:rPr lang="en-US" sz="1400" dirty="0">
                          <a:latin typeface="+mn-lt"/>
                        </a:rPr>
                        <a:t>-icecap, http, https</a:t>
                      </a:r>
                      <a:endParaRPr lang="en-SG" sz="1400" dirty="0">
                        <a:latin typeface="+mn-lt"/>
                      </a:endParaRPr>
                    </a:p>
                  </a:txBody>
                  <a:tcPr/>
                </a:tc>
                <a:extLst>
                  <a:ext uri="{0D108BD9-81ED-4DB2-BD59-A6C34878D82A}">
                    <a16:rowId xmlns:a16="http://schemas.microsoft.com/office/drawing/2014/main" val="2347018780"/>
                  </a:ext>
                </a:extLst>
              </a:tr>
              <a:tr h="529713">
                <a:tc>
                  <a:txBody>
                    <a:bodyPr/>
                    <a:lstStyle/>
                    <a:p>
                      <a:r>
                        <a:rPr lang="en-SG" sz="1400" b="1" i="0" kern="1200" dirty="0" err="1">
                          <a:solidFill>
                            <a:schemeClr val="dk1"/>
                          </a:solidFill>
                          <a:effectLst/>
                          <a:latin typeface="+mn-lt"/>
                          <a:ea typeface="+mn-ea"/>
                          <a:cs typeface="+mn-cs"/>
                        </a:rPr>
                        <a:t>Openstack</a:t>
                      </a:r>
                      <a:r>
                        <a:rPr lang="en-SG" sz="1400" b="1" i="0" kern="1200" dirty="0">
                          <a:solidFill>
                            <a:schemeClr val="dk1"/>
                          </a:solidFill>
                          <a:effectLst/>
                          <a:latin typeface="+mn-lt"/>
                          <a:ea typeface="+mn-ea"/>
                          <a:cs typeface="+mn-cs"/>
                        </a:rPr>
                        <a:t> </a:t>
                      </a:r>
                    </a:p>
                    <a:p>
                      <a:r>
                        <a:rPr lang="en-SG" sz="1400" b="0" i="0" kern="1200" dirty="0">
                          <a:solidFill>
                            <a:schemeClr val="dk1"/>
                          </a:solidFill>
                          <a:effectLst/>
                          <a:latin typeface="+mn-lt"/>
                          <a:ea typeface="+mn-ea"/>
                          <a:cs typeface="+mn-cs"/>
                        </a:rPr>
                        <a:t>[CT/CP]</a:t>
                      </a:r>
                      <a:endParaRPr lang="en-SG" sz="1400" dirty="0">
                        <a:latin typeface="+mn-lt"/>
                      </a:endParaRPr>
                    </a:p>
                  </a:txBody>
                  <a:tcPr/>
                </a:tc>
                <a:tc>
                  <a:txBody>
                    <a:bodyPr/>
                    <a:lstStyle/>
                    <a:p>
                      <a:r>
                        <a:rPr lang="en-SG" sz="1400" dirty="0">
                          <a:latin typeface="+mn-lt"/>
                        </a:rPr>
                        <a:t>4</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http-alt, </a:t>
                      </a:r>
                      <a:r>
                        <a:rPr lang="en-SG" sz="1400" dirty="0" err="1">
                          <a:latin typeface="+mn-lt"/>
                        </a:rPr>
                        <a:t>upnp</a:t>
                      </a:r>
                      <a:r>
                        <a:rPr lang="en-SG" sz="1400" dirty="0">
                          <a:latin typeface="+mn-lt"/>
                        </a:rPr>
                        <a:t>, </a:t>
                      </a:r>
                      <a:r>
                        <a:rPr lang="en-SG" sz="1400" dirty="0" err="1">
                          <a:latin typeface="+mn-lt"/>
                        </a:rPr>
                        <a:t>mysql</a:t>
                      </a:r>
                      <a:r>
                        <a:rPr lang="en-SG" sz="1400" dirty="0">
                          <a:latin typeface="+mn-lt"/>
                        </a:rPr>
                        <a:t>, https, </a:t>
                      </a:r>
                      <a:r>
                        <a:rPr lang="en-SG" sz="1400" dirty="0" err="1">
                          <a:latin typeface="+mn-lt"/>
                        </a:rPr>
                        <a:t>vnc</a:t>
                      </a:r>
                      <a:endParaRPr lang="en-SG" sz="1400" dirty="0">
                        <a:latin typeface="+mn-lt"/>
                      </a:endParaRPr>
                    </a:p>
                  </a:txBody>
                  <a:tcPr/>
                </a:tc>
                <a:extLst>
                  <a:ext uri="{0D108BD9-81ED-4DB2-BD59-A6C34878D82A}">
                    <a16:rowId xmlns:a16="http://schemas.microsoft.com/office/drawing/2014/main" val="2513008075"/>
                  </a:ext>
                </a:extLst>
              </a:tr>
              <a:tr h="529713">
                <a:tc>
                  <a:txBody>
                    <a:bodyPr/>
                    <a:lstStyle/>
                    <a:p>
                      <a:r>
                        <a:rPr lang="en-SG" sz="1400" b="1" dirty="0" err="1">
                          <a:latin typeface="+mn-lt"/>
                        </a:rPr>
                        <a:t>Kypo-Crp</a:t>
                      </a:r>
                      <a:r>
                        <a:rPr lang="en-SG" sz="1400" b="1" dirty="0">
                          <a:latin typeface="+mn-lt"/>
                        </a:rPr>
                        <a:t> </a:t>
                      </a:r>
                    </a:p>
                    <a:p>
                      <a:r>
                        <a:rPr lang="en-SG" sz="1400" dirty="0">
                          <a:latin typeface="+mn-lt"/>
                        </a:rPr>
                        <a:t>[Jump, K8s]</a:t>
                      </a:r>
                    </a:p>
                  </a:txBody>
                  <a:tcPr/>
                </a:tc>
                <a:tc>
                  <a:txBody>
                    <a:bodyPr/>
                    <a:lstStyle/>
                    <a:p>
                      <a:r>
                        <a:rPr lang="en-SG" sz="1400" dirty="0">
                          <a:latin typeface="+mn-lt"/>
                        </a:rPr>
                        <a:t>3</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https, </a:t>
                      </a:r>
                      <a:r>
                        <a:rPr lang="en-SG" sz="1400" dirty="0" err="1">
                          <a:latin typeface="+mn-lt"/>
                        </a:rPr>
                        <a:t>vnc</a:t>
                      </a:r>
                      <a:r>
                        <a:rPr lang="en-SG" sz="1400" dirty="0">
                          <a:latin typeface="+mn-lt"/>
                        </a:rPr>
                        <a:t>, X11, X11:1-Win</a:t>
                      </a:r>
                    </a:p>
                  </a:txBody>
                  <a:tcPr/>
                </a:tc>
                <a:extLst>
                  <a:ext uri="{0D108BD9-81ED-4DB2-BD59-A6C34878D82A}">
                    <a16:rowId xmlns:a16="http://schemas.microsoft.com/office/drawing/2014/main" val="2941084363"/>
                  </a:ext>
                </a:extLst>
              </a:tr>
              <a:tr h="556061">
                <a:tc>
                  <a:txBody>
                    <a:bodyPr/>
                    <a:lstStyle/>
                    <a:p>
                      <a:r>
                        <a:rPr lang="en-SG" sz="1400" b="1" dirty="0">
                          <a:latin typeface="+mn-lt"/>
                        </a:rPr>
                        <a:t>CTF </a:t>
                      </a:r>
                    </a:p>
                    <a:p>
                      <a:r>
                        <a:rPr lang="en-SG" sz="1400" dirty="0">
                          <a:latin typeface="+mn-lt"/>
                        </a:rPr>
                        <a:t>[CTF-D, virtual box]</a:t>
                      </a:r>
                    </a:p>
                  </a:txBody>
                  <a:tcPr/>
                </a:tc>
                <a:tc>
                  <a:txBody>
                    <a:bodyPr/>
                    <a:lstStyle/>
                    <a:p>
                      <a:r>
                        <a:rPr lang="en-SG" sz="1400" dirty="0">
                          <a:latin typeface="+mn-lt"/>
                        </a:rPr>
                        <a:t>2</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http, </a:t>
                      </a:r>
                      <a:r>
                        <a:rPr lang="en-SG" sz="1400" dirty="0" err="1">
                          <a:latin typeface="+mn-lt"/>
                        </a:rPr>
                        <a:t>vnc</a:t>
                      </a:r>
                      <a:r>
                        <a:rPr lang="en-SG" sz="1400" dirty="0">
                          <a:latin typeface="+mn-lt"/>
                        </a:rPr>
                        <a:t>, X11, X11:1-Win</a:t>
                      </a:r>
                    </a:p>
                  </a:txBody>
                  <a:tcPr/>
                </a:tc>
                <a:extLst>
                  <a:ext uri="{0D108BD9-81ED-4DB2-BD59-A6C34878D82A}">
                    <a16:rowId xmlns:a16="http://schemas.microsoft.com/office/drawing/2014/main" val="843931875"/>
                  </a:ext>
                </a:extLst>
              </a:tr>
              <a:tr h="529713">
                <a:tc>
                  <a:txBody>
                    <a:bodyPr/>
                    <a:lstStyle/>
                    <a:p>
                      <a:r>
                        <a:rPr lang="en-SG" sz="1400" b="1" dirty="0">
                          <a:latin typeface="+mn-lt"/>
                        </a:rPr>
                        <a:t>GPU</a:t>
                      </a:r>
                    </a:p>
                    <a:p>
                      <a:r>
                        <a:rPr lang="en-SG" sz="1400" dirty="0">
                          <a:latin typeface="+mn-lt"/>
                        </a:rPr>
                        <a:t>[Nvidia-</a:t>
                      </a:r>
                      <a:r>
                        <a:rPr lang="en-SG" sz="1400" dirty="0" err="1">
                          <a:latin typeface="+mn-lt"/>
                        </a:rPr>
                        <a:t>smi</a:t>
                      </a:r>
                      <a:r>
                        <a:rPr lang="en-SG" sz="1400" dirty="0">
                          <a:latin typeface="+mn-lt"/>
                        </a:rPr>
                        <a:t>]</a:t>
                      </a:r>
                    </a:p>
                  </a:txBody>
                  <a:tcPr/>
                </a:tc>
                <a:tc>
                  <a:txBody>
                    <a:bodyPr/>
                    <a:lstStyle/>
                    <a:p>
                      <a:r>
                        <a:rPr lang="en-SG" sz="1400" dirty="0">
                          <a:latin typeface="+mn-lt"/>
                        </a:rPr>
                        <a:t>3</a:t>
                      </a:r>
                    </a:p>
                  </a:txBody>
                  <a:tcPr/>
                </a:tc>
                <a:tc>
                  <a:txBody>
                    <a:bodyPr/>
                    <a:lstStyle/>
                    <a:p>
                      <a:r>
                        <a:rPr lang="en-SG" sz="1400" dirty="0" err="1">
                          <a:latin typeface="+mn-lt"/>
                        </a:rPr>
                        <a:t>icmp</a:t>
                      </a:r>
                      <a:r>
                        <a:rPr lang="en-SG" sz="1400" dirty="0">
                          <a:latin typeface="+mn-lt"/>
                        </a:rPr>
                        <a:t>, </a:t>
                      </a:r>
                      <a:r>
                        <a:rPr lang="en-SG" sz="1400" dirty="0" err="1">
                          <a:latin typeface="+mn-lt"/>
                        </a:rPr>
                        <a:t>ssh</a:t>
                      </a:r>
                      <a:r>
                        <a:rPr lang="en-SG" sz="1400" dirty="0">
                          <a:latin typeface="+mn-lt"/>
                        </a:rPr>
                        <a:t>, </a:t>
                      </a:r>
                      <a:r>
                        <a:rPr lang="en-SG" sz="1400" dirty="0" err="1">
                          <a:latin typeface="+mn-lt"/>
                        </a:rPr>
                        <a:t>vnc</a:t>
                      </a:r>
                      <a:r>
                        <a:rPr lang="en-SG" sz="1400" dirty="0">
                          <a:latin typeface="+mn-lt"/>
                        </a:rPr>
                        <a:t>, Nvidia-</a:t>
                      </a:r>
                      <a:r>
                        <a:rPr lang="en-SG" sz="1400" dirty="0" err="1">
                          <a:latin typeface="+mn-lt"/>
                        </a:rPr>
                        <a:t>smi</a:t>
                      </a:r>
                      <a:endParaRPr lang="en-SG" sz="1400" dirty="0">
                        <a:latin typeface="+mn-lt"/>
                      </a:endParaRPr>
                    </a:p>
                  </a:txBody>
                  <a:tcPr/>
                </a:tc>
                <a:extLst>
                  <a:ext uri="{0D108BD9-81ED-4DB2-BD59-A6C34878D82A}">
                    <a16:rowId xmlns:a16="http://schemas.microsoft.com/office/drawing/2014/main" val="2217808007"/>
                  </a:ext>
                </a:extLst>
              </a:tr>
              <a:tr h="378125">
                <a:tc>
                  <a:txBody>
                    <a:bodyPr/>
                    <a:lstStyle/>
                    <a:p>
                      <a:r>
                        <a:rPr lang="en-SG" sz="1400" b="1" dirty="0">
                          <a:latin typeface="+mn-lt"/>
                        </a:rPr>
                        <a:t>Support </a:t>
                      </a:r>
                    </a:p>
                  </a:txBody>
                  <a:tcPr/>
                </a:tc>
                <a:tc>
                  <a:txBody>
                    <a:bodyPr/>
                    <a:lstStyle/>
                    <a:p>
                      <a:r>
                        <a:rPr lang="en-SG" sz="1400" dirty="0">
                          <a:latin typeface="+mn-lt"/>
                        </a:rPr>
                        <a:t>4</a:t>
                      </a:r>
                    </a:p>
                  </a:txBody>
                  <a:tcPr/>
                </a:tc>
                <a:tc>
                  <a:txBody>
                    <a:bodyPr/>
                    <a:lstStyle/>
                    <a:p>
                      <a:r>
                        <a:rPr lang="en-SG" sz="1400" dirty="0">
                          <a:latin typeface="+mn-lt"/>
                        </a:rPr>
                        <a:t>NTP, ftp, file.</a:t>
                      </a:r>
                    </a:p>
                  </a:txBody>
                  <a:tcPr/>
                </a:tc>
                <a:extLst>
                  <a:ext uri="{0D108BD9-81ED-4DB2-BD59-A6C34878D82A}">
                    <a16:rowId xmlns:a16="http://schemas.microsoft.com/office/drawing/2014/main" val="878187326"/>
                  </a:ext>
                </a:extLst>
              </a:tr>
            </a:tbl>
          </a:graphicData>
        </a:graphic>
      </p:graphicFrame>
      <p:pic>
        <p:nvPicPr>
          <p:cNvPr id="10" name="Picture 9" descr="Diagram&#10;&#10;Description automatically generated">
            <a:extLst>
              <a:ext uri="{FF2B5EF4-FFF2-40B4-BE49-F238E27FC236}">
                <a16:creationId xmlns:a16="http://schemas.microsoft.com/office/drawing/2014/main" id="{82DE3424-883A-59E0-B1E2-8DAACFCA14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137" y="2599275"/>
            <a:ext cx="5787391" cy="3427380"/>
          </a:xfrm>
          <a:prstGeom prst="rect">
            <a:avLst/>
          </a:prstGeom>
          <a:ln w="9525">
            <a:solidFill>
              <a:schemeClr val="tx1"/>
            </a:solidFill>
          </a:ln>
        </p:spPr>
      </p:pic>
      <p:sp>
        <p:nvSpPr>
          <p:cNvPr id="11" name="TextBox 10">
            <a:extLst>
              <a:ext uri="{FF2B5EF4-FFF2-40B4-BE49-F238E27FC236}">
                <a16:creationId xmlns:a16="http://schemas.microsoft.com/office/drawing/2014/main" id="{3A87C49C-198B-D66D-E084-B4DAA050E345}"/>
              </a:ext>
            </a:extLst>
          </p:cNvPr>
          <p:cNvSpPr txBox="1"/>
          <p:nvPr/>
        </p:nvSpPr>
        <p:spPr>
          <a:xfrm>
            <a:off x="6095999" y="2124037"/>
            <a:ext cx="4718406" cy="307777"/>
          </a:xfrm>
          <a:prstGeom prst="rect">
            <a:avLst/>
          </a:prstGeom>
          <a:noFill/>
        </p:spPr>
        <p:txBody>
          <a:bodyPr wrap="square" rtlCol="0">
            <a:spAutoFit/>
          </a:bodyPr>
          <a:lstStyle/>
          <a:p>
            <a:r>
              <a:rPr lang="en-US" sz="1400" b="1" dirty="0">
                <a:solidFill>
                  <a:srgbClr val="002060"/>
                </a:solidFill>
              </a:rPr>
              <a:t>System Deployment Diagram : </a:t>
            </a:r>
            <a:endParaRPr lang="en-SG" sz="1400" b="1" dirty="0">
              <a:solidFill>
                <a:srgbClr val="002060"/>
              </a:solidFill>
            </a:endParaRPr>
          </a:p>
        </p:txBody>
      </p:sp>
    </p:spTree>
    <p:extLst>
      <p:ext uri="{BB962C8B-B14F-4D97-AF65-F5344CB8AC3E}">
        <p14:creationId xmlns:p14="http://schemas.microsoft.com/office/powerpoint/2010/main" val="331885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Rectangle 1">
            <a:extLst>
              <a:ext uri="{FF2B5EF4-FFF2-40B4-BE49-F238E27FC236}">
                <a16:creationId xmlns:a16="http://schemas.microsoft.com/office/drawing/2014/main" id="{EBFD7A59-BEE2-3348-3D1F-E9DE4DA354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The Cluster Service Heath Monitor has been deployed on the NCL's AS-06 cluster to monitor 17 nodes with 71 services as shown below: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screenshot of a video game&#10;&#10;Description automatically generated with medium confidence">
            <a:extLst>
              <a:ext uri="{FF2B5EF4-FFF2-40B4-BE49-F238E27FC236}">
                <a16:creationId xmlns:a16="http://schemas.microsoft.com/office/drawing/2014/main" id="{C6454383-FA09-7F38-D2BF-926F5A788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60" y="1055077"/>
            <a:ext cx="10696955" cy="5749613"/>
          </a:xfrm>
          <a:prstGeom prst="rect">
            <a:avLst/>
          </a:prstGeom>
        </p:spPr>
      </p:pic>
      <p:sp>
        <p:nvSpPr>
          <p:cNvPr id="9" name="TextBox 8">
            <a:extLst>
              <a:ext uri="{FF2B5EF4-FFF2-40B4-BE49-F238E27FC236}">
                <a16:creationId xmlns:a16="http://schemas.microsoft.com/office/drawing/2014/main" id="{D27C63DD-A11B-D40C-B384-21B8D2C98F57}"/>
              </a:ext>
            </a:extLst>
          </p:cNvPr>
          <p:cNvSpPr txBox="1"/>
          <p:nvPr/>
        </p:nvSpPr>
        <p:spPr>
          <a:xfrm>
            <a:off x="241160" y="598204"/>
            <a:ext cx="4718406" cy="307777"/>
          </a:xfrm>
          <a:prstGeom prst="rect">
            <a:avLst/>
          </a:prstGeom>
          <a:noFill/>
        </p:spPr>
        <p:txBody>
          <a:bodyPr wrap="square" rtlCol="0">
            <a:spAutoFit/>
          </a:bodyPr>
          <a:lstStyle/>
          <a:p>
            <a:r>
              <a:rPr lang="en-US" sz="1400" b="1" dirty="0">
                <a:solidFill>
                  <a:srgbClr val="002060"/>
                </a:solidFill>
              </a:rPr>
              <a:t>Service monitor dashboard [</a:t>
            </a:r>
            <a:r>
              <a:rPr lang="en-US" sz="1400" b="1" dirty="0" err="1">
                <a:solidFill>
                  <a:srgbClr val="002060"/>
                </a:solidFill>
              </a:rPr>
              <a:t>init</a:t>
            </a:r>
            <a:r>
              <a:rPr lang="en-US" sz="1400" b="1" dirty="0">
                <a:solidFill>
                  <a:srgbClr val="002060"/>
                </a:solidFill>
              </a:rPr>
              <a:t> state]: </a:t>
            </a:r>
            <a:endParaRPr lang="en-SG" sz="1400" b="1" dirty="0">
              <a:solidFill>
                <a:srgbClr val="002060"/>
              </a:solidFill>
            </a:endParaRPr>
          </a:p>
        </p:txBody>
      </p:sp>
    </p:spTree>
    <p:extLst>
      <p:ext uri="{BB962C8B-B14F-4D97-AF65-F5344CB8AC3E}">
        <p14:creationId xmlns:p14="http://schemas.microsoft.com/office/powerpoint/2010/main" val="223321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Service Health Monitor [ Use Case]</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7" name="TextBox 6">
            <a:extLst>
              <a:ext uri="{FF2B5EF4-FFF2-40B4-BE49-F238E27FC236}">
                <a16:creationId xmlns:a16="http://schemas.microsoft.com/office/drawing/2014/main" id="{716B152F-2C76-0E63-BC5A-DD26007EE693}"/>
              </a:ext>
            </a:extLst>
          </p:cNvPr>
          <p:cNvSpPr txBox="1"/>
          <p:nvPr/>
        </p:nvSpPr>
        <p:spPr>
          <a:xfrm>
            <a:off x="305168" y="598204"/>
            <a:ext cx="4718406" cy="307777"/>
          </a:xfrm>
          <a:prstGeom prst="rect">
            <a:avLst/>
          </a:prstGeom>
          <a:noFill/>
        </p:spPr>
        <p:txBody>
          <a:bodyPr wrap="square" rtlCol="0">
            <a:spAutoFit/>
          </a:bodyPr>
          <a:lstStyle/>
          <a:p>
            <a:r>
              <a:rPr lang="en-US" sz="1400" b="1" dirty="0">
                <a:solidFill>
                  <a:srgbClr val="002060"/>
                </a:solidFill>
              </a:rPr>
              <a:t>Service monitor dashboard [life data]: </a:t>
            </a:r>
            <a:endParaRPr lang="en-SG" sz="1400" b="1" dirty="0">
              <a:solidFill>
                <a:srgbClr val="002060"/>
              </a:solidFill>
            </a:endParaRPr>
          </a:p>
        </p:txBody>
      </p:sp>
      <p:pic>
        <p:nvPicPr>
          <p:cNvPr id="9" name="Picture 8" descr="A screenshot of a computer&#10;&#10;Description automatically generated with medium confidence">
            <a:extLst>
              <a:ext uri="{FF2B5EF4-FFF2-40B4-BE49-F238E27FC236}">
                <a16:creationId xmlns:a16="http://schemas.microsoft.com/office/drawing/2014/main" id="{D37F1999-3011-74D5-8223-71A451A15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177" y="983524"/>
            <a:ext cx="10830077" cy="5821166"/>
          </a:xfrm>
          <a:prstGeom prst="rect">
            <a:avLst/>
          </a:prstGeom>
        </p:spPr>
      </p:pic>
    </p:spTree>
    <p:extLst>
      <p:ext uri="{BB962C8B-B14F-4D97-AF65-F5344CB8AC3E}">
        <p14:creationId xmlns:p14="http://schemas.microsoft.com/office/powerpoint/2010/main" val="389830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1457</Words>
  <Application>Microsoft Office PowerPoint</Application>
  <PresentationFormat>Widescreen</PresentationFormat>
  <Paragraphs>121</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107</cp:revision>
  <dcterms:created xsi:type="dcterms:W3CDTF">2023-03-22T06:15:38Z</dcterms:created>
  <dcterms:modified xsi:type="dcterms:W3CDTF">2023-03-23T08:48:49Z</dcterms:modified>
</cp:coreProperties>
</file>