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2" r:id="rId2"/>
    <p:sldId id="261" r:id="rId3"/>
    <p:sldId id="256" r:id="rId4"/>
    <p:sldId id="257" r:id="rId5"/>
    <p:sldId id="258" r:id="rId6"/>
    <p:sldId id="298" r:id="rId7"/>
    <p:sldId id="299" r:id="rId8"/>
    <p:sldId id="300" r:id="rId9"/>
    <p:sldId id="301" r:id="rId10"/>
    <p:sldId id="259" r:id="rId11"/>
    <p:sldId id="297" r:id="rId12"/>
    <p:sldId id="294" r:id="rId13"/>
    <p:sldId id="260" r:id="rId14"/>
    <p:sldId id="295"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20/2/2023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20/2/2023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20/2/2023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5.png"/><Relationship Id="rId12"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23.png"/><Relationship Id="rId9" Type="http://schemas.openxmlformats.org/officeDocument/2006/relationships/image" Target="../media/image7.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jgm3gQhzUq4&amp;t=57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youtube.com/watch?v=wZsRmYPcPTQ"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2"/>
          <a:stretch>
            <a:fillRect/>
          </a:stretch>
        </p:blipFill>
        <p:spPr>
          <a:xfrm>
            <a:off x="6843770" y="1934685"/>
            <a:ext cx="5281969" cy="4684011"/>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161186" y="572738"/>
            <a:ext cx="11689438" cy="1077218"/>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 distributed and no-centralized users emulator system to simulate and monitor a mid side cluster of users’ normal network traffic actions and the local activities events. The system can be used to: </a:t>
            </a:r>
          </a:p>
        </p:txBody>
      </p:sp>
      <p:sp>
        <p:nvSpPr>
          <p:cNvPr id="47" name="TextBox 46">
            <a:extLst>
              <a:ext uri="{FF2B5EF4-FFF2-40B4-BE49-F238E27FC236}">
                <a16:creationId xmlns:a16="http://schemas.microsoft.com/office/drawing/2014/main" id="{927A1C77-2657-A42A-0407-4F6B59F33E79}"/>
              </a:ext>
            </a:extLst>
          </p:cNvPr>
          <p:cNvSpPr txBox="1"/>
          <p:nvPr/>
        </p:nvSpPr>
        <p:spPr>
          <a:xfrm>
            <a:off x="97179" y="3219096"/>
            <a:ext cx="6422494" cy="3539430"/>
          </a:xfrm>
          <a:prstGeom prst="rect">
            <a:avLst/>
          </a:prstGeom>
          <a:noFill/>
        </p:spPr>
        <p:txBody>
          <a:bodyPr wrap="square" rtlCol="0">
            <a:spAutoFit/>
          </a:bodyPr>
          <a:lstStyle/>
          <a:p>
            <a:r>
              <a:rPr lang="en-US" sz="1600" b="1" dirty="0"/>
              <a:t>System Structure</a:t>
            </a:r>
          </a:p>
          <a:p>
            <a:endParaRPr lang="en-US" sz="1600" dirty="0"/>
          </a:p>
          <a:p>
            <a:pPr algn="just"/>
            <a:r>
              <a:rPr lang="en-US" sz="1600" dirty="0"/>
              <a:t>The system contents three parts, the ‘User action repository’, the ‘User action emulator’ and the ‘Scheduler monitor hub’. </a:t>
            </a:r>
          </a:p>
          <a:p>
            <a:pPr marL="285750" indent="-285750" algn="just">
              <a:buFont typeface="Arial" panose="020B0604020202020204" pitchFamily="34" charset="0"/>
              <a:buChar char="•"/>
            </a:pPr>
            <a:r>
              <a:rPr lang="en-US" sz="1600" b="1" dirty="0"/>
              <a:t>User Action Repository </a:t>
            </a:r>
            <a:r>
              <a:rPr lang="en-US" sz="1600" dirty="0"/>
              <a:t>: Provide the library APIs to simulate user’s normal activities/events under network, OS and App level. (Such as starting the online meeting, send/receive email, upload/download files, edit MS-Office doc, On/Off Windows FW, listen online/offline music …)</a:t>
            </a:r>
          </a:p>
          <a:p>
            <a:pPr marL="285750" indent="-285750" algn="just">
              <a:buFont typeface="Arial" panose="020B0604020202020204" pitchFamily="34" charset="0"/>
              <a:buChar char="•"/>
            </a:pPr>
            <a:r>
              <a:rPr lang="en-US" sz="1600" b="1" dirty="0"/>
              <a:t>User Action Emulator</a:t>
            </a:r>
            <a:r>
              <a:rPr lang="en-US" sz="1600" dirty="0"/>
              <a:t>: A scheduler to invoke the action in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which provides plug and play function for user to monitor and control all/parts of the schedulers in a computers/servers cluster system. </a:t>
            </a:r>
          </a:p>
        </p:txBody>
      </p:sp>
      <p:sp>
        <p:nvSpPr>
          <p:cNvPr id="48" name="TextBox 47">
            <a:extLst>
              <a:ext uri="{FF2B5EF4-FFF2-40B4-BE49-F238E27FC236}">
                <a16:creationId xmlns:a16="http://schemas.microsoft.com/office/drawing/2014/main" id="{18D001C4-3D43-8B23-2754-685E52FF51E5}"/>
              </a:ext>
            </a:extLst>
          </p:cNvPr>
          <p:cNvSpPr txBox="1"/>
          <p:nvPr/>
        </p:nvSpPr>
        <p:spPr>
          <a:xfrm>
            <a:off x="225193" y="1649436"/>
            <a:ext cx="6294479"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Repeat/replay specified numbers of users (blue team) activities (</a:t>
            </a:r>
            <a:r>
              <a:rPr lang="en-SG" sz="1600" dirty="0">
                <a:latin typeface="-apple-system"/>
              </a:rPr>
              <a:t>b</a:t>
            </a:r>
            <a:r>
              <a:rPr lang="en-SG" sz="1600" b="0" i="0" dirty="0">
                <a:effectLst/>
                <a:latin typeface="-apple-system"/>
              </a:rPr>
              <a:t>enign-traffic or attack-action</a:t>
            </a:r>
            <a:r>
              <a:rPr lang="en-US" sz="1600" dirty="0"/>
              <a:t>) 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p:txBody>
      </p:sp>
      <p:sp>
        <p:nvSpPr>
          <p:cNvPr id="49" name="TextBox 48">
            <a:extLst>
              <a:ext uri="{FF2B5EF4-FFF2-40B4-BE49-F238E27FC236}">
                <a16:creationId xmlns:a16="http://schemas.microsoft.com/office/drawing/2014/main" id="{039CD2E5-2D39-1473-1F22-81941D98852C}"/>
              </a:ext>
            </a:extLst>
          </p:cNvPr>
          <p:cNvSpPr txBox="1"/>
          <p:nvPr/>
        </p:nvSpPr>
        <p:spPr>
          <a:xfrm>
            <a:off x="6776031" y="1619697"/>
            <a:ext cx="3599930" cy="307777"/>
          </a:xfrm>
          <a:prstGeom prst="rect">
            <a:avLst/>
          </a:prstGeom>
          <a:noFill/>
        </p:spPr>
        <p:txBody>
          <a:bodyPr wrap="square" rtlCol="0">
            <a:spAutoFit/>
          </a:bodyPr>
          <a:lstStyle/>
          <a:p>
            <a:r>
              <a:rPr lang="en-US" sz="1400" b="1" dirty="0"/>
              <a:t>System Design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extLst>
              <p:ext uri="{D42A27DB-BD31-4B8C-83A1-F6EECF244321}">
                <p14:modId xmlns:p14="http://schemas.microsoft.com/office/powerpoint/2010/main" val="1642846139"/>
              </p:ext>
            </p:extLst>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extLst>
              <p:ext uri="{D42A27DB-BD31-4B8C-83A1-F6EECF244321}">
                <p14:modId xmlns:p14="http://schemas.microsoft.com/office/powerpoint/2010/main" val="397633608"/>
              </p:ext>
            </p:extLst>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dirty="0"/>
              <a:t>(Under development) user can add new action/edit the actions from the Web interface</a:t>
            </a:r>
            <a:r>
              <a:rPr lang="en-SG" sz="1600" b="1" dirty="0"/>
              <a:t>. </a:t>
            </a:r>
          </a:p>
        </p:txBody>
      </p:sp>
    </p:spTree>
    <p:extLst>
      <p:ext uri="{BB962C8B-B14F-4D97-AF65-F5344CB8AC3E}">
        <p14:creationId xmlns:p14="http://schemas.microsoft.com/office/powerpoint/2010/main" val="231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Pre-built actors we provided and monitor UI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7" name="Table 5">
            <a:extLst>
              <a:ext uri="{FF2B5EF4-FFF2-40B4-BE49-F238E27FC236}">
                <a16:creationId xmlns:a16="http://schemas.microsoft.com/office/drawing/2014/main" id="{24B83012-43CA-4227-7189-5FC416B45BBC}"/>
              </a:ext>
            </a:extLst>
          </p:cNvPr>
          <p:cNvGraphicFramePr>
            <a:graphicFrameLocks noGrp="1"/>
          </p:cNvGraphicFramePr>
          <p:nvPr/>
        </p:nvGraphicFramePr>
        <p:xfrm>
          <a:off x="372940" y="1204137"/>
          <a:ext cx="3548820" cy="1341120"/>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87359">
                  <a:extLst>
                    <a:ext uri="{9D8B030D-6E8A-4147-A177-3AD203B41FA5}">
                      <a16:colId xmlns:a16="http://schemas.microsoft.com/office/drawing/2014/main" val="308096956"/>
                    </a:ext>
                  </a:extLst>
                </a:gridCol>
                <a:gridCol w="2080482">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sp>
        <p:nvSpPr>
          <p:cNvPr id="8" name="TextBox 7">
            <a:extLst>
              <a:ext uri="{FF2B5EF4-FFF2-40B4-BE49-F238E27FC236}">
                <a16:creationId xmlns:a16="http://schemas.microsoft.com/office/drawing/2014/main" id="{138EFD8C-376B-7A8F-739A-6047F97BE298}"/>
              </a:ext>
            </a:extLst>
          </p:cNvPr>
          <p:cNvSpPr txBox="1"/>
          <p:nvPr/>
        </p:nvSpPr>
        <p:spPr>
          <a:xfrm>
            <a:off x="259568" y="755026"/>
            <a:ext cx="4269408" cy="338554"/>
          </a:xfrm>
          <a:prstGeom prst="rect">
            <a:avLst/>
          </a:prstGeom>
          <a:noFill/>
        </p:spPr>
        <p:txBody>
          <a:bodyPr wrap="square" rtlCol="0">
            <a:spAutoFit/>
          </a:bodyPr>
          <a:lstStyle/>
          <a:p>
            <a:r>
              <a:rPr lang="en-US" sz="1600" b="1" dirty="0"/>
              <a:t>System Operation Actors </a:t>
            </a:r>
            <a:r>
              <a:rPr lang="en-SG" sz="1600" b="1" dirty="0"/>
              <a:t>Repository </a:t>
            </a:r>
          </a:p>
        </p:txBody>
      </p:sp>
      <p:graphicFrame>
        <p:nvGraphicFramePr>
          <p:cNvPr id="9" name="Table 5">
            <a:extLst>
              <a:ext uri="{FF2B5EF4-FFF2-40B4-BE49-F238E27FC236}">
                <a16:creationId xmlns:a16="http://schemas.microsoft.com/office/drawing/2014/main" id="{C0D742AC-0B12-6BEA-176A-BE437E45E5D3}"/>
              </a:ext>
            </a:extLst>
          </p:cNvPr>
          <p:cNvGraphicFramePr>
            <a:graphicFrameLocks noGrp="1"/>
          </p:cNvGraphicFramePr>
          <p:nvPr/>
        </p:nvGraphicFramePr>
        <p:xfrm>
          <a:off x="372940" y="3122486"/>
          <a:ext cx="3548820" cy="2064989"/>
        </p:xfrm>
        <a:graphic>
          <a:graphicData uri="http://schemas.openxmlformats.org/drawingml/2006/table">
            <a:tbl>
              <a:tblPr firstRow="1" bandRow="1">
                <a:tableStyleId>{5C22544A-7EE6-4342-B048-85BDC9FD1C3A}</a:tableStyleId>
              </a:tblPr>
              <a:tblGrid>
                <a:gridCol w="380979">
                  <a:extLst>
                    <a:ext uri="{9D8B030D-6E8A-4147-A177-3AD203B41FA5}">
                      <a16:colId xmlns:a16="http://schemas.microsoft.com/office/drawing/2014/main" val="3380695120"/>
                    </a:ext>
                  </a:extLst>
                </a:gridCol>
                <a:gridCol w="1006894">
                  <a:extLst>
                    <a:ext uri="{9D8B030D-6E8A-4147-A177-3AD203B41FA5}">
                      <a16:colId xmlns:a16="http://schemas.microsoft.com/office/drawing/2014/main" val="308096956"/>
                    </a:ext>
                  </a:extLst>
                </a:gridCol>
                <a:gridCol w="2160947">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0" name="TextBox 9">
            <a:extLst>
              <a:ext uri="{FF2B5EF4-FFF2-40B4-BE49-F238E27FC236}">
                <a16:creationId xmlns:a16="http://schemas.microsoft.com/office/drawing/2014/main" id="{DABC52E8-651F-68A0-4FD1-0C1389D4F432}"/>
              </a:ext>
            </a:extLst>
          </p:cNvPr>
          <p:cNvSpPr txBox="1"/>
          <p:nvPr/>
        </p:nvSpPr>
        <p:spPr>
          <a:xfrm>
            <a:off x="259568" y="2670028"/>
            <a:ext cx="4269408" cy="338554"/>
          </a:xfrm>
          <a:prstGeom prst="rect">
            <a:avLst/>
          </a:prstGeom>
          <a:noFill/>
        </p:spPr>
        <p:txBody>
          <a:bodyPr wrap="square" rtlCol="0">
            <a:spAutoFit/>
          </a:bodyPr>
          <a:lstStyle/>
          <a:p>
            <a:r>
              <a:rPr lang="en-SG" sz="1600" b="1" dirty="0"/>
              <a:t>Other Action Repository</a:t>
            </a:r>
          </a:p>
        </p:txBody>
      </p:sp>
      <p:sp>
        <p:nvSpPr>
          <p:cNvPr id="2" name="TextBox 1">
            <a:extLst>
              <a:ext uri="{FF2B5EF4-FFF2-40B4-BE49-F238E27FC236}">
                <a16:creationId xmlns:a16="http://schemas.microsoft.com/office/drawing/2014/main" id="{94E06D7B-D6E9-8DFE-3944-24B0157E4E43}"/>
              </a:ext>
            </a:extLst>
          </p:cNvPr>
          <p:cNvSpPr txBox="1"/>
          <p:nvPr/>
        </p:nvSpPr>
        <p:spPr>
          <a:xfrm>
            <a:off x="4519590" y="743663"/>
            <a:ext cx="4269408" cy="338554"/>
          </a:xfrm>
          <a:prstGeom prst="rect">
            <a:avLst/>
          </a:prstGeom>
          <a:noFill/>
        </p:spPr>
        <p:txBody>
          <a:bodyPr wrap="square" rtlCol="0">
            <a:spAutoFit/>
          </a:bodyPr>
          <a:lstStyle/>
          <a:p>
            <a:r>
              <a:rPr lang="en-SG" sz="1600" b="1" dirty="0"/>
              <a:t>User’s Action monitor web:</a:t>
            </a:r>
          </a:p>
        </p:txBody>
      </p:sp>
      <p:pic>
        <p:nvPicPr>
          <p:cNvPr id="12" name="Picture 11" descr="A screenshot of a computer&#10;&#10;Description automatically generated">
            <a:extLst>
              <a:ext uri="{FF2B5EF4-FFF2-40B4-BE49-F238E27FC236}">
                <a16:creationId xmlns:a16="http://schemas.microsoft.com/office/drawing/2014/main" id="{BF37BF6A-DEF8-9A7D-19A7-30130330F815}"/>
              </a:ext>
            </a:extLst>
          </p:cNvPr>
          <p:cNvPicPr>
            <a:picLocks noChangeAspect="1"/>
          </p:cNvPicPr>
          <p:nvPr/>
        </p:nvPicPr>
        <p:blipFill rotWithShape="1">
          <a:blip r:embed="rId3">
            <a:extLst>
              <a:ext uri="{28A0092B-C50C-407E-A947-70E740481C1C}">
                <a14:useLocalDpi xmlns:a14="http://schemas.microsoft.com/office/drawing/2010/main" val="0"/>
              </a:ext>
            </a:extLst>
          </a:blip>
          <a:srcRect b="5440"/>
          <a:stretch/>
        </p:blipFill>
        <p:spPr>
          <a:xfrm>
            <a:off x="4528976" y="1204137"/>
            <a:ext cx="7482532" cy="3979972"/>
          </a:xfrm>
          <a:prstGeom prst="rect">
            <a:avLst/>
          </a:prstGeom>
          <a:ln w="3175">
            <a:solidFill>
              <a:schemeClr val="tx1"/>
            </a:solidFill>
          </a:ln>
        </p:spPr>
      </p:pic>
      <p:sp>
        <p:nvSpPr>
          <p:cNvPr id="13" name="TextBox 12">
            <a:extLst>
              <a:ext uri="{FF2B5EF4-FFF2-40B4-BE49-F238E27FC236}">
                <a16:creationId xmlns:a16="http://schemas.microsoft.com/office/drawing/2014/main" id="{386AD3BF-2C15-9716-3262-FD64E58EB5A2}"/>
              </a:ext>
            </a:extLst>
          </p:cNvPr>
          <p:cNvSpPr txBox="1"/>
          <p:nvPr/>
        </p:nvSpPr>
        <p:spPr>
          <a:xfrm>
            <a:off x="259568" y="5326561"/>
            <a:ext cx="8880788" cy="1323439"/>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User can monitor the scheduled actions(events) execution state from the monitor Web. </a:t>
            </a:r>
          </a:p>
          <a:p>
            <a:pPr marL="285750" indent="-285750">
              <a:buFont typeface="Arial" panose="020B0604020202020204" pitchFamily="34" charset="0"/>
              <a:buChar char="•"/>
            </a:pPr>
            <a:r>
              <a:rPr lang="en-SG" sz="1600" dirty="0"/>
              <a:t>User can remove/deactivate the action from the web. </a:t>
            </a:r>
          </a:p>
          <a:p>
            <a:pPr marL="285750" indent="-285750">
              <a:buFont typeface="Arial" panose="020B0604020202020204" pitchFamily="34" charset="0"/>
              <a:buChar char="•"/>
            </a:pPr>
            <a:r>
              <a:rPr lang="en-SG" sz="1600" dirty="0"/>
              <a:t>The web provide regular action (daily/weekly action) and random action monitoring. </a:t>
            </a:r>
          </a:p>
          <a:p>
            <a:pPr marL="285750" indent="-285750">
              <a:buFont typeface="Arial" panose="020B0604020202020204" pitchFamily="34" charset="0"/>
              <a:buChar char="•"/>
            </a:pPr>
            <a:r>
              <a:rPr lang="en-SG" sz="1600"/>
              <a:t>(Under </a:t>
            </a:r>
            <a:r>
              <a:rPr lang="en-SG" sz="1600" dirty="0"/>
              <a:t>development) user can add new action/edit the actions from the Web interface</a:t>
            </a:r>
            <a:r>
              <a:rPr lang="en-SG" sz="1600" b="1" dirty="0"/>
              <a:t>. </a:t>
            </a:r>
          </a:p>
        </p:txBody>
      </p:sp>
    </p:spTree>
    <p:extLst>
      <p:ext uri="{BB962C8B-B14F-4D97-AF65-F5344CB8AC3E}">
        <p14:creationId xmlns:p14="http://schemas.microsoft.com/office/powerpoint/2010/main" val="272463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319421-850C-B862-91CA-94B309913F88}"/>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[System Design improvement]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9377C686-F64B-D611-CFA6-6D7DE4AA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pic>
        <p:nvPicPr>
          <p:cNvPr id="7" name="Picture 6" descr="Diagram, timeline&#10;&#10;Description automatically generated">
            <a:extLst>
              <a:ext uri="{FF2B5EF4-FFF2-40B4-BE49-F238E27FC236}">
                <a16:creationId xmlns:a16="http://schemas.microsoft.com/office/drawing/2014/main" id="{63B418EE-6954-8309-B714-CF075A2A3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55" y="1408915"/>
            <a:ext cx="3987888" cy="2243187"/>
          </a:xfrm>
          <a:prstGeom prst="rect">
            <a:avLst/>
          </a:prstGeom>
          <a:ln w="6350">
            <a:solidFill>
              <a:schemeClr val="tx1"/>
            </a:solidFill>
          </a:ln>
        </p:spPr>
      </p:pic>
      <p:sp>
        <p:nvSpPr>
          <p:cNvPr id="11" name="TextBox 10">
            <a:extLst>
              <a:ext uri="{FF2B5EF4-FFF2-40B4-BE49-F238E27FC236}">
                <a16:creationId xmlns:a16="http://schemas.microsoft.com/office/drawing/2014/main" id="{3F0E355A-FC61-65D3-3012-F75DE5F253DD}"/>
              </a:ext>
            </a:extLst>
          </p:cNvPr>
          <p:cNvSpPr txBox="1"/>
          <p:nvPr/>
        </p:nvSpPr>
        <p:spPr>
          <a:xfrm>
            <a:off x="315755" y="682923"/>
            <a:ext cx="3599930" cy="338554"/>
          </a:xfrm>
          <a:prstGeom prst="rect">
            <a:avLst/>
          </a:prstGeom>
          <a:noFill/>
        </p:spPr>
        <p:txBody>
          <a:bodyPr wrap="square" rtlCol="0">
            <a:spAutoFit/>
          </a:bodyPr>
          <a:lstStyle/>
          <a:p>
            <a:r>
              <a:rPr lang="en-US" sz="1600" b="1" dirty="0"/>
              <a:t>System workflow diagram (old) </a:t>
            </a:r>
          </a:p>
        </p:txBody>
      </p:sp>
      <p:pic>
        <p:nvPicPr>
          <p:cNvPr id="3" name="Picture 2" descr="Timeline&#10;&#10;Description automatically generated">
            <a:extLst>
              <a:ext uri="{FF2B5EF4-FFF2-40B4-BE49-F238E27FC236}">
                <a16:creationId xmlns:a16="http://schemas.microsoft.com/office/drawing/2014/main" id="{76FD506A-C0AE-9574-C404-F411BBFE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763" y="2236321"/>
            <a:ext cx="7527236" cy="4234070"/>
          </a:xfrm>
          <a:prstGeom prst="rect">
            <a:avLst/>
          </a:prstGeom>
          <a:ln w="12700">
            <a:solidFill>
              <a:schemeClr val="tx1"/>
            </a:solidFill>
          </a:ln>
        </p:spPr>
      </p:pic>
      <p:cxnSp>
        <p:nvCxnSpPr>
          <p:cNvPr id="9" name="Connector: Elbow 8">
            <a:extLst>
              <a:ext uri="{FF2B5EF4-FFF2-40B4-BE49-F238E27FC236}">
                <a16:creationId xmlns:a16="http://schemas.microsoft.com/office/drawing/2014/main" id="{97A19B67-1F9B-BCBF-4D6F-AC9511FD1863}"/>
              </a:ext>
            </a:extLst>
          </p:cNvPr>
          <p:cNvCxnSpPr/>
          <p:nvPr/>
        </p:nvCxnSpPr>
        <p:spPr>
          <a:xfrm>
            <a:off x="4373217" y="1639973"/>
            <a:ext cx="1421295" cy="596348"/>
          </a:xfrm>
          <a:prstGeom prst="bentConnector3">
            <a:avLst>
              <a:gd name="adj1" fmla="val 9965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A3B9DA-860D-6767-0D01-9544927397E4}"/>
              </a:ext>
            </a:extLst>
          </p:cNvPr>
          <p:cNvSpPr txBox="1"/>
          <p:nvPr/>
        </p:nvSpPr>
        <p:spPr>
          <a:xfrm>
            <a:off x="5864086" y="1702223"/>
            <a:ext cx="3599930" cy="338554"/>
          </a:xfrm>
          <a:prstGeom prst="rect">
            <a:avLst/>
          </a:prstGeom>
          <a:noFill/>
        </p:spPr>
        <p:txBody>
          <a:bodyPr wrap="square" rtlCol="0">
            <a:spAutoFit/>
          </a:bodyPr>
          <a:lstStyle/>
          <a:p>
            <a:r>
              <a:rPr lang="en-US" sz="1600" b="1" dirty="0"/>
              <a:t>System workflow diagram (Current) </a:t>
            </a:r>
          </a:p>
        </p:txBody>
      </p:sp>
      <p:sp>
        <p:nvSpPr>
          <p:cNvPr id="15" name="Rectangle 14">
            <a:extLst>
              <a:ext uri="{FF2B5EF4-FFF2-40B4-BE49-F238E27FC236}">
                <a16:creationId xmlns:a16="http://schemas.microsoft.com/office/drawing/2014/main" id="{182A3384-A5FD-A59D-7B50-1974EE7A5A56}"/>
              </a:ext>
            </a:extLst>
          </p:cNvPr>
          <p:cNvSpPr/>
          <p:nvPr/>
        </p:nvSpPr>
        <p:spPr>
          <a:xfrm>
            <a:off x="7851913" y="2971800"/>
            <a:ext cx="1550504" cy="2673626"/>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rgbClr val="FF0000"/>
              </a:solidFill>
            </a:endParaRPr>
          </a:p>
        </p:txBody>
      </p:sp>
      <p:sp>
        <p:nvSpPr>
          <p:cNvPr id="16" name="TextBox 15">
            <a:extLst>
              <a:ext uri="{FF2B5EF4-FFF2-40B4-BE49-F238E27FC236}">
                <a16:creationId xmlns:a16="http://schemas.microsoft.com/office/drawing/2014/main" id="{3ADC4CFC-CE6F-274D-4049-06121D09B80A}"/>
              </a:ext>
            </a:extLst>
          </p:cNvPr>
          <p:cNvSpPr txBox="1"/>
          <p:nvPr/>
        </p:nvSpPr>
        <p:spPr>
          <a:xfrm>
            <a:off x="7851913" y="2710190"/>
            <a:ext cx="2033768" cy="261610"/>
          </a:xfrm>
          <a:prstGeom prst="rect">
            <a:avLst/>
          </a:prstGeom>
          <a:noFill/>
        </p:spPr>
        <p:txBody>
          <a:bodyPr wrap="square" rtlCol="0">
            <a:spAutoFit/>
          </a:bodyPr>
          <a:lstStyle/>
          <a:p>
            <a:r>
              <a:rPr lang="en-US" sz="1100" b="1" dirty="0">
                <a:solidFill>
                  <a:srgbClr val="C00000"/>
                </a:solidFill>
              </a:rPr>
              <a:t>New DB-history recover feature</a:t>
            </a:r>
            <a:endParaRPr lang="en-SG" sz="1100" b="1" dirty="0">
              <a:solidFill>
                <a:srgbClr val="C00000"/>
              </a:solidFill>
            </a:endParaRPr>
          </a:p>
        </p:txBody>
      </p:sp>
      <p:sp>
        <p:nvSpPr>
          <p:cNvPr id="17" name="TextBox 16">
            <a:extLst>
              <a:ext uri="{FF2B5EF4-FFF2-40B4-BE49-F238E27FC236}">
                <a16:creationId xmlns:a16="http://schemas.microsoft.com/office/drawing/2014/main" id="{B81F8B59-8DA7-D543-DBEA-CA16950DCCD3}"/>
              </a:ext>
            </a:extLst>
          </p:cNvPr>
          <p:cNvSpPr txBox="1"/>
          <p:nvPr/>
        </p:nvSpPr>
        <p:spPr>
          <a:xfrm>
            <a:off x="205398" y="3652102"/>
            <a:ext cx="4384712" cy="3200876"/>
          </a:xfrm>
          <a:prstGeom prst="rect">
            <a:avLst/>
          </a:prstGeom>
          <a:noFill/>
        </p:spPr>
        <p:txBody>
          <a:bodyPr wrap="square" rtlCol="0">
            <a:spAutoFit/>
          </a:bodyPr>
          <a:lstStyle/>
          <a:p>
            <a:r>
              <a:rPr lang="en-US" sz="1600" b="1" dirty="0"/>
              <a:t>D</a:t>
            </a:r>
            <a:r>
              <a:rPr lang="en-SG" sz="1600" b="1" dirty="0"/>
              <a:t>B-history recovery feature.</a:t>
            </a:r>
          </a:p>
          <a:p>
            <a:endParaRPr lang="en-SG" sz="1600" b="1" dirty="0"/>
          </a:p>
          <a:p>
            <a:r>
              <a:rPr lang="en-SG" sz="1400" b="1" dirty="0"/>
              <a:t>Case 1 [ scheduler auto run over midnight]: </a:t>
            </a:r>
            <a:r>
              <a:rPr lang="en-SG" sz="1400" dirty="0"/>
              <a:t>At 00:01 am create new state table, recover yesterday DB user’s  setting (such as deactivate tasks) into new DB state table.</a:t>
            </a:r>
          </a:p>
          <a:p>
            <a:endParaRPr lang="en-SG" sz="1400" b="1" dirty="0"/>
          </a:p>
          <a:p>
            <a:r>
              <a:rPr lang="en-SG" sz="1400" b="1" dirty="0"/>
              <a:t>Case 2 [ User start the scheduler 1</a:t>
            </a:r>
            <a:r>
              <a:rPr lang="en-SG" sz="1400" b="1" baseline="30000" dirty="0"/>
              <a:t>st</a:t>
            </a:r>
            <a:r>
              <a:rPr lang="en-SG" sz="1400" b="1" dirty="0"/>
              <a:t> time today]: </a:t>
            </a:r>
            <a:r>
              <a:rPr lang="en-SG" sz="1400" dirty="0"/>
              <a:t>Load yesterday state table based on user’s recover flag setting. Built new state table, recover the user setting. </a:t>
            </a:r>
          </a:p>
          <a:p>
            <a:endParaRPr lang="en-SG" sz="1400" b="1" dirty="0"/>
          </a:p>
          <a:p>
            <a:r>
              <a:rPr lang="en-SG" sz="1400" b="1" dirty="0"/>
              <a:t>Case 3 [ User start the scheduler again (not the 1</a:t>
            </a:r>
            <a:r>
              <a:rPr lang="en-SG" sz="1400" b="1" baseline="30000" dirty="0"/>
              <a:t>st</a:t>
            </a:r>
            <a:r>
              <a:rPr lang="en-SG" sz="1400" b="1" dirty="0"/>
              <a:t> time) in one day]: </a:t>
            </a:r>
            <a:r>
              <a:rPr lang="en-SG" sz="1400" dirty="0"/>
              <a:t>Assume the scheduler is closed by user because some reason, load the state from the DB to recovery the program state to the time point. </a:t>
            </a:r>
            <a:r>
              <a:rPr lang="en-SG" sz="1600" b="1" dirty="0"/>
              <a:t> </a:t>
            </a:r>
          </a:p>
        </p:txBody>
      </p:sp>
      <p:sp>
        <p:nvSpPr>
          <p:cNvPr id="19" name="TextBox 18">
            <a:extLst>
              <a:ext uri="{FF2B5EF4-FFF2-40B4-BE49-F238E27FC236}">
                <a16:creationId xmlns:a16="http://schemas.microsoft.com/office/drawing/2014/main" id="{50735573-25A7-2A60-BAFD-93512C756D26}"/>
              </a:ext>
            </a:extLst>
          </p:cNvPr>
          <p:cNvSpPr txBox="1"/>
          <p:nvPr/>
        </p:nvSpPr>
        <p:spPr>
          <a:xfrm>
            <a:off x="6397490" y="449108"/>
            <a:ext cx="5836699" cy="1169551"/>
          </a:xfrm>
          <a:prstGeom prst="rect">
            <a:avLst/>
          </a:prstGeom>
          <a:noFill/>
        </p:spPr>
        <p:txBody>
          <a:bodyPr wrap="square" rtlCol="0">
            <a:spAutoFit/>
          </a:bodyPr>
          <a:lstStyle/>
          <a:p>
            <a:pPr algn="just"/>
            <a:r>
              <a:rPr lang="en-US" sz="1400" b="1" dirty="0"/>
              <a:t>Why we need the history recovery feature ? </a:t>
            </a:r>
          </a:p>
          <a:p>
            <a:pPr algn="just"/>
            <a:r>
              <a:rPr lang="en-SG" sz="1400" dirty="0"/>
              <a:t>Assume task-2 [running on 10:00 am] needs task-1 [running on 09:00 am] to be executed successfully, if the computer reboot at 9:45 am, then user re-run scheduler at 9:50, the scheduler needs to auto recover its tasks state to the time point 9:45 am to decide whether execute task-2. </a:t>
            </a:r>
          </a:p>
        </p:txBody>
      </p:sp>
    </p:spTree>
    <p:extLst>
      <p:ext uri="{BB962C8B-B14F-4D97-AF65-F5344CB8AC3E}">
        <p14:creationId xmlns:p14="http://schemas.microsoft.com/office/powerpoint/2010/main" val="2275827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012672" y="566013"/>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581688" y="993909"/>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012672" y="155572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593497" y="1254996"/>
            <a:ext cx="3745174" cy="62523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769655" y="188023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763655" y="2633866"/>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194888"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581688" y="1983622"/>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332672" y="1769674"/>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609555" y="2643805"/>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150704" y="1769674"/>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347869" y="1924023"/>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583331" y="2044463"/>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133848" y="2040990"/>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728410" y="2148368"/>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833600" y="2389505"/>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261144" y="2108431"/>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366334" y="23495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623393" y="2118295"/>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728583" y="2359432"/>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797612"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332671" y="3061762"/>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228845" y="3557657"/>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763904" y="3071701"/>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662564" y="3552432"/>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197623" y="3056537"/>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984387" y="3550936"/>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728410" y="3635575"/>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354738" y="3557657"/>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073008"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488711"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3938790" y="4430182"/>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662564" y="3116691"/>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249543"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797612" y="3123113"/>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213982"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763903" y="3980328"/>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332671" y="398854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212079" y="338253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746670" y="3399043"/>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615965" y="3377778"/>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214614" y="4029473"/>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746919" y="4025712"/>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291254" y="4009561"/>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348200" y="4858078"/>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763903"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213982" y="4858078"/>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128087" y="5338988"/>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828484" y="4368620"/>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606308"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274736" y="4368620"/>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052560" y="4500270"/>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713018" y="4382002"/>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490842" y="4513652"/>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520478" y="4858078"/>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2916920" y="4892709"/>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330350" y="487025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093946" y="6058028"/>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562611" y="2883989"/>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062406" y="2857459"/>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512484" y="2901401"/>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763656" y="2847814"/>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3375" y="4907934"/>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1901687" y="4730017"/>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325594" y="4728153"/>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800103" y="4747295"/>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630989" y="479428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068610" y="4761460"/>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512484" y="4803058"/>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069541" y="6130942"/>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549454" y="2972992"/>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6329801" y="4216234"/>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5891419" y="3814847"/>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5934488" y="2318683"/>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718852" y="2359432"/>
            <a:ext cx="0" cy="183581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a:endCxn id="117" idx="1"/>
          </p:cNvCxnSpPr>
          <p:nvPr/>
        </p:nvCxnSpPr>
        <p:spPr>
          <a:xfrm>
            <a:off x="6115045" y="3399043"/>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774915" y="2691901"/>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057098" y="3186940"/>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1907263" y="2742669"/>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331663" y="2693464"/>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190167" y="4888330"/>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619158" y="4888329"/>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455033" y="3399043"/>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150704" y="1567613"/>
            <a:ext cx="2452474" cy="1367218"/>
          </a:xfrm>
          <a:prstGeom prst="bentConnector3">
            <a:avLst>
              <a:gd name="adj1" fmla="val 99848"/>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541964" y="145966"/>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5964398" y="254638"/>
            <a:ext cx="1438516" cy="307777"/>
          </a:xfrm>
          <a:prstGeom prst="rect">
            <a:avLst/>
          </a:prstGeom>
          <a:noFill/>
        </p:spPr>
        <p:txBody>
          <a:bodyPr wrap="square" rtlCol="0">
            <a:spAutoFit/>
          </a:bodyPr>
          <a:lstStyle/>
          <a:p>
            <a:r>
              <a:rPr lang="en-SG" sz="1400" b="1" dirty="0"/>
              <a:t>Emulator Node</a:t>
            </a:r>
          </a:p>
        </p:txBody>
      </p:sp>
      <p:cxnSp>
        <p:nvCxnSpPr>
          <p:cNvPr id="160" name="Straight Arrow Connector 159">
            <a:extLst>
              <a:ext uri="{FF2B5EF4-FFF2-40B4-BE49-F238E27FC236}">
                <a16:creationId xmlns:a16="http://schemas.microsoft.com/office/drawing/2014/main" id="{1F5E91B0-8F5D-1517-C77E-9FB2283C5AFA}"/>
              </a:ext>
            </a:extLst>
          </p:cNvPr>
          <p:cNvCxnSpPr>
            <a:stCxn id="116" idx="3"/>
          </p:cNvCxnSpPr>
          <p:nvPr/>
        </p:nvCxnSpPr>
        <p:spPr>
          <a:xfrm>
            <a:off x="7243380" y="4430182"/>
            <a:ext cx="697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4AA4DBFF-B5C2-4C35-D719-E93801E8A6ED}"/>
              </a:ext>
            </a:extLst>
          </p:cNvPr>
          <p:cNvSpPr txBox="1"/>
          <p:nvPr/>
        </p:nvSpPr>
        <p:spPr>
          <a:xfrm>
            <a:off x="7339100" y="4189930"/>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724180" y="2417000"/>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344123" y="339904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7960819" y="4211637"/>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063948" y="2810431"/>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693425" y="2901401"/>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693425" y="3851446"/>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551482" y="191447"/>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543042" y="163163"/>
            <a:ext cx="0" cy="6555548"/>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634284" y="191447"/>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799810" y="323920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159874" y="2359432"/>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345094" y="2810431"/>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286103" y="3937708"/>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509729" y="3689283"/>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804839" y="42352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8874398" y="4449193"/>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9978888" y="2573380"/>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639859" y="4888329"/>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000626" y="2883989"/>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759842" y="4814771"/>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120609" y="2810431"/>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071267" y="4224923"/>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123684" y="6318488"/>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194049" y="633888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347869" y="407504"/>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732982" y="276699"/>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359561" y="635154"/>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696007" y="457361"/>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372432" y="993909"/>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689674" y="849747"/>
            <a:ext cx="1350430" cy="430887"/>
          </a:xfrm>
          <a:prstGeom prst="rect">
            <a:avLst/>
          </a:prstGeom>
          <a:noFill/>
        </p:spPr>
        <p:txBody>
          <a:bodyPr wrap="square" rtlCol="0">
            <a:spAutoFit/>
          </a:bodyPr>
          <a:lstStyle/>
          <a:p>
            <a:r>
              <a:rPr lang="en-US" sz="1100" dirty="0"/>
              <a:t>Parallel process/thread </a:t>
            </a:r>
            <a:endParaRPr lang="en-SG" sz="1100" dirty="0"/>
          </a:p>
        </p:txBody>
      </p:sp>
    </p:spTree>
    <p:extLst>
      <p:ext uri="{BB962C8B-B14F-4D97-AF65-F5344CB8AC3E}">
        <p14:creationId xmlns:p14="http://schemas.microsoft.com/office/powerpoint/2010/main" val="248632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2021A3E6-B5AB-4C88-2349-9A043C38DDDF}"/>
              </a:ext>
            </a:extLst>
          </p:cNvPr>
          <p:cNvSpPr/>
          <p:nvPr/>
        </p:nvSpPr>
        <p:spPr>
          <a:xfrm>
            <a:off x="2734897" y="1942988"/>
            <a:ext cx="4433999" cy="3058780"/>
          </a:xfrm>
          <a:prstGeom prst="cloud">
            <a:avLst/>
          </a:prstGeom>
          <a:solidFill>
            <a:schemeClr val="bg1">
              <a:lumMod val="95000"/>
            </a:schemeClr>
          </a:solidFill>
          <a:ln w="1905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22" descr="Download Free Icons Png - Rack Server Icon Png PNG Image with No Background  - PNGkey.com">
            <a:extLst>
              <a:ext uri="{FF2B5EF4-FFF2-40B4-BE49-F238E27FC236}">
                <a16:creationId xmlns:a16="http://schemas.microsoft.com/office/drawing/2014/main" id="{750C7C95-4499-DE99-97E6-58D37EFD9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736" y="2471695"/>
            <a:ext cx="345147" cy="393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252C32-828F-07DF-5B1C-01C097BBFA68}"/>
              </a:ext>
            </a:extLst>
          </p:cNvPr>
          <p:cNvPicPr>
            <a:picLocks noChangeAspect="1"/>
          </p:cNvPicPr>
          <p:nvPr/>
        </p:nvPicPr>
        <p:blipFill>
          <a:blip r:embed="rId3"/>
          <a:stretch>
            <a:fillRect/>
          </a:stretch>
        </p:blipFill>
        <p:spPr>
          <a:xfrm>
            <a:off x="5866442" y="2454834"/>
            <a:ext cx="752381" cy="585715"/>
          </a:xfrm>
          <a:prstGeom prst="rect">
            <a:avLst/>
          </a:prstGeom>
        </p:spPr>
      </p:pic>
      <p:pic>
        <p:nvPicPr>
          <p:cNvPr id="9" name="Picture 8">
            <a:extLst>
              <a:ext uri="{FF2B5EF4-FFF2-40B4-BE49-F238E27FC236}">
                <a16:creationId xmlns:a16="http://schemas.microsoft.com/office/drawing/2014/main" id="{00956174-B2FC-1309-3344-2F5C59CDFD04}"/>
              </a:ext>
            </a:extLst>
          </p:cNvPr>
          <p:cNvPicPr>
            <a:picLocks noChangeAspect="1"/>
          </p:cNvPicPr>
          <p:nvPr/>
        </p:nvPicPr>
        <p:blipFill>
          <a:blip r:embed="rId4"/>
          <a:stretch>
            <a:fillRect/>
          </a:stretch>
        </p:blipFill>
        <p:spPr>
          <a:xfrm>
            <a:off x="3977184" y="2447992"/>
            <a:ext cx="585606" cy="428417"/>
          </a:xfrm>
          <a:prstGeom prst="rect">
            <a:avLst/>
          </a:prstGeom>
          <a:ln w="3175">
            <a:solidFill>
              <a:schemeClr val="tx1"/>
            </a:solidFill>
          </a:ln>
        </p:spPr>
      </p:pic>
      <p:sp>
        <p:nvSpPr>
          <p:cNvPr id="13" name="TextBox 12">
            <a:extLst>
              <a:ext uri="{FF2B5EF4-FFF2-40B4-BE49-F238E27FC236}">
                <a16:creationId xmlns:a16="http://schemas.microsoft.com/office/drawing/2014/main" id="{03E1FE42-943C-B0AE-9D14-4619061C068C}"/>
              </a:ext>
            </a:extLst>
          </p:cNvPr>
          <p:cNvSpPr txBox="1"/>
          <p:nvPr/>
        </p:nvSpPr>
        <p:spPr>
          <a:xfrm>
            <a:off x="2436260" y="1943541"/>
            <a:ext cx="1416259" cy="461665"/>
          </a:xfrm>
          <a:prstGeom prst="rect">
            <a:avLst/>
          </a:prstGeom>
          <a:noFill/>
        </p:spPr>
        <p:txBody>
          <a:bodyPr wrap="square" rtlCol="0">
            <a:spAutoFit/>
          </a:bodyPr>
          <a:lstStyle/>
          <a:p>
            <a:r>
              <a:rPr lang="en-US" sz="1200" b="1" dirty="0"/>
              <a:t>Cluster internal network</a:t>
            </a:r>
            <a:r>
              <a:rPr lang="en-US" sz="1200" dirty="0"/>
              <a:t>  </a:t>
            </a:r>
            <a:endParaRPr lang="en-SG" sz="1200" dirty="0"/>
          </a:p>
        </p:txBody>
      </p:sp>
      <p:pic>
        <p:nvPicPr>
          <p:cNvPr id="18" name="Picture 17">
            <a:extLst>
              <a:ext uri="{FF2B5EF4-FFF2-40B4-BE49-F238E27FC236}">
                <a16:creationId xmlns:a16="http://schemas.microsoft.com/office/drawing/2014/main" id="{558EA92B-CE99-8B77-86F1-72711ABF725C}"/>
              </a:ext>
            </a:extLst>
          </p:cNvPr>
          <p:cNvPicPr>
            <a:picLocks noChangeAspect="1"/>
          </p:cNvPicPr>
          <p:nvPr/>
        </p:nvPicPr>
        <p:blipFill>
          <a:blip r:embed="rId5"/>
          <a:stretch>
            <a:fillRect/>
          </a:stretch>
        </p:blipFill>
        <p:spPr>
          <a:xfrm>
            <a:off x="3524728" y="2655340"/>
            <a:ext cx="269885" cy="209911"/>
          </a:xfrm>
          <a:prstGeom prst="rect">
            <a:avLst/>
          </a:prstGeom>
          <a:ln w="3175">
            <a:solidFill>
              <a:schemeClr val="tx1"/>
            </a:solidFill>
          </a:ln>
        </p:spPr>
      </p:pic>
      <p:pic>
        <p:nvPicPr>
          <p:cNvPr id="20" name="Picture 19">
            <a:extLst>
              <a:ext uri="{FF2B5EF4-FFF2-40B4-BE49-F238E27FC236}">
                <a16:creationId xmlns:a16="http://schemas.microsoft.com/office/drawing/2014/main" id="{8693BFAE-22EE-E56B-6AD3-612B611AB0A5}"/>
              </a:ext>
            </a:extLst>
          </p:cNvPr>
          <p:cNvPicPr>
            <a:picLocks noChangeAspect="1"/>
          </p:cNvPicPr>
          <p:nvPr/>
        </p:nvPicPr>
        <p:blipFill>
          <a:blip r:embed="rId5"/>
          <a:stretch>
            <a:fillRect/>
          </a:stretch>
        </p:blipFill>
        <p:spPr>
          <a:xfrm>
            <a:off x="4330989" y="2662200"/>
            <a:ext cx="269885" cy="209911"/>
          </a:xfrm>
          <a:prstGeom prst="rect">
            <a:avLst/>
          </a:prstGeom>
          <a:ln w="3175">
            <a:solidFill>
              <a:schemeClr val="tx1"/>
            </a:solidFill>
          </a:ln>
        </p:spPr>
      </p:pic>
      <p:pic>
        <p:nvPicPr>
          <p:cNvPr id="21" name="Picture 20">
            <a:extLst>
              <a:ext uri="{FF2B5EF4-FFF2-40B4-BE49-F238E27FC236}">
                <a16:creationId xmlns:a16="http://schemas.microsoft.com/office/drawing/2014/main" id="{A0D37D2C-D001-8278-E9DB-4CE6008E20F4}"/>
              </a:ext>
            </a:extLst>
          </p:cNvPr>
          <p:cNvPicPr>
            <a:picLocks noChangeAspect="1"/>
          </p:cNvPicPr>
          <p:nvPr/>
        </p:nvPicPr>
        <p:blipFill>
          <a:blip r:embed="rId5"/>
          <a:stretch>
            <a:fillRect/>
          </a:stretch>
        </p:blipFill>
        <p:spPr>
          <a:xfrm>
            <a:off x="6175016" y="2668473"/>
            <a:ext cx="269885" cy="209911"/>
          </a:xfrm>
          <a:prstGeom prst="rect">
            <a:avLst/>
          </a:prstGeom>
          <a:ln w="3175">
            <a:solidFill>
              <a:schemeClr val="tx1"/>
            </a:solidFill>
          </a:ln>
        </p:spPr>
      </p:pic>
      <p:pic>
        <p:nvPicPr>
          <p:cNvPr id="23" name="Picture 22">
            <a:extLst>
              <a:ext uri="{FF2B5EF4-FFF2-40B4-BE49-F238E27FC236}">
                <a16:creationId xmlns:a16="http://schemas.microsoft.com/office/drawing/2014/main" id="{58ED9781-80B7-2E60-2128-D8C226878C27}"/>
              </a:ext>
            </a:extLst>
          </p:cNvPr>
          <p:cNvPicPr>
            <a:picLocks noChangeAspect="1"/>
          </p:cNvPicPr>
          <p:nvPr/>
        </p:nvPicPr>
        <p:blipFill>
          <a:blip r:embed="rId6"/>
          <a:stretch>
            <a:fillRect/>
          </a:stretch>
        </p:blipFill>
        <p:spPr>
          <a:xfrm>
            <a:off x="3583011" y="3230501"/>
            <a:ext cx="788346" cy="353745"/>
          </a:xfrm>
          <a:prstGeom prst="rect">
            <a:avLst/>
          </a:prstGeom>
          <a:ln w="3175">
            <a:solidFill>
              <a:schemeClr val="tx1"/>
            </a:solidFill>
          </a:ln>
        </p:spPr>
      </p:pic>
      <p:pic>
        <p:nvPicPr>
          <p:cNvPr id="24" name="Picture 23">
            <a:extLst>
              <a:ext uri="{FF2B5EF4-FFF2-40B4-BE49-F238E27FC236}">
                <a16:creationId xmlns:a16="http://schemas.microsoft.com/office/drawing/2014/main" id="{DFAE5C44-583F-18DD-6943-34EE24CEE6ED}"/>
              </a:ext>
            </a:extLst>
          </p:cNvPr>
          <p:cNvPicPr>
            <a:picLocks noChangeAspect="1"/>
          </p:cNvPicPr>
          <p:nvPr/>
        </p:nvPicPr>
        <p:blipFill>
          <a:blip r:embed="rId6"/>
          <a:stretch>
            <a:fillRect/>
          </a:stretch>
        </p:blipFill>
        <p:spPr>
          <a:xfrm>
            <a:off x="4901957" y="3191897"/>
            <a:ext cx="788346" cy="353745"/>
          </a:xfrm>
          <a:prstGeom prst="rect">
            <a:avLst/>
          </a:prstGeom>
          <a:ln w="3175">
            <a:solidFill>
              <a:schemeClr val="tx1"/>
            </a:solidFill>
          </a:ln>
        </p:spPr>
      </p:pic>
      <p:pic>
        <p:nvPicPr>
          <p:cNvPr id="25" name="Picture 22" descr="Download Free Icons Png - Rack Server Icon Png PNG Image with No Background  - PNGkey.com">
            <a:extLst>
              <a:ext uri="{FF2B5EF4-FFF2-40B4-BE49-F238E27FC236}">
                <a16:creationId xmlns:a16="http://schemas.microsoft.com/office/drawing/2014/main" id="{61030445-AE82-7858-B883-EE93A4409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79" y="2408843"/>
            <a:ext cx="444385" cy="506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3E57A43-A5A9-AC58-0056-B5913CBE72AA}"/>
              </a:ext>
            </a:extLst>
          </p:cNvPr>
          <p:cNvPicPr>
            <a:picLocks noChangeAspect="1"/>
          </p:cNvPicPr>
          <p:nvPr/>
        </p:nvPicPr>
        <p:blipFill>
          <a:blip r:embed="rId5"/>
          <a:stretch>
            <a:fillRect/>
          </a:stretch>
        </p:blipFill>
        <p:spPr>
          <a:xfrm>
            <a:off x="5280621" y="2692512"/>
            <a:ext cx="269885" cy="209911"/>
          </a:xfrm>
          <a:prstGeom prst="rect">
            <a:avLst/>
          </a:prstGeom>
          <a:ln w="3175">
            <a:solidFill>
              <a:schemeClr val="tx1"/>
            </a:solidFill>
          </a:ln>
        </p:spPr>
      </p:pic>
      <p:cxnSp>
        <p:nvCxnSpPr>
          <p:cNvPr id="28" name="Straight Arrow Connector 27">
            <a:extLst>
              <a:ext uri="{FF2B5EF4-FFF2-40B4-BE49-F238E27FC236}">
                <a16:creationId xmlns:a16="http://schemas.microsoft.com/office/drawing/2014/main" id="{5D60522C-D065-1556-ECC9-F2E5F4140A68}"/>
              </a:ext>
            </a:extLst>
          </p:cNvPr>
          <p:cNvCxnSpPr>
            <a:cxnSpLocks/>
          </p:cNvCxnSpPr>
          <p:nvPr/>
        </p:nvCxnSpPr>
        <p:spPr>
          <a:xfrm>
            <a:off x="3659670" y="2847863"/>
            <a:ext cx="0" cy="37589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EFD603-0F19-4F61-2399-67837A37FBD5}"/>
              </a:ext>
            </a:extLst>
          </p:cNvPr>
          <p:cNvCxnSpPr>
            <a:cxnSpLocks/>
            <a:stCxn id="9" idx="2"/>
          </p:cNvCxnSpPr>
          <p:nvPr/>
        </p:nvCxnSpPr>
        <p:spPr>
          <a:xfrm>
            <a:off x="4269987" y="2876409"/>
            <a:ext cx="0" cy="315488"/>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B536C0-020C-7006-D540-C82BAC7D8E6D}"/>
              </a:ext>
            </a:extLst>
          </p:cNvPr>
          <p:cNvCxnSpPr>
            <a:cxnSpLocks/>
          </p:cNvCxnSpPr>
          <p:nvPr/>
        </p:nvCxnSpPr>
        <p:spPr>
          <a:xfrm>
            <a:off x="5400770" y="2906880"/>
            <a:ext cx="0" cy="27188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1C6F29-B3F1-A0BC-F211-357DFEC4D1A7}"/>
              </a:ext>
            </a:extLst>
          </p:cNvPr>
          <p:cNvCxnSpPr>
            <a:cxnSpLocks/>
          </p:cNvCxnSpPr>
          <p:nvPr/>
        </p:nvCxnSpPr>
        <p:spPr>
          <a:xfrm flipH="1">
            <a:off x="5690303" y="2847863"/>
            <a:ext cx="484713" cy="344034"/>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119D99C9-F084-4E2D-F89B-E406C90D8BD1}"/>
              </a:ext>
            </a:extLst>
          </p:cNvPr>
          <p:cNvPicPr>
            <a:picLocks noChangeAspect="1"/>
          </p:cNvPicPr>
          <p:nvPr/>
        </p:nvPicPr>
        <p:blipFill>
          <a:blip r:embed="rId7"/>
          <a:stretch>
            <a:fillRect/>
          </a:stretch>
        </p:blipFill>
        <p:spPr>
          <a:xfrm>
            <a:off x="6117192" y="3183143"/>
            <a:ext cx="511697" cy="492745"/>
          </a:xfrm>
          <a:prstGeom prst="rect">
            <a:avLst/>
          </a:prstGeom>
        </p:spPr>
      </p:pic>
      <p:pic>
        <p:nvPicPr>
          <p:cNvPr id="39" name="Picture 38">
            <a:extLst>
              <a:ext uri="{FF2B5EF4-FFF2-40B4-BE49-F238E27FC236}">
                <a16:creationId xmlns:a16="http://schemas.microsoft.com/office/drawing/2014/main" id="{23F92CE5-0F58-0562-4532-51DF37656B78}"/>
              </a:ext>
            </a:extLst>
          </p:cNvPr>
          <p:cNvPicPr>
            <a:picLocks noChangeAspect="1"/>
          </p:cNvPicPr>
          <p:nvPr/>
        </p:nvPicPr>
        <p:blipFill>
          <a:blip r:embed="rId5"/>
          <a:stretch>
            <a:fillRect/>
          </a:stretch>
        </p:blipFill>
        <p:spPr>
          <a:xfrm>
            <a:off x="6436251" y="3387242"/>
            <a:ext cx="269885" cy="209911"/>
          </a:xfrm>
          <a:prstGeom prst="rect">
            <a:avLst/>
          </a:prstGeom>
          <a:ln w="3175">
            <a:solidFill>
              <a:schemeClr val="tx1"/>
            </a:solidFill>
          </a:ln>
        </p:spPr>
      </p:pic>
      <p:cxnSp>
        <p:nvCxnSpPr>
          <p:cNvPr id="40" name="Straight Arrow Connector 39">
            <a:extLst>
              <a:ext uri="{FF2B5EF4-FFF2-40B4-BE49-F238E27FC236}">
                <a16:creationId xmlns:a16="http://schemas.microsoft.com/office/drawing/2014/main" id="{3510F382-7C37-03AC-E096-B6B686FAB981}"/>
              </a:ext>
            </a:extLst>
          </p:cNvPr>
          <p:cNvCxnSpPr>
            <a:cxnSpLocks/>
            <a:stCxn id="38" idx="1"/>
          </p:cNvCxnSpPr>
          <p:nvPr/>
        </p:nvCxnSpPr>
        <p:spPr>
          <a:xfrm flipH="1">
            <a:off x="5708238" y="3429516"/>
            <a:ext cx="408954"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AB80D2D-DADB-38AA-BF11-D4B71416E782}"/>
              </a:ext>
            </a:extLst>
          </p:cNvPr>
          <p:cNvCxnSpPr>
            <a:cxnSpLocks/>
          </p:cNvCxnSpPr>
          <p:nvPr/>
        </p:nvCxnSpPr>
        <p:spPr>
          <a:xfrm>
            <a:off x="4224267" y="3622850"/>
            <a:ext cx="0" cy="299926"/>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A5A9C9D-B54D-8B1F-7D85-806DBF154D96}"/>
              </a:ext>
            </a:extLst>
          </p:cNvPr>
          <p:cNvCxnSpPr>
            <a:cxnSpLocks/>
          </p:cNvCxnSpPr>
          <p:nvPr/>
        </p:nvCxnSpPr>
        <p:spPr>
          <a:xfrm flipH="1">
            <a:off x="4600874" y="3559309"/>
            <a:ext cx="351022" cy="330367"/>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2F0AE783-7954-CBE0-6538-B62ABC6B3E98}"/>
              </a:ext>
            </a:extLst>
          </p:cNvPr>
          <p:cNvPicPr>
            <a:picLocks noChangeAspect="1"/>
          </p:cNvPicPr>
          <p:nvPr/>
        </p:nvPicPr>
        <p:blipFill>
          <a:blip r:embed="rId8"/>
          <a:stretch>
            <a:fillRect/>
          </a:stretch>
        </p:blipFill>
        <p:spPr>
          <a:xfrm>
            <a:off x="4113733" y="3948129"/>
            <a:ext cx="585606" cy="550017"/>
          </a:xfrm>
          <a:prstGeom prst="rect">
            <a:avLst/>
          </a:prstGeom>
          <a:ln w="12700">
            <a:solidFill>
              <a:schemeClr val="tx1"/>
            </a:solidFill>
          </a:ln>
        </p:spPr>
      </p:pic>
      <p:pic>
        <p:nvPicPr>
          <p:cNvPr id="55" name="Picture 54">
            <a:extLst>
              <a:ext uri="{FF2B5EF4-FFF2-40B4-BE49-F238E27FC236}">
                <a16:creationId xmlns:a16="http://schemas.microsoft.com/office/drawing/2014/main" id="{F21474F5-7C12-127F-E6EE-D073D9E32EF2}"/>
              </a:ext>
            </a:extLst>
          </p:cNvPr>
          <p:cNvPicPr>
            <a:picLocks noChangeAspect="1"/>
          </p:cNvPicPr>
          <p:nvPr/>
        </p:nvPicPr>
        <p:blipFill>
          <a:blip r:embed="rId4"/>
          <a:stretch>
            <a:fillRect/>
          </a:stretch>
        </p:blipFill>
        <p:spPr>
          <a:xfrm>
            <a:off x="5037968" y="3894713"/>
            <a:ext cx="512538" cy="374962"/>
          </a:xfrm>
          <a:prstGeom prst="rect">
            <a:avLst/>
          </a:prstGeom>
          <a:ln w="3175">
            <a:solidFill>
              <a:schemeClr val="tx1"/>
            </a:solidFill>
          </a:ln>
        </p:spPr>
      </p:pic>
      <p:cxnSp>
        <p:nvCxnSpPr>
          <p:cNvPr id="59" name="Straight Arrow Connector 58">
            <a:extLst>
              <a:ext uri="{FF2B5EF4-FFF2-40B4-BE49-F238E27FC236}">
                <a16:creationId xmlns:a16="http://schemas.microsoft.com/office/drawing/2014/main" id="{831BD08A-1090-6AAA-D45E-F0027648960E}"/>
              </a:ext>
            </a:extLst>
          </p:cNvPr>
          <p:cNvCxnSpPr>
            <a:stCxn id="55" idx="1"/>
          </p:cNvCxnSpPr>
          <p:nvPr/>
        </p:nvCxnSpPr>
        <p:spPr>
          <a:xfrm flipH="1">
            <a:off x="4738146" y="4082194"/>
            <a:ext cx="299822"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4D60187B-6C11-BF38-462A-12144F24D5A6}"/>
              </a:ext>
            </a:extLst>
          </p:cNvPr>
          <p:cNvPicPr>
            <a:picLocks noChangeAspect="1"/>
          </p:cNvPicPr>
          <p:nvPr/>
        </p:nvPicPr>
        <p:blipFill>
          <a:blip r:embed="rId3"/>
          <a:stretch>
            <a:fillRect/>
          </a:stretch>
        </p:blipFill>
        <p:spPr>
          <a:xfrm>
            <a:off x="5758518" y="4689581"/>
            <a:ext cx="492604" cy="383484"/>
          </a:xfrm>
          <a:prstGeom prst="rect">
            <a:avLst/>
          </a:prstGeom>
        </p:spPr>
      </p:pic>
      <p:sp>
        <p:nvSpPr>
          <p:cNvPr id="61" name="TextBox 60">
            <a:extLst>
              <a:ext uri="{FF2B5EF4-FFF2-40B4-BE49-F238E27FC236}">
                <a16:creationId xmlns:a16="http://schemas.microsoft.com/office/drawing/2014/main" id="{A7B74B8E-0936-3DD0-FAD6-57098C39FCE6}"/>
              </a:ext>
            </a:extLst>
          </p:cNvPr>
          <p:cNvSpPr txBox="1"/>
          <p:nvPr/>
        </p:nvSpPr>
        <p:spPr>
          <a:xfrm>
            <a:off x="6451711" y="4770936"/>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2" name="Picture 4">
            <a:extLst>
              <a:ext uri="{FF2B5EF4-FFF2-40B4-BE49-F238E27FC236}">
                <a16:creationId xmlns:a16="http://schemas.microsoft.com/office/drawing/2014/main" id="{0E7FBCA9-D900-E725-E794-BAD5F27640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621" y="5379203"/>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97F77ADF-5096-71D3-5983-BCAAA2EE32D9}"/>
              </a:ext>
            </a:extLst>
          </p:cNvPr>
          <p:cNvPicPr>
            <a:picLocks noChangeAspect="1"/>
          </p:cNvPicPr>
          <p:nvPr/>
        </p:nvPicPr>
        <p:blipFill>
          <a:blip r:embed="rId10"/>
          <a:stretch>
            <a:fillRect/>
          </a:stretch>
        </p:blipFill>
        <p:spPr>
          <a:xfrm>
            <a:off x="7221039" y="4793188"/>
            <a:ext cx="176680" cy="175361"/>
          </a:xfrm>
          <a:prstGeom prst="rect">
            <a:avLst/>
          </a:prstGeom>
        </p:spPr>
      </p:pic>
      <p:pic>
        <p:nvPicPr>
          <p:cNvPr id="64" name="Picture 63">
            <a:extLst>
              <a:ext uri="{FF2B5EF4-FFF2-40B4-BE49-F238E27FC236}">
                <a16:creationId xmlns:a16="http://schemas.microsoft.com/office/drawing/2014/main" id="{4FB45575-1374-24EB-4AB5-06173F68488F}"/>
              </a:ext>
            </a:extLst>
          </p:cNvPr>
          <p:cNvPicPr>
            <a:picLocks noChangeAspect="1"/>
          </p:cNvPicPr>
          <p:nvPr/>
        </p:nvPicPr>
        <p:blipFill>
          <a:blip r:embed="rId11"/>
          <a:stretch>
            <a:fillRect/>
          </a:stretch>
        </p:blipFill>
        <p:spPr>
          <a:xfrm>
            <a:off x="7420448" y="4793828"/>
            <a:ext cx="198715" cy="194395"/>
          </a:xfrm>
          <a:prstGeom prst="rect">
            <a:avLst/>
          </a:prstGeom>
        </p:spPr>
      </p:pic>
      <p:cxnSp>
        <p:nvCxnSpPr>
          <p:cNvPr id="65" name="Straight Arrow Connector 64">
            <a:extLst>
              <a:ext uri="{FF2B5EF4-FFF2-40B4-BE49-F238E27FC236}">
                <a16:creationId xmlns:a16="http://schemas.microsoft.com/office/drawing/2014/main" id="{4874DEB0-3BE2-7F3C-59C6-A6F94DD470FC}"/>
              </a:ext>
            </a:extLst>
          </p:cNvPr>
          <p:cNvCxnSpPr>
            <a:cxnSpLocks/>
            <a:stCxn id="60" idx="1"/>
          </p:cNvCxnSpPr>
          <p:nvPr/>
        </p:nvCxnSpPr>
        <p:spPr>
          <a:xfrm flipH="1" flipV="1">
            <a:off x="4722068" y="4269675"/>
            <a:ext cx="1036450" cy="61164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B16824-E761-C074-D06C-C4BBAA73F513}"/>
              </a:ext>
            </a:extLst>
          </p:cNvPr>
          <p:cNvCxnSpPr>
            <a:stCxn id="61" idx="1"/>
            <a:endCxn id="60" idx="3"/>
          </p:cNvCxnSpPr>
          <p:nvPr/>
        </p:nvCxnSpPr>
        <p:spPr>
          <a:xfrm flipH="1" flipV="1">
            <a:off x="6251122" y="4881323"/>
            <a:ext cx="200589" cy="50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51A1C6D8-7739-6A30-FA60-F5B54890ADA2}"/>
              </a:ext>
            </a:extLst>
          </p:cNvPr>
          <p:cNvCxnSpPr>
            <a:cxnSpLocks/>
          </p:cNvCxnSpPr>
          <p:nvPr/>
        </p:nvCxnSpPr>
        <p:spPr>
          <a:xfrm rot="10800000">
            <a:off x="5569104" y="4180194"/>
            <a:ext cx="1135642" cy="596012"/>
          </a:xfrm>
          <a:prstGeom prst="bentConnector3">
            <a:avLst>
              <a:gd name="adj1" fmla="val -6363"/>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A screenshot of a computer&#10;&#10;Description automatically generated">
            <a:extLst>
              <a:ext uri="{FF2B5EF4-FFF2-40B4-BE49-F238E27FC236}">
                <a16:creationId xmlns:a16="http://schemas.microsoft.com/office/drawing/2014/main" id="{BE66D04B-5128-17AA-1761-4D9E473E98BA}"/>
              </a:ext>
            </a:extLst>
          </p:cNvPr>
          <p:cNvPicPr>
            <a:picLocks noChangeAspect="1"/>
          </p:cNvPicPr>
          <p:nvPr/>
        </p:nvPicPr>
        <p:blipFill rotWithShape="1">
          <a:blip r:embed="rId12">
            <a:extLst>
              <a:ext uri="{28A0092B-C50C-407E-A947-70E740481C1C}">
                <a14:useLocalDpi xmlns:a14="http://schemas.microsoft.com/office/drawing/2010/main" val="0"/>
              </a:ext>
            </a:extLst>
          </a:blip>
          <a:srcRect b="5440"/>
          <a:stretch/>
        </p:blipFill>
        <p:spPr>
          <a:xfrm>
            <a:off x="6251121" y="5063380"/>
            <a:ext cx="1368041" cy="727664"/>
          </a:xfrm>
          <a:prstGeom prst="rect">
            <a:avLst/>
          </a:prstGeom>
          <a:ln w="3175">
            <a:solidFill>
              <a:schemeClr val="tx1"/>
            </a:solidFill>
          </a:ln>
        </p:spPr>
      </p:pic>
      <p:cxnSp>
        <p:nvCxnSpPr>
          <p:cNvPr id="78" name="Straight Arrow Connector 77">
            <a:extLst>
              <a:ext uri="{FF2B5EF4-FFF2-40B4-BE49-F238E27FC236}">
                <a16:creationId xmlns:a16="http://schemas.microsoft.com/office/drawing/2014/main" id="{9EA2D6B7-8DE7-733C-AEB9-6B3B2C8BB5BE}"/>
              </a:ext>
            </a:extLst>
          </p:cNvPr>
          <p:cNvCxnSpPr>
            <a:stCxn id="62" idx="3"/>
          </p:cNvCxnSpPr>
          <p:nvPr/>
        </p:nvCxnSpPr>
        <p:spPr>
          <a:xfrm>
            <a:off x="5537737" y="5507761"/>
            <a:ext cx="637279"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3EE5085-7284-2E16-462A-7832FA149833}"/>
              </a:ext>
            </a:extLst>
          </p:cNvPr>
          <p:cNvSpPr txBox="1"/>
          <p:nvPr/>
        </p:nvSpPr>
        <p:spPr>
          <a:xfrm>
            <a:off x="5131813" y="2034482"/>
            <a:ext cx="928856" cy="369332"/>
          </a:xfrm>
          <a:prstGeom prst="rect">
            <a:avLst/>
          </a:prstGeom>
          <a:noFill/>
        </p:spPr>
        <p:txBody>
          <a:bodyPr wrap="square" rtlCol="0">
            <a:spAutoFit/>
          </a:bodyPr>
          <a:lstStyle/>
          <a:p>
            <a:r>
              <a:rPr lang="en-US" sz="900" dirty="0">
                <a:solidFill>
                  <a:srgbClr val="002060"/>
                </a:solidFill>
              </a:rPr>
              <a:t>VM with profile emulator</a:t>
            </a:r>
            <a:endParaRPr lang="en-SG" sz="900" dirty="0">
              <a:solidFill>
                <a:srgbClr val="002060"/>
              </a:solidFill>
            </a:endParaRPr>
          </a:p>
        </p:txBody>
      </p:sp>
      <p:sp>
        <p:nvSpPr>
          <p:cNvPr id="80" name="TextBox 79">
            <a:extLst>
              <a:ext uri="{FF2B5EF4-FFF2-40B4-BE49-F238E27FC236}">
                <a16:creationId xmlns:a16="http://schemas.microsoft.com/office/drawing/2014/main" id="{C60C906B-33B7-532C-2440-20B7D180C6C0}"/>
              </a:ext>
            </a:extLst>
          </p:cNvPr>
          <p:cNvSpPr txBox="1"/>
          <p:nvPr/>
        </p:nvSpPr>
        <p:spPr>
          <a:xfrm>
            <a:off x="3423113" y="2241817"/>
            <a:ext cx="1135393" cy="369332"/>
          </a:xfrm>
          <a:prstGeom prst="rect">
            <a:avLst/>
          </a:prstGeom>
          <a:noFill/>
        </p:spPr>
        <p:txBody>
          <a:bodyPr wrap="square" rtlCol="0">
            <a:spAutoFit/>
          </a:bodyPr>
          <a:lstStyle/>
          <a:p>
            <a:r>
              <a:rPr lang="en-US" sz="900" dirty="0">
                <a:solidFill>
                  <a:srgbClr val="002060"/>
                </a:solidFill>
              </a:rPr>
              <a:t>Servers cluster with profile emulator</a:t>
            </a:r>
            <a:endParaRPr lang="en-SG" sz="900" dirty="0">
              <a:solidFill>
                <a:srgbClr val="002060"/>
              </a:solidFill>
            </a:endParaRPr>
          </a:p>
        </p:txBody>
      </p:sp>
      <p:sp>
        <p:nvSpPr>
          <p:cNvPr id="81" name="TextBox 80">
            <a:extLst>
              <a:ext uri="{FF2B5EF4-FFF2-40B4-BE49-F238E27FC236}">
                <a16:creationId xmlns:a16="http://schemas.microsoft.com/office/drawing/2014/main" id="{3D11AE99-4E91-56E0-D119-ED56AECBF03C}"/>
              </a:ext>
            </a:extLst>
          </p:cNvPr>
          <p:cNvSpPr txBox="1"/>
          <p:nvPr/>
        </p:nvSpPr>
        <p:spPr>
          <a:xfrm>
            <a:off x="5815602" y="2111117"/>
            <a:ext cx="1550665" cy="369332"/>
          </a:xfrm>
          <a:prstGeom prst="rect">
            <a:avLst/>
          </a:prstGeom>
          <a:noFill/>
        </p:spPr>
        <p:txBody>
          <a:bodyPr wrap="square" rtlCol="0">
            <a:spAutoFit/>
          </a:bodyPr>
          <a:lstStyle/>
          <a:p>
            <a:r>
              <a:rPr lang="en-US" sz="900" dirty="0">
                <a:solidFill>
                  <a:srgbClr val="002060"/>
                </a:solidFill>
              </a:rPr>
              <a:t>Laptop/Desktop with profile emulator</a:t>
            </a:r>
            <a:endParaRPr lang="en-SG" sz="900" dirty="0">
              <a:solidFill>
                <a:srgbClr val="002060"/>
              </a:solidFill>
            </a:endParaRPr>
          </a:p>
        </p:txBody>
      </p:sp>
      <p:sp>
        <p:nvSpPr>
          <p:cNvPr id="82" name="TextBox 81">
            <a:extLst>
              <a:ext uri="{FF2B5EF4-FFF2-40B4-BE49-F238E27FC236}">
                <a16:creationId xmlns:a16="http://schemas.microsoft.com/office/drawing/2014/main" id="{185E3610-671A-06A8-C655-7550CFF7F9D9}"/>
              </a:ext>
            </a:extLst>
          </p:cNvPr>
          <p:cNvSpPr txBox="1"/>
          <p:nvPr/>
        </p:nvSpPr>
        <p:spPr>
          <a:xfrm>
            <a:off x="6652749" y="3161680"/>
            <a:ext cx="1141436" cy="369332"/>
          </a:xfrm>
          <a:prstGeom prst="rect">
            <a:avLst/>
          </a:prstGeom>
          <a:noFill/>
        </p:spPr>
        <p:txBody>
          <a:bodyPr wrap="square" rtlCol="0">
            <a:spAutoFit/>
          </a:bodyPr>
          <a:lstStyle/>
          <a:p>
            <a:r>
              <a:rPr lang="en-US" sz="900" dirty="0">
                <a:solidFill>
                  <a:srgbClr val="002060"/>
                </a:solidFill>
              </a:rPr>
              <a:t>Raspberry-PI with profile emulator</a:t>
            </a:r>
            <a:endParaRPr lang="en-SG" sz="900" dirty="0">
              <a:solidFill>
                <a:srgbClr val="002060"/>
              </a:solidFill>
            </a:endParaRPr>
          </a:p>
        </p:txBody>
      </p:sp>
      <p:sp>
        <p:nvSpPr>
          <p:cNvPr id="83" name="TextBox 82">
            <a:extLst>
              <a:ext uri="{FF2B5EF4-FFF2-40B4-BE49-F238E27FC236}">
                <a16:creationId xmlns:a16="http://schemas.microsoft.com/office/drawing/2014/main" id="{80BC339E-A346-CFA4-9E1D-15BFFCDD9A48}"/>
              </a:ext>
            </a:extLst>
          </p:cNvPr>
          <p:cNvSpPr txBox="1"/>
          <p:nvPr/>
        </p:nvSpPr>
        <p:spPr>
          <a:xfrm>
            <a:off x="3463240" y="3577845"/>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4" name="TextBox 83">
            <a:extLst>
              <a:ext uri="{FF2B5EF4-FFF2-40B4-BE49-F238E27FC236}">
                <a16:creationId xmlns:a16="http://schemas.microsoft.com/office/drawing/2014/main" id="{C5E8DE13-1344-9E6B-F776-D0CDED247D97}"/>
              </a:ext>
            </a:extLst>
          </p:cNvPr>
          <p:cNvSpPr txBox="1"/>
          <p:nvPr/>
        </p:nvSpPr>
        <p:spPr>
          <a:xfrm>
            <a:off x="5058333" y="3528509"/>
            <a:ext cx="742592" cy="230832"/>
          </a:xfrm>
          <a:prstGeom prst="rect">
            <a:avLst/>
          </a:prstGeom>
          <a:noFill/>
        </p:spPr>
        <p:txBody>
          <a:bodyPr wrap="square" rtlCol="0">
            <a:spAutoFit/>
          </a:bodyPr>
          <a:lstStyle/>
          <a:p>
            <a:r>
              <a:rPr lang="en-US" sz="900" dirty="0">
                <a:solidFill>
                  <a:srgbClr val="002060"/>
                </a:solidFill>
              </a:rPr>
              <a:t>Switches </a:t>
            </a:r>
            <a:endParaRPr lang="en-SG" sz="900" dirty="0">
              <a:solidFill>
                <a:srgbClr val="002060"/>
              </a:solidFill>
            </a:endParaRPr>
          </a:p>
        </p:txBody>
      </p:sp>
      <p:sp>
        <p:nvSpPr>
          <p:cNvPr id="85" name="TextBox 84">
            <a:extLst>
              <a:ext uri="{FF2B5EF4-FFF2-40B4-BE49-F238E27FC236}">
                <a16:creationId xmlns:a16="http://schemas.microsoft.com/office/drawing/2014/main" id="{1EA07318-CE7A-6FE4-8C99-BF9B61B07EC6}"/>
              </a:ext>
            </a:extLst>
          </p:cNvPr>
          <p:cNvSpPr txBox="1"/>
          <p:nvPr/>
        </p:nvSpPr>
        <p:spPr>
          <a:xfrm>
            <a:off x="4019182" y="4469192"/>
            <a:ext cx="742592" cy="230832"/>
          </a:xfrm>
          <a:prstGeom prst="rect">
            <a:avLst/>
          </a:prstGeom>
          <a:noFill/>
        </p:spPr>
        <p:txBody>
          <a:bodyPr wrap="square" rtlCol="0">
            <a:spAutoFit/>
          </a:bodyPr>
          <a:lstStyle/>
          <a:p>
            <a:r>
              <a:rPr lang="en-US" sz="900" dirty="0">
                <a:solidFill>
                  <a:srgbClr val="002060"/>
                </a:solidFill>
              </a:rPr>
              <a:t>Router  </a:t>
            </a:r>
            <a:endParaRPr lang="en-SG" sz="900" dirty="0">
              <a:solidFill>
                <a:srgbClr val="002060"/>
              </a:solidFill>
            </a:endParaRPr>
          </a:p>
        </p:txBody>
      </p:sp>
      <p:sp>
        <p:nvSpPr>
          <p:cNvPr id="86" name="TextBox 85">
            <a:extLst>
              <a:ext uri="{FF2B5EF4-FFF2-40B4-BE49-F238E27FC236}">
                <a16:creationId xmlns:a16="http://schemas.microsoft.com/office/drawing/2014/main" id="{557464BE-06A3-F180-2F44-BA938D8B420A}"/>
              </a:ext>
            </a:extLst>
          </p:cNvPr>
          <p:cNvSpPr txBox="1"/>
          <p:nvPr/>
        </p:nvSpPr>
        <p:spPr>
          <a:xfrm>
            <a:off x="5502959" y="3711626"/>
            <a:ext cx="1096987" cy="369332"/>
          </a:xfrm>
          <a:prstGeom prst="rect">
            <a:avLst/>
          </a:prstGeom>
          <a:noFill/>
        </p:spPr>
        <p:txBody>
          <a:bodyPr wrap="square" rtlCol="0">
            <a:spAutoFit/>
          </a:bodyPr>
          <a:lstStyle/>
          <a:p>
            <a:r>
              <a:rPr lang="en-US" sz="900" dirty="0">
                <a:solidFill>
                  <a:srgbClr val="002060"/>
                </a:solidFill>
              </a:rPr>
              <a:t>Internal Scheduler monitor hub server  </a:t>
            </a:r>
            <a:endParaRPr lang="en-SG" sz="900" dirty="0">
              <a:solidFill>
                <a:srgbClr val="002060"/>
              </a:solidFill>
            </a:endParaRPr>
          </a:p>
        </p:txBody>
      </p:sp>
      <p:sp>
        <p:nvSpPr>
          <p:cNvPr id="87" name="TextBox 86">
            <a:extLst>
              <a:ext uri="{FF2B5EF4-FFF2-40B4-BE49-F238E27FC236}">
                <a16:creationId xmlns:a16="http://schemas.microsoft.com/office/drawing/2014/main" id="{94EB9397-6FD6-A057-926E-914E28B2BF1A}"/>
              </a:ext>
            </a:extLst>
          </p:cNvPr>
          <p:cNvSpPr txBox="1"/>
          <p:nvPr/>
        </p:nvSpPr>
        <p:spPr>
          <a:xfrm>
            <a:off x="5502583" y="5037197"/>
            <a:ext cx="692762" cy="230832"/>
          </a:xfrm>
          <a:prstGeom prst="rect">
            <a:avLst/>
          </a:prstGeom>
          <a:noFill/>
        </p:spPr>
        <p:txBody>
          <a:bodyPr wrap="square" rtlCol="0">
            <a:spAutoFit/>
          </a:bodyPr>
          <a:lstStyle/>
          <a:p>
            <a:r>
              <a:rPr lang="en-US" sz="900" dirty="0">
                <a:solidFill>
                  <a:srgbClr val="002060"/>
                </a:solidFill>
              </a:rPr>
              <a:t>User’s PC</a:t>
            </a:r>
            <a:endParaRPr lang="en-SG" sz="900" dirty="0">
              <a:solidFill>
                <a:srgbClr val="002060"/>
              </a:solidFill>
            </a:endParaRPr>
          </a:p>
        </p:txBody>
      </p:sp>
      <p:sp>
        <p:nvSpPr>
          <p:cNvPr id="88" name="TextBox 87">
            <a:extLst>
              <a:ext uri="{FF2B5EF4-FFF2-40B4-BE49-F238E27FC236}">
                <a16:creationId xmlns:a16="http://schemas.microsoft.com/office/drawing/2014/main" id="{536C6200-778E-1FB5-B5BE-E05F3BB94F12}"/>
              </a:ext>
            </a:extLst>
          </p:cNvPr>
          <p:cNvSpPr txBox="1"/>
          <p:nvPr/>
        </p:nvSpPr>
        <p:spPr>
          <a:xfrm>
            <a:off x="6183342" y="5791044"/>
            <a:ext cx="1435820" cy="369332"/>
          </a:xfrm>
          <a:prstGeom prst="rect">
            <a:avLst/>
          </a:prstGeom>
          <a:noFill/>
        </p:spPr>
        <p:txBody>
          <a:bodyPr wrap="square" rtlCol="0">
            <a:spAutoFit/>
          </a:bodyPr>
          <a:lstStyle/>
          <a:p>
            <a:r>
              <a:rPr lang="en-US" sz="900" dirty="0">
                <a:solidFill>
                  <a:srgbClr val="002060"/>
                </a:solidFill>
              </a:rPr>
              <a:t>Scheduler monitor hub website </a:t>
            </a:r>
            <a:endParaRPr lang="en-SG" sz="900" dirty="0">
              <a:solidFill>
                <a:srgbClr val="002060"/>
              </a:solidFill>
            </a:endParaRPr>
          </a:p>
        </p:txBody>
      </p:sp>
      <p:sp>
        <p:nvSpPr>
          <p:cNvPr id="89" name="TextBox 88">
            <a:extLst>
              <a:ext uri="{FF2B5EF4-FFF2-40B4-BE49-F238E27FC236}">
                <a16:creationId xmlns:a16="http://schemas.microsoft.com/office/drawing/2014/main" id="{C4A77AAD-0C3E-0CD5-4055-FB80C1FE7F7A}"/>
              </a:ext>
            </a:extLst>
          </p:cNvPr>
          <p:cNvSpPr txBox="1"/>
          <p:nvPr/>
        </p:nvSpPr>
        <p:spPr>
          <a:xfrm>
            <a:off x="4942613" y="5673658"/>
            <a:ext cx="692762" cy="230832"/>
          </a:xfrm>
          <a:prstGeom prst="rect">
            <a:avLst/>
          </a:prstGeom>
          <a:noFill/>
        </p:spPr>
        <p:txBody>
          <a:bodyPr wrap="square" rtlCol="0">
            <a:spAutoFit/>
          </a:bodyPr>
          <a:lstStyle/>
          <a:p>
            <a:r>
              <a:rPr lang="en-US" sz="900" dirty="0">
                <a:solidFill>
                  <a:srgbClr val="002060"/>
                </a:solidFill>
              </a:rPr>
              <a:t>Users</a:t>
            </a:r>
            <a:endParaRPr lang="en-SG" sz="900" dirty="0">
              <a:solidFill>
                <a:srgbClr val="002060"/>
              </a:solidFill>
            </a:endParaRPr>
          </a:p>
        </p:txBody>
      </p:sp>
      <p:pic>
        <p:nvPicPr>
          <p:cNvPr id="90" name="Picture 4">
            <a:extLst>
              <a:ext uri="{FF2B5EF4-FFF2-40B4-BE49-F238E27FC236}">
                <a16:creationId xmlns:a16="http://schemas.microsoft.com/office/drawing/2014/main" id="{045D19A1-3EB4-F06C-1361-7F629F7D01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3504" y="5382818"/>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4">
            <a:extLst>
              <a:ext uri="{FF2B5EF4-FFF2-40B4-BE49-F238E27FC236}">
                <a16:creationId xmlns:a16="http://schemas.microsoft.com/office/drawing/2014/main" id="{914909C5-5A6B-D1CF-B72B-EDBD5C7011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8458" y="5387336"/>
            <a:ext cx="257116" cy="257116"/>
          </a:xfrm>
          <a:prstGeom prst="rect">
            <a:avLst/>
          </a:prstGeom>
          <a:noFill/>
          <a:extLst>
            <a:ext uri="{909E8E84-426E-40DD-AFC4-6F175D3DCCD1}">
              <a14:hiddenFill xmlns:a14="http://schemas.microsoft.com/office/drawing/2010/main">
                <a:solidFill>
                  <a:srgbClr val="FFFFFF"/>
                </a:solidFill>
              </a14:hiddenFill>
            </a:ext>
          </a:extLst>
        </p:spPr>
      </p:pic>
      <p:cxnSp>
        <p:nvCxnSpPr>
          <p:cNvPr id="92" name="Straight Arrow Connector 91">
            <a:extLst>
              <a:ext uri="{FF2B5EF4-FFF2-40B4-BE49-F238E27FC236}">
                <a16:creationId xmlns:a16="http://schemas.microsoft.com/office/drawing/2014/main" id="{A4AF3CC0-F23B-2365-FE79-83C4CC52CC35}"/>
              </a:ext>
            </a:extLst>
          </p:cNvPr>
          <p:cNvCxnSpPr>
            <a:cxnSpLocks/>
          </p:cNvCxnSpPr>
          <p:nvPr/>
        </p:nvCxnSpPr>
        <p:spPr>
          <a:xfrm flipV="1">
            <a:off x="4339986" y="3622247"/>
            <a:ext cx="0" cy="27404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263B529-1EC1-9325-931C-9B3472B3D7E0}"/>
              </a:ext>
            </a:extLst>
          </p:cNvPr>
          <p:cNvCxnSpPr>
            <a:cxnSpLocks/>
          </p:cNvCxnSpPr>
          <p:nvPr/>
        </p:nvCxnSpPr>
        <p:spPr>
          <a:xfrm flipV="1">
            <a:off x="3756709" y="2865251"/>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4394904C-341C-CDF5-6D23-768E5B7F4238}"/>
              </a:ext>
            </a:extLst>
          </p:cNvPr>
          <p:cNvCxnSpPr>
            <a:cxnSpLocks/>
          </p:cNvCxnSpPr>
          <p:nvPr/>
        </p:nvCxnSpPr>
        <p:spPr>
          <a:xfrm flipV="1">
            <a:off x="4183168" y="2871665"/>
            <a:ext cx="0" cy="296429"/>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091235D-B05C-D400-8C40-1337A8FF2421}"/>
              </a:ext>
            </a:extLst>
          </p:cNvPr>
          <p:cNvCxnSpPr>
            <a:cxnSpLocks/>
          </p:cNvCxnSpPr>
          <p:nvPr/>
        </p:nvCxnSpPr>
        <p:spPr>
          <a:xfrm flipV="1">
            <a:off x="4513690" y="35670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B4E80B20-E60C-1A68-776F-0C802D3B360E}"/>
              </a:ext>
            </a:extLst>
          </p:cNvPr>
          <p:cNvCxnSpPr>
            <a:cxnSpLocks/>
          </p:cNvCxnSpPr>
          <p:nvPr/>
        </p:nvCxnSpPr>
        <p:spPr>
          <a:xfrm flipV="1">
            <a:off x="5288994" y="2889826"/>
            <a:ext cx="0" cy="278268"/>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3D760D9-DE83-C8B1-DF5A-9E287CA1421D}"/>
              </a:ext>
            </a:extLst>
          </p:cNvPr>
          <p:cNvCxnSpPr>
            <a:cxnSpLocks/>
          </p:cNvCxnSpPr>
          <p:nvPr/>
        </p:nvCxnSpPr>
        <p:spPr>
          <a:xfrm flipV="1">
            <a:off x="5643497" y="2921500"/>
            <a:ext cx="254264" cy="172034"/>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4E4AA3C-5D67-152C-3894-4D7AF3E6D5B5}"/>
              </a:ext>
            </a:extLst>
          </p:cNvPr>
          <p:cNvCxnSpPr>
            <a:cxnSpLocks/>
          </p:cNvCxnSpPr>
          <p:nvPr/>
        </p:nvCxnSpPr>
        <p:spPr>
          <a:xfrm>
            <a:off x="5714947" y="3327793"/>
            <a:ext cx="359862"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0" name="Picture 109">
            <a:extLst>
              <a:ext uri="{FF2B5EF4-FFF2-40B4-BE49-F238E27FC236}">
                <a16:creationId xmlns:a16="http://schemas.microsoft.com/office/drawing/2014/main" id="{F2795659-DEC2-A58A-87D1-8D1D964FEADE}"/>
              </a:ext>
            </a:extLst>
          </p:cNvPr>
          <p:cNvPicPr>
            <a:picLocks noChangeAspect="1"/>
          </p:cNvPicPr>
          <p:nvPr/>
        </p:nvPicPr>
        <p:blipFill>
          <a:blip r:embed="rId5"/>
          <a:stretch>
            <a:fillRect/>
          </a:stretch>
        </p:blipFill>
        <p:spPr>
          <a:xfrm>
            <a:off x="2599954" y="4936133"/>
            <a:ext cx="269885" cy="209911"/>
          </a:xfrm>
          <a:prstGeom prst="rect">
            <a:avLst/>
          </a:prstGeom>
          <a:ln w="3175">
            <a:solidFill>
              <a:schemeClr val="tx1"/>
            </a:solidFill>
          </a:ln>
        </p:spPr>
      </p:pic>
      <p:sp>
        <p:nvSpPr>
          <p:cNvPr id="111" name="TextBox 110">
            <a:extLst>
              <a:ext uri="{FF2B5EF4-FFF2-40B4-BE49-F238E27FC236}">
                <a16:creationId xmlns:a16="http://schemas.microsoft.com/office/drawing/2014/main" id="{76A78399-EE8B-F740-C7A9-EC8C0B002F75}"/>
              </a:ext>
            </a:extLst>
          </p:cNvPr>
          <p:cNvSpPr txBox="1"/>
          <p:nvPr/>
        </p:nvSpPr>
        <p:spPr>
          <a:xfrm>
            <a:off x="2824381" y="4935565"/>
            <a:ext cx="1277717" cy="230832"/>
          </a:xfrm>
          <a:prstGeom prst="rect">
            <a:avLst/>
          </a:prstGeom>
          <a:noFill/>
        </p:spPr>
        <p:txBody>
          <a:bodyPr wrap="square" rtlCol="0">
            <a:spAutoFit/>
          </a:bodyPr>
          <a:lstStyle/>
          <a:p>
            <a:r>
              <a:rPr lang="en-US" sz="900" dirty="0">
                <a:solidFill>
                  <a:srgbClr val="002060"/>
                </a:solidFill>
              </a:rPr>
              <a:t>User Profile Emulator</a:t>
            </a:r>
            <a:endParaRPr lang="en-SG" sz="900" dirty="0">
              <a:solidFill>
                <a:srgbClr val="002060"/>
              </a:solidFill>
            </a:endParaRPr>
          </a:p>
        </p:txBody>
      </p:sp>
      <p:cxnSp>
        <p:nvCxnSpPr>
          <p:cNvPr id="112" name="Straight Arrow Connector 111">
            <a:extLst>
              <a:ext uri="{FF2B5EF4-FFF2-40B4-BE49-F238E27FC236}">
                <a16:creationId xmlns:a16="http://schemas.microsoft.com/office/drawing/2014/main" id="{FFF9FA6F-D4D2-27EE-A49B-981427A0A4CF}"/>
              </a:ext>
            </a:extLst>
          </p:cNvPr>
          <p:cNvCxnSpPr>
            <a:cxnSpLocks/>
          </p:cNvCxnSpPr>
          <p:nvPr/>
        </p:nvCxnSpPr>
        <p:spPr>
          <a:xfrm>
            <a:off x="2580245" y="5791143"/>
            <a:ext cx="269885"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BBFCD1D-C122-FA0F-A591-503C99A6D822}"/>
              </a:ext>
            </a:extLst>
          </p:cNvPr>
          <p:cNvSpPr txBox="1"/>
          <p:nvPr/>
        </p:nvSpPr>
        <p:spPr>
          <a:xfrm>
            <a:off x="2860744" y="5662283"/>
            <a:ext cx="1277717" cy="230832"/>
          </a:xfrm>
          <a:prstGeom prst="rect">
            <a:avLst/>
          </a:prstGeom>
          <a:noFill/>
        </p:spPr>
        <p:txBody>
          <a:bodyPr wrap="square" rtlCol="0">
            <a:spAutoFit/>
          </a:bodyPr>
          <a:lstStyle/>
          <a:p>
            <a:r>
              <a:rPr lang="en-US" sz="900" dirty="0">
                <a:solidFill>
                  <a:srgbClr val="002060"/>
                </a:solidFill>
              </a:rPr>
              <a:t>Emulator’s traffic flow</a:t>
            </a:r>
            <a:endParaRPr lang="en-SG" sz="900" dirty="0">
              <a:solidFill>
                <a:srgbClr val="002060"/>
              </a:solidFill>
            </a:endParaRPr>
          </a:p>
        </p:txBody>
      </p:sp>
      <p:cxnSp>
        <p:nvCxnSpPr>
          <p:cNvPr id="115" name="Straight Arrow Connector 114">
            <a:extLst>
              <a:ext uri="{FF2B5EF4-FFF2-40B4-BE49-F238E27FC236}">
                <a16:creationId xmlns:a16="http://schemas.microsoft.com/office/drawing/2014/main" id="{2696E20C-52F0-A20B-5051-E8D9261916CB}"/>
              </a:ext>
            </a:extLst>
          </p:cNvPr>
          <p:cNvCxnSpPr>
            <a:cxnSpLocks/>
          </p:cNvCxnSpPr>
          <p:nvPr/>
        </p:nvCxnSpPr>
        <p:spPr>
          <a:xfrm>
            <a:off x="2596147" y="5944245"/>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2F7BC86-35ED-2246-5089-EED8FD882720}"/>
              </a:ext>
            </a:extLst>
          </p:cNvPr>
          <p:cNvCxnSpPr>
            <a:cxnSpLocks/>
          </p:cNvCxnSpPr>
          <p:nvPr/>
        </p:nvCxnSpPr>
        <p:spPr>
          <a:xfrm flipV="1">
            <a:off x="4666090" y="3719479"/>
            <a:ext cx="284556" cy="257142"/>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18B20F-749E-F1FF-15D2-E1BF04284A40}"/>
              </a:ext>
            </a:extLst>
          </p:cNvPr>
          <p:cNvSpPr txBox="1"/>
          <p:nvPr/>
        </p:nvSpPr>
        <p:spPr>
          <a:xfrm>
            <a:off x="2830193" y="5842716"/>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120" name="Picture 119">
            <a:extLst>
              <a:ext uri="{FF2B5EF4-FFF2-40B4-BE49-F238E27FC236}">
                <a16:creationId xmlns:a16="http://schemas.microsoft.com/office/drawing/2014/main" id="{E7029A62-95D8-AEEC-BF92-AFAD798D5515}"/>
              </a:ext>
            </a:extLst>
          </p:cNvPr>
          <p:cNvPicPr>
            <a:picLocks noChangeAspect="1"/>
          </p:cNvPicPr>
          <p:nvPr/>
        </p:nvPicPr>
        <p:blipFill>
          <a:blip r:embed="rId13"/>
          <a:stretch>
            <a:fillRect/>
          </a:stretch>
        </p:blipFill>
        <p:spPr>
          <a:xfrm>
            <a:off x="4609816" y="1382338"/>
            <a:ext cx="487816" cy="511437"/>
          </a:xfrm>
          <a:prstGeom prst="rect">
            <a:avLst/>
          </a:prstGeom>
          <a:ln w="19050">
            <a:solidFill>
              <a:schemeClr val="tx1"/>
            </a:solidFill>
          </a:ln>
        </p:spPr>
      </p:pic>
      <p:sp>
        <p:nvSpPr>
          <p:cNvPr id="121" name="TextBox 120">
            <a:extLst>
              <a:ext uri="{FF2B5EF4-FFF2-40B4-BE49-F238E27FC236}">
                <a16:creationId xmlns:a16="http://schemas.microsoft.com/office/drawing/2014/main" id="{D424D64A-DDA8-8F38-80EF-C83A0D42F781}"/>
              </a:ext>
            </a:extLst>
          </p:cNvPr>
          <p:cNvSpPr txBox="1"/>
          <p:nvPr/>
        </p:nvSpPr>
        <p:spPr>
          <a:xfrm>
            <a:off x="5044292" y="1256057"/>
            <a:ext cx="1012428" cy="369332"/>
          </a:xfrm>
          <a:prstGeom prst="rect">
            <a:avLst/>
          </a:prstGeom>
          <a:noFill/>
        </p:spPr>
        <p:txBody>
          <a:bodyPr wrap="square" rtlCol="0">
            <a:spAutoFit/>
          </a:bodyPr>
          <a:lstStyle/>
          <a:p>
            <a:r>
              <a:rPr lang="en-US" sz="900" dirty="0">
                <a:solidFill>
                  <a:srgbClr val="002060"/>
                </a:solidFill>
              </a:rPr>
              <a:t>Internal/External action repository </a:t>
            </a:r>
            <a:endParaRPr lang="en-SG" sz="900" dirty="0">
              <a:solidFill>
                <a:srgbClr val="002060"/>
              </a:solidFill>
            </a:endParaRPr>
          </a:p>
        </p:txBody>
      </p:sp>
      <p:cxnSp>
        <p:nvCxnSpPr>
          <p:cNvPr id="125" name="Connector: Elbow 124">
            <a:extLst>
              <a:ext uri="{FF2B5EF4-FFF2-40B4-BE49-F238E27FC236}">
                <a16:creationId xmlns:a16="http://schemas.microsoft.com/office/drawing/2014/main" id="{7A96FABA-FEDE-766A-C8DC-D18D19BE752D}"/>
              </a:ext>
            </a:extLst>
          </p:cNvPr>
          <p:cNvCxnSpPr>
            <a:cxnSpLocks/>
            <a:stCxn id="120" idx="2"/>
            <a:endCxn id="20" idx="3"/>
          </p:cNvCxnSpPr>
          <p:nvPr/>
        </p:nvCxnSpPr>
        <p:spPr>
          <a:xfrm rot="5400000">
            <a:off x="4290609" y="2204040"/>
            <a:ext cx="873381" cy="25285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704BD184-8C2A-D364-26DF-33350971B29A}"/>
              </a:ext>
            </a:extLst>
          </p:cNvPr>
          <p:cNvCxnSpPr>
            <a:cxnSpLocks/>
            <a:endCxn id="26" idx="1"/>
          </p:cNvCxnSpPr>
          <p:nvPr/>
        </p:nvCxnSpPr>
        <p:spPr>
          <a:xfrm rot="16200000" flipH="1">
            <a:off x="4654093" y="2170939"/>
            <a:ext cx="906877" cy="3461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9A70D80D-E864-CBA6-1C90-0BC9E438DFB1}"/>
              </a:ext>
            </a:extLst>
          </p:cNvPr>
          <p:cNvPicPr>
            <a:picLocks noChangeAspect="1"/>
          </p:cNvPicPr>
          <p:nvPr/>
        </p:nvPicPr>
        <p:blipFill>
          <a:blip r:embed="rId13"/>
          <a:stretch>
            <a:fillRect/>
          </a:stretch>
        </p:blipFill>
        <p:spPr>
          <a:xfrm>
            <a:off x="2621847" y="5187003"/>
            <a:ext cx="202534" cy="212341"/>
          </a:xfrm>
          <a:prstGeom prst="rect">
            <a:avLst/>
          </a:prstGeom>
          <a:ln w="19050">
            <a:noFill/>
          </a:ln>
        </p:spPr>
      </p:pic>
      <p:sp>
        <p:nvSpPr>
          <p:cNvPr id="135" name="TextBox 134">
            <a:extLst>
              <a:ext uri="{FF2B5EF4-FFF2-40B4-BE49-F238E27FC236}">
                <a16:creationId xmlns:a16="http://schemas.microsoft.com/office/drawing/2014/main" id="{4FD097B1-7388-274F-8399-617DB7968FE1}"/>
              </a:ext>
            </a:extLst>
          </p:cNvPr>
          <p:cNvSpPr txBox="1"/>
          <p:nvPr/>
        </p:nvSpPr>
        <p:spPr>
          <a:xfrm>
            <a:off x="2850130" y="5191291"/>
            <a:ext cx="1911644" cy="230832"/>
          </a:xfrm>
          <a:prstGeom prst="rect">
            <a:avLst/>
          </a:prstGeom>
          <a:noFill/>
        </p:spPr>
        <p:txBody>
          <a:bodyPr wrap="square" rtlCol="0">
            <a:spAutoFit/>
          </a:bodyPr>
          <a:lstStyle/>
          <a:p>
            <a:r>
              <a:rPr lang="en-US" sz="900" dirty="0">
                <a:solidFill>
                  <a:srgbClr val="002060"/>
                </a:solidFill>
              </a:rPr>
              <a:t>User Action Agents repository </a:t>
            </a:r>
            <a:endParaRPr lang="en-SG" sz="900" dirty="0">
              <a:solidFill>
                <a:srgbClr val="002060"/>
              </a:solidFill>
            </a:endParaRPr>
          </a:p>
        </p:txBody>
      </p:sp>
      <p:pic>
        <p:nvPicPr>
          <p:cNvPr id="136" name="Picture 135">
            <a:extLst>
              <a:ext uri="{FF2B5EF4-FFF2-40B4-BE49-F238E27FC236}">
                <a16:creationId xmlns:a16="http://schemas.microsoft.com/office/drawing/2014/main" id="{E972C7EE-2774-4ACA-05F1-4096EA36A06F}"/>
              </a:ext>
            </a:extLst>
          </p:cNvPr>
          <p:cNvPicPr>
            <a:picLocks noChangeAspect="1"/>
          </p:cNvPicPr>
          <p:nvPr/>
        </p:nvPicPr>
        <p:blipFill>
          <a:blip r:embed="rId13"/>
          <a:stretch>
            <a:fillRect/>
          </a:stretch>
        </p:blipFill>
        <p:spPr>
          <a:xfrm>
            <a:off x="5934391" y="2571969"/>
            <a:ext cx="202534" cy="212341"/>
          </a:xfrm>
          <a:prstGeom prst="rect">
            <a:avLst/>
          </a:prstGeom>
          <a:ln w="19050">
            <a:noFill/>
          </a:ln>
        </p:spPr>
      </p:pic>
      <p:pic>
        <p:nvPicPr>
          <p:cNvPr id="137" name="Picture 136">
            <a:extLst>
              <a:ext uri="{FF2B5EF4-FFF2-40B4-BE49-F238E27FC236}">
                <a16:creationId xmlns:a16="http://schemas.microsoft.com/office/drawing/2014/main" id="{8839E5B3-0496-9353-5591-388D6AE5A04E}"/>
              </a:ext>
            </a:extLst>
          </p:cNvPr>
          <p:cNvPicPr>
            <a:picLocks noChangeAspect="1"/>
          </p:cNvPicPr>
          <p:nvPr/>
        </p:nvPicPr>
        <p:blipFill>
          <a:blip r:embed="rId13"/>
          <a:stretch>
            <a:fillRect/>
          </a:stretch>
        </p:blipFill>
        <p:spPr>
          <a:xfrm>
            <a:off x="3038477" y="3220476"/>
            <a:ext cx="225475" cy="236393"/>
          </a:xfrm>
          <a:prstGeom prst="rect">
            <a:avLst/>
          </a:prstGeom>
          <a:ln w="19050">
            <a:noFill/>
          </a:ln>
        </p:spPr>
      </p:pic>
      <p:cxnSp>
        <p:nvCxnSpPr>
          <p:cNvPr id="139" name="Straight Arrow Connector 138">
            <a:extLst>
              <a:ext uri="{FF2B5EF4-FFF2-40B4-BE49-F238E27FC236}">
                <a16:creationId xmlns:a16="http://schemas.microsoft.com/office/drawing/2014/main" id="{10033F5D-08CA-131A-BA52-C43E03D66FCB}"/>
              </a:ext>
            </a:extLst>
          </p:cNvPr>
          <p:cNvCxnSpPr>
            <a:cxnSpLocks/>
            <a:stCxn id="137" idx="0"/>
          </p:cNvCxnSpPr>
          <p:nvPr/>
        </p:nvCxnSpPr>
        <p:spPr>
          <a:xfrm flipV="1">
            <a:off x="3151215" y="2889826"/>
            <a:ext cx="372671" cy="33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4" name="Picture 143">
            <a:extLst>
              <a:ext uri="{FF2B5EF4-FFF2-40B4-BE49-F238E27FC236}">
                <a16:creationId xmlns:a16="http://schemas.microsoft.com/office/drawing/2014/main" id="{73209995-8932-3B8D-5592-394D2EBD34E8}"/>
              </a:ext>
            </a:extLst>
          </p:cNvPr>
          <p:cNvPicPr>
            <a:picLocks noChangeAspect="1"/>
          </p:cNvPicPr>
          <p:nvPr/>
        </p:nvPicPr>
        <p:blipFill>
          <a:blip r:embed="rId14"/>
          <a:stretch>
            <a:fillRect/>
          </a:stretch>
        </p:blipFill>
        <p:spPr>
          <a:xfrm>
            <a:off x="5306021" y="4090911"/>
            <a:ext cx="232875" cy="242814"/>
          </a:xfrm>
          <a:prstGeom prst="rect">
            <a:avLst/>
          </a:prstGeom>
          <a:ln w="9525">
            <a:solidFill>
              <a:schemeClr val="tx1"/>
            </a:solidFill>
          </a:ln>
        </p:spPr>
      </p:pic>
      <p:pic>
        <p:nvPicPr>
          <p:cNvPr id="145" name="Picture 144">
            <a:extLst>
              <a:ext uri="{FF2B5EF4-FFF2-40B4-BE49-F238E27FC236}">
                <a16:creationId xmlns:a16="http://schemas.microsoft.com/office/drawing/2014/main" id="{3947A13C-8B30-1B35-AB66-8BB3DB56C588}"/>
              </a:ext>
            </a:extLst>
          </p:cNvPr>
          <p:cNvPicPr>
            <a:picLocks noChangeAspect="1"/>
          </p:cNvPicPr>
          <p:nvPr/>
        </p:nvPicPr>
        <p:blipFill>
          <a:blip r:embed="rId14"/>
          <a:stretch>
            <a:fillRect/>
          </a:stretch>
        </p:blipFill>
        <p:spPr>
          <a:xfrm>
            <a:off x="5810661" y="4753118"/>
            <a:ext cx="212598" cy="221672"/>
          </a:xfrm>
          <a:prstGeom prst="rect">
            <a:avLst/>
          </a:prstGeom>
          <a:ln w="9525">
            <a:solidFill>
              <a:schemeClr val="tx1"/>
            </a:solidFill>
          </a:ln>
        </p:spPr>
      </p:pic>
      <p:pic>
        <p:nvPicPr>
          <p:cNvPr id="146" name="Picture 145">
            <a:extLst>
              <a:ext uri="{FF2B5EF4-FFF2-40B4-BE49-F238E27FC236}">
                <a16:creationId xmlns:a16="http://schemas.microsoft.com/office/drawing/2014/main" id="{A9058EA8-6556-3CE1-D3D7-870396A6B79C}"/>
              </a:ext>
            </a:extLst>
          </p:cNvPr>
          <p:cNvPicPr>
            <a:picLocks noChangeAspect="1"/>
          </p:cNvPicPr>
          <p:nvPr/>
        </p:nvPicPr>
        <p:blipFill>
          <a:blip r:embed="rId14"/>
          <a:stretch>
            <a:fillRect/>
          </a:stretch>
        </p:blipFill>
        <p:spPr>
          <a:xfrm>
            <a:off x="2608888" y="5429558"/>
            <a:ext cx="212598" cy="221672"/>
          </a:xfrm>
          <a:prstGeom prst="rect">
            <a:avLst/>
          </a:prstGeom>
          <a:ln w="9525">
            <a:solidFill>
              <a:schemeClr val="tx1"/>
            </a:solidFill>
          </a:ln>
        </p:spPr>
      </p:pic>
      <p:sp>
        <p:nvSpPr>
          <p:cNvPr id="147" name="TextBox 146">
            <a:extLst>
              <a:ext uri="{FF2B5EF4-FFF2-40B4-BE49-F238E27FC236}">
                <a16:creationId xmlns:a16="http://schemas.microsoft.com/office/drawing/2014/main" id="{8AD95A19-F25C-4C56-2531-0F4FDF4042BA}"/>
              </a:ext>
            </a:extLst>
          </p:cNvPr>
          <p:cNvSpPr txBox="1"/>
          <p:nvPr/>
        </p:nvSpPr>
        <p:spPr>
          <a:xfrm>
            <a:off x="2836016" y="5422123"/>
            <a:ext cx="1277717" cy="230832"/>
          </a:xfrm>
          <a:prstGeom prst="rect">
            <a:avLst/>
          </a:prstGeom>
          <a:noFill/>
        </p:spPr>
        <p:txBody>
          <a:bodyPr wrap="square" rtlCol="0">
            <a:spAutoFit/>
          </a:bodyPr>
          <a:lstStyle/>
          <a:p>
            <a:r>
              <a:rPr lang="en-US" sz="900" dirty="0">
                <a:solidFill>
                  <a:srgbClr val="002060"/>
                </a:solidFill>
              </a:rPr>
              <a:t>Scheduler Monitor Hub</a:t>
            </a:r>
            <a:endParaRPr lang="en-SG" sz="900" dirty="0">
              <a:solidFill>
                <a:srgbClr val="002060"/>
              </a:solidFill>
            </a:endParaRPr>
          </a:p>
        </p:txBody>
      </p:sp>
    </p:spTree>
    <p:extLst>
      <p:ext uri="{BB962C8B-B14F-4D97-AF65-F5344CB8AC3E}">
        <p14:creationId xmlns:p14="http://schemas.microsoft.com/office/powerpoint/2010/main" val="78488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pic>
        <p:nvPicPr>
          <p:cNvPr id="15" name="Picture 14">
            <a:extLst>
              <a:ext uri="{FF2B5EF4-FFF2-40B4-BE49-F238E27FC236}">
                <a16:creationId xmlns:a16="http://schemas.microsoft.com/office/drawing/2014/main" id="{31903FAE-4C93-BE80-BE5F-CCCA24A302EB}"/>
              </a:ext>
            </a:extLst>
          </p:cNvPr>
          <p:cNvPicPr>
            <a:picLocks noChangeAspect="1"/>
          </p:cNvPicPr>
          <p:nvPr/>
        </p:nvPicPr>
        <p:blipFill>
          <a:blip r:embed="rId3"/>
          <a:stretch>
            <a:fillRect/>
          </a:stretch>
        </p:blipFill>
        <p:spPr>
          <a:xfrm>
            <a:off x="3054269" y="2219989"/>
            <a:ext cx="176680" cy="175361"/>
          </a:xfrm>
          <a:prstGeom prst="rect">
            <a:avLst/>
          </a:prstGeom>
        </p:spPr>
      </p:pic>
      <p:pic>
        <p:nvPicPr>
          <p:cNvPr id="16" name="Picture 15">
            <a:extLst>
              <a:ext uri="{FF2B5EF4-FFF2-40B4-BE49-F238E27FC236}">
                <a16:creationId xmlns:a16="http://schemas.microsoft.com/office/drawing/2014/main" id="{CFB0B42E-0474-0A00-DED9-C376516F462E}"/>
              </a:ext>
            </a:extLst>
          </p:cNvPr>
          <p:cNvPicPr>
            <a:picLocks noChangeAspect="1"/>
          </p:cNvPicPr>
          <p:nvPr/>
        </p:nvPicPr>
        <p:blipFill>
          <a:blip r:embed="rId4"/>
          <a:stretch>
            <a:fillRect/>
          </a:stretch>
        </p:blipFill>
        <p:spPr>
          <a:xfrm>
            <a:off x="3844234" y="2255533"/>
            <a:ext cx="202752" cy="199446"/>
          </a:xfrm>
          <a:prstGeom prst="rect">
            <a:avLst/>
          </a:prstGeom>
          <a:ln w="6350">
            <a:solidFill>
              <a:schemeClr val="tx1"/>
            </a:solidFill>
          </a:ln>
        </p:spPr>
      </p:pic>
      <p:pic>
        <p:nvPicPr>
          <p:cNvPr id="17" name="Picture 16">
            <a:extLst>
              <a:ext uri="{FF2B5EF4-FFF2-40B4-BE49-F238E27FC236}">
                <a16:creationId xmlns:a16="http://schemas.microsoft.com/office/drawing/2014/main" id="{ED2FF56A-2562-0469-6275-E7A5C4269DAA}"/>
              </a:ext>
            </a:extLst>
          </p:cNvPr>
          <p:cNvPicPr>
            <a:picLocks noChangeAspect="1"/>
          </p:cNvPicPr>
          <p:nvPr/>
        </p:nvPicPr>
        <p:blipFill>
          <a:blip r:embed="rId5"/>
          <a:stretch>
            <a:fillRect/>
          </a:stretch>
        </p:blipFill>
        <p:spPr>
          <a:xfrm>
            <a:off x="4660271" y="2285946"/>
            <a:ext cx="162449" cy="171619"/>
          </a:xfrm>
          <a:prstGeom prst="rect">
            <a:avLst/>
          </a:prstGeom>
          <a:ln w="9525">
            <a:solidFill>
              <a:schemeClr val="tx1"/>
            </a:solidFill>
          </a:ln>
        </p:spPr>
      </p:pic>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6"/>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0" name="Picture 29">
            <a:extLst>
              <a:ext uri="{FF2B5EF4-FFF2-40B4-BE49-F238E27FC236}">
                <a16:creationId xmlns:a16="http://schemas.microsoft.com/office/drawing/2014/main" id="{EBC8FC24-5B02-77B7-95E2-6BB2BEC0280A}"/>
              </a:ext>
            </a:extLst>
          </p:cNvPr>
          <p:cNvPicPr>
            <a:picLocks noChangeAspect="1"/>
          </p:cNvPicPr>
          <p:nvPr/>
        </p:nvPicPr>
        <p:blipFill>
          <a:blip r:embed="rId7"/>
          <a:stretch>
            <a:fillRect/>
          </a:stretch>
        </p:blipFill>
        <p:spPr>
          <a:xfrm>
            <a:off x="5779574" y="3857873"/>
            <a:ext cx="407652" cy="317063"/>
          </a:xfrm>
          <a:prstGeom prst="rect">
            <a:avLst/>
          </a:prstGeom>
          <a:ln w="3175">
            <a:solidFill>
              <a:schemeClr val="tx1"/>
            </a:solidFill>
          </a:ln>
        </p:spPr>
      </p:pic>
      <p:pic>
        <p:nvPicPr>
          <p:cNvPr id="31" name="Picture 30">
            <a:extLst>
              <a:ext uri="{FF2B5EF4-FFF2-40B4-BE49-F238E27FC236}">
                <a16:creationId xmlns:a16="http://schemas.microsoft.com/office/drawing/2014/main" id="{2DE7B82E-7132-8EFA-F467-300276E246C5}"/>
              </a:ext>
            </a:extLst>
          </p:cNvPr>
          <p:cNvPicPr>
            <a:picLocks noChangeAspect="1"/>
          </p:cNvPicPr>
          <p:nvPr/>
        </p:nvPicPr>
        <p:blipFill>
          <a:blip r:embed="rId7"/>
          <a:stretch>
            <a:fillRect/>
          </a:stretch>
        </p:blipFill>
        <p:spPr>
          <a:xfrm>
            <a:off x="6363529" y="3874057"/>
            <a:ext cx="407652" cy="317063"/>
          </a:xfrm>
          <a:prstGeom prst="rect">
            <a:avLst/>
          </a:prstGeom>
          <a:ln w="3175">
            <a:solidFill>
              <a:schemeClr val="tx1"/>
            </a:solidFill>
          </a:ln>
        </p:spPr>
      </p:pic>
      <p:pic>
        <p:nvPicPr>
          <p:cNvPr id="32" name="Picture 31">
            <a:extLst>
              <a:ext uri="{FF2B5EF4-FFF2-40B4-BE49-F238E27FC236}">
                <a16:creationId xmlns:a16="http://schemas.microsoft.com/office/drawing/2014/main" id="{97BEEEB7-387A-B905-069B-CA1F1B143D63}"/>
              </a:ext>
            </a:extLst>
          </p:cNvPr>
          <p:cNvPicPr>
            <a:picLocks noChangeAspect="1"/>
          </p:cNvPicPr>
          <p:nvPr/>
        </p:nvPicPr>
        <p:blipFill>
          <a:blip r:embed="rId7"/>
          <a:stretch>
            <a:fillRect/>
          </a:stretch>
        </p:blipFill>
        <p:spPr>
          <a:xfrm>
            <a:off x="7014888" y="3778607"/>
            <a:ext cx="407652" cy="317063"/>
          </a:xfrm>
          <a:prstGeom prst="rect">
            <a:avLst/>
          </a:prstGeom>
          <a:ln w="3175">
            <a:solidFill>
              <a:schemeClr val="tx1"/>
            </a:solidFill>
          </a:ln>
        </p:spPr>
      </p:pic>
      <p:pic>
        <p:nvPicPr>
          <p:cNvPr id="33" name="Picture 32">
            <a:extLst>
              <a:ext uri="{FF2B5EF4-FFF2-40B4-BE49-F238E27FC236}">
                <a16:creationId xmlns:a16="http://schemas.microsoft.com/office/drawing/2014/main" id="{C78F167F-45BF-F55B-1A72-AE9668C145DC}"/>
              </a:ext>
            </a:extLst>
          </p:cNvPr>
          <p:cNvPicPr>
            <a:picLocks noChangeAspect="1"/>
          </p:cNvPicPr>
          <p:nvPr/>
        </p:nvPicPr>
        <p:blipFill>
          <a:blip r:embed="rId7"/>
          <a:stretch>
            <a:fillRect/>
          </a:stretch>
        </p:blipFill>
        <p:spPr>
          <a:xfrm>
            <a:off x="6935126" y="3953456"/>
            <a:ext cx="407652" cy="317063"/>
          </a:xfrm>
          <a:prstGeom prst="rect">
            <a:avLst/>
          </a:prstGeom>
          <a:ln w="3175">
            <a:solidFill>
              <a:schemeClr val="tx1"/>
            </a:solidFill>
          </a:ln>
        </p:spPr>
      </p:pic>
      <p:pic>
        <p:nvPicPr>
          <p:cNvPr id="34" name="Picture 33">
            <a:extLst>
              <a:ext uri="{FF2B5EF4-FFF2-40B4-BE49-F238E27FC236}">
                <a16:creationId xmlns:a16="http://schemas.microsoft.com/office/drawing/2014/main" id="{664B94CC-6E35-311D-AF4D-369EA658F89D}"/>
              </a:ext>
            </a:extLst>
          </p:cNvPr>
          <p:cNvPicPr>
            <a:picLocks noChangeAspect="1"/>
          </p:cNvPicPr>
          <p:nvPr/>
        </p:nvPicPr>
        <p:blipFill>
          <a:blip r:embed="rId3"/>
          <a:stretch>
            <a:fillRect/>
          </a:stretch>
        </p:blipFill>
        <p:spPr>
          <a:xfrm>
            <a:off x="6565410" y="3969496"/>
            <a:ext cx="176680" cy="175361"/>
          </a:xfrm>
          <a:prstGeom prst="rect">
            <a:avLst/>
          </a:prstGeom>
          <a:ln w="6350">
            <a:solidFill>
              <a:schemeClr val="tx1"/>
            </a:solidFill>
          </a:ln>
        </p:spPr>
      </p:pic>
      <p:pic>
        <p:nvPicPr>
          <p:cNvPr id="35" name="Picture 34">
            <a:extLst>
              <a:ext uri="{FF2B5EF4-FFF2-40B4-BE49-F238E27FC236}">
                <a16:creationId xmlns:a16="http://schemas.microsoft.com/office/drawing/2014/main" id="{07D65D5E-95C1-E69F-D35E-D927C8D20761}"/>
              </a:ext>
            </a:extLst>
          </p:cNvPr>
          <p:cNvPicPr>
            <a:picLocks noChangeAspect="1"/>
          </p:cNvPicPr>
          <p:nvPr/>
        </p:nvPicPr>
        <p:blipFill>
          <a:blip r:embed="rId4"/>
          <a:stretch>
            <a:fillRect/>
          </a:stretch>
        </p:blipFill>
        <p:spPr>
          <a:xfrm>
            <a:off x="7140026" y="4029043"/>
            <a:ext cx="202752" cy="199446"/>
          </a:xfrm>
          <a:prstGeom prst="rect">
            <a:avLst/>
          </a:prstGeom>
          <a:ln w="6350">
            <a:solidFill>
              <a:schemeClr val="tx1"/>
            </a:solidFill>
          </a:ln>
        </p:spPr>
      </p:pic>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a:endCxn id="32" idx="1"/>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Hub [SMU] </a:t>
            </a: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EFBE7E73-DC18-6A5C-6BCE-2ED75EB808BA}"/>
              </a:ext>
            </a:extLst>
          </p:cNvPr>
          <p:cNvSpPr/>
          <p:nvPr/>
        </p:nvSpPr>
        <p:spPr>
          <a:xfrm>
            <a:off x="2568727" y="2158666"/>
            <a:ext cx="2630988" cy="99181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
        <p:nvSpPr>
          <p:cNvPr id="77" name="Rectangle: Rounded Corners 76">
            <a:extLst>
              <a:ext uri="{FF2B5EF4-FFF2-40B4-BE49-F238E27FC236}">
                <a16:creationId xmlns:a16="http://schemas.microsoft.com/office/drawing/2014/main" id="{DFDA798A-F031-4AD0-9151-FF011A0E5B9A}"/>
              </a:ext>
            </a:extLst>
          </p:cNvPr>
          <p:cNvSpPr/>
          <p:nvPr/>
        </p:nvSpPr>
        <p:spPr>
          <a:xfrm>
            <a:off x="5584618" y="3621035"/>
            <a:ext cx="2219538" cy="833492"/>
          </a:xfrm>
          <a:prstGeom prst="roundRect">
            <a:avLst/>
          </a:prstGeom>
          <a:noFill/>
          <a:ln w="19050" cap="flat" cmpd="sng" algn="ctr">
            <a:solidFill>
              <a:schemeClr val="accent1">
                <a:lumMod val="75000"/>
              </a:schemeClr>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SG" sz="1200" b="1" dirty="0">
              <a:solidFill>
                <a:schemeClr val="tx1"/>
              </a:solidFill>
            </a:endParaRPr>
          </a:p>
        </p:txBody>
      </p:sp>
    </p:spTree>
    <p:extLst>
      <p:ext uri="{BB962C8B-B14F-4D97-AF65-F5344CB8AC3E}">
        <p14:creationId xmlns:p14="http://schemas.microsoft.com/office/powerpoint/2010/main" val="3271524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D1451-AD91-CBFA-00B1-D1B8F3614AB8}"/>
              </a:ext>
            </a:extLst>
          </p:cNvPr>
          <p:cNvSpPr/>
          <p:nvPr/>
        </p:nvSpPr>
        <p:spPr>
          <a:xfrm>
            <a:off x="2451941" y="2121011"/>
            <a:ext cx="2613835" cy="99709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5" name="Picture 4">
            <a:extLst>
              <a:ext uri="{FF2B5EF4-FFF2-40B4-BE49-F238E27FC236}">
                <a16:creationId xmlns:a16="http://schemas.microsoft.com/office/drawing/2014/main" id="{04F4D0BF-39B3-B798-ED1D-6A31064C07E8}"/>
              </a:ext>
            </a:extLst>
          </p:cNvPr>
          <p:cNvPicPr>
            <a:picLocks noChangeAspect="1"/>
          </p:cNvPicPr>
          <p:nvPr/>
        </p:nvPicPr>
        <p:blipFill>
          <a:blip r:embed="rId2"/>
          <a:stretch>
            <a:fillRect/>
          </a:stretch>
        </p:blipFill>
        <p:spPr>
          <a:xfrm>
            <a:off x="3610268" y="2345385"/>
            <a:ext cx="355832" cy="427982"/>
          </a:xfrm>
          <a:prstGeom prst="rect">
            <a:avLst/>
          </a:prstGeom>
        </p:spPr>
      </p:pic>
      <p:sp>
        <p:nvSpPr>
          <p:cNvPr id="7" name="TextBox 6">
            <a:extLst>
              <a:ext uri="{FF2B5EF4-FFF2-40B4-BE49-F238E27FC236}">
                <a16:creationId xmlns:a16="http://schemas.microsoft.com/office/drawing/2014/main" id="{31CEDEF5-2CAB-C993-6EC5-0C8CDC2F087D}"/>
              </a:ext>
            </a:extLst>
          </p:cNvPr>
          <p:cNvSpPr txBox="1"/>
          <p:nvPr/>
        </p:nvSpPr>
        <p:spPr>
          <a:xfrm>
            <a:off x="2291072" y="1825973"/>
            <a:ext cx="2638392" cy="276999"/>
          </a:xfrm>
          <a:prstGeom prst="rect">
            <a:avLst/>
          </a:prstGeom>
          <a:noFill/>
        </p:spPr>
        <p:txBody>
          <a:bodyPr wrap="square" rtlCol="0">
            <a:spAutoFit/>
          </a:bodyPr>
          <a:lstStyle/>
          <a:p>
            <a:r>
              <a:rPr lang="en-SG" sz="1200" b="1" dirty="0">
                <a:effectLst/>
                <a:ea typeface="Times New Roman" panose="02020603050405020304" pitchFamily="18" charset="0"/>
              </a:rPr>
              <a:t>User Action Agents [UAR</a:t>
            </a:r>
            <a:r>
              <a:rPr lang="en-SG" sz="1200" b="1" dirty="0">
                <a:ea typeface="Times New Roman" panose="02020603050405020304" pitchFamily="18" charset="0"/>
              </a:rPr>
              <a:t>]</a:t>
            </a:r>
            <a:r>
              <a:rPr lang="en-SG" sz="1200" b="1" dirty="0">
                <a:effectLst/>
                <a:ea typeface="Times New Roman" panose="02020603050405020304" pitchFamily="18" charset="0"/>
              </a:rPr>
              <a:t> Repository </a:t>
            </a:r>
            <a:r>
              <a:rPr lang="en-SG" sz="1200" b="1" u="sng" dirty="0">
                <a:effectLst/>
                <a:ea typeface="Times New Roman" panose="02020603050405020304" pitchFamily="18" charset="0"/>
              </a:rPr>
              <a:t> </a:t>
            </a:r>
            <a:endParaRPr lang="en-SG" sz="1200" dirty="0"/>
          </a:p>
        </p:txBody>
      </p:sp>
      <p:sp>
        <p:nvSpPr>
          <p:cNvPr id="8" name="TextBox 7">
            <a:extLst>
              <a:ext uri="{FF2B5EF4-FFF2-40B4-BE49-F238E27FC236}">
                <a16:creationId xmlns:a16="http://schemas.microsoft.com/office/drawing/2014/main" id="{9F9E6393-1A43-DFA2-B110-974E61F17BBC}"/>
              </a:ext>
            </a:extLst>
          </p:cNvPr>
          <p:cNvSpPr txBox="1"/>
          <p:nvPr/>
        </p:nvSpPr>
        <p:spPr>
          <a:xfrm>
            <a:off x="2555897" y="2763958"/>
            <a:ext cx="896285" cy="246221"/>
          </a:xfrm>
          <a:prstGeom prst="rect">
            <a:avLst/>
          </a:prstGeom>
          <a:noFill/>
        </p:spPr>
        <p:txBody>
          <a:bodyPr wrap="square" rtlCol="0">
            <a:spAutoFit/>
          </a:bodyPr>
          <a:lstStyle/>
          <a:p>
            <a:r>
              <a:rPr lang="en-SG" sz="1000" dirty="0"/>
              <a:t>UAR_[Web]</a:t>
            </a:r>
          </a:p>
        </p:txBody>
      </p:sp>
      <p:sp>
        <p:nvSpPr>
          <p:cNvPr id="9" name="TextBox 8">
            <a:extLst>
              <a:ext uri="{FF2B5EF4-FFF2-40B4-BE49-F238E27FC236}">
                <a16:creationId xmlns:a16="http://schemas.microsoft.com/office/drawing/2014/main" id="{08B77C9A-152A-D2CF-6431-57E09AC00FFB}"/>
              </a:ext>
            </a:extLst>
          </p:cNvPr>
          <p:cNvSpPr txBox="1"/>
          <p:nvPr/>
        </p:nvSpPr>
        <p:spPr>
          <a:xfrm>
            <a:off x="3452182" y="2763656"/>
            <a:ext cx="896285" cy="246221"/>
          </a:xfrm>
          <a:prstGeom prst="rect">
            <a:avLst/>
          </a:prstGeom>
          <a:noFill/>
        </p:spPr>
        <p:txBody>
          <a:bodyPr wrap="square" rtlCol="0">
            <a:spAutoFit/>
          </a:bodyPr>
          <a:lstStyle/>
          <a:p>
            <a:r>
              <a:rPr lang="en-SG" sz="1000" dirty="0"/>
              <a:t>UAR_[HW]</a:t>
            </a:r>
          </a:p>
        </p:txBody>
      </p:sp>
      <p:pic>
        <p:nvPicPr>
          <p:cNvPr id="10" name="Picture 9">
            <a:extLst>
              <a:ext uri="{FF2B5EF4-FFF2-40B4-BE49-F238E27FC236}">
                <a16:creationId xmlns:a16="http://schemas.microsoft.com/office/drawing/2014/main" id="{5AC5431D-6ECD-2703-272B-F50C89818475}"/>
              </a:ext>
            </a:extLst>
          </p:cNvPr>
          <p:cNvPicPr>
            <a:picLocks noChangeAspect="1"/>
          </p:cNvPicPr>
          <p:nvPr/>
        </p:nvPicPr>
        <p:blipFill>
          <a:blip r:embed="rId2"/>
          <a:stretch>
            <a:fillRect/>
          </a:stretch>
        </p:blipFill>
        <p:spPr>
          <a:xfrm>
            <a:off x="4417336" y="2345385"/>
            <a:ext cx="355832" cy="427982"/>
          </a:xfrm>
          <a:prstGeom prst="rect">
            <a:avLst/>
          </a:prstGeom>
        </p:spPr>
      </p:pic>
      <p:sp>
        <p:nvSpPr>
          <p:cNvPr id="11" name="TextBox 10">
            <a:extLst>
              <a:ext uri="{FF2B5EF4-FFF2-40B4-BE49-F238E27FC236}">
                <a16:creationId xmlns:a16="http://schemas.microsoft.com/office/drawing/2014/main" id="{02D5F13F-492A-2B05-3CD3-5C074D9B67D3}"/>
              </a:ext>
            </a:extLst>
          </p:cNvPr>
          <p:cNvSpPr txBox="1"/>
          <p:nvPr/>
        </p:nvSpPr>
        <p:spPr>
          <a:xfrm>
            <a:off x="4273255" y="2763354"/>
            <a:ext cx="896285" cy="246221"/>
          </a:xfrm>
          <a:prstGeom prst="rect">
            <a:avLst/>
          </a:prstGeom>
          <a:noFill/>
        </p:spPr>
        <p:txBody>
          <a:bodyPr wrap="square" rtlCol="0">
            <a:spAutoFit/>
          </a:bodyPr>
          <a:lstStyle/>
          <a:p>
            <a:r>
              <a:rPr lang="en-SG" sz="1000" dirty="0"/>
              <a:t>UAR_[App]</a:t>
            </a:r>
          </a:p>
        </p:txBody>
      </p:sp>
      <p:sp>
        <p:nvSpPr>
          <p:cNvPr id="12" name="TextBox 11">
            <a:extLst>
              <a:ext uri="{FF2B5EF4-FFF2-40B4-BE49-F238E27FC236}">
                <a16:creationId xmlns:a16="http://schemas.microsoft.com/office/drawing/2014/main" id="{AD662BE1-8C57-860E-1A1B-D3B71F2F4225}"/>
              </a:ext>
            </a:extLst>
          </p:cNvPr>
          <p:cNvSpPr txBox="1"/>
          <p:nvPr/>
        </p:nvSpPr>
        <p:spPr>
          <a:xfrm>
            <a:off x="3170008" y="2494328"/>
            <a:ext cx="347472" cy="369332"/>
          </a:xfrm>
          <a:prstGeom prst="rect">
            <a:avLst/>
          </a:prstGeom>
          <a:noFill/>
        </p:spPr>
        <p:txBody>
          <a:bodyPr wrap="square" rtlCol="0">
            <a:spAutoFit/>
          </a:bodyPr>
          <a:lstStyle/>
          <a:p>
            <a:r>
              <a:rPr lang="en-SG" dirty="0"/>
              <a:t>…</a:t>
            </a:r>
          </a:p>
        </p:txBody>
      </p:sp>
      <p:pic>
        <p:nvPicPr>
          <p:cNvPr id="13" name="Picture 12">
            <a:extLst>
              <a:ext uri="{FF2B5EF4-FFF2-40B4-BE49-F238E27FC236}">
                <a16:creationId xmlns:a16="http://schemas.microsoft.com/office/drawing/2014/main" id="{CC77102F-8DC1-9BBB-31DE-3EE9B4B80E2E}"/>
              </a:ext>
            </a:extLst>
          </p:cNvPr>
          <p:cNvPicPr>
            <a:picLocks noChangeAspect="1"/>
          </p:cNvPicPr>
          <p:nvPr/>
        </p:nvPicPr>
        <p:blipFill>
          <a:blip r:embed="rId2"/>
          <a:stretch>
            <a:fillRect/>
          </a:stretch>
        </p:blipFill>
        <p:spPr>
          <a:xfrm>
            <a:off x="2823235" y="2280337"/>
            <a:ext cx="355832" cy="427982"/>
          </a:xfrm>
          <a:prstGeom prst="rect">
            <a:avLst/>
          </a:prstGeom>
        </p:spPr>
      </p:pic>
      <p:pic>
        <p:nvPicPr>
          <p:cNvPr id="6" name="Picture 5">
            <a:extLst>
              <a:ext uri="{FF2B5EF4-FFF2-40B4-BE49-F238E27FC236}">
                <a16:creationId xmlns:a16="http://schemas.microsoft.com/office/drawing/2014/main" id="{3DF9721C-5A0D-BD8F-BA65-3195D6B8A603}"/>
              </a:ext>
            </a:extLst>
          </p:cNvPr>
          <p:cNvPicPr>
            <a:picLocks noChangeAspect="1"/>
          </p:cNvPicPr>
          <p:nvPr/>
        </p:nvPicPr>
        <p:blipFill>
          <a:blip r:embed="rId2"/>
          <a:stretch>
            <a:fillRect/>
          </a:stretch>
        </p:blipFill>
        <p:spPr>
          <a:xfrm>
            <a:off x="2710412" y="2327843"/>
            <a:ext cx="355832" cy="427982"/>
          </a:xfrm>
          <a:prstGeom prst="rect">
            <a:avLst/>
          </a:prstGeom>
        </p:spPr>
      </p:pic>
      <p:sp>
        <p:nvSpPr>
          <p:cNvPr id="14" name="TextBox 13">
            <a:extLst>
              <a:ext uri="{FF2B5EF4-FFF2-40B4-BE49-F238E27FC236}">
                <a16:creationId xmlns:a16="http://schemas.microsoft.com/office/drawing/2014/main" id="{CFE70FE2-9D5B-4796-06C1-76C508A0051C}"/>
              </a:ext>
            </a:extLst>
          </p:cNvPr>
          <p:cNvSpPr txBox="1"/>
          <p:nvPr/>
        </p:nvSpPr>
        <p:spPr>
          <a:xfrm>
            <a:off x="4020312" y="2503274"/>
            <a:ext cx="347472" cy="369332"/>
          </a:xfrm>
          <a:prstGeom prst="rect">
            <a:avLst/>
          </a:prstGeom>
          <a:noFill/>
        </p:spPr>
        <p:txBody>
          <a:bodyPr wrap="square" rtlCol="0">
            <a:spAutoFit/>
          </a:bodyPr>
          <a:lstStyle/>
          <a:p>
            <a:r>
              <a:rPr lang="en-SG" dirty="0"/>
              <a:t>…</a:t>
            </a:r>
          </a:p>
        </p:txBody>
      </p:sp>
      <p:sp>
        <p:nvSpPr>
          <p:cNvPr id="18" name="Arrow: Left-Right 17">
            <a:extLst>
              <a:ext uri="{FF2B5EF4-FFF2-40B4-BE49-F238E27FC236}">
                <a16:creationId xmlns:a16="http://schemas.microsoft.com/office/drawing/2014/main" id="{6136EF72-86D5-57AD-956B-4A92DA78D366}"/>
              </a:ext>
            </a:extLst>
          </p:cNvPr>
          <p:cNvSpPr/>
          <p:nvPr/>
        </p:nvSpPr>
        <p:spPr>
          <a:xfrm rot="5400000">
            <a:off x="3583395" y="3410317"/>
            <a:ext cx="520021" cy="121368"/>
          </a:xfrm>
          <a:prstGeom prst="lef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solidFill>
                <a:schemeClr val="bg1"/>
              </a:solidFill>
            </a:endParaRPr>
          </a:p>
        </p:txBody>
      </p:sp>
      <p:pic>
        <p:nvPicPr>
          <p:cNvPr id="19" name="Picture 18">
            <a:extLst>
              <a:ext uri="{FF2B5EF4-FFF2-40B4-BE49-F238E27FC236}">
                <a16:creationId xmlns:a16="http://schemas.microsoft.com/office/drawing/2014/main" id="{43DF75AF-53E9-8D1A-1078-3DD9BAACFA44}"/>
              </a:ext>
            </a:extLst>
          </p:cNvPr>
          <p:cNvPicPr>
            <a:picLocks noChangeAspect="1"/>
          </p:cNvPicPr>
          <p:nvPr/>
        </p:nvPicPr>
        <p:blipFill>
          <a:blip r:embed="rId3"/>
          <a:stretch>
            <a:fillRect/>
          </a:stretch>
        </p:blipFill>
        <p:spPr>
          <a:xfrm>
            <a:off x="1492604" y="3898023"/>
            <a:ext cx="411108" cy="424159"/>
          </a:xfrm>
          <a:prstGeom prst="rect">
            <a:avLst/>
          </a:prstGeom>
          <a:ln w="3175">
            <a:solidFill>
              <a:schemeClr val="tx1"/>
            </a:solidFill>
          </a:ln>
        </p:spPr>
      </p:pic>
      <p:sp>
        <p:nvSpPr>
          <p:cNvPr id="20" name="TextBox 19">
            <a:extLst>
              <a:ext uri="{FF2B5EF4-FFF2-40B4-BE49-F238E27FC236}">
                <a16:creationId xmlns:a16="http://schemas.microsoft.com/office/drawing/2014/main" id="{5F5C525F-1342-C9DE-33E7-54A8C92CCD7B}"/>
              </a:ext>
            </a:extLst>
          </p:cNvPr>
          <p:cNvSpPr txBox="1"/>
          <p:nvPr/>
        </p:nvSpPr>
        <p:spPr>
          <a:xfrm>
            <a:off x="1220044" y="3621034"/>
            <a:ext cx="956227" cy="276999"/>
          </a:xfrm>
          <a:prstGeom prst="rect">
            <a:avLst/>
          </a:prstGeom>
          <a:noFill/>
        </p:spPr>
        <p:txBody>
          <a:bodyPr wrap="square" rtlCol="0">
            <a:spAutoFit/>
          </a:bodyPr>
          <a:lstStyle/>
          <a:p>
            <a:r>
              <a:rPr lang="en-US" sz="1200" b="1" dirty="0"/>
              <a:t>User profile  </a:t>
            </a:r>
            <a:endParaRPr lang="en-SG" sz="1200" dirty="0"/>
          </a:p>
        </p:txBody>
      </p:sp>
      <p:cxnSp>
        <p:nvCxnSpPr>
          <p:cNvPr id="21" name="Straight Arrow Connector 20">
            <a:extLst>
              <a:ext uri="{FF2B5EF4-FFF2-40B4-BE49-F238E27FC236}">
                <a16:creationId xmlns:a16="http://schemas.microsoft.com/office/drawing/2014/main" id="{73EBCA76-A48F-F890-2FC5-49BF0ADEC537}"/>
              </a:ext>
            </a:extLst>
          </p:cNvPr>
          <p:cNvCxnSpPr>
            <a:cxnSpLocks/>
          </p:cNvCxnSpPr>
          <p:nvPr/>
        </p:nvCxnSpPr>
        <p:spPr>
          <a:xfrm>
            <a:off x="1998246" y="4110101"/>
            <a:ext cx="10029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64F9C992-5B41-8D07-9793-289F939C8803}"/>
              </a:ext>
            </a:extLst>
          </p:cNvPr>
          <p:cNvSpPr/>
          <p:nvPr/>
        </p:nvSpPr>
        <p:spPr>
          <a:xfrm>
            <a:off x="3054269" y="3791518"/>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User Profile Emulator [UPE] </a:t>
            </a:r>
          </a:p>
        </p:txBody>
      </p:sp>
      <p:sp>
        <p:nvSpPr>
          <p:cNvPr id="28" name="Rectangle 27">
            <a:extLst>
              <a:ext uri="{FF2B5EF4-FFF2-40B4-BE49-F238E27FC236}">
                <a16:creationId xmlns:a16="http://schemas.microsoft.com/office/drawing/2014/main" id="{C1955375-D852-FF24-7492-DE192609D050}"/>
              </a:ext>
            </a:extLst>
          </p:cNvPr>
          <p:cNvSpPr/>
          <p:nvPr/>
        </p:nvSpPr>
        <p:spPr>
          <a:xfrm>
            <a:off x="5579748" y="3680879"/>
            <a:ext cx="2369995" cy="750371"/>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29" name="Arrow: Right 28">
            <a:extLst>
              <a:ext uri="{FF2B5EF4-FFF2-40B4-BE49-F238E27FC236}">
                <a16:creationId xmlns:a16="http://schemas.microsoft.com/office/drawing/2014/main" id="{167339C1-602C-91B8-3CD4-86E66BAC2839}"/>
              </a:ext>
            </a:extLst>
          </p:cNvPr>
          <p:cNvSpPr/>
          <p:nvPr/>
        </p:nvSpPr>
        <p:spPr>
          <a:xfrm>
            <a:off x="4801659" y="4014845"/>
            <a:ext cx="691367" cy="120133"/>
          </a:xfrm>
          <a:prstGeom prst="rightArrow">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8" name="TextBox 37">
            <a:extLst>
              <a:ext uri="{FF2B5EF4-FFF2-40B4-BE49-F238E27FC236}">
                <a16:creationId xmlns:a16="http://schemas.microsoft.com/office/drawing/2014/main" id="{872F52B7-AB8F-47B4-3D2C-91249D24784B}"/>
              </a:ext>
            </a:extLst>
          </p:cNvPr>
          <p:cNvSpPr txBox="1"/>
          <p:nvPr/>
        </p:nvSpPr>
        <p:spPr>
          <a:xfrm>
            <a:off x="5579748" y="4208306"/>
            <a:ext cx="1803521" cy="246221"/>
          </a:xfrm>
          <a:prstGeom prst="rect">
            <a:avLst/>
          </a:prstGeom>
          <a:noFill/>
        </p:spPr>
        <p:txBody>
          <a:bodyPr wrap="square" rtlCol="0">
            <a:spAutoFit/>
          </a:bodyPr>
          <a:lstStyle/>
          <a:p>
            <a:r>
              <a:rPr lang="en-SG" sz="1000" dirty="0"/>
              <a:t>Automatic Actions Program</a:t>
            </a:r>
          </a:p>
        </p:txBody>
      </p:sp>
      <p:cxnSp>
        <p:nvCxnSpPr>
          <p:cNvPr id="40" name="Straight Arrow Connector 39">
            <a:extLst>
              <a:ext uri="{FF2B5EF4-FFF2-40B4-BE49-F238E27FC236}">
                <a16:creationId xmlns:a16="http://schemas.microsoft.com/office/drawing/2014/main" id="{4979912A-E255-C75F-CEF9-67C6E1999DEA}"/>
              </a:ext>
            </a:extLst>
          </p:cNvPr>
          <p:cNvCxnSpPr>
            <a:cxnSpLocks/>
          </p:cNvCxnSpPr>
          <p:nvPr/>
        </p:nvCxnSpPr>
        <p:spPr>
          <a:xfrm>
            <a:off x="6187226" y="4043129"/>
            <a:ext cx="1865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F31F093-E2C1-E13A-5E65-7F08733FC59C}"/>
              </a:ext>
            </a:extLst>
          </p:cNvPr>
          <p:cNvCxnSpPr>
            <a:cxnSpLocks/>
          </p:cNvCxnSpPr>
          <p:nvPr/>
        </p:nvCxnSpPr>
        <p:spPr>
          <a:xfrm>
            <a:off x="6771181" y="3901503"/>
            <a:ext cx="24370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65A17B2-19D7-FA6D-A338-A233275165D9}"/>
              </a:ext>
            </a:extLst>
          </p:cNvPr>
          <p:cNvCxnSpPr>
            <a:cxnSpLocks/>
          </p:cNvCxnSpPr>
          <p:nvPr/>
        </p:nvCxnSpPr>
        <p:spPr>
          <a:xfrm>
            <a:off x="6771181" y="4083740"/>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6625841B-FDB9-46CD-21C3-F8D75D7D7ACB}"/>
              </a:ext>
            </a:extLst>
          </p:cNvPr>
          <p:cNvCxnSpPr>
            <a:cxnSpLocks/>
          </p:cNvCxnSpPr>
          <p:nvPr/>
        </p:nvCxnSpPr>
        <p:spPr>
          <a:xfrm>
            <a:off x="7342778" y="4128766"/>
            <a:ext cx="16394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AFE76E0-D685-F7CC-5E93-35053568B8BF}"/>
              </a:ext>
            </a:extLst>
          </p:cNvPr>
          <p:cNvSpPr txBox="1"/>
          <p:nvPr/>
        </p:nvSpPr>
        <p:spPr>
          <a:xfrm>
            <a:off x="7492511" y="3943633"/>
            <a:ext cx="347472" cy="369332"/>
          </a:xfrm>
          <a:prstGeom prst="rect">
            <a:avLst/>
          </a:prstGeom>
          <a:noFill/>
        </p:spPr>
        <p:txBody>
          <a:bodyPr wrap="square" rtlCol="0">
            <a:spAutoFit/>
          </a:bodyPr>
          <a:lstStyle/>
          <a:p>
            <a:r>
              <a:rPr lang="en-SG" dirty="0"/>
              <a:t>…</a:t>
            </a:r>
          </a:p>
        </p:txBody>
      </p:sp>
      <p:sp>
        <p:nvSpPr>
          <p:cNvPr id="52" name="TextBox 51">
            <a:extLst>
              <a:ext uri="{FF2B5EF4-FFF2-40B4-BE49-F238E27FC236}">
                <a16:creationId xmlns:a16="http://schemas.microsoft.com/office/drawing/2014/main" id="{556D929D-D6DC-9D00-8A1C-D7FBFE824535}"/>
              </a:ext>
            </a:extLst>
          </p:cNvPr>
          <p:cNvSpPr txBox="1"/>
          <p:nvPr/>
        </p:nvSpPr>
        <p:spPr>
          <a:xfrm>
            <a:off x="5476398" y="4417005"/>
            <a:ext cx="2178024" cy="276999"/>
          </a:xfrm>
          <a:prstGeom prst="rect">
            <a:avLst/>
          </a:prstGeom>
          <a:noFill/>
        </p:spPr>
        <p:txBody>
          <a:bodyPr wrap="square" rtlCol="0">
            <a:spAutoFit/>
          </a:bodyPr>
          <a:lstStyle/>
          <a:p>
            <a:r>
              <a:rPr lang="en-SG" sz="1200" b="1" dirty="0"/>
              <a:t>Modelled Actions Chain/Tree </a:t>
            </a:r>
          </a:p>
        </p:txBody>
      </p:sp>
      <p:sp>
        <p:nvSpPr>
          <p:cNvPr id="53" name="Rectangle: Rounded Corners 52">
            <a:extLst>
              <a:ext uri="{FF2B5EF4-FFF2-40B4-BE49-F238E27FC236}">
                <a16:creationId xmlns:a16="http://schemas.microsoft.com/office/drawing/2014/main" id="{E8C79FE5-052C-E398-4845-6CB49FDE4954}"/>
              </a:ext>
            </a:extLst>
          </p:cNvPr>
          <p:cNvSpPr/>
          <p:nvPr/>
        </p:nvSpPr>
        <p:spPr>
          <a:xfrm>
            <a:off x="5886849" y="2307669"/>
            <a:ext cx="1654976" cy="637167"/>
          </a:xfrm>
          <a:prstGeom prst="roundRect">
            <a:avLst/>
          </a:prstGeom>
          <a:noFill/>
          <a:ln w="19050"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SG" sz="1200" b="1" dirty="0">
                <a:solidFill>
                  <a:schemeClr val="tx1"/>
                </a:solidFill>
              </a:rPr>
              <a:t>Scheduler Monitor </a:t>
            </a:r>
            <a:r>
              <a:rPr lang="en-SG" sz="1200" b="1">
                <a:solidFill>
                  <a:schemeClr val="tx1"/>
                </a:solidFill>
              </a:rPr>
              <a:t>Hub [SMU] </a:t>
            </a:r>
            <a:endParaRPr lang="en-SG" sz="1200" b="1" dirty="0">
              <a:solidFill>
                <a:schemeClr val="tx1"/>
              </a:solidFill>
            </a:endParaRPr>
          </a:p>
        </p:txBody>
      </p:sp>
      <p:cxnSp>
        <p:nvCxnSpPr>
          <p:cNvPr id="57" name="Straight Arrow Connector 56">
            <a:extLst>
              <a:ext uri="{FF2B5EF4-FFF2-40B4-BE49-F238E27FC236}">
                <a16:creationId xmlns:a16="http://schemas.microsoft.com/office/drawing/2014/main" id="{E3B95400-44E6-45D0-782B-A0A7510EBF69}"/>
              </a:ext>
            </a:extLst>
          </p:cNvPr>
          <p:cNvCxnSpPr/>
          <p:nvPr/>
        </p:nvCxnSpPr>
        <p:spPr>
          <a:xfrm>
            <a:off x="6096000"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85B7E69-2D21-2396-8F2F-03A86443E0D8}"/>
              </a:ext>
            </a:extLst>
          </p:cNvPr>
          <p:cNvCxnSpPr/>
          <p:nvPr/>
        </p:nvCxnSpPr>
        <p:spPr>
          <a:xfrm>
            <a:off x="6579821" y="2960738"/>
            <a:ext cx="0" cy="8466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19582EB-2F9C-B593-E3AF-930F9DC4E54D}"/>
              </a:ext>
            </a:extLst>
          </p:cNvPr>
          <p:cNvCxnSpPr>
            <a:cxnSpLocks/>
          </p:cNvCxnSpPr>
          <p:nvPr/>
        </p:nvCxnSpPr>
        <p:spPr>
          <a:xfrm>
            <a:off x="7185589"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F8EF49-A405-035B-39E6-FEB7730F8573}"/>
              </a:ext>
            </a:extLst>
          </p:cNvPr>
          <p:cNvCxnSpPr>
            <a:cxnSpLocks/>
          </p:cNvCxnSpPr>
          <p:nvPr/>
        </p:nvCxnSpPr>
        <p:spPr>
          <a:xfrm>
            <a:off x="7121984" y="2961980"/>
            <a:ext cx="0" cy="769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4">
            <a:extLst>
              <a:ext uri="{FF2B5EF4-FFF2-40B4-BE49-F238E27FC236}">
                <a16:creationId xmlns:a16="http://schemas.microsoft.com/office/drawing/2014/main" id="{8E89A05D-5CFE-7DA8-87DC-B9312D615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536" y="2435079"/>
            <a:ext cx="382345" cy="382345"/>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263D8DD6-59FF-D830-DEF4-93B0A27B58C1}"/>
              </a:ext>
            </a:extLst>
          </p:cNvPr>
          <p:cNvSpPr txBox="1"/>
          <p:nvPr/>
        </p:nvSpPr>
        <p:spPr>
          <a:xfrm>
            <a:off x="8220536" y="2773367"/>
            <a:ext cx="956227" cy="276999"/>
          </a:xfrm>
          <a:prstGeom prst="rect">
            <a:avLst/>
          </a:prstGeom>
          <a:noFill/>
        </p:spPr>
        <p:txBody>
          <a:bodyPr wrap="square" rtlCol="0">
            <a:spAutoFit/>
          </a:bodyPr>
          <a:lstStyle/>
          <a:p>
            <a:r>
              <a:rPr lang="en-US" sz="1200" b="1" dirty="0"/>
              <a:t>User</a:t>
            </a:r>
            <a:endParaRPr lang="en-SG" sz="1200" dirty="0"/>
          </a:p>
        </p:txBody>
      </p:sp>
      <p:cxnSp>
        <p:nvCxnSpPr>
          <p:cNvPr id="70" name="Straight Arrow Connector 69">
            <a:extLst>
              <a:ext uri="{FF2B5EF4-FFF2-40B4-BE49-F238E27FC236}">
                <a16:creationId xmlns:a16="http://schemas.microsoft.com/office/drawing/2014/main" id="{1419F927-2C0D-4EAA-31CD-04AF40F81590}"/>
              </a:ext>
            </a:extLst>
          </p:cNvPr>
          <p:cNvCxnSpPr>
            <a:cxnSpLocks/>
            <a:stCxn id="67" idx="1"/>
            <a:endCxn id="53" idx="3"/>
          </p:cNvCxnSpPr>
          <p:nvPr/>
        </p:nvCxnSpPr>
        <p:spPr>
          <a:xfrm flipH="1">
            <a:off x="7541825" y="2626252"/>
            <a:ext cx="67871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F361BA-E2C1-1F61-954B-3488C229E83C}"/>
              </a:ext>
            </a:extLst>
          </p:cNvPr>
          <p:cNvPicPr>
            <a:picLocks noChangeAspect="1"/>
          </p:cNvPicPr>
          <p:nvPr/>
        </p:nvPicPr>
        <p:blipFill>
          <a:blip r:embed="rId5"/>
          <a:stretch>
            <a:fillRect/>
          </a:stretch>
        </p:blipFill>
        <p:spPr>
          <a:xfrm>
            <a:off x="5880994" y="3899995"/>
            <a:ext cx="322306" cy="288900"/>
          </a:xfrm>
          <a:prstGeom prst="rect">
            <a:avLst/>
          </a:prstGeom>
        </p:spPr>
      </p:pic>
      <p:pic>
        <p:nvPicPr>
          <p:cNvPr id="22" name="Picture 21">
            <a:extLst>
              <a:ext uri="{FF2B5EF4-FFF2-40B4-BE49-F238E27FC236}">
                <a16:creationId xmlns:a16="http://schemas.microsoft.com/office/drawing/2014/main" id="{713A43F0-CEBE-140A-3B8C-2889C69DC50B}"/>
              </a:ext>
            </a:extLst>
          </p:cNvPr>
          <p:cNvPicPr>
            <a:picLocks noChangeAspect="1"/>
          </p:cNvPicPr>
          <p:nvPr/>
        </p:nvPicPr>
        <p:blipFill>
          <a:blip r:embed="rId5"/>
          <a:stretch>
            <a:fillRect/>
          </a:stretch>
        </p:blipFill>
        <p:spPr>
          <a:xfrm>
            <a:off x="6424068" y="3879306"/>
            <a:ext cx="322306" cy="288900"/>
          </a:xfrm>
          <a:prstGeom prst="rect">
            <a:avLst/>
          </a:prstGeom>
        </p:spPr>
      </p:pic>
      <p:pic>
        <p:nvPicPr>
          <p:cNvPr id="25" name="Picture 24">
            <a:extLst>
              <a:ext uri="{FF2B5EF4-FFF2-40B4-BE49-F238E27FC236}">
                <a16:creationId xmlns:a16="http://schemas.microsoft.com/office/drawing/2014/main" id="{4E615A18-D653-034F-90A4-DA6DAFAAD8FB}"/>
              </a:ext>
            </a:extLst>
          </p:cNvPr>
          <p:cNvPicPr>
            <a:picLocks noChangeAspect="1"/>
          </p:cNvPicPr>
          <p:nvPr/>
        </p:nvPicPr>
        <p:blipFill>
          <a:blip r:embed="rId5"/>
          <a:stretch>
            <a:fillRect/>
          </a:stretch>
        </p:blipFill>
        <p:spPr>
          <a:xfrm>
            <a:off x="7043434" y="3807155"/>
            <a:ext cx="322306" cy="288900"/>
          </a:xfrm>
          <a:prstGeom prst="rect">
            <a:avLst/>
          </a:prstGeom>
        </p:spPr>
      </p:pic>
      <p:pic>
        <p:nvPicPr>
          <p:cNvPr id="24" name="Picture 23">
            <a:extLst>
              <a:ext uri="{FF2B5EF4-FFF2-40B4-BE49-F238E27FC236}">
                <a16:creationId xmlns:a16="http://schemas.microsoft.com/office/drawing/2014/main" id="{0A7EB0D4-4D5E-5895-35F3-904A38D902AA}"/>
              </a:ext>
            </a:extLst>
          </p:cNvPr>
          <p:cNvPicPr>
            <a:picLocks noChangeAspect="1"/>
          </p:cNvPicPr>
          <p:nvPr/>
        </p:nvPicPr>
        <p:blipFill>
          <a:blip r:embed="rId5"/>
          <a:stretch>
            <a:fillRect/>
          </a:stretch>
        </p:blipFill>
        <p:spPr>
          <a:xfrm>
            <a:off x="6955473" y="3955514"/>
            <a:ext cx="322306" cy="288900"/>
          </a:xfrm>
          <a:prstGeom prst="rect">
            <a:avLst/>
          </a:prstGeom>
        </p:spPr>
      </p:pic>
    </p:spTree>
    <p:extLst>
      <p:ext uri="{BB962C8B-B14F-4D97-AF65-F5344CB8AC3E}">
        <p14:creationId xmlns:p14="http://schemas.microsoft.com/office/powerpoint/2010/main" val="42924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85361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393761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extLst>
              <p:ext uri="{D42A27DB-BD31-4B8C-83A1-F6EECF244321}">
                <p14:modId xmlns:p14="http://schemas.microsoft.com/office/powerpoint/2010/main" val="2151577019"/>
              </p:ext>
            </p:extLst>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extLst>
              <p:ext uri="{D42A27DB-BD31-4B8C-83A1-F6EECF244321}">
                <p14:modId xmlns:p14="http://schemas.microsoft.com/office/powerpoint/2010/main" val="1015088510"/>
              </p:ext>
            </p:extLst>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extLst>
              <p:ext uri="{D42A27DB-BD31-4B8C-83A1-F6EECF244321}">
                <p14:modId xmlns:p14="http://schemas.microsoft.com/office/powerpoint/2010/main" val="1697249871"/>
              </p:ext>
            </p:extLst>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extLst>
              <p:ext uri="{D42A27DB-BD31-4B8C-83A1-F6EECF244321}">
                <p14:modId xmlns:p14="http://schemas.microsoft.com/office/powerpoint/2010/main" val="2222149350"/>
              </p:ext>
            </p:extLst>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extLst>
              <p:ext uri="{D42A27DB-BD31-4B8C-83A1-F6EECF244321}">
                <p14:modId xmlns:p14="http://schemas.microsoft.com/office/powerpoint/2010/main" val="2365712545"/>
              </p:ext>
            </p:extLst>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user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 change tasks time schedule(under development).</a:t>
            </a:r>
          </a:p>
          <a:p>
            <a:pPr marL="285750" indent="-285750">
              <a:buFont typeface="Arial" panose="020B0604020202020204" pitchFamily="34" charset="0"/>
              <a:buChar char="•"/>
            </a:pPr>
            <a:r>
              <a:rPr lang="en-SG" sz="1600" dirty="0"/>
              <a:t>The user can plug heir own node with the monitor hub program in the cluster and start to monitor the scheduler they want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281097" y="657817"/>
            <a:ext cx="11629806" cy="1200329"/>
          </a:xfrm>
          <a:prstGeom prst="rect">
            <a:avLst/>
          </a:prstGeom>
          <a:noFill/>
        </p:spPr>
        <p:txBody>
          <a:bodyPr wrap="square" rtlCol="0">
            <a:spAutoFit/>
          </a:bodyPr>
          <a:lstStyle/>
          <a:p>
            <a:pPr algn="just"/>
            <a:r>
              <a:rPr lang="en-US" sz="1600" b="1" dirty="0"/>
              <a:t>Abstract </a:t>
            </a:r>
          </a:p>
          <a:p>
            <a:pPr algn="just"/>
            <a:r>
              <a:rPr lang="en-US" sz="1400" dirty="0"/>
              <a:t>There are several kinds of network traffic generators, task scheduler tools and the tasks progress monitors hub in the market. But most of these tools don’t cover all the three areas (monitor, management and simulate) to provide an all-in-one solution to emulate a group of users’ activities. Our Cluster Users emulator is aimed to provide a packaged solution allow our customer to simulate a groups of different users’ complex human type action, then schedule these event and monitor/control the task progress in the computer network/cluster.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3268960337"/>
              </p:ext>
            </p:extLst>
          </p:nvPr>
        </p:nvGraphicFramePr>
        <p:xfrm>
          <a:off x="360610" y="2365281"/>
          <a:ext cx="10396588" cy="3474720"/>
        </p:xfrm>
        <a:graphic>
          <a:graphicData uri="http://schemas.openxmlformats.org/drawingml/2006/table">
            <a:tbl>
              <a:tblPr firstRow="1" bandRow="1">
                <a:tableStyleId>{5C22544A-7EE6-4342-B048-85BDC9FD1C3A}</a:tableStyleId>
              </a:tblPr>
              <a:tblGrid>
                <a:gridCol w="4991798">
                  <a:extLst>
                    <a:ext uri="{9D8B030D-6E8A-4147-A177-3AD203B41FA5}">
                      <a16:colId xmlns:a16="http://schemas.microsoft.com/office/drawing/2014/main" val="4149870345"/>
                    </a:ext>
                  </a:extLst>
                </a:gridCol>
                <a:gridCol w="5404790">
                  <a:extLst>
                    <a:ext uri="{9D8B030D-6E8A-4147-A177-3AD203B41FA5}">
                      <a16:colId xmlns:a16="http://schemas.microsoft.com/office/drawing/2014/main" val="3730207817"/>
                    </a:ext>
                  </a:extLst>
                </a:gridCol>
              </a:tblGrid>
              <a:tr h="1591284">
                <a:tc>
                  <a:txBody>
                    <a:bodyPr/>
                    <a:lstStyle/>
                    <a:p>
                      <a:r>
                        <a:rPr lang="en-US" sz="1200" dirty="0">
                          <a:solidFill>
                            <a:schemeClr val="tx1"/>
                          </a:solidFill>
                        </a:rPr>
                        <a:t>Strengths </a:t>
                      </a:r>
                    </a:p>
                    <a:p>
                      <a:endParaRPr lang="en-US" sz="1200" dirty="0">
                        <a:solidFill>
                          <a:schemeClr val="tx1"/>
                        </a:solidFill>
                      </a:endParaRP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a:t>
                      </a:r>
                    </a:p>
                    <a:p>
                      <a:pPr marL="285750" indent="-285750">
                        <a:buFont typeface="Arial" panose="020B0604020202020204" pitchFamily="34" charset="0"/>
                        <a:buChar char="•"/>
                      </a:pPr>
                      <a:r>
                        <a:rPr lang="en-US" sz="1200" b="0" dirty="0">
                          <a:solidFill>
                            <a:schemeClr val="tx1"/>
                          </a:solidFill>
                        </a:rPr>
                        <a:t>No-centralized monitor feature. </a:t>
                      </a:r>
                    </a:p>
                    <a:p>
                      <a:pPr marL="285750" indent="-285750">
                        <a:buFont typeface="Arial" panose="020B0604020202020204" pitchFamily="34" charset="0"/>
                        <a:buChar char="•"/>
                      </a:pPr>
                      <a:r>
                        <a:rPr lang="en-US" sz="1200" b="0" dirty="0">
                          <a:solidFill>
                            <a:schemeClr val="tx1"/>
                          </a:solidFill>
                        </a:rPr>
                        <a:t>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p>
                      <a:pPr marL="0" indent="0">
                        <a:buFont typeface="Arial" panose="020B0604020202020204" pitchFamily="34" charset="0"/>
                        <a:buNone/>
                      </a:pPr>
                      <a:endParaRPr lang="en-US" sz="1200" dirty="0">
                        <a:solidFill>
                          <a:schemeClr val="tx1"/>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 have </a:t>
                      </a:r>
                      <a:r>
                        <a:rPr lang="en-SG" sz="1200" b="0">
                          <a:solidFill>
                            <a:schemeClr val="tx1"/>
                          </a:solidFill>
                        </a:rPr>
                        <a:t>programming knowledge.</a:t>
                      </a:r>
                      <a:endParaRPr lang="en-SG" sz="12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SG" sz="12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2634739533"/>
                  </a:ext>
                </a:extLst>
              </a:tr>
              <a:tr h="1224599">
                <a:tc>
                  <a:txBody>
                    <a:bodyPr/>
                    <a:lstStyle/>
                    <a:p>
                      <a:r>
                        <a:rPr lang="en-SG" sz="1200" b="1" dirty="0"/>
                        <a:t>Opportunities</a:t>
                      </a:r>
                    </a:p>
                    <a:p>
                      <a:endParaRPr lang="en-SG" sz="1200" b="1" dirty="0"/>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 to use different kind tools with compatible along different programming language, platform and license issue. </a:t>
                      </a:r>
                    </a:p>
                    <a:p>
                      <a:pPr marL="285750" indent="-285750">
                        <a:buFont typeface="Arial" panose="020B0604020202020204" pitchFamily="34" charset="0"/>
                        <a:buChar char="•"/>
                      </a:pPr>
                      <a:r>
                        <a:rPr lang="en-SG" sz="1200" b="0" dirty="0"/>
                        <a:t>Provide more action emulation feature for the MS-windows customer and the customer with UI operation request.</a:t>
                      </a:r>
                    </a:p>
                    <a:p>
                      <a:pPr marL="285750" indent="-285750">
                        <a:buFont typeface="Arial" panose="020B0604020202020204" pitchFamily="34" charset="0"/>
                        <a:buChar char="•"/>
                      </a:pPr>
                      <a:r>
                        <a:rPr lang="en-SG" sz="1200" b="0" dirty="0"/>
                        <a:t>Can also used to simulate different teams’ attack and defence action in cyber exercise . </a:t>
                      </a:r>
                    </a:p>
                  </a:txBody>
                  <a:tcPr>
                    <a:solidFill>
                      <a:schemeClr val="accent6">
                        <a:lumMod val="40000"/>
                        <a:lumOff val="60000"/>
                      </a:schemeClr>
                    </a:solidFill>
                  </a:tcPr>
                </a:tc>
                <a:tc>
                  <a:txBody>
                    <a:bodyPr/>
                    <a:lstStyle/>
                    <a:p>
                      <a:r>
                        <a:rPr lang="en-SG" sz="1200" b="1" dirty="0"/>
                        <a:t>Threats</a:t>
                      </a:r>
                    </a:p>
                    <a:p>
                      <a:endParaRPr lang="en-SG" sz="1200" b="1" dirty="0"/>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9" name="TextBox 8">
            <a:extLst>
              <a:ext uri="{FF2B5EF4-FFF2-40B4-BE49-F238E27FC236}">
                <a16:creationId xmlns:a16="http://schemas.microsoft.com/office/drawing/2014/main" id="{CBED0AED-F398-BF63-86FD-DE7214483296}"/>
              </a:ext>
            </a:extLst>
          </p:cNvPr>
          <p:cNvSpPr txBox="1"/>
          <p:nvPr/>
        </p:nvSpPr>
        <p:spPr>
          <a:xfrm>
            <a:off x="360610" y="5944917"/>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3"/>
              </a:rPr>
              <a:t>https://www.youtube.com/watch?v=jgm3gQhzUq4&amp;t=57s</a:t>
            </a:r>
            <a:endParaRPr lang="en-US" sz="1400" dirty="0"/>
          </a:p>
          <a:p>
            <a:pPr marL="285750" indent="-285750" algn="just">
              <a:buFont typeface="Arial" panose="020B0604020202020204" pitchFamily="34" charset="0"/>
              <a:buChar char="•"/>
            </a:pPr>
            <a:r>
              <a:rPr lang="en-US" sz="1400" dirty="0">
                <a:hlinkClick r:id="rId4"/>
              </a:rPr>
              <a:t>https://www.youtube.com/watch?v=wZsRmYPcPTQ</a:t>
            </a:r>
            <a:endParaRPr lang="en-US" sz="1400" dirty="0"/>
          </a:p>
        </p:txBody>
      </p:sp>
      <p:sp>
        <p:nvSpPr>
          <p:cNvPr id="10" name="TextBox 9">
            <a:extLst>
              <a:ext uri="{FF2B5EF4-FFF2-40B4-BE49-F238E27FC236}">
                <a16:creationId xmlns:a16="http://schemas.microsoft.com/office/drawing/2014/main" id="{66A0348F-4908-C82D-0A95-0008B24CFD46}"/>
              </a:ext>
            </a:extLst>
          </p:cNvPr>
          <p:cNvSpPr txBox="1"/>
          <p:nvPr/>
        </p:nvSpPr>
        <p:spPr>
          <a:xfrm>
            <a:off x="281097" y="2003991"/>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2851698"/>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027584"/>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027584"/>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520738"/>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421141"/>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411202"/>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358310"/>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302003"/>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519693"/>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459519"/>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090631"/>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206962"/>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199134"/>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128593"/>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256238"/>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524683"/>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753281"/>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636607"/>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128593"/>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027743"/>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040704"/>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3988927"/>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520333"/>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660722"/>
            <a:ext cx="11611132" cy="1415772"/>
          </a:xfrm>
          <a:prstGeom prst="rect">
            <a:avLst/>
          </a:prstGeom>
          <a:noFill/>
        </p:spPr>
        <p:txBody>
          <a:bodyPr wrap="square" rtlCol="0">
            <a:spAutoFit/>
          </a:bodyPr>
          <a:lstStyle/>
          <a:p>
            <a:r>
              <a:rPr lang="en-SG" sz="1600" b="1" dirty="0"/>
              <a:t>Background </a:t>
            </a:r>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71153" y="1899592"/>
            <a:ext cx="4763003" cy="4832092"/>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endParaRPr lang="en-SG" sz="1400" dirty="0"/>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259627"/>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158098"/>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179850"/>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179282"/>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3221</Words>
  <Application>Microsoft Office PowerPoint</Application>
  <PresentationFormat>Widescreen</PresentationFormat>
  <Paragraphs>526</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371</cp:revision>
  <dcterms:created xsi:type="dcterms:W3CDTF">2023-01-03T12:34:38Z</dcterms:created>
  <dcterms:modified xsi:type="dcterms:W3CDTF">2023-02-20T09:43:17Z</dcterms:modified>
</cp:coreProperties>
</file>