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2" r:id="rId2"/>
    <p:sldId id="261" r:id="rId3"/>
    <p:sldId id="256" r:id="rId4"/>
    <p:sldId id="257" r:id="rId5"/>
    <p:sldId id="258" r:id="rId6"/>
    <p:sldId id="298" r:id="rId7"/>
    <p:sldId id="299" r:id="rId8"/>
    <p:sldId id="300" r:id="rId9"/>
    <p:sldId id="259" r:id="rId10"/>
    <p:sldId id="297" r:id="rId11"/>
    <p:sldId id="294" r:id="rId12"/>
    <p:sldId id="260" r:id="rId13"/>
    <p:sldId id="29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3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6DB02-48BF-406A-9449-0BBAAE1D3FCC}" type="datetimeFigureOut">
              <a:rPr lang="en-SG" smtClean="0"/>
              <a:t>30/1/2023</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C630E-0CE8-4915-8E08-22247CA7F11A}" type="slidenum">
              <a:rPr lang="en-SG" smtClean="0"/>
              <a:t>‹#›</a:t>
            </a:fld>
            <a:endParaRPr lang="en-SG" dirty="0"/>
          </a:p>
        </p:txBody>
      </p:sp>
    </p:spTree>
    <p:extLst>
      <p:ext uri="{BB962C8B-B14F-4D97-AF65-F5344CB8AC3E}">
        <p14:creationId xmlns:p14="http://schemas.microsoft.com/office/powerpoint/2010/main" val="302503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5</a:t>
            </a:fld>
            <a:endParaRPr lang="en-SG" dirty="0"/>
          </a:p>
        </p:txBody>
      </p:sp>
    </p:spTree>
    <p:extLst>
      <p:ext uri="{BB962C8B-B14F-4D97-AF65-F5344CB8AC3E}">
        <p14:creationId xmlns:p14="http://schemas.microsoft.com/office/powerpoint/2010/main" val="2765088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9274-28DD-E174-1281-64383FB570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7B23797-6D40-7CF9-CA14-0C3BC6983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3F3003B-C319-7CAD-D801-7A224D34CBE9}"/>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5" name="Footer Placeholder 4">
            <a:extLst>
              <a:ext uri="{FF2B5EF4-FFF2-40B4-BE49-F238E27FC236}">
                <a16:creationId xmlns:a16="http://schemas.microsoft.com/office/drawing/2014/main" id="{FDBACEF1-59E8-4AF0-9C4B-E228544125BC}"/>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89937B84-E03A-6F1D-4DBA-4A0DEB2F8971}"/>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97552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D0B5-7C99-D5CB-3023-0CB35713733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5D74EF4-4589-FEDD-A428-CC5F3EF496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47330D1-FBB8-8608-91C9-478082D43FA1}"/>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5" name="Footer Placeholder 4">
            <a:extLst>
              <a:ext uri="{FF2B5EF4-FFF2-40B4-BE49-F238E27FC236}">
                <a16:creationId xmlns:a16="http://schemas.microsoft.com/office/drawing/2014/main" id="{9A4CF333-842F-014F-B9B4-0647898B8E30}"/>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2ACC225C-B128-32D5-B893-26FAB2BB341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82708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74235-A75F-9A98-6A48-E4DDE7F454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C2C6B40-BFBA-4FE8-AA73-FD8C5C02BB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DA7129E-62B8-7805-437E-7F0B7C24E8C8}"/>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5" name="Footer Placeholder 4">
            <a:extLst>
              <a:ext uri="{FF2B5EF4-FFF2-40B4-BE49-F238E27FC236}">
                <a16:creationId xmlns:a16="http://schemas.microsoft.com/office/drawing/2014/main" id="{C1F990F8-22E7-9D44-40E4-F4A6AAD9B1F4}"/>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0AAA168E-8B8A-D577-58FE-C85A3D71D707}"/>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08415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B014-1AFF-107A-91F7-E854B69CC8D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0D1522E-89D1-85C1-511B-F177B1404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68BF1BC-ED16-4D06-9DA5-CDBE240DF980}"/>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5" name="Footer Placeholder 4">
            <a:extLst>
              <a:ext uri="{FF2B5EF4-FFF2-40B4-BE49-F238E27FC236}">
                <a16:creationId xmlns:a16="http://schemas.microsoft.com/office/drawing/2014/main" id="{D71897EE-394D-F77C-D96E-BC13AB415CB8}"/>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E437261D-B1D8-6773-ACFA-5511A3A07FF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42717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5E26-56A7-B639-C1C5-6370C4E9BA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D7F754F-BD76-D4EF-466F-62A741DD71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D2442-9176-A0C8-2681-DC8B2C7C0508}"/>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5" name="Footer Placeholder 4">
            <a:extLst>
              <a:ext uri="{FF2B5EF4-FFF2-40B4-BE49-F238E27FC236}">
                <a16:creationId xmlns:a16="http://schemas.microsoft.com/office/drawing/2014/main" id="{994E4E6C-6CA6-4F70-4D61-21CCF03CF735}"/>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B94920FC-98FC-5F75-867C-FEF185AB1760}"/>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55004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9758-0AA3-1C7A-E2D1-4F55102DE8B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B5B651E-A646-854E-3270-595A54CFD0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4EBAD9E-26F8-78C9-36D4-B526509E16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42F5A0E-CA02-4F1B-3D24-11D79CFECB4D}"/>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6" name="Footer Placeholder 5">
            <a:extLst>
              <a:ext uri="{FF2B5EF4-FFF2-40B4-BE49-F238E27FC236}">
                <a16:creationId xmlns:a16="http://schemas.microsoft.com/office/drawing/2014/main" id="{AF31248E-52B4-DC74-12B1-F00660E8FBDE}"/>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E106406B-DD3C-E23D-2EB9-FF80C0B094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24800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3B63-D0DA-3048-6B37-C168E23AC67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9A9F21E-D215-4E5E-7AD3-43F071E43D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BAF539-37EF-712B-E188-83815953F0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FD72831-7297-3F25-9667-BFA2C375A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0D568F-CF90-0D7F-A8E7-3FE9C2D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4BA07F9-A99E-474A-6115-6D4291676A6F}"/>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8" name="Footer Placeholder 7">
            <a:extLst>
              <a:ext uri="{FF2B5EF4-FFF2-40B4-BE49-F238E27FC236}">
                <a16:creationId xmlns:a16="http://schemas.microsoft.com/office/drawing/2014/main" id="{FB4E383E-38BE-CD25-81CF-8ABBBFB206B6}"/>
              </a:ext>
            </a:extLst>
          </p:cNvPr>
          <p:cNvSpPr>
            <a:spLocks noGrp="1"/>
          </p:cNvSpPr>
          <p:nvPr>
            <p:ph type="ftr" sz="quarter" idx="11"/>
          </p:nvPr>
        </p:nvSpPr>
        <p:spPr/>
        <p:txBody>
          <a:bodyPr/>
          <a:lstStyle/>
          <a:p>
            <a:endParaRPr lang="en-SG" dirty="0"/>
          </a:p>
        </p:txBody>
      </p:sp>
      <p:sp>
        <p:nvSpPr>
          <p:cNvPr id="9" name="Slide Number Placeholder 8">
            <a:extLst>
              <a:ext uri="{FF2B5EF4-FFF2-40B4-BE49-F238E27FC236}">
                <a16:creationId xmlns:a16="http://schemas.microsoft.com/office/drawing/2014/main" id="{6987D696-A1A7-7439-EBAD-2147A1B3FD4C}"/>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3210826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FD31-5942-AA61-F4B2-5A7ADB18759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EB98808-BC23-9E24-49D6-D9923712D605}"/>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4" name="Footer Placeholder 3">
            <a:extLst>
              <a:ext uri="{FF2B5EF4-FFF2-40B4-BE49-F238E27FC236}">
                <a16:creationId xmlns:a16="http://schemas.microsoft.com/office/drawing/2014/main" id="{07810CE3-081C-B457-0953-7B6D0474CB40}"/>
              </a:ext>
            </a:extLst>
          </p:cNvPr>
          <p:cNvSpPr>
            <a:spLocks noGrp="1"/>
          </p:cNvSpPr>
          <p:nvPr>
            <p:ph type="ftr" sz="quarter" idx="11"/>
          </p:nvPr>
        </p:nvSpPr>
        <p:spPr/>
        <p:txBody>
          <a:bodyPr/>
          <a:lstStyle/>
          <a:p>
            <a:endParaRPr lang="en-SG" dirty="0"/>
          </a:p>
        </p:txBody>
      </p:sp>
      <p:sp>
        <p:nvSpPr>
          <p:cNvPr id="5" name="Slide Number Placeholder 4">
            <a:extLst>
              <a:ext uri="{FF2B5EF4-FFF2-40B4-BE49-F238E27FC236}">
                <a16:creationId xmlns:a16="http://schemas.microsoft.com/office/drawing/2014/main" id="{9D506563-949B-76C8-B201-F02F8F9039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65545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6500B-F78C-83CC-5CE0-3756892DCC0B}"/>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3" name="Footer Placeholder 2">
            <a:extLst>
              <a:ext uri="{FF2B5EF4-FFF2-40B4-BE49-F238E27FC236}">
                <a16:creationId xmlns:a16="http://schemas.microsoft.com/office/drawing/2014/main" id="{53D59A0F-F451-0026-403F-BF5A5CF5EEF9}"/>
              </a:ext>
            </a:extLst>
          </p:cNvPr>
          <p:cNvSpPr>
            <a:spLocks noGrp="1"/>
          </p:cNvSpPr>
          <p:nvPr>
            <p:ph type="ftr" sz="quarter" idx="11"/>
          </p:nvPr>
        </p:nvSpPr>
        <p:spPr/>
        <p:txBody>
          <a:bodyPr/>
          <a:lstStyle/>
          <a:p>
            <a:endParaRPr lang="en-SG" dirty="0"/>
          </a:p>
        </p:txBody>
      </p:sp>
      <p:sp>
        <p:nvSpPr>
          <p:cNvPr id="4" name="Slide Number Placeholder 3">
            <a:extLst>
              <a:ext uri="{FF2B5EF4-FFF2-40B4-BE49-F238E27FC236}">
                <a16:creationId xmlns:a16="http://schemas.microsoft.com/office/drawing/2014/main" id="{B93EF60A-0383-2268-F613-CF10374AE08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03692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2088-14E7-C62A-5A16-57331E709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1F81317A-86A0-AB01-9F5E-F58216586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00CF6E03-BA03-BE32-1FB0-15E186464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1662C-8FB0-5070-1054-8160BA82D94E}"/>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6" name="Footer Placeholder 5">
            <a:extLst>
              <a:ext uri="{FF2B5EF4-FFF2-40B4-BE49-F238E27FC236}">
                <a16:creationId xmlns:a16="http://schemas.microsoft.com/office/drawing/2014/main" id="{735605E2-574E-8FA5-BE29-6052CE795DC5}"/>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DE0BB9F2-250C-43CD-94A9-4CABF6EE035E}"/>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198434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5BB1-4184-60F1-B70D-690FECEBA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F0C61D6-928A-D400-13FB-AE5BABFE8B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p:txBody>
      </p:sp>
      <p:sp>
        <p:nvSpPr>
          <p:cNvPr id="4" name="Text Placeholder 3">
            <a:extLst>
              <a:ext uri="{FF2B5EF4-FFF2-40B4-BE49-F238E27FC236}">
                <a16:creationId xmlns:a16="http://schemas.microsoft.com/office/drawing/2014/main" id="{1EBA941F-C6B3-1DBB-3DF2-6255DEB15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BDCBD-6E76-B86F-2F5F-9A095D6B3C96}"/>
              </a:ext>
            </a:extLst>
          </p:cNvPr>
          <p:cNvSpPr>
            <a:spLocks noGrp="1"/>
          </p:cNvSpPr>
          <p:nvPr>
            <p:ph type="dt" sz="half" idx="10"/>
          </p:nvPr>
        </p:nvSpPr>
        <p:spPr/>
        <p:txBody>
          <a:bodyPr/>
          <a:lstStyle/>
          <a:p>
            <a:fld id="{568D23B1-6EF9-4DFF-A006-F22E70A73051}" type="datetimeFigureOut">
              <a:rPr lang="en-SG" smtClean="0"/>
              <a:t>30/1/2023</a:t>
            </a:fld>
            <a:endParaRPr lang="en-SG" dirty="0"/>
          </a:p>
        </p:txBody>
      </p:sp>
      <p:sp>
        <p:nvSpPr>
          <p:cNvPr id="6" name="Footer Placeholder 5">
            <a:extLst>
              <a:ext uri="{FF2B5EF4-FFF2-40B4-BE49-F238E27FC236}">
                <a16:creationId xmlns:a16="http://schemas.microsoft.com/office/drawing/2014/main" id="{94F3FE2F-0FDB-33FD-E02E-34A75FAFE764}"/>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81C4D4C3-FBAF-0734-12F6-CE4512E5587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114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E3110-3C31-9744-BCE1-F6742E7A7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AA8F2D6-2E50-E32F-3F20-D99BCCFCB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4C18200-AB04-96CF-74FF-5FF57F7B95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D23B1-6EF9-4DFF-A006-F22E70A73051}" type="datetimeFigureOut">
              <a:rPr lang="en-SG" smtClean="0"/>
              <a:t>30/1/2023</a:t>
            </a:fld>
            <a:endParaRPr lang="en-SG" dirty="0"/>
          </a:p>
        </p:txBody>
      </p:sp>
      <p:sp>
        <p:nvSpPr>
          <p:cNvPr id="5" name="Footer Placeholder 4">
            <a:extLst>
              <a:ext uri="{FF2B5EF4-FFF2-40B4-BE49-F238E27FC236}">
                <a16:creationId xmlns:a16="http://schemas.microsoft.com/office/drawing/2014/main" id="{E4DB6C13-B38D-3DB3-DB8F-2ED270FCE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a:extLst>
              <a:ext uri="{FF2B5EF4-FFF2-40B4-BE49-F238E27FC236}">
                <a16:creationId xmlns:a16="http://schemas.microsoft.com/office/drawing/2014/main" id="{329C7E0A-090F-9018-3953-7BFD370D9B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F8F53-A2F0-4FEF-9533-DCDA5522C906}" type="slidenum">
              <a:rPr lang="en-SG" smtClean="0"/>
              <a:t>‹#›</a:t>
            </a:fld>
            <a:endParaRPr lang="en-SG" dirty="0"/>
          </a:p>
        </p:txBody>
      </p:sp>
    </p:spTree>
    <p:extLst>
      <p:ext uri="{BB962C8B-B14F-4D97-AF65-F5344CB8AC3E}">
        <p14:creationId xmlns:p14="http://schemas.microsoft.com/office/powerpoint/2010/main" val="1271321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12.png"/><Relationship Id="rId5" Type="http://schemas.openxmlformats.org/officeDocument/2006/relationships/image" Target="../media/image21.png"/><Relationship Id="rId10" Type="http://schemas.openxmlformats.org/officeDocument/2006/relationships/image" Target="../media/image11.png"/><Relationship Id="rId4" Type="http://schemas.openxmlformats.org/officeDocument/2006/relationships/image" Target="../media/image20.png"/><Relationship Id="rId9" Type="http://schemas.openxmlformats.org/officeDocument/2006/relationships/image" Target="../media/image7.png"/><Relationship Id="rId1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70C991E6-EC73-58A9-6ABC-F1FA2ABE4B55}"/>
              </a:ext>
            </a:extLst>
          </p:cNvPr>
          <p:cNvPicPr>
            <a:picLocks noChangeAspect="1"/>
          </p:cNvPicPr>
          <p:nvPr/>
        </p:nvPicPr>
        <p:blipFill>
          <a:blip r:embed="rId2"/>
          <a:stretch>
            <a:fillRect/>
          </a:stretch>
        </p:blipFill>
        <p:spPr>
          <a:xfrm>
            <a:off x="6843770" y="1934685"/>
            <a:ext cx="5281969" cy="4684011"/>
          </a:xfrm>
          <a:prstGeom prst="rect">
            <a:avLst/>
          </a:prstGeom>
          <a:ln>
            <a:solidFill>
              <a:schemeClr val="tx1"/>
            </a:solidFill>
            <a:prstDash val="dash"/>
          </a:ln>
        </p:spPr>
      </p:pic>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161186" y="572738"/>
            <a:ext cx="11689438" cy="1077218"/>
          </a:xfrm>
          <a:prstGeom prst="rect">
            <a:avLst/>
          </a:prstGeom>
          <a:noFill/>
        </p:spPr>
        <p:txBody>
          <a:bodyPr wrap="square" rtlCol="0">
            <a:spAutoFit/>
          </a:bodyPr>
          <a:lstStyle/>
          <a:p>
            <a:r>
              <a:rPr lang="en-US" sz="1600" b="1" dirty="0"/>
              <a:t>Program Design Purpose</a:t>
            </a:r>
          </a:p>
          <a:p>
            <a:endParaRPr lang="en-US" sz="1600" b="1" dirty="0"/>
          </a:p>
          <a:p>
            <a:r>
              <a:rPr lang="en-US" sz="1600" dirty="0"/>
              <a:t>We want to create a distributed and no-centralized users emulator system to simulate and monitor a mid side cluster of users’ normal network traffic actions and the local activities events. The system can be used to: </a:t>
            </a:r>
          </a:p>
        </p:txBody>
      </p:sp>
      <p:sp>
        <p:nvSpPr>
          <p:cNvPr id="47" name="TextBox 46">
            <a:extLst>
              <a:ext uri="{FF2B5EF4-FFF2-40B4-BE49-F238E27FC236}">
                <a16:creationId xmlns:a16="http://schemas.microsoft.com/office/drawing/2014/main" id="{927A1C77-2657-A42A-0407-4F6B59F33E79}"/>
              </a:ext>
            </a:extLst>
          </p:cNvPr>
          <p:cNvSpPr txBox="1"/>
          <p:nvPr/>
        </p:nvSpPr>
        <p:spPr>
          <a:xfrm>
            <a:off x="97179" y="3219096"/>
            <a:ext cx="6422494" cy="3539430"/>
          </a:xfrm>
          <a:prstGeom prst="rect">
            <a:avLst/>
          </a:prstGeom>
          <a:noFill/>
        </p:spPr>
        <p:txBody>
          <a:bodyPr wrap="square" rtlCol="0">
            <a:spAutoFit/>
          </a:bodyPr>
          <a:lstStyle/>
          <a:p>
            <a:r>
              <a:rPr lang="en-US" sz="1600" b="1" dirty="0"/>
              <a:t>System Structure</a:t>
            </a:r>
          </a:p>
          <a:p>
            <a:endParaRPr lang="en-US" sz="1600" dirty="0"/>
          </a:p>
          <a:p>
            <a:pPr algn="just"/>
            <a:r>
              <a:rPr lang="en-US" sz="1600" dirty="0"/>
              <a:t>The system contents three parts, the ‘User action repository’, the ‘User action emulator’ and the ‘Scheduler monitor hub’. </a:t>
            </a:r>
          </a:p>
          <a:p>
            <a:pPr marL="285750" indent="-285750" algn="just">
              <a:buFont typeface="Arial" panose="020B0604020202020204" pitchFamily="34" charset="0"/>
              <a:buChar char="•"/>
            </a:pPr>
            <a:r>
              <a:rPr lang="en-US" sz="1600" b="1" dirty="0"/>
              <a:t>User Action Repository </a:t>
            </a:r>
            <a:r>
              <a:rPr lang="en-US" sz="1600" dirty="0"/>
              <a:t>: Provide the library APIs to simulate user’s normal activities/events under network, OS and App level. (Such as starting the online meeting, send/receive email, upload/download files, edit MS-Office doc, On/Off Windows FW, listen online/offline music …)</a:t>
            </a:r>
          </a:p>
          <a:p>
            <a:pPr marL="285750" indent="-285750" algn="just">
              <a:buFont typeface="Arial" panose="020B0604020202020204" pitchFamily="34" charset="0"/>
              <a:buChar char="•"/>
            </a:pPr>
            <a:r>
              <a:rPr lang="en-US" sz="1600" b="1" dirty="0"/>
              <a:t>User Action Emulator</a:t>
            </a:r>
            <a:r>
              <a:rPr lang="en-US" sz="1600" dirty="0"/>
              <a:t>: A scheduler to invoke the action in repository to build more complex “Human type” activities and run the tasks based on the users’ timeline playbook configuration.</a:t>
            </a:r>
          </a:p>
          <a:p>
            <a:pPr marL="285750" indent="-285750" algn="just">
              <a:buFont typeface="Arial" panose="020B0604020202020204" pitchFamily="34" charset="0"/>
              <a:buChar char="•"/>
            </a:pPr>
            <a:r>
              <a:rPr lang="en-US" sz="1600" b="1" dirty="0"/>
              <a:t>Scheduler Monitor Hub</a:t>
            </a:r>
            <a:r>
              <a:rPr lang="en-US" sz="1600" dirty="0"/>
              <a:t>: A no-centralized monitor website which provides plug and play function for user to monitor and control all/parts of the schedulers in a computers/servers cluster system. </a:t>
            </a:r>
          </a:p>
        </p:txBody>
      </p:sp>
      <p:sp>
        <p:nvSpPr>
          <p:cNvPr id="48" name="TextBox 47">
            <a:extLst>
              <a:ext uri="{FF2B5EF4-FFF2-40B4-BE49-F238E27FC236}">
                <a16:creationId xmlns:a16="http://schemas.microsoft.com/office/drawing/2014/main" id="{18D001C4-3D43-8B23-2754-685E52FF51E5}"/>
              </a:ext>
            </a:extLst>
          </p:cNvPr>
          <p:cNvSpPr txBox="1"/>
          <p:nvPr/>
        </p:nvSpPr>
        <p:spPr>
          <a:xfrm>
            <a:off x="225193" y="1649436"/>
            <a:ext cx="6294479"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Repeat/replay specified numbers of users (blue team) activities (</a:t>
            </a:r>
            <a:r>
              <a:rPr lang="en-SG" sz="1600" dirty="0">
                <a:latin typeface="-apple-system"/>
              </a:rPr>
              <a:t>b</a:t>
            </a:r>
            <a:r>
              <a:rPr lang="en-SG" sz="1600" b="0" i="0" dirty="0">
                <a:effectLst/>
                <a:latin typeface="-apple-system"/>
              </a:rPr>
              <a:t>enign-traffic or attack-action</a:t>
            </a:r>
            <a:r>
              <a:rPr lang="en-US" sz="1600" dirty="0"/>
              <a:t>) in cyber exercise event.</a:t>
            </a:r>
          </a:p>
          <a:p>
            <a:pPr marL="285750" indent="-285750" algn="just">
              <a:buFont typeface="Arial" panose="020B0604020202020204" pitchFamily="34" charset="0"/>
              <a:buChar char="•"/>
            </a:pPr>
            <a:r>
              <a:rPr lang="en-US" sz="1600" dirty="0"/>
              <a:t>Generate required network traffic flow with different network protocols for network security research project. </a:t>
            </a:r>
          </a:p>
          <a:p>
            <a:pPr marL="285750" indent="-285750" algn="just">
              <a:buFont typeface="Arial" panose="020B0604020202020204" pitchFamily="34" charset="0"/>
              <a:buChar char="•"/>
            </a:pPr>
            <a:r>
              <a:rPr lang="en-US" sz="1600" dirty="0"/>
              <a:t>Be used to build the repeatable users’ test environment for AI/ML trained model’s testing and verification.</a:t>
            </a:r>
          </a:p>
        </p:txBody>
      </p:sp>
      <p:sp>
        <p:nvSpPr>
          <p:cNvPr id="49" name="TextBox 48">
            <a:extLst>
              <a:ext uri="{FF2B5EF4-FFF2-40B4-BE49-F238E27FC236}">
                <a16:creationId xmlns:a16="http://schemas.microsoft.com/office/drawing/2014/main" id="{039CD2E5-2D39-1473-1F22-81941D98852C}"/>
              </a:ext>
            </a:extLst>
          </p:cNvPr>
          <p:cNvSpPr txBox="1"/>
          <p:nvPr/>
        </p:nvSpPr>
        <p:spPr>
          <a:xfrm>
            <a:off x="6776031" y="1619697"/>
            <a:ext cx="3599930" cy="307777"/>
          </a:xfrm>
          <a:prstGeom prst="rect">
            <a:avLst/>
          </a:prstGeom>
          <a:noFill/>
        </p:spPr>
        <p:txBody>
          <a:bodyPr wrap="square" rtlCol="0">
            <a:spAutoFit/>
          </a:bodyPr>
          <a:lstStyle/>
          <a:p>
            <a:r>
              <a:rPr lang="en-US" sz="1400" b="1" dirty="0"/>
              <a:t>System Design diagram </a:t>
            </a:r>
            <a:endParaRPr lang="en-SG" sz="1400" b="1" dirty="0"/>
          </a:p>
        </p:txBody>
      </p:sp>
    </p:spTree>
    <p:extLst>
      <p:ext uri="{BB962C8B-B14F-4D97-AF65-F5344CB8AC3E}">
        <p14:creationId xmlns:p14="http://schemas.microsoft.com/office/powerpoint/2010/main" val="34507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Pre-built actors we provided and monitor UI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7" name="Table 5">
            <a:extLst>
              <a:ext uri="{FF2B5EF4-FFF2-40B4-BE49-F238E27FC236}">
                <a16:creationId xmlns:a16="http://schemas.microsoft.com/office/drawing/2014/main" id="{24B83012-43CA-4227-7189-5FC416B45BBC}"/>
              </a:ext>
            </a:extLst>
          </p:cNvPr>
          <p:cNvGraphicFramePr>
            <a:graphicFrameLocks noGrp="1"/>
          </p:cNvGraphicFramePr>
          <p:nvPr/>
        </p:nvGraphicFramePr>
        <p:xfrm>
          <a:off x="372940" y="1204137"/>
          <a:ext cx="3548820" cy="1341120"/>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87359">
                  <a:extLst>
                    <a:ext uri="{9D8B030D-6E8A-4147-A177-3AD203B41FA5}">
                      <a16:colId xmlns:a16="http://schemas.microsoft.com/office/drawing/2014/main" val="308096956"/>
                    </a:ext>
                  </a:extLst>
                </a:gridCol>
                <a:gridCol w="2080482">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sp>
        <p:nvSpPr>
          <p:cNvPr id="8" name="TextBox 7">
            <a:extLst>
              <a:ext uri="{FF2B5EF4-FFF2-40B4-BE49-F238E27FC236}">
                <a16:creationId xmlns:a16="http://schemas.microsoft.com/office/drawing/2014/main" id="{138EFD8C-376B-7A8F-739A-6047F97BE298}"/>
              </a:ext>
            </a:extLst>
          </p:cNvPr>
          <p:cNvSpPr txBox="1"/>
          <p:nvPr/>
        </p:nvSpPr>
        <p:spPr>
          <a:xfrm>
            <a:off x="259568" y="755026"/>
            <a:ext cx="4269408" cy="338554"/>
          </a:xfrm>
          <a:prstGeom prst="rect">
            <a:avLst/>
          </a:prstGeom>
          <a:noFill/>
        </p:spPr>
        <p:txBody>
          <a:bodyPr wrap="square" rtlCol="0">
            <a:spAutoFit/>
          </a:bodyPr>
          <a:lstStyle/>
          <a:p>
            <a:r>
              <a:rPr lang="en-US" sz="1600" b="1" dirty="0"/>
              <a:t>System Operation Actors </a:t>
            </a:r>
            <a:r>
              <a:rPr lang="en-SG" sz="1600" b="1" dirty="0"/>
              <a:t>Repository </a:t>
            </a:r>
          </a:p>
        </p:txBody>
      </p:sp>
      <p:graphicFrame>
        <p:nvGraphicFramePr>
          <p:cNvPr id="9" name="Table 5">
            <a:extLst>
              <a:ext uri="{FF2B5EF4-FFF2-40B4-BE49-F238E27FC236}">
                <a16:creationId xmlns:a16="http://schemas.microsoft.com/office/drawing/2014/main" id="{C0D742AC-0B12-6BEA-176A-BE437E45E5D3}"/>
              </a:ext>
            </a:extLst>
          </p:cNvPr>
          <p:cNvGraphicFramePr>
            <a:graphicFrameLocks noGrp="1"/>
          </p:cNvGraphicFramePr>
          <p:nvPr/>
        </p:nvGraphicFramePr>
        <p:xfrm>
          <a:off x="372940" y="3122486"/>
          <a:ext cx="3548820" cy="2064989"/>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06894">
                  <a:extLst>
                    <a:ext uri="{9D8B030D-6E8A-4147-A177-3AD203B41FA5}">
                      <a16:colId xmlns:a16="http://schemas.microsoft.com/office/drawing/2014/main" val="308096956"/>
                    </a:ext>
                  </a:extLst>
                </a:gridCol>
                <a:gridCol w="2160947">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0" name="TextBox 9">
            <a:extLst>
              <a:ext uri="{FF2B5EF4-FFF2-40B4-BE49-F238E27FC236}">
                <a16:creationId xmlns:a16="http://schemas.microsoft.com/office/drawing/2014/main" id="{DABC52E8-651F-68A0-4FD1-0C1389D4F432}"/>
              </a:ext>
            </a:extLst>
          </p:cNvPr>
          <p:cNvSpPr txBox="1"/>
          <p:nvPr/>
        </p:nvSpPr>
        <p:spPr>
          <a:xfrm>
            <a:off x="259568" y="2670028"/>
            <a:ext cx="4269408" cy="338554"/>
          </a:xfrm>
          <a:prstGeom prst="rect">
            <a:avLst/>
          </a:prstGeom>
          <a:noFill/>
        </p:spPr>
        <p:txBody>
          <a:bodyPr wrap="square" rtlCol="0">
            <a:spAutoFit/>
          </a:bodyPr>
          <a:lstStyle/>
          <a:p>
            <a:r>
              <a:rPr lang="en-SG" sz="1600" b="1" dirty="0"/>
              <a:t>Other Action Repository</a:t>
            </a:r>
          </a:p>
        </p:txBody>
      </p:sp>
      <p:sp>
        <p:nvSpPr>
          <p:cNvPr id="2" name="TextBox 1">
            <a:extLst>
              <a:ext uri="{FF2B5EF4-FFF2-40B4-BE49-F238E27FC236}">
                <a16:creationId xmlns:a16="http://schemas.microsoft.com/office/drawing/2014/main" id="{94E06D7B-D6E9-8DFE-3944-24B0157E4E43}"/>
              </a:ext>
            </a:extLst>
          </p:cNvPr>
          <p:cNvSpPr txBox="1"/>
          <p:nvPr/>
        </p:nvSpPr>
        <p:spPr>
          <a:xfrm>
            <a:off x="4519590" y="743663"/>
            <a:ext cx="4269408" cy="338554"/>
          </a:xfrm>
          <a:prstGeom prst="rect">
            <a:avLst/>
          </a:prstGeom>
          <a:noFill/>
        </p:spPr>
        <p:txBody>
          <a:bodyPr wrap="square" rtlCol="0">
            <a:spAutoFit/>
          </a:bodyPr>
          <a:lstStyle/>
          <a:p>
            <a:r>
              <a:rPr lang="en-SG" sz="1600" b="1" dirty="0"/>
              <a:t>User’s Action monitor web:</a:t>
            </a:r>
          </a:p>
        </p:txBody>
      </p:sp>
      <p:pic>
        <p:nvPicPr>
          <p:cNvPr id="12" name="Picture 11" descr="A screenshot of a computer&#10;&#10;Description automatically generated">
            <a:extLst>
              <a:ext uri="{FF2B5EF4-FFF2-40B4-BE49-F238E27FC236}">
                <a16:creationId xmlns:a16="http://schemas.microsoft.com/office/drawing/2014/main" id="{BF37BF6A-DEF8-9A7D-19A7-30130330F815}"/>
              </a:ext>
            </a:extLst>
          </p:cNvPr>
          <p:cNvPicPr>
            <a:picLocks noChangeAspect="1"/>
          </p:cNvPicPr>
          <p:nvPr/>
        </p:nvPicPr>
        <p:blipFill rotWithShape="1">
          <a:blip r:embed="rId3">
            <a:extLst>
              <a:ext uri="{28A0092B-C50C-407E-A947-70E740481C1C}">
                <a14:useLocalDpi xmlns:a14="http://schemas.microsoft.com/office/drawing/2010/main" val="0"/>
              </a:ext>
            </a:extLst>
          </a:blip>
          <a:srcRect b="5440"/>
          <a:stretch/>
        </p:blipFill>
        <p:spPr>
          <a:xfrm>
            <a:off x="4528976" y="1204137"/>
            <a:ext cx="7482532" cy="3979972"/>
          </a:xfrm>
          <a:prstGeom prst="rect">
            <a:avLst/>
          </a:prstGeom>
          <a:ln w="3175">
            <a:solidFill>
              <a:schemeClr val="tx1"/>
            </a:solidFill>
          </a:ln>
        </p:spPr>
      </p:pic>
      <p:sp>
        <p:nvSpPr>
          <p:cNvPr id="13" name="TextBox 12">
            <a:extLst>
              <a:ext uri="{FF2B5EF4-FFF2-40B4-BE49-F238E27FC236}">
                <a16:creationId xmlns:a16="http://schemas.microsoft.com/office/drawing/2014/main" id="{386AD3BF-2C15-9716-3262-FD64E58EB5A2}"/>
              </a:ext>
            </a:extLst>
          </p:cNvPr>
          <p:cNvSpPr txBox="1"/>
          <p:nvPr/>
        </p:nvSpPr>
        <p:spPr>
          <a:xfrm>
            <a:off x="259568" y="5326561"/>
            <a:ext cx="8880788" cy="1323439"/>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User can monitor the scheduled actions(events) execution state from the monitor Web. </a:t>
            </a:r>
          </a:p>
          <a:p>
            <a:pPr marL="285750" indent="-285750">
              <a:buFont typeface="Arial" panose="020B0604020202020204" pitchFamily="34" charset="0"/>
              <a:buChar char="•"/>
            </a:pPr>
            <a:r>
              <a:rPr lang="en-SG" sz="1600" dirty="0"/>
              <a:t>User can remove/deactivate the action from the web. </a:t>
            </a:r>
          </a:p>
          <a:p>
            <a:pPr marL="285750" indent="-285750">
              <a:buFont typeface="Arial" panose="020B0604020202020204" pitchFamily="34" charset="0"/>
              <a:buChar char="•"/>
            </a:pPr>
            <a:r>
              <a:rPr lang="en-SG" sz="1600" dirty="0"/>
              <a:t>The web provide regular action (daily/weekly action) and random action monitoring. </a:t>
            </a:r>
          </a:p>
          <a:p>
            <a:pPr marL="285750" indent="-285750">
              <a:buFont typeface="Arial" panose="020B0604020202020204" pitchFamily="34" charset="0"/>
              <a:buChar char="•"/>
            </a:pPr>
            <a:r>
              <a:rPr lang="en-SG" sz="1600"/>
              <a:t>(Under </a:t>
            </a:r>
            <a:r>
              <a:rPr lang="en-SG" sz="1600" dirty="0"/>
              <a:t>development) user can add new action/edit the actions from the Web interface</a:t>
            </a:r>
            <a:r>
              <a:rPr lang="en-SG" sz="1600" b="1" dirty="0"/>
              <a:t>. </a:t>
            </a:r>
          </a:p>
        </p:txBody>
      </p:sp>
    </p:spTree>
    <p:extLst>
      <p:ext uri="{BB962C8B-B14F-4D97-AF65-F5344CB8AC3E}">
        <p14:creationId xmlns:p14="http://schemas.microsoft.com/office/powerpoint/2010/main" val="2724637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319421-850C-B862-91CA-94B309913F88}"/>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[System Design improvement]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9377C686-F64B-D611-CFA6-6D7DE4AAE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pic>
        <p:nvPicPr>
          <p:cNvPr id="7" name="Picture 6" descr="Diagram, timeline&#10;&#10;Description automatically generated">
            <a:extLst>
              <a:ext uri="{FF2B5EF4-FFF2-40B4-BE49-F238E27FC236}">
                <a16:creationId xmlns:a16="http://schemas.microsoft.com/office/drawing/2014/main" id="{63B418EE-6954-8309-B714-CF075A2A3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55" y="1408915"/>
            <a:ext cx="3987888" cy="2243187"/>
          </a:xfrm>
          <a:prstGeom prst="rect">
            <a:avLst/>
          </a:prstGeom>
          <a:ln w="6350">
            <a:solidFill>
              <a:schemeClr val="tx1"/>
            </a:solidFill>
          </a:ln>
        </p:spPr>
      </p:pic>
      <p:sp>
        <p:nvSpPr>
          <p:cNvPr id="11" name="TextBox 10">
            <a:extLst>
              <a:ext uri="{FF2B5EF4-FFF2-40B4-BE49-F238E27FC236}">
                <a16:creationId xmlns:a16="http://schemas.microsoft.com/office/drawing/2014/main" id="{3F0E355A-FC61-65D3-3012-F75DE5F253DD}"/>
              </a:ext>
            </a:extLst>
          </p:cNvPr>
          <p:cNvSpPr txBox="1"/>
          <p:nvPr/>
        </p:nvSpPr>
        <p:spPr>
          <a:xfrm>
            <a:off x="315755" y="682923"/>
            <a:ext cx="3599930" cy="338554"/>
          </a:xfrm>
          <a:prstGeom prst="rect">
            <a:avLst/>
          </a:prstGeom>
          <a:noFill/>
        </p:spPr>
        <p:txBody>
          <a:bodyPr wrap="square" rtlCol="0">
            <a:spAutoFit/>
          </a:bodyPr>
          <a:lstStyle/>
          <a:p>
            <a:r>
              <a:rPr lang="en-US" sz="1600" b="1" dirty="0"/>
              <a:t>System workflow diagram (old) </a:t>
            </a:r>
          </a:p>
        </p:txBody>
      </p:sp>
      <p:pic>
        <p:nvPicPr>
          <p:cNvPr id="3" name="Picture 2" descr="Timeline&#10;&#10;Description automatically generated">
            <a:extLst>
              <a:ext uri="{FF2B5EF4-FFF2-40B4-BE49-F238E27FC236}">
                <a16:creationId xmlns:a16="http://schemas.microsoft.com/office/drawing/2014/main" id="{76FD506A-C0AE-9574-C404-F411BBFEEF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4763" y="2236321"/>
            <a:ext cx="7527236" cy="4234070"/>
          </a:xfrm>
          <a:prstGeom prst="rect">
            <a:avLst/>
          </a:prstGeom>
          <a:ln w="12700">
            <a:solidFill>
              <a:schemeClr val="tx1"/>
            </a:solidFill>
          </a:ln>
        </p:spPr>
      </p:pic>
      <p:cxnSp>
        <p:nvCxnSpPr>
          <p:cNvPr id="9" name="Connector: Elbow 8">
            <a:extLst>
              <a:ext uri="{FF2B5EF4-FFF2-40B4-BE49-F238E27FC236}">
                <a16:creationId xmlns:a16="http://schemas.microsoft.com/office/drawing/2014/main" id="{97A19B67-1F9B-BCBF-4D6F-AC9511FD1863}"/>
              </a:ext>
            </a:extLst>
          </p:cNvPr>
          <p:cNvCxnSpPr/>
          <p:nvPr/>
        </p:nvCxnSpPr>
        <p:spPr>
          <a:xfrm>
            <a:off x="4373217" y="1639973"/>
            <a:ext cx="1421295" cy="596348"/>
          </a:xfrm>
          <a:prstGeom prst="bentConnector3">
            <a:avLst>
              <a:gd name="adj1" fmla="val 9965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3A3B9DA-860D-6767-0D01-9544927397E4}"/>
              </a:ext>
            </a:extLst>
          </p:cNvPr>
          <p:cNvSpPr txBox="1"/>
          <p:nvPr/>
        </p:nvSpPr>
        <p:spPr>
          <a:xfrm>
            <a:off x="5864086" y="1702223"/>
            <a:ext cx="3599930" cy="338554"/>
          </a:xfrm>
          <a:prstGeom prst="rect">
            <a:avLst/>
          </a:prstGeom>
          <a:noFill/>
        </p:spPr>
        <p:txBody>
          <a:bodyPr wrap="square" rtlCol="0">
            <a:spAutoFit/>
          </a:bodyPr>
          <a:lstStyle/>
          <a:p>
            <a:r>
              <a:rPr lang="en-US" sz="1600" b="1" dirty="0"/>
              <a:t>System workflow diagram (Current) </a:t>
            </a:r>
          </a:p>
        </p:txBody>
      </p:sp>
      <p:sp>
        <p:nvSpPr>
          <p:cNvPr id="15" name="Rectangle 14">
            <a:extLst>
              <a:ext uri="{FF2B5EF4-FFF2-40B4-BE49-F238E27FC236}">
                <a16:creationId xmlns:a16="http://schemas.microsoft.com/office/drawing/2014/main" id="{182A3384-A5FD-A59D-7B50-1974EE7A5A56}"/>
              </a:ext>
            </a:extLst>
          </p:cNvPr>
          <p:cNvSpPr/>
          <p:nvPr/>
        </p:nvSpPr>
        <p:spPr>
          <a:xfrm>
            <a:off x="7851913" y="2971800"/>
            <a:ext cx="1550504" cy="2673626"/>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FF0000"/>
              </a:solidFill>
            </a:endParaRPr>
          </a:p>
        </p:txBody>
      </p:sp>
      <p:sp>
        <p:nvSpPr>
          <p:cNvPr id="16" name="TextBox 15">
            <a:extLst>
              <a:ext uri="{FF2B5EF4-FFF2-40B4-BE49-F238E27FC236}">
                <a16:creationId xmlns:a16="http://schemas.microsoft.com/office/drawing/2014/main" id="{3ADC4CFC-CE6F-274D-4049-06121D09B80A}"/>
              </a:ext>
            </a:extLst>
          </p:cNvPr>
          <p:cNvSpPr txBox="1"/>
          <p:nvPr/>
        </p:nvSpPr>
        <p:spPr>
          <a:xfrm>
            <a:off x="7851913" y="2710190"/>
            <a:ext cx="2033768" cy="261610"/>
          </a:xfrm>
          <a:prstGeom prst="rect">
            <a:avLst/>
          </a:prstGeom>
          <a:noFill/>
        </p:spPr>
        <p:txBody>
          <a:bodyPr wrap="square" rtlCol="0">
            <a:spAutoFit/>
          </a:bodyPr>
          <a:lstStyle/>
          <a:p>
            <a:r>
              <a:rPr lang="en-US" sz="1100" b="1" dirty="0">
                <a:solidFill>
                  <a:srgbClr val="C00000"/>
                </a:solidFill>
              </a:rPr>
              <a:t>New DB-history recover feature</a:t>
            </a:r>
            <a:endParaRPr lang="en-SG" sz="1100" b="1" dirty="0">
              <a:solidFill>
                <a:srgbClr val="C00000"/>
              </a:solidFill>
            </a:endParaRPr>
          </a:p>
        </p:txBody>
      </p:sp>
      <p:sp>
        <p:nvSpPr>
          <p:cNvPr id="17" name="TextBox 16">
            <a:extLst>
              <a:ext uri="{FF2B5EF4-FFF2-40B4-BE49-F238E27FC236}">
                <a16:creationId xmlns:a16="http://schemas.microsoft.com/office/drawing/2014/main" id="{B81F8B59-8DA7-D543-DBEA-CA16950DCCD3}"/>
              </a:ext>
            </a:extLst>
          </p:cNvPr>
          <p:cNvSpPr txBox="1"/>
          <p:nvPr/>
        </p:nvSpPr>
        <p:spPr>
          <a:xfrm>
            <a:off x="205398" y="3652102"/>
            <a:ext cx="4384712" cy="3200876"/>
          </a:xfrm>
          <a:prstGeom prst="rect">
            <a:avLst/>
          </a:prstGeom>
          <a:noFill/>
        </p:spPr>
        <p:txBody>
          <a:bodyPr wrap="square" rtlCol="0">
            <a:spAutoFit/>
          </a:bodyPr>
          <a:lstStyle/>
          <a:p>
            <a:r>
              <a:rPr lang="en-US" sz="1600" b="1" dirty="0"/>
              <a:t>D</a:t>
            </a:r>
            <a:r>
              <a:rPr lang="en-SG" sz="1600" b="1" dirty="0"/>
              <a:t>B-history recovery feature.</a:t>
            </a:r>
          </a:p>
          <a:p>
            <a:endParaRPr lang="en-SG" sz="1600" b="1" dirty="0"/>
          </a:p>
          <a:p>
            <a:r>
              <a:rPr lang="en-SG" sz="1400" b="1" dirty="0"/>
              <a:t>Case 1 [ scheduler auto run over midnight]: </a:t>
            </a:r>
            <a:r>
              <a:rPr lang="en-SG" sz="1400" dirty="0"/>
              <a:t>At 00:01 am create new state table, recover yesterday DB user’s  setting (such as deactivate tasks) into new DB state table.</a:t>
            </a:r>
          </a:p>
          <a:p>
            <a:endParaRPr lang="en-SG" sz="1400" b="1" dirty="0"/>
          </a:p>
          <a:p>
            <a:r>
              <a:rPr lang="en-SG" sz="1400" b="1" dirty="0"/>
              <a:t>Case 2 [ User start the scheduler 1</a:t>
            </a:r>
            <a:r>
              <a:rPr lang="en-SG" sz="1400" b="1" baseline="30000" dirty="0"/>
              <a:t>st</a:t>
            </a:r>
            <a:r>
              <a:rPr lang="en-SG" sz="1400" b="1" dirty="0"/>
              <a:t> time today]: </a:t>
            </a:r>
            <a:r>
              <a:rPr lang="en-SG" sz="1400" dirty="0"/>
              <a:t>Load yesterday state table based on user’s recover flag setting. Built new state table, recover the user setting. </a:t>
            </a:r>
          </a:p>
          <a:p>
            <a:endParaRPr lang="en-SG" sz="1400" b="1" dirty="0"/>
          </a:p>
          <a:p>
            <a:r>
              <a:rPr lang="en-SG" sz="1400" b="1" dirty="0"/>
              <a:t>Case 3 [ User start the scheduler again (not the 1</a:t>
            </a:r>
            <a:r>
              <a:rPr lang="en-SG" sz="1400" b="1" baseline="30000" dirty="0"/>
              <a:t>st</a:t>
            </a:r>
            <a:r>
              <a:rPr lang="en-SG" sz="1400" b="1" dirty="0"/>
              <a:t> time) in one day]: </a:t>
            </a:r>
            <a:r>
              <a:rPr lang="en-SG" sz="1400" dirty="0"/>
              <a:t>Assume the scheduler is closed by user because some reason, load the state from the DB to recovery the program state to the time point. </a:t>
            </a:r>
            <a:r>
              <a:rPr lang="en-SG" sz="1600" b="1" dirty="0"/>
              <a:t> </a:t>
            </a:r>
          </a:p>
        </p:txBody>
      </p:sp>
      <p:sp>
        <p:nvSpPr>
          <p:cNvPr id="19" name="TextBox 18">
            <a:extLst>
              <a:ext uri="{FF2B5EF4-FFF2-40B4-BE49-F238E27FC236}">
                <a16:creationId xmlns:a16="http://schemas.microsoft.com/office/drawing/2014/main" id="{50735573-25A7-2A60-BAFD-93512C756D26}"/>
              </a:ext>
            </a:extLst>
          </p:cNvPr>
          <p:cNvSpPr txBox="1"/>
          <p:nvPr/>
        </p:nvSpPr>
        <p:spPr>
          <a:xfrm>
            <a:off x="6397490" y="449108"/>
            <a:ext cx="5836699" cy="1169551"/>
          </a:xfrm>
          <a:prstGeom prst="rect">
            <a:avLst/>
          </a:prstGeom>
          <a:noFill/>
        </p:spPr>
        <p:txBody>
          <a:bodyPr wrap="square" rtlCol="0">
            <a:spAutoFit/>
          </a:bodyPr>
          <a:lstStyle/>
          <a:p>
            <a:pPr algn="just"/>
            <a:r>
              <a:rPr lang="en-US" sz="1400" b="1" dirty="0"/>
              <a:t>Why we need the history recovery feature ? </a:t>
            </a:r>
          </a:p>
          <a:p>
            <a:pPr algn="just"/>
            <a:r>
              <a:rPr lang="en-SG" sz="1400" dirty="0"/>
              <a:t>Assume task-2 [running on 10:00 am] needs task-1 [running on 09:00 am] to be executed successfully, if the computer reboot at 9:45 am, then user re-run scheduler at 9:50, the scheduler needs to auto recover its tasks state to the time point 9:45 am to decide whether execute task-2. </a:t>
            </a:r>
          </a:p>
        </p:txBody>
      </p:sp>
    </p:spTree>
    <p:extLst>
      <p:ext uri="{BB962C8B-B14F-4D97-AF65-F5344CB8AC3E}">
        <p14:creationId xmlns:p14="http://schemas.microsoft.com/office/powerpoint/2010/main" val="2275827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082564-E487-A678-F2FE-8562D205CA93}"/>
              </a:ext>
            </a:extLst>
          </p:cNvPr>
          <p:cNvSpPr/>
          <p:nvPr/>
        </p:nvSpPr>
        <p:spPr>
          <a:xfrm>
            <a:off x="2012672" y="566013"/>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Emulator </a:t>
            </a:r>
            <a:r>
              <a:rPr lang="en-US" sz="1200" dirty="0" err="1"/>
              <a:t>init</a:t>
            </a:r>
            <a:endParaRPr lang="en-SG" sz="1200" dirty="0"/>
          </a:p>
        </p:txBody>
      </p:sp>
      <p:cxnSp>
        <p:nvCxnSpPr>
          <p:cNvPr id="6" name="Straight Arrow Connector 5">
            <a:extLst>
              <a:ext uri="{FF2B5EF4-FFF2-40B4-BE49-F238E27FC236}">
                <a16:creationId xmlns:a16="http://schemas.microsoft.com/office/drawing/2014/main" id="{A1A583B6-6627-B57A-E47D-74BC5D2D149A}"/>
              </a:ext>
            </a:extLst>
          </p:cNvPr>
          <p:cNvCxnSpPr>
            <a:cxnSpLocks/>
            <a:stCxn id="4" idx="2"/>
            <a:endCxn id="8" idx="0"/>
          </p:cNvCxnSpPr>
          <p:nvPr/>
        </p:nvCxnSpPr>
        <p:spPr>
          <a:xfrm>
            <a:off x="2581688" y="993909"/>
            <a:ext cx="0" cy="56181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8AB3A9-5496-B476-A106-8395E131B10F}"/>
              </a:ext>
            </a:extLst>
          </p:cNvPr>
          <p:cNvSpPr/>
          <p:nvPr/>
        </p:nvSpPr>
        <p:spPr>
          <a:xfrm>
            <a:off x="2012672" y="1555726"/>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Scheduler</a:t>
            </a:r>
            <a:endParaRPr lang="en-SG" sz="1200" dirty="0"/>
          </a:p>
        </p:txBody>
      </p:sp>
      <p:cxnSp>
        <p:nvCxnSpPr>
          <p:cNvPr id="11" name="Connector: Elbow 10">
            <a:extLst>
              <a:ext uri="{FF2B5EF4-FFF2-40B4-BE49-F238E27FC236}">
                <a16:creationId xmlns:a16="http://schemas.microsoft.com/office/drawing/2014/main" id="{4DB1C809-ABFC-6E11-0A20-735ABFD11879}"/>
              </a:ext>
            </a:extLst>
          </p:cNvPr>
          <p:cNvCxnSpPr>
            <a:cxnSpLocks/>
            <a:endCxn id="12" idx="0"/>
          </p:cNvCxnSpPr>
          <p:nvPr/>
        </p:nvCxnSpPr>
        <p:spPr>
          <a:xfrm>
            <a:off x="2593497" y="1254996"/>
            <a:ext cx="3745174" cy="625235"/>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8C7C6-E60A-7891-DD15-CA213FFF0096}"/>
              </a:ext>
            </a:extLst>
          </p:cNvPr>
          <p:cNvSpPr/>
          <p:nvPr/>
        </p:nvSpPr>
        <p:spPr>
          <a:xfrm>
            <a:off x="5769655" y="188023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monitor </a:t>
            </a:r>
            <a:endParaRPr lang="en-SG" sz="1200" dirty="0"/>
          </a:p>
        </p:txBody>
      </p:sp>
      <p:sp>
        <p:nvSpPr>
          <p:cNvPr id="20" name="Rectangle 19">
            <a:extLst>
              <a:ext uri="{FF2B5EF4-FFF2-40B4-BE49-F238E27FC236}">
                <a16:creationId xmlns:a16="http://schemas.microsoft.com/office/drawing/2014/main" id="{9D34145A-A53C-1850-71AF-584CC0D34E3E}"/>
              </a:ext>
            </a:extLst>
          </p:cNvPr>
          <p:cNvSpPr/>
          <p:nvPr/>
        </p:nvSpPr>
        <p:spPr>
          <a:xfrm>
            <a:off x="763655" y="2633866"/>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Random Action Handler </a:t>
            </a:r>
            <a:endParaRPr lang="en-SG" sz="1200" dirty="0"/>
          </a:p>
        </p:txBody>
      </p:sp>
      <p:sp>
        <p:nvSpPr>
          <p:cNvPr id="21" name="Rectangle 20">
            <a:extLst>
              <a:ext uri="{FF2B5EF4-FFF2-40B4-BE49-F238E27FC236}">
                <a16:creationId xmlns:a16="http://schemas.microsoft.com/office/drawing/2014/main" id="{759A0561-D957-5E20-9735-87443AF21805}"/>
              </a:ext>
            </a:extLst>
          </p:cNvPr>
          <p:cNvSpPr/>
          <p:nvPr/>
        </p:nvSpPr>
        <p:spPr>
          <a:xfrm>
            <a:off x="2194888" y="2643805"/>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Daily Action Handler </a:t>
            </a:r>
            <a:endParaRPr lang="en-SG" sz="1200" dirty="0"/>
          </a:p>
        </p:txBody>
      </p:sp>
      <p:cxnSp>
        <p:nvCxnSpPr>
          <p:cNvPr id="23" name="Straight Arrow Connector 22">
            <a:extLst>
              <a:ext uri="{FF2B5EF4-FFF2-40B4-BE49-F238E27FC236}">
                <a16:creationId xmlns:a16="http://schemas.microsoft.com/office/drawing/2014/main" id="{718AFD6A-12F8-D9C7-EF18-AFFF32EF65CB}"/>
              </a:ext>
            </a:extLst>
          </p:cNvPr>
          <p:cNvCxnSpPr>
            <a:stCxn id="8" idx="2"/>
          </p:cNvCxnSpPr>
          <p:nvPr/>
        </p:nvCxnSpPr>
        <p:spPr>
          <a:xfrm>
            <a:off x="2581688" y="1983622"/>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ABEC30-37FB-45CD-F584-E217D7E98DF2}"/>
              </a:ext>
            </a:extLst>
          </p:cNvPr>
          <p:cNvCxnSpPr>
            <a:cxnSpLocks/>
            <a:stCxn id="8" idx="1"/>
            <a:endCxn id="20" idx="0"/>
          </p:cNvCxnSpPr>
          <p:nvPr/>
        </p:nvCxnSpPr>
        <p:spPr>
          <a:xfrm rot="10800000" flipV="1">
            <a:off x="1332672" y="1769674"/>
            <a:ext cx="680001" cy="8641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BECB53C-68AB-32F3-C343-CDA0586C8D08}"/>
              </a:ext>
            </a:extLst>
          </p:cNvPr>
          <p:cNvSpPr/>
          <p:nvPr/>
        </p:nvSpPr>
        <p:spPr>
          <a:xfrm>
            <a:off x="3609555" y="2643805"/>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Weekly Action Handler </a:t>
            </a:r>
            <a:endParaRPr lang="en-SG" sz="1200" dirty="0"/>
          </a:p>
        </p:txBody>
      </p:sp>
      <p:cxnSp>
        <p:nvCxnSpPr>
          <p:cNvPr id="28" name="Connector: Elbow 27">
            <a:extLst>
              <a:ext uri="{FF2B5EF4-FFF2-40B4-BE49-F238E27FC236}">
                <a16:creationId xmlns:a16="http://schemas.microsoft.com/office/drawing/2014/main" id="{F1D7F073-233C-03CF-2793-9484BF93AD2C}"/>
              </a:ext>
            </a:extLst>
          </p:cNvPr>
          <p:cNvCxnSpPr>
            <a:cxnSpLocks/>
            <a:stCxn id="8" idx="3"/>
            <a:endCxn id="27" idx="0"/>
          </p:cNvCxnSpPr>
          <p:nvPr/>
        </p:nvCxnSpPr>
        <p:spPr>
          <a:xfrm>
            <a:off x="3150704" y="1769674"/>
            <a:ext cx="1027867" cy="87413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1E3A4F-2BA1-2EB6-C96F-8D8907962051}"/>
              </a:ext>
            </a:extLst>
          </p:cNvPr>
          <p:cNvSpPr txBox="1"/>
          <p:nvPr/>
        </p:nvSpPr>
        <p:spPr>
          <a:xfrm>
            <a:off x="347869" y="1924023"/>
            <a:ext cx="1685929" cy="769441"/>
          </a:xfrm>
          <a:prstGeom prst="rect">
            <a:avLst/>
          </a:prstGeom>
          <a:noFill/>
        </p:spPr>
        <p:txBody>
          <a:bodyPr wrap="square" rtlCol="0">
            <a:spAutoFit/>
          </a:bodyPr>
          <a:lstStyle/>
          <a:p>
            <a:r>
              <a:rPr lang="en-US" sz="1100" b="1" dirty="0"/>
              <a:t>Random/conditional/flexible  action process</a:t>
            </a:r>
          </a:p>
          <a:p>
            <a:r>
              <a:rPr lang="en-US" sz="1100" b="1" dirty="0">
                <a:solidFill>
                  <a:schemeClr val="accent6">
                    <a:lumMod val="75000"/>
                  </a:schemeClr>
                </a:solidFill>
              </a:rPr>
              <a:t>Priority: low</a:t>
            </a:r>
          </a:p>
          <a:p>
            <a:endParaRPr lang="en-SG" sz="1100" b="1" dirty="0"/>
          </a:p>
        </p:txBody>
      </p:sp>
      <p:sp>
        <p:nvSpPr>
          <p:cNvPr id="33" name="TextBox 32">
            <a:extLst>
              <a:ext uri="{FF2B5EF4-FFF2-40B4-BE49-F238E27FC236}">
                <a16:creationId xmlns:a16="http://schemas.microsoft.com/office/drawing/2014/main" id="{99E53A7F-DAB4-8A9A-0D7D-DD57A69AA367}"/>
              </a:ext>
            </a:extLst>
          </p:cNvPr>
          <p:cNvSpPr txBox="1"/>
          <p:nvPr/>
        </p:nvSpPr>
        <p:spPr>
          <a:xfrm>
            <a:off x="2583331" y="2044463"/>
            <a:ext cx="1200992" cy="769441"/>
          </a:xfrm>
          <a:prstGeom prst="rect">
            <a:avLst/>
          </a:prstGeom>
          <a:noFill/>
        </p:spPr>
        <p:txBody>
          <a:bodyPr wrap="square" rtlCol="0">
            <a:spAutoFit/>
          </a:bodyPr>
          <a:lstStyle/>
          <a:p>
            <a:r>
              <a:rPr lang="en-US" sz="1100" b="1" dirty="0"/>
              <a:t>Timeline based action process</a:t>
            </a:r>
          </a:p>
          <a:p>
            <a:r>
              <a:rPr lang="en-US" sz="1100" b="1" dirty="0">
                <a:solidFill>
                  <a:schemeClr val="accent4"/>
                </a:solidFill>
              </a:rPr>
              <a:t>Priority: mid </a:t>
            </a:r>
          </a:p>
          <a:p>
            <a:endParaRPr lang="en-SG" sz="1100" b="1" dirty="0"/>
          </a:p>
        </p:txBody>
      </p:sp>
      <p:sp>
        <p:nvSpPr>
          <p:cNvPr id="34" name="TextBox 33">
            <a:extLst>
              <a:ext uri="{FF2B5EF4-FFF2-40B4-BE49-F238E27FC236}">
                <a16:creationId xmlns:a16="http://schemas.microsoft.com/office/drawing/2014/main" id="{A824273D-11DD-C7DE-24F4-6C1A0477B57B}"/>
              </a:ext>
            </a:extLst>
          </p:cNvPr>
          <p:cNvSpPr txBox="1"/>
          <p:nvPr/>
        </p:nvSpPr>
        <p:spPr>
          <a:xfrm>
            <a:off x="4133848" y="2040990"/>
            <a:ext cx="1469330" cy="769441"/>
          </a:xfrm>
          <a:prstGeom prst="rect">
            <a:avLst/>
          </a:prstGeom>
          <a:noFill/>
        </p:spPr>
        <p:txBody>
          <a:bodyPr wrap="square" rtlCol="0">
            <a:spAutoFit/>
          </a:bodyPr>
          <a:lstStyle/>
          <a:p>
            <a:r>
              <a:rPr lang="en-US" sz="1100" b="1" dirty="0"/>
              <a:t>Fixed timeline-based action process</a:t>
            </a:r>
          </a:p>
          <a:p>
            <a:r>
              <a:rPr lang="en-US" sz="1100" b="1" dirty="0">
                <a:solidFill>
                  <a:srgbClr val="FF0000"/>
                </a:solidFill>
              </a:rPr>
              <a:t>Priority: high </a:t>
            </a:r>
          </a:p>
          <a:p>
            <a:endParaRPr lang="en-SG" sz="1100" b="1" dirty="0"/>
          </a:p>
        </p:txBody>
      </p:sp>
      <p:pic>
        <p:nvPicPr>
          <p:cNvPr id="35" name="Picture 34">
            <a:extLst>
              <a:ext uri="{FF2B5EF4-FFF2-40B4-BE49-F238E27FC236}">
                <a16:creationId xmlns:a16="http://schemas.microsoft.com/office/drawing/2014/main" id="{19FD2C80-890D-01F1-841F-4A2665470FD4}"/>
              </a:ext>
            </a:extLst>
          </p:cNvPr>
          <p:cNvPicPr>
            <a:picLocks noChangeAspect="1"/>
          </p:cNvPicPr>
          <p:nvPr/>
        </p:nvPicPr>
        <p:blipFill>
          <a:blip r:embed="rId2"/>
          <a:stretch>
            <a:fillRect/>
          </a:stretch>
        </p:blipFill>
        <p:spPr>
          <a:xfrm>
            <a:off x="3728410" y="2148368"/>
            <a:ext cx="210380" cy="241137"/>
          </a:xfrm>
          <a:prstGeom prst="rect">
            <a:avLst/>
          </a:prstGeom>
        </p:spPr>
      </p:pic>
      <p:cxnSp>
        <p:nvCxnSpPr>
          <p:cNvPr id="37" name="Straight Arrow Connector 36">
            <a:extLst>
              <a:ext uri="{FF2B5EF4-FFF2-40B4-BE49-F238E27FC236}">
                <a16:creationId xmlns:a16="http://schemas.microsoft.com/office/drawing/2014/main" id="{1BCE1F28-4AE8-D9D1-7C98-4C28BB05B6DB}"/>
              </a:ext>
            </a:extLst>
          </p:cNvPr>
          <p:cNvCxnSpPr>
            <a:stCxn id="35" idx="2"/>
          </p:cNvCxnSpPr>
          <p:nvPr/>
        </p:nvCxnSpPr>
        <p:spPr>
          <a:xfrm>
            <a:off x="3833600" y="2389505"/>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31861DD7-0D2E-0737-ACE4-05DF3745300B}"/>
              </a:ext>
            </a:extLst>
          </p:cNvPr>
          <p:cNvPicPr>
            <a:picLocks noChangeAspect="1"/>
          </p:cNvPicPr>
          <p:nvPr/>
        </p:nvPicPr>
        <p:blipFill>
          <a:blip r:embed="rId2"/>
          <a:stretch>
            <a:fillRect/>
          </a:stretch>
        </p:blipFill>
        <p:spPr>
          <a:xfrm>
            <a:off x="2261144" y="2108431"/>
            <a:ext cx="210380" cy="241137"/>
          </a:xfrm>
          <a:prstGeom prst="rect">
            <a:avLst/>
          </a:prstGeom>
        </p:spPr>
      </p:pic>
      <p:cxnSp>
        <p:nvCxnSpPr>
          <p:cNvPr id="39" name="Straight Arrow Connector 38">
            <a:extLst>
              <a:ext uri="{FF2B5EF4-FFF2-40B4-BE49-F238E27FC236}">
                <a16:creationId xmlns:a16="http://schemas.microsoft.com/office/drawing/2014/main" id="{EAFF186A-50E6-D81D-3A12-F2ACDCAED5F8}"/>
              </a:ext>
            </a:extLst>
          </p:cNvPr>
          <p:cNvCxnSpPr>
            <a:cxnSpLocks/>
            <a:stCxn id="38" idx="2"/>
          </p:cNvCxnSpPr>
          <p:nvPr/>
        </p:nvCxnSpPr>
        <p:spPr>
          <a:xfrm>
            <a:off x="2366334" y="2349568"/>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EB349752-D4E8-03FC-D888-E1B817F5A10F}"/>
              </a:ext>
            </a:extLst>
          </p:cNvPr>
          <p:cNvPicPr>
            <a:picLocks noChangeAspect="1"/>
          </p:cNvPicPr>
          <p:nvPr/>
        </p:nvPicPr>
        <p:blipFill>
          <a:blip r:embed="rId2"/>
          <a:stretch>
            <a:fillRect/>
          </a:stretch>
        </p:blipFill>
        <p:spPr>
          <a:xfrm>
            <a:off x="1623393" y="2118295"/>
            <a:ext cx="210380" cy="241137"/>
          </a:xfrm>
          <a:prstGeom prst="rect">
            <a:avLst/>
          </a:prstGeom>
        </p:spPr>
      </p:pic>
      <p:cxnSp>
        <p:nvCxnSpPr>
          <p:cNvPr id="41" name="Straight Arrow Connector 40">
            <a:extLst>
              <a:ext uri="{FF2B5EF4-FFF2-40B4-BE49-F238E27FC236}">
                <a16:creationId xmlns:a16="http://schemas.microsoft.com/office/drawing/2014/main" id="{E405DBD9-F206-8785-3990-C361AAF48DF8}"/>
              </a:ext>
            </a:extLst>
          </p:cNvPr>
          <p:cNvCxnSpPr>
            <a:stCxn id="40" idx="2"/>
          </p:cNvCxnSpPr>
          <p:nvPr/>
        </p:nvCxnSpPr>
        <p:spPr>
          <a:xfrm>
            <a:off x="1728583" y="2359432"/>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Flowchart: Decision 41">
            <a:extLst>
              <a:ext uri="{FF2B5EF4-FFF2-40B4-BE49-F238E27FC236}">
                <a16:creationId xmlns:a16="http://schemas.microsoft.com/office/drawing/2014/main" id="{4560C37B-F09B-BD09-D52D-CC70E2306109}"/>
              </a:ext>
            </a:extLst>
          </p:cNvPr>
          <p:cNvSpPr/>
          <p:nvPr/>
        </p:nvSpPr>
        <p:spPr>
          <a:xfrm>
            <a:off x="797612" y="3557657"/>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3" name="Straight Arrow Connector 42">
            <a:extLst>
              <a:ext uri="{FF2B5EF4-FFF2-40B4-BE49-F238E27FC236}">
                <a16:creationId xmlns:a16="http://schemas.microsoft.com/office/drawing/2014/main" id="{E09472BB-57E3-8525-8E5D-B7B7077CA0C0}"/>
              </a:ext>
            </a:extLst>
          </p:cNvPr>
          <p:cNvCxnSpPr>
            <a:cxnSpLocks/>
            <a:stCxn id="20" idx="2"/>
            <a:endCxn id="42" idx="0"/>
          </p:cNvCxnSpPr>
          <p:nvPr/>
        </p:nvCxnSpPr>
        <p:spPr>
          <a:xfrm>
            <a:off x="1332671" y="3061762"/>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50F5717C-C832-94E3-7340-F45D85385784}"/>
              </a:ext>
            </a:extLst>
          </p:cNvPr>
          <p:cNvSpPr/>
          <p:nvPr/>
        </p:nvSpPr>
        <p:spPr>
          <a:xfrm>
            <a:off x="2228845" y="3557657"/>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7" name="Straight Arrow Connector 46">
            <a:extLst>
              <a:ext uri="{FF2B5EF4-FFF2-40B4-BE49-F238E27FC236}">
                <a16:creationId xmlns:a16="http://schemas.microsoft.com/office/drawing/2014/main" id="{BF68E925-F6C8-EACE-6726-120EBA18D5F1}"/>
              </a:ext>
            </a:extLst>
          </p:cNvPr>
          <p:cNvCxnSpPr>
            <a:cxnSpLocks/>
            <a:stCxn id="21" idx="2"/>
            <a:endCxn id="46" idx="0"/>
          </p:cNvCxnSpPr>
          <p:nvPr/>
        </p:nvCxnSpPr>
        <p:spPr>
          <a:xfrm>
            <a:off x="2763904" y="3071701"/>
            <a:ext cx="0" cy="48595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9D2A8A3F-78D5-E72A-9357-805AAF60DBED}"/>
              </a:ext>
            </a:extLst>
          </p:cNvPr>
          <p:cNvSpPr/>
          <p:nvPr/>
        </p:nvSpPr>
        <p:spPr>
          <a:xfrm>
            <a:off x="3662564" y="3552432"/>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52" name="Straight Arrow Connector 51">
            <a:extLst>
              <a:ext uri="{FF2B5EF4-FFF2-40B4-BE49-F238E27FC236}">
                <a16:creationId xmlns:a16="http://schemas.microsoft.com/office/drawing/2014/main" id="{0EB04FAE-679B-12C9-FF94-27BABC26301A}"/>
              </a:ext>
            </a:extLst>
          </p:cNvPr>
          <p:cNvCxnSpPr>
            <a:cxnSpLocks/>
            <a:endCxn id="51" idx="0"/>
          </p:cNvCxnSpPr>
          <p:nvPr/>
        </p:nvCxnSpPr>
        <p:spPr>
          <a:xfrm>
            <a:off x="4197623" y="3056537"/>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F8BBE4-3555-C8CC-D959-F880653C1A4D}"/>
              </a:ext>
            </a:extLst>
          </p:cNvPr>
          <p:cNvSpPr txBox="1"/>
          <p:nvPr/>
        </p:nvSpPr>
        <p:spPr>
          <a:xfrm>
            <a:off x="984387" y="3550936"/>
            <a:ext cx="1109873" cy="430887"/>
          </a:xfrm>
          <a:prstGeom prst="rect">
            <a:avLst/>
          </a:prstGeom>
          <a:noFill/>
        </p:spPr>
        <p:txBody>
          <a:bodyPr wrap="square" rtlCol="0">
            <a:spAutoFit/>
          </a:bodyPr>
          <a:lstStyle/>
          <a:p>
            <a:r>
              <a:rPr lang="en-SG" sz="1100" b="1" dirty="0">
                <a:solidFill>
                  <a:schemeClr val="accent6">
                    <a:lumMod val="75000"/>
                  </a:schemeClr>
                </a:solidFill>
              </a:rPr>
              <a:t>condition satisfied? </a:t>
            </a:r>
          </a:p>
        </p:txBody>
      </p:sp>
      <p:sp>
        <p:nvSpPr>
          <p:cNvPr id="54" name="TextBox 53">
            <a:extLst>
              <a:ext uri="{FF2B5EF4-FFF2-40B4-BE49-F238E27FC236}">
                <a16:creationId xmlns:a16="http://schemas.microsoft.com/office/drawing/2014/main" id="{0129F963-5DCC-BA61-EC9E-3EE398E032C5}"/>
              </a:ext>
            </a:extLst>
          </p:cNvPr>
          <p:cNvSpPr txBox="1"/>
          <p:nvPr/>
        </p:nvSpPr>
        <p:spPr>
          <a:xfrm>
            <a:off x="3728410" y="3635575"/>
            <a:ext cx="1138032" cy="261610"/>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satisfied ? </a:t>
            </a:r>
          </a:p>
        </p:txBody>
      </p:sp>
      <p:sp>
        <p:nvSpPr>
          <p:cNvPr id="55" name="TextBox 54">
            <a:extLst>
              <a:ext uri="{FF2B5EF4-FFF2-40B4-BE49-F238E27FC236}">
                <a16:creationId xmlns:a16="http://schemas.microsoft.com/office/drawing/2014/main" id="{DBA4ADFF-8451-57D2-07F7-42B69297FEF6}"/>
              </a:ext>
            </a:extLst>
          </p:cNvPr>
          <p:cNvSpPr txBox="1"/>
          <p:nvPr/>
        </p:nvSpPr>
        <p:spPr>
          <a:xfrm>
            <a:off x="2354738" y="3557657"/>
            <a:ext cx="1138032" cy="430887"/>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/condition satisfied? </a:t>
            </a:r>
          </a:p>
        </p:txBody>
      </p:sp>
      <p:sp>
        <p:nvSpPr>
          <p:cNvPr id="56" name="Rectangle 55">
            <a:extLst>
              <a:ext uri="{FF2B5EF4-FFF2-40B4-BE49-F238E27FC236}">
                <a16:creationId xmlns:a16="http://schemas.microsoft.com/office/drawing/2014/main" id="{D2BF129A-963E-C160-37E7-C03BB101E6B4}"/>
              </a:ext>
            </a:extLst>
          </p:cNvPr>
          <p:cNvSpPr/>
          <p:nvPr/>
        </p:nvSpPr>
        <p:spPr>
          <a:xfrm>
            <a:off x="1073008"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7" name="Rectangle 56">
            <a:extLst>
              <a:ext uri="{FF2B5EF4-FFF2-40B4-BE49-F238E27FC236}">
                <a16:creationId xmlns:a16="http://schemas.microsoft.com/office/drawing/2014/main" id="{488C43E6-A33E-D6BD-4592-D9B66068499C}"/>
              </a:ext>
            </a:extLst>
          </p:cNvPr>
          <p:cNvSpPr/>
          <p:nvPr/>
        </p:nvSpPr>
        <p:spPr>
          <a:xfrm>
            <a:off x="2488711"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8" name="Rectangle 57">
            <a:extLst>
              <a:ext uri="{FF2B5EF4-FFF2-40B4-BE49-F238E27FC236}">
                <a16:creationId xmlns:a16="http://schemas.microsoft.com/office/drawing/2014/main" id="{DDF79060-422C-1215-7327-6BE160B41754}"/>
              </a:ext>
            </a:extLst>
          </p:cNvPr>
          <p:cNvSpPr/>
          <p:nvPr/>
        </p:nvSpPr>
        <p:spPr>
          <a:xfrm>
            <a:off x="3938790"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cxnSp>
        <p:nvCxnSpPr>
          <p:cNvPr id="59" name="Straight Arrow Connector 58">
            <a:extLst>
              <a:ext uri="{FF2B5EF4-FFF2-40B4-BE49-F238E27FC236}">
                <a16:creationId xmlns:a16="http://schemas.microsoft.com/office/drawing/2014/main" id="{F7E160FE-2852-19A2-299C-9D96ED264AF8}"/>
              </a:ext>
            </a:extLst>
          </p:cNvPr>
          <p:cNvCxnSpPr>
            <a:cxnSpLocks/>
          </p:cNvCxnSpPr>
          <p:nvPr/>
        </p:nvCxnSpPr>
        <p:spPr>
          <a:xfrm flipV="1">
            <a:off x="3662564" y="3116691"/>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2653CB8-FA9F-922D-6FA8-23C0A14E9ED2}"/>
              </a:ext>
            </a:extLst>
          </p:cNvPr>
          <p:cNvCxnSpPr>
            <a:cxnSpLocks/>
          </p:cNvCxnSpPr>
          <p:nvPr/>
        </p:nvCxnSpPr>
        <p:spPr>
          <a:xfrm flipV="1">
            <a:off x="2249543" y="3123113"/>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0E2952-3AAA-E147-9C6F-1872EB4B2DE1}"/>
              </a:ext>
            </a:extLst>
          </p:cNvPr>
          <p:cNvCxnSpPr>
            <a:cxnSpLocks/>
          </p:cNvCxnSpPr>
          <p:nvPr/>
        </p:nvCxnSpPr>
        <p:spPr>
          <a:xfrm flipV="1">
            <a:off x="797612" y="3123113"/>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0921725-D93E-4926-2FA1-73B36C015356}"/>
              </a:ext>
            </a:extLst>
          </p:cNvPr>
          <p:cNvCxnSpPr>
            <a:cxnSpLocks/>
          </p:cNvCxnSpPr>
          <p:nvPr/>
        </p:nvCxnSpPr>
        <p:spPr>
          <a:xfrm>
            <a:off x="4213982" y="398854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29DC6E5-B0EC-107B-6EE3-D0CA05B6BE31}"/>
              </a:ext>
            </a:extLst>
          </p:cNvPr>
          <p:cNvCxnSpPr>
            <a:cxnSpLocks/>
          </p:cNvCxnSpPr>
          <p:nvPr/>
        </p:nvCxnSpPr>
        <p:spPr>
          <a:xfrm>
            <a:off x="2763903" y="3980328"/>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EDFCB26-49A3-EB88-4300-21E31003725C}"/>
              </a:ext>
            </a:extLst>
          </p:cNvPr>
          <p:cNvCxnSpPr>
            <a:cxnSpLocks/>
          </p:cNvCxnSpPr>
          <p:nvPr/>
        </p:nvCxnSpPr>
        <p:spPr>
          <a:xfrm>
            <a:off x="1332671" y="398854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4F9A5CB-AE97-40AB-72AE-70BF7F2F4140}"/>
              </a:ext>
            </a:extLst>
          </p:cNvPr>
          <p:cNvSpPr txBox="1"/>
          <p:nvPr/>
        </p:nvSpPr>
        <p:spPr>
          <a:xfrm>
            <a:off x="2212079" y="3382534"/>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0" name="TextBox 69">
            <a:extLst>
              <a:ext uri="{FF2B5EF4-FFF2-40B4-BE49-F238E27FC236}">
                <a16:creationId xmlns:a16="http://schemas.microsoft.com/office/drawing/2014/main" id="{36568B5C-F635-8B16-32C8-FF3DC73212D8}"/>
              </a:ext>
            </a:extLst>
          </p:cNvPr>
          <p:cNvSpPr txBox="1"/>
          <p:nvPr/>
        </p:nvSpPr>
        <p:spPr>
          <a:xfrm>
            <a:off x="746670" y="3399043"/>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1" name="TextBox 70">
            <a:extLst>
              <a:ext uri="{FF2B5EF4-FFF2-40B4-BE49-F238E27FC236}">
                <a16:creationId xmlns:a16="http://schemas.microsoft.com/office/drawing/2014/main" id="{CBE22285-A261-D26E-2632-3585FF80ACFA}"/>
              </a:ext>
            </a:extLst>
          </p:cNvPr>
          <p:cNvSpPr txBox="1"/>
          <p:nvPr/>
        </p:nvSpPr>
        <p:spPr>
          <a:xfrm>
            <a:off x="3615965" y="3377778"/>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2" name="TextBox 71">
            <a:extLst>
              <a:ext uri="{FF2B5EF4-FFF2-40B4-BE49-F238E27FC236}">
                <a16:creationId xmlns:a16="http://schemas.microsoft.com/office/drawing/2014/main" id="{4E853C7F-92D4-0AD5-E78A-B87323685936}"/>
              </a:ext>
            </a:extLst>
          </p:cNvPr>
          <p:cNvSpPr txBox="1"/>
          <p:nvPr/>
        </p:nvSpPr>
        <p:spPr>
          <a:xfrm>
            <a:off x="4214614" y="4029473"/>
            <a:ext cx="381418" cy="2616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3" name="TextBox 72">
            <a:extLst>
              <a:ext uri="{FF2B5EF4-FFF2-40B4-BE49-F238E27FC236}">
                <a16:creationId xmlns:a16="http://schemas.microsoft.com/office/drawing/2014/main" id="{EEB234AD-3EA2-2B1B-D58B-92F529674036}"/>
              </a:ext>
            </a:extLst>
          </p:cNvPr>
          <p:cNvSpPr txBox="1"/>
          <p:nvPr/>
        </p:nvSpPr>
        <p:spPr>
          <a:xfrm>
            <a:off x="2746919" y="4025712"/>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4" name="TextBox 73">
            <a:extLst>
              <a:ext uri="{FF2B5EF4-FFF2-40B4-BE49-F238E27FC236}">
                <a16:creationId xmlns:a16="http://schemas.microsoft.com/office/drawing/2014/main" id="{13568097-AB30-B270-5B4C-6B819FFD64E4}"/>
              </a:ext>
            </a:extLst>
          </p:cNvPr>
          <p:cNvSpPr txBox="1"/>
          <p:nvPr/>
        </p:nvSpPr>
        <p:spPr>
          <a:xfrm>
            <a:off x="1291254" y="4009561"/>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cxnSp>
        <p:nvCxnSpPr>
          <p:cNvPr id="78" name="Straight Arrow Connector 77">
            <a:extLst>
              <a:ext uri="{FF2B5EF4-FFF2-40B4-BE49-F238E27FC236}">
                <a16:creationId xmlns:a16="http://schemas.microsoft.com/office/drawing/2014/main" id="{FEA3D7BB-8610-2178-A429-5A809F14F7B0}"/>
              </a:ext>
            </a:extLst>
          </p:cNvPr>
          <p:cNvCxnSpPr>
            <a:cxnSpLocks/>
            <a:stCxn id="56" idx="2"/>
          </p:cNvCxnSpPr>
          <p:nvPr/>
        </p:nvCxnSpPr>
        <p:spPr>
          <a:xfrm flipH="1">
            <a:off x="1348200" y="4858078"/>
            <a:ext cx="1" cy="44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7C3F058-7C53-36DB-5F37-606D9E1C72F8}"/>
              </a:ext>
            </a:extLst>
          </p:cNvPr>
          <p:cNvCxnSpPr>
            <a:stCxn id="57" idx="2"/>
          </p:cNvCxnSpPr>
          <p:nvPr/>
        </p:nvCxnSpPr>
        <p:spPr>
          <a:xfrm flipH="1">
            <a:off x="2763903" y="4858078"/>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79BA959-2126-150E-417A-C8FDF8CF9510}"/>
              </a:ext>
            </a:extLst>
          </p:cNvPr>
          <p:cNvCxnSpPr>
            <a:stCxn id="58" idx="2"/>
          </p:cNvCxnSpPr>
          <p:nvPr/>
        </p:nvCxnSpPr>
        <p:spPr>
          <a:xfrm flipH="1">
            <a:off x="4213982" y="4858078"/>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12A82E6-44A1-D6E9-735E-721C884EDF16}"/>
              </a:ext>
            </a:extLst>
          </p:cNvPr>
          <p:cNvSpPr/>
          <p:nvPr/>
        </p:nvSpPr>
        <p:spPr>
          <a:xfrm>
            <a:off x="1128087" y="5338988"/>
            <a:ext cx="3361087" cy="427896"/>
          </a:xfrm>
          <a:prstGeom prst="rect">
            <a:avLst/>
          </a:prstGeom>
          <a:ln w="19050">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User Actions repositories</a:t>
            </a:r>
            <a:endParaRPr lang="en-SG" sz="1400" b="1" dirty="0"/>
          </a:p>
        </p:txBody>
      </p:sp>
      <p:pic>
        <p:nvPicPr>
          <p:cNvPr id="85" name="Picture 84">
            <a:extLst>
              <a:ext uri="{FF2B5EF4-FFF2-40B4-BE49-F238E27FC236}">
                <a16:creationId xmlns:a16="http://schemas.microsoft.com/office/drawing/2014/main" id="{388B3253-F0E0-D267-2106-18E6850408FE}"/>
              </a:ext>
            </a:extLst>
          </p:cNvPr>
          <p:cNvPicPr>
            <a:picLocks noChangeAspect="1"/>
          </p:cNvPicPr>
          <p:nvPr/>
        </p:nvPicPr>
        <p:blipFill>
          <a:blip r:embed="rId2"/>
          <a:stretch>
            <a:fillRect/>
          </a:stretch>
        </p:blipFill>
        <p:spPr>
          <a:xfrm>
            <a:off x="1828484" y="4368620"/>
            <a:ext cx="210380" cy="241137"/>
          </a:xfrm>
          <a:prstGeom prst="rect">
            <a:avLst/>
          </a:prstGeom>
        </p:spPr>
      </p:pic>
      <p:cxnSp>
        <p:nvCxnSpPr>
          <p:cNvPr id="86" name="Straight Arrow Connector 85">
            <a:extLst>
              <a:ext uri="{FF2B5EF4-FFF2-40B4-BE49-F238E27FC236}">
                <a16:creationId xmlns:a16="http://schemas.microsoft.com/office/drawing/2014/main" id="{6164871D-02DD-BDAD-0DB4-7598D727E904}"/>
              </a:ext>
            </a:extLst>
          </p:cNvPr>
          <p:cNvCxnSpPr>
            <a:cxnSpLocks/>
          </p:cNvCxnSpPr>
          <p:nvPr/>
        </p:nvCxnSpPr>
        <p:spPr>
          <a:xfrm flipH="1">
            <a:off x="1606308" y="4500270"/>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9" name="Picture 88">
            <a:extLst>
              <a:ext uri="{FF2B5EF4-FFF2-40B4-BE49-F238E27FC236}">
                <a16:creationId xmlns:a16="http://schemas.microsoft.com/office/drawing/2014/main" id="{9DD63901-ACA3-D465-7EBB-43C65C33629C}"/>
              </a:ext>
            </a:extLst>
          </p:cNvPr>
          <p:cNvPicPr>
            <a:picLocks noChangeAspect="1"/>
          </p:cNvPicPr>
          <p:nvPr/>
        </p:nvPicPr>
        <p:blipFill>
          <a:blip r:embed="rId2"/>
          <a:stretch>
            <a:fillRect/>
          </a:stretch>
        </p:blipFill>
        <p:spPr>
          <a:xfrm>
            <a:off x="3274736" y="4368620"/>
            <a:ext cx="210380" cy="241137"/>
          </a:xfrm>
          <a:prstGeom prst="rect">
            <a:avLst/>
          </a:prstGeom>
        </p:spPr>
      </p:pic>
      <p:cxnSp>
        <p:nvCxnSpPr>
          <p:cNvPr id="90" name="Straight Arrow Connector 89">
            <a:extLst>
              <a:ext uri="{FF2B5EF4-FFF2-40B4-BE49-F238E27FC236}">
                <a16:creationId xmlns:a16="http://schemas.microsoft.com/office/drawing/2014/main" id="{B5082279-47F5-1E70-0A57-DE6908DAC8C2}"/>
              </a:ext>
            </a:extLst>
          </p:cNvPr>
          <p:cNvCxnSpPr>
            <a:cxnSpLocks/>
          </p:cNvCxnSpPr>
          <p:nvPr/>
        </p:nvCxnSpPr>
        <p:spPr>
          <a:xfrm flipH="1">
            <a:off x="3052560" y="4500270"/>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1" name="Picture 90">
            <a:extLst>
              <a:ext uri="{FF2B5EF4-FFF2-40B4-BE49-F238E27FC236}">
                <a16:creationId xmlns:a16="http://schemas.microsoft.com/office/drawing/2014/main" id="{B4C5BF09-01C5-CB35-988E-2FC9C7BE5E40}"/>
              </a:ext>
            </a:extLst>
          </p:cNvPr>
          <p:cNvPicPr>
            <a:picLocks noChangeAspect="1"/>
          </p:cNvPicPr>
          <p:nvPr/>
        </p:nvPicPr>
        <p:blipFill>
          <a:blip r:embed="rId2"/>
          <a:stretch>
            <a:fillRect/>
          </a:stretch>
        </p:blipFill>
        <p:spPr>
          <a:xfrm>
            <a:off x="4713018" y="4382002"/>
            <a:ext cx="210380" cy="241137"/>
          </a:xfrm>
          <a:prstGeom prst="rect">
            <a:avLst/>
          </a:prstGeom>
        </p:spPr>
      </p:pic>
      <p:cxnSp>
        <p:nvCxnSpPr>
          <p:cNvPr id="92" name="Straight Arrow Connector 91">
            <a:extLst>
              <a:ext uri="{FF2B5EF4-FFF2-40B4-BE49-F238E27FC236}">
                <a16:creationId xmlns:a16="http://schemas.microsoft.com/office/drawing/2014/main" id="{D570D9AF-32E7-AFCC-AF25-08903E09D773}"/>
              </a:ext>
            </a:extLst>
          </p:cNvPr>
          <p:cNvCxnSpPr>
            <a:cxnSpLocks/>
          </p:cNvCxnSpPr>
          <p:nvPr/>
        </p:nvCxnSpPr>
        <p:spPr>
          <a:xfrm flipH="1">
            <a:off x="4490842" y="4513652"/>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AAD341BC-9298-FE89-7EA3-E27D508A82E6}"/>
              </a:ext>
            </a:extLst>
          </p:cNvPr>
          <p:cNvCxnSpPr>
            <a:cxnSpLocks/>
          </p:cNvCxnSpPr>
          <p:nvPr/>
        </p:nvCxnSpPr>
        <p:spPr>
          <a:xfrm>
            <a:off x="1520478" y="4858078"/>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953F6FF-E548-5382-F45F-23350F945AA7}"/>
              </a:ext>
            </a:extLst>
          </p:cNvPr>
          <p:cNvCxnSpPr>
            <a:cxnSpLocks/>
          </p:cNvCxnSpPr>
          <p:nvPr/>
        </p:nvCxnSpPr>
        <p:spPr>
          <a:xfrm>
            <a:off x="2916920" y="4892709"/>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DF10B-377D-705A-01DE-4A4CC990D61B}"/>
              </a:ext>
            </a:extLst>
          </p:cNvPr>
          <p:cNvCxnSpPr>
            <a:cxnSpLocks/>
          </p:cNvCxnSpPr>
          <p:nvPr/>
        </p:nvCxnSpPr>
        <p:spPr>
          <a:xfrm>
            <a:off x="4330350" y="4870254"/>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E3F33799-A473-1C90-E4F5-561EF7B1F2CA}"/>
              </a:ext>
            </a:extLst>
          </p:cNvPr>
          <p:cNvSpPr/>
          <p:nvPr/>
        </p:nvSpPr>
        <p:spPr>
          <a:xfrm>
            <a:off x="1093946" y="6058028"/>
            <a:ext cx="3361087"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result checker</a:t>
            </a:r>
            <a:endParaRPr lang="en-SG" sz="1200" dirty="0"/>
          </a:p>
        </p:txBody>
      </p:sp>
      <p:pic>
        <p:nvPicPr>
          <p:cNvPr id="101" name="Picture 100">
            <a:extLst>
              <a:ext uri="{FF2B5EF4-FFF2-40B4-BE49-F238E27FC236}">
                <a16:creationId xmlns:a16="http://schemas.microsoft.com/office/drawing/2014/main" id="{3D626E4B-CB0D-556C-488E-A7ECD88FB211}"/>
              </a:ext>
            </a:extLst>
          </p:cNvPr>
          <p:cNvPicPr>
            <a:picLocks noChangeAspect="1"/>
          </p:cNvPicPr>
          <p:nvPr/>
        </p:nvPicPr>
        <p:blipFill>
          <a:blip r:embed="rId3"/>
          <a:stretch>
            <a:fillRect/>
          </a:stretch>
        </p:blipFill>
        <p:spPr>
          <a:xfrm>
            <a:off x="1562611" y="2883989"/>
            <a:ext cx="401067" cy="375803"/>
          </a:xfrm>
          <a:prstGeom prst="rect">
            <a:avLst/>
          </a:prstGeom>
          <a:ln w="12700">
            <a:solidFill>
              <a:srgbClr val="0070C0"/>
            </a:solidFill>
          </a:ln>
        </p:spPr>
      </p:pic>
      <p:pic>
        <p:nvPicPr>
          <p:cNvPr id="102" name="Picture 101">
            <a:extLst>
              <a:ext uri="{FF2B5EF4-FFF2-40B4-BE49-F238E27FC236}">
                <a16:creationId xmlns:a16="http://schemas.microsoft.com/office/drawing/2014/main" id="{4F3BE103-C77A-9453-A5D9-2FA0BF64D062}"/>
              </a:ext>
            </a:extLst>
          </p:cNvPr>
          <p:cNvPicPr>
            <a:picLocks noChangeAspect="1"/>
          </p:cNvPicPr>
          <p:nvPr/>
        </p:nvPicPr>
        <p:blipFill>
          <a:blip r:embed="rId3"/>
          <a:stretch>
            <a:fillRect/>
          </a:stretch>
        </p:blipFill>
        <p:spPr>
          <a:xfrm>
            <a:off x="3062406" y="2857459"/>
            <a:ext cx="401067" cy="375803"/>
          </a:xfrm>
          <a:prstGeom prst="rect">
            <a:avLst/>
          </a:prstGeom>
          <a:ln w="12700">
            <a:solidFill>
              <a:srgbClr val="0070C0"/>
            </a:solidFill>
          </a:ln>
        </p:spPr>
      </p:pic>
      <p:pic>
        <p:nvPicPr>
          <p:cNvPr id="103" name="Picture 102">
            <a:extLst>
              <a:ext uri="{FF2B5EF4-FFF2-40B4-BE49-F238E27FC236}">
                <a16:creationId xmlns:a16="http://schemas.microsoft.com/office/drawing/2014/main" id="{A3728E20-D19C-6C59-20EB-9E413CB401B0}"/>
              </a:ext>
            </a:extLst>
          </p:cNvPr>
          <p:cNvPicPr>
            <a:picLocks noChangeAspect="1"/>
          </p:cNvPicPr>
          <p:nvPr/>
        </p:nvPicPr>
        <p:blipFill>
          <a:blip r:embed="rId3"/>
          <a:stretch>
            <a:fillRect/>
          </a:stretch>
        </p:blipFill>
        <p:spPr>
          <a:xfrm>
            <a:off x="4512484" y="2901401"/>
            <a:ext cx="401067" cy="375803"/>
          </a:xfrm>
          <a:prstGeom prst="rect">
            <a:avLst/>
          </a:prstGeom>
          <a:ln w="12700">
            <a:solidFill>
              <a:srgbClr val="0070C0"/>
            </a:solidFill>
          </a:ln>
        </p:spPr>
      </p:pic>
      <p:cxnSp>
        <p:nvCxnSpPr>
          <p:cNvPr id="105" name="Connector: Elbow 104">
            <a:extLst>
              <a:ext uri="{FF2B5EF4-FFF2-40B4-BE49-F238E27FC236}">
                <a16:creationId xmlns:a16="http://schemas.microsoft.com/office/drawing/2014/main" id="{1374EF0D-9D69-F9C0-20C8-AC9DA574662F}"/>
              </a:ext>
            </a:extLst>
          </p:cNvPr>
          <p:cNvCxnSpPr>
            <a:stCxn id="99" idx="1"/>
            <a:endCxn id="20" idx="1"/>
          </p:cNvCxnSpPr>
          <p:nvPr/>
        </p:nvCxnSpPr>
        <p:spPr>
          <a:xfrm rot="10800000">
            <a:off x="763656" y="2847814"/>
            <a:ext cx="330291" cy="3424162"/>
          </a:xfrm>
          <a:prstGeom prst="bentConnector3">
            <a:avLst>
              <a:gd name="adj1" fmla="val 169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0CAD51F-EEE3-62DB-DF08-7967AC4E5836}"/>
              </a:ext>
            </a:extLst>
          </p:cNvPr>
          <p:cNvSpPr txBox="1"/>
          <p:nvPr/>
        </p:nvSpPr>
        <p:spPr>
          <a:xfrm>
            <a:off x="-13375" y="4907934"/>
            <a:ext cx="1469330" cy="600164"/>
          </a:xfrm>
          <a:prstGeom prst="rect">
            <a:avLst/>
          </a:prstGeom>
          <a:noFill/>
        </p:spPr>
        <p:txBody>
          <a:bodyPr wrap="square" rtlCol="0">
            <a:spAutoFit/>
          </a:bodyPr>
          <a:lstStyle/>
          <a:p>
            <a:r>
              <a:rPr lang="en-US" sz="1100" b="1" dirty="0"/>
              <a:t>Return to related action handler based on actor’s config</a:t>
            </a:r>
            <a:endParaRPr lang="en-US" sz="1100" b="1" dirty="0">
              <a:solidFill>
                <a:srgbClr val="FF0000"/>
              </a:solidFill>
            </a:endParaRPr>
          </a:p>
        </p:txBody>
      </p:sp>
      <p:pic>
        <p:nvPicPr>
          <p:cNvPr id="107" name="Picture 106">
            <a:extLst>
              <a:ext uri="{FF2B5EF4-FFF2-40B4-BE49-F238E27FC236}">
                <a16:creationId xmlns:a16="http://schemas.microsoft.com/office/drawing/2014/main" id="{86004582-7D81-83B5-18DE-700A0BA1ED8D}"/>
              </a:ext>
            </a:extLst>
          </p:cNvPr>
          <p:cNvPicPr>
            <a:picLocks noChangeAspect="1"/>
          </p:cNvPicPr>
          <p:nvPr/>
        </p:nvPicPr>
        <p:blipFill>
          <a:blip r:embed="rId4"/>
          <a:stretch>
            <a:fillRect/>
          </a:stretch>
        </p:blipFill>
        <p:spPr>
          <a:xfrm>
            <a:off x="1901687" y="4730017"/>
            <a:ext cx="288480" cy="316625"/>
          </a:xfrm>
          <a:prstGeom prst="rect">
            <a:avLst/>
          </a:prstGeom>
        </p:spPr>
      </p:pic>
      <p:pic>
        <p:nvPicPr>
          <p:cNvPr id="108" name="Picture 107">
            <a:extLst>
              <a:ext uri="{FF2B5EF4-FFF2-40B4-BE49-F238E27FC236}">
                <a16:creationId xmlns:a16="http://schemas.microsoft.com/office/drawing/2014/main" id="{A0F99C1C-860C-422C-E2F8-DC358CD711A6}"/>
              </a:ext>
            </a:extLst>
          </p:cNvPr>
          <p:cNvPicPr>
            <a:picLocks noChangeAspect="1"/>
          </p:cNvPicPr>
          <p:nvPr/>
        </p:nvPicPr>
        <p:blipFill>
          <a:blip r:embed="rId4"/>
          <a:stretch>
            <a:fillRect/>
          </a:stretch>
        </p:blipFill>
        <p:spPr>
          <a:xfrm>
            <a:off x="3325594" y="4728153"/>
            <a:ext cx="293564" cy="322205"/>
          </a:xfrm>
          <a:prstGeom prst="rect">
            <a:avLst/>
          </a:prstGeom>
        </p:spPr>
      </p:pic>
      <p:pic>
        <p:nvPicPr>
          <p:cNvPr id="109" name="Picture 108">
            <a:extLst>
              <a:ext uri="{FF2B5EF4-FFF2-40B4-BE49-F238E27FC236}">
                <a16:creationId xmlns:a16="http://schemas.microsoft.com/office/drawing/2014/main" id="{49777109-BDA5-B8C3-4FAC-A65DA1BE815E}"/>
              </a:ext>
            </a:extLst>
          </p:cNvPr>
          <p:cNvPicPr>
            <a:picLocks noChangeAspect="1"/>
          </p:cNvPicPr>
          <p:nvPr/>
        </p:nvPicPr>
        <p:blipFill>
          <a:blip r:embed="rId4"/>
          <a:stretch>
            <a:fillRect/>
          </a:stretch>
        </p:blipFill>
        <p:spPr>
          <a:xfrm>
            <a:off x="4800103" y="4747295"/>
            <a:ext cx="256995" cy="282068"/>
          </a:xfrm>
          <a:prstGeom prst="rect">
            <a:avLst/>
          </a:prstGeom>
        </p:spPr>
      </p:pic>
      <p:cxnSp>
        <p:nvCxnSpPr>
          <p:cNvPr id="110" name="Straight Arrow Connector 109">
            <a:extLst>
              <a:ext uri="{FF2B5EF4-FFF2-40B4-BE49-F238E27FC236}">
                <a16:creationId xmlns:a16="http://schemas.microsoft.com/office/drawing/2014/main" id="{D25883A9-B03E-C5D6-4877-2D0A359DE693}"/>
              </a:ext>
            </a:extLst>
          </p:cNvPr>
          <p:cNvCxnSpPr>
            <a:cxnSpLocks/>
          </p:cNvCxnSpPr>
          <p:nvPr/>
        </p:nvCxnSpPr>
        <p:spPr>
          <a:xfrm>
            <a:off x="1630989" y="4794280"/>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4E04816-A70F-2B80-4216-104431B37A86}"/>
              </a:ext>
            </a:extLst>
          </p:cNvPr>
          <p:cNvCxnSpPr>
            <a:cxnSpLocks/>
          </p:cNvCxnSpPr>
          <p:nvPr/>
        </p:nvCxnSpPr>
        <p:spPr>
          <a:xfrm>
            <a:off x="3068610" y="4761460"/>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05638791-F262-CBBB-61FD-A1C32172C195}"/>
              </a:ext>
            </a:extLst>
          </p:cNvPr>
          <p:cNvCxnSpPr>
            <a:cxnSpLocks/>
          </p:cNvCxnSpPr>
          <p:nvPr/>
        </p:nvCxnSpPr>
        <p:spPr>
          <a:xfrm>
            <a:off x="4512484" y="4803058"/>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4" name="Picture 113">
            <a:extLst>
              <a:ext uri="{FF2B5EF4-FFF2-40B4-BE49-F238E27FC236}">
                <a16:creationId xmlns:a16="http://schemas.microsoft.com/office/drawing/2014/main" id="{87CA9B66-ECFF-968E-298E-BFFA52B12A61}"/>
              </a:ext>
            </a:extLst>
          </p:cNvPr>
          <p:cNvPicPr>
            <a:picLocks noChangeAspect="1"/>
          </p:cNvPicPr>
          <p:nvPr/>
        </p:nvPicPr>
        <p:blipFill>
          <a:blip r:embed="rId4"/>
          <a:stretch>
            <a:fillRect/>
          </a:stretch>
        </p:blipFill>
        <p:spPr>
          <a:xfrm>
            <a:off x="4069541" y="6130942"/>
            <a:ext cx="256995" cy="282068"/>
          </a:xfrm>
          <a:prstGeom prst="rect">
            <a:avLst/>
          </a:prstGeom>
        </p:spPr>
      </p:pic>
      <p:sp>
        <p:nvSpPr>
          <p:cNvPr id="115" name="Rectangle 114">
            <a:extLst>
              <a:ext uri="{FF2B5EF4-FFF2-40B4-BE49-F238E27FC236}">
                <a16:creationId xmlns:a16="http://schemas.microsoft.com/office/drawing/2014/main" id="{48BC2261-579A-0AC0-4A9D-3F637E580117}"/>
              </a:ext>
            </a:extLst>
          </p:cNvPr>
          <p:cNvSpPr/>
          <p:nvPr/>
        </p:nvSpPr>
        <p:spPr>
          <a:xfrm>
            <a:off x="5549454" y="2972992"/>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data manager</a:t>
            </a:r>
            <a:endParaRPr lang="en-SG" sz="1200" dirty="0"/>
          </a:p>
        </p:txBody>
      </p:sp>
      <p:sp>
        <p:nvSpPr>
          <p:cNvPr id="116" name="Rectangle 115">
            <a:extLst>
              <a:ext uri="{FF2B5EF4-FFF2-40B4-BE49-F238E27FC236}">
                <a16:creationId xmlns:a16="http://schemas.microsoft.com/office/drawing/2014/main" id="{88F373FB-73A3-B217-CAE2-67820B82FD99}"/>
              </a:ext>
            </a:extLst>
          </p:cNvPr>
          <p:cNvSpPr/>
          <p:nvPr/>
        </p:nvSpPr>
        <p:spPr>
          <a:xfrm>
            <a:off x="6329801" y="4216234"/>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sp>
        <p:nvSpPr>
          <p:cNvPr id="117" name="Cylinder 116">
            <a:extLst>
              <a:ext uri="{FF2B5EF4-FFF2-40B4-BE49-F238E27FC236}">
                <a16:creationId xmlns:a16="http://schemas.microsoft.com/office/drawing/2014/main" id="{0433F05F-A6DA-F4A8-D0DE-38ACA0F18BA6}"/>
              </a:ext>
            </a:extLst>
          </p:cNvPr>
          <p:cNvSpPr/>
          <p:nvPr/>
        </p:nvSpPr>
        <p:spPr>
          <a:xfrm>
            <a:off x="5891419" y="3814847"/>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18" name="Straight Arrow Connector 117">
            <a:extLst>
              <a:ext uri="{FF2B5EF4-FFF2-40B4-BE49-F238E27FC236}">
                <a16:creationId xmlns:a16="http://schemas.microsoft.com/office/drawing/2014/main" id="{29E85F19-C3EE-681E-3744-A2013B9ECBA5}"/>
              </a:ext>
            </a:extLst>
          </p:cNvPr>
          <p:cNvCxnSpPr/>
          <p:nvPr/>
        </p:nvCxnSpPr>
        <p:spPr>
          <a:xfrm>
            <a:off x="5934488" y="2318683"/>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0E918B-70AE-37E1-62F2-5DBDE93A2DA3}"/>
              </a:ext>
            </a:extLst>
          </p:cNvPr>
          <p:cNvCxnSpPr>
            <a:cxnSpLocks/>
          </p:cNvCxnSpPr>
          <p:nvPr/>
        </p:nvCxnSpPr>
        <p:spPr>
          <a:xfrm>
            <a:off x="6718852" y="2359432"/>
            <a:ext cx="0" cy="183581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0921278-D59C-8381-DE02-3E3BB28DD1A5}"/>
              </a:ext>
            </a:extLst>
          </p:cNvPr>
          <p:cNvCxnSpPr>
            <a:cxnSpLocks/>
            <a:endCxn id="117" idx="1"/>
          </p:cNvCxnSpPr>
          <p:nvPr/>
        </p:nvCxnSpPr>
        <p:spPr>
          <a:xfrm>
            <a:off x="6115045" y="3399043"/>
            <a:ext cx="0" cy="4158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7763F9D1-4D03-F548-1B11-893B7190F6F8}"/>
              </a:ext>
            </a:extLst>
          </p:cNvPr>
          <p:cNvCxnSpPr>
            <a:cxnSpLocks/>
          </p:cNvCxnSpPr>
          <p:nvPr/>
        </p:nvCxnSpPr>
        <p:spPr>
          <a:xfrm>
            <a:off x="4774915" y="2691901"/>
            <a:ext cx="773607" cy="3263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2F71EAF5-C3BA-D99E-D2B1-FBFE21A2FF7A}"/>
              </a:ext>
            </a:extLst>
          </p:cNvPr>
          <p:cNvCxnSpPr>
            <a:cxnSpLocks/>
            <a:stCxn id="109" idx="3"/>
            <a:endCxn id="115" idx="1"/>
          </p:cNvCxnSpPr>
          <p:nvPr/>
        </p:nvCxnSpPr>
        <p:spPr>
          <a:xfrm flipV="1">
            <a:off x="5057098" y="3186940"/>
            <a:ext cx="492356" cy="1701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2935CD1A-6B15-7BA5-722E-47AABD6F611F}"/>
              </a:ext>
            </a:extLst>
          </p:cNvPr>
          <p:cNvCxnSpPr>
            <a:cxnSpLocks/>
          </p:cNvCxnSpPr>
          <p:nvPr/>
        </p:nvCxnSpPr>
        <p:spPr>
          <a:xfrm flipV="1">
            <a:off x="1907263" y="2742669"/>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19647CD-D66B-F98B-E850-21E848657C3E}"/>
              </a:ext>
            </a:extLst>
          </p:cNvPr>
          <p:cNvCxnSpPr>
            <a:cxnSpLocks/>
          </p:cNvCxnSpPr>
          <p:nvPr/>
        </p:nvCxnSpPr>
        <p:spPr>
          <a:xfrm flipV="1">
            <a:off x="3331663" y="2693464"/>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96D966C-AFCB-0DA3-F688-1F4121EFE6F6}"/>
              </a:ext>
            </a:extLst>
          </p:cNvPr>
          <p:cNvCxnSpPr>
            <a:stCxn id="107" idx="3"/>
            <a:endCxn id="108" idx="1"/>
          </p:cNvCxnSpPr>
          <p:nvPr/>
        </p:nvCxnSpPr>
        <p:spPr>
          <a:xfrm>
            <a:off x="2190167" y="4888330"/>
            <a:ext cx="1135427"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5CB4D6-0931-1F26-E963-8639F4C8A2FC}"/>
              </a:ext>
            </a:extLst>
          </p:cNvPr>
          <p:cNvCxnSpPr>
            <a:cxnSpLocks/>
            <a:stCxn id="108" idx="3"/>
            <a:endCxn id="109" idx="1"/>
          </p:cNvCxnSpPr>
          <p:nvPr/>
        </p:nvCxnSpPr>
        <p:spPr>
          <a:xfrm flipV="1">
            <a:off x="3619158" y="4888329"/>
            <a:ext cx="1180945" cy="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183E87E-21A5-1B13-42FD-9D1345DDA59D}"/>
              </a:ext>
            </a:extLst>
          </p:cNvPr>
          <p:cNvCxnSpPr>
            <a:stCxn id="99" idx="3"/>
          </p:cNvCxnSpPr>
          <p:nvPr/>
        </p:nvCxnSpPr>
        <p:spPr>
          <a:xfrm flipV="1">
            <a:off x="4455033" y="3399043"/>
            <a:ext cx="1148145" cy="28729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186783E6-80C9-B9FF-D2DC-B5068CB5CBDB}"/>
              </a:ext>
            </a:extLst>
          </p:cNvPr>
          <p:cNvCxnSpPr>
            <a:cxnSpLocks/>
          </p:cNvCxnSpPr>
          <p:nvPr/>
        </p:nvCxnSpPr>
        <p:spPr>
          <a:xfrm>
            <a:off x="3150704" y="1567613"/>
            <a:ext cx="2452474" cy="1367218"/>
          </a:xfrm>
          <a:prstGeom prst="bentConnector3">
            <a:avLst>
              <a:gd name="adj1" fmla="val 99848"/>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8D8B9A8-78B0-9A04-C0C2-14C504217225}"/>
              </a:ext>
            </a:extLst>
          </p:cNvPr>
          <p:cNvCxnSpPr>
            <a:cxnSpLocks/>
          </p:cNvCxnSpPr>
          <p:nvPr/>
        </p:nvCxnSpPr>
        <p:spPr>
          <a:xfrm>
            <a:off x="7541964" y="145966"/>
            <a:ext cx="0" cy="6555548"/>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C1B268E-B941-217A-6D4E-544DED819F29}"/>
              </a:ext>
            </a:extLst>
          </p:cNvPr>
          <p:cNvSpPr txBox="1"/>
          <p:nvPr/>
        </p:nvSpPr>
        <p:spPr>
          <a:xfrm>
            <a:off x="5964398" y="254638"/>
            <a:ext cx="1438516" cy="307777"/>
          </a:xfrm>
          <a:prstGeom prst="rect">
            <a:avLst/>
          </a:prstGeom>
          <a:noFill/>
        </p:spPr>
        <p:txBody>
          <a:bodyPr wrap="square" rtlCol="0">
            <a:spAutoFit/>
          </a:bodyPr>
          <a:lstStyle/>
          <a:p>
            <a:r>
              <a:rPr lang="en-SG" sz="1400" b="1" dirty="0"/>
              <a:t>Emulator Node</a:t>
            </a:r>
          </a:p>
        </p:txBody>
      </p:sp>
      <p:cxnSp>
        <p:nvCxnSpPr>
          <p:cNvPr id="160" name="Straight Arrow Connector 159">
            <a:extLst>
              <a:ext uri="{FF2B5EF4-FFF2-40B4-BE49-F238E27FC236}">
                <a16:creationId xmlns:a16="http://schemas.microsoft.com/office/drawing/2014/main" id="{1F5E91B0-8F5D-1517-C77E-9FB2283C5AFA}"/>
              </a:ext>
            </a:extLst>
          </p:cNvPr>
          <p:cNvCxnSpPr>
            <a:stCxn id="116" idx="3"/>
          </p:cNvCxnSpPr>
          <p:nvPr/>
        </p:nvCxnSpPr>
        <p:spPr>
          <a:xfrm>
            <a:off x="7243380" y="4430182"/>
            <a:ext cx="69798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4AA4DBFF-B5C2-4C35-D719-E93801E8A6ED}"/>
              </a:ext>
            </a:extLst>
          </p:cNvPr>
          <p:cNvSpPr txBox="1"/>
          <p:nvPr/>
        </p:nvSpPr>
        <p:spPr>
          <a:xfrm>
            <a:off x="7339100" y="4189930"/>
            <a:ext cx="530093" cy="261610"/>
          </a:xfrm>
          <a:prstGeom prst="rect">
            <a:avLst/>
          </a:prstGeom>
          <a:noFill/>
        </p:spPr>
        <p:txBody>
          <a:bodyPr wrap="square" rtlCol="0">
            <a:spAutoFit/>
          </a:bodyPr>
          <a:lstStyle/>
          <a:p>
            <a:r>
              <a:rPr lang="en-US" sz="1100" b="1" dirty="0"/>
              <a:t>Data</a:t>
            </a:r>
            <a:endParaRPr lang="en-SG" sz="1100" b="1" dirty="0"/>
          </a:p>
        </p:txBody>
      </p:sp>
      <p:sp>
        <p:nvSpPr>
          <p:cNvPr id="162" name="Rectangle 161">
            <a:extLst>
              <a:ext uri="{FF2B5EF4-FFF2-40B4-BE49-F238E27FC236}">
                <a16:creationId xmlns:a16="http://schemas.microsoft.com/office/drawing/2014/main" id="{80F21C67-FBE7-CCE2-DCAF-4185713C1410}"/>
              </a:ext>
            </a:extLst>
          </p:cNvPr>
          <p:cNvSpPr/>
          <p:nvPr/>
        </p:nvSpPr>
        <p:spPr>
          <a:xfrm>
            <a:off x="7724180" y="2417000"/>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Monitor/Control Web Host</a:t>
            </a:r>
            <a:endParaRPr lang="en-SG" sz="1200" dirty="0"/>
          </a:p>
        </p:txBody>
      </p:sp>
      <p:sp>
        <p:nvSpPr>
          <p:cNvPr id="163" name="Rectangle 162">
            <a:extLst>
              <a:ext uri="{FF2B5EF4-FFF2-40B4-BE49-F238E27FC236}">
                <a16:creationId xmlns:a16="http://schemas.microsoft.com/office/drawing/2014/main" id="{FCF24F13-17FD-845A-0287-73F9215742FE}"/>
              </a:ext>
            </a:extLst>
          </p:cNvPr>
          <p:cNvSpPr/>
          <p:nvPr/>
        </p:nvSpPr>
        <p:spPr>
          <a:xfrm>
            <a:off x="8344123" y="3399043"/>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66" name="Rectangle 165">
            <a:extLst>
              <a:ext uri="{FF2B5EF4-FFF2-40B4-BE49-F238E27FC236}">
                <a16:creationId xmlns:a16="http://schemas.microsoft.com/office/drawing/2014/main" id="{DDAA85D7-4577-77BB-464A-156637B53333}"/>
              </a:ext>
            </a:extLst>
          </p:cNvPr>
          <p:cNvSpPr/>
          <p:nvPr/>
        </p:nvSpPr>
        <p:spPr>
          <a:xfrm>
            <a:off x="7960819" y="4211637"/>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69" name="Straight Arrow Connector 168">
            <a:extLst>
              <a:ext uri="{FF2B5EF4-FFF2-40B4-BE49-F238E27FC236}">
                <a16:creationId xmlns:a16="http://schemas.microsoft.com/office/drawing/2014/main" id="{6B643B2A-2613-A937-78C8-92F73C1863EB}"/>
              </a:ext>
            </a:extLst>
          </p:cNvPr>
          <p:cNvCxnSpPr>
            <a:cxnSpLocks/>
          </p:cNvCxnSpPr>
          <p:nvPr/>
        </p:nvCxnSpPr>
        <p:spPr>
          <a:xfrm>
            <a:off x="8063948" y="2810431"/>
            <a:ext cx="0" cy="135814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ECC9BB-1C67-75C1-BC8A-A6965E78704D}"/>
              </a:ext>
            </a:extLst>
          </p:cNvPr>
          <p:cNvCxnSpPr>
            <a:cxnSpLocks/>
          </p:cNvCxnSpPr>
          <p:nvPr/>
        </p:nvCxnSpPr>
        <p:spPr>
          <a:xfrm>
            <a:off x="8693425" y="2901401"/>
            <a:ext cx="0" cy="4937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89C3A5B-9E49-11D1-AB9A-F7713025E7C5}"/>
              </a:ext>
            </a:extLst>
          </p:cNvPr>
          <p:cNvCxnSpPr>
            <a:cxnSpLocks/>
          </p:cNvCxnSpPr>
          <p:nvPr/>
        </p:nvCxnSpPr>
        <p:spPr>
          <a:xfrm>
            <a:off x="8693425" y="3851446"/>
            <a:ext cx="0" cy="348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EC31638-A089-286B-6328-7976FAFF99EA}"/>
              </a:ext>
            </a:extLst>
          </p:cNvPr>
          <p:cNvSpPr txBox="1"/>
          <p:nvPr/>
        </p:nvSpPr>
        <p:spPr>
          <a:xfrm>
            <a:off x="7551482" y="191447"/>
            <a:ext cx="1729761" cy="523220"/>
          </a:xfrm>
          <a:prstGeom prst="rect">
            <a:avLst/>
          </a:prstGeom>
          <a:noFill/>
        </p:spPr>
        <p:txBody>
          <a:bodyPr wrap="square" rtlCol="0">
            <a:spAutoFit/>
          </a:bodyPr>
          <a:lstStyle/>
          <a:p>
            <a:r>
              <a:rPr lang="en-SG" sz="1400" b="1" dirty="0"/>
              <a:t>Emulator or monitor Node (optional)</a:t>
            </a:r>
          </a:p>
        </p:txBody>
      </p:sp>
      <p:cxnSp>
        <p:nvCxnSpPr>
          <p:cNvPr id="178" name="Straight Connector 177">
            <a:extLst>
              <a:ext uri="{FF2B5EF4-FFF2-40B4-BE49-F238E27FC236}">
                <a16:creationId xmlns:a16="http://schemas.microsoft.com/office/drawing/2014/main" id="{8661F39A-C537-23F8-04F3-E289A7C7BE72}"/>
              </a:ext>
            </a:extLst>
          </p:cNvPr>
          <p:cNvCxnSpPr>
            <a:cxnSpLocks/>
          </p:cNvCxnSpPr>
          <p:nvPr/>
        </p:nvCxnSpPr>
        <p:spPr>
          <a:xfrm>
            <a:off x="9543042" y="163163"/>
            <a:ext cx="0" cy="6555548"/>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18014F2-0B57-01E4-CBB6-DBF4F82F760F}"/>
              </a:ext>
            </a:extLst>
          </p:cNvPr>
          <p:cNvSpPr txBox="1"/>
          <p:nvPr/>
        </p:nvSpPr>
        <p:spPr>
          <a:xfrm>
            <a:off x="9634284" y="191447"/>
            <a:ext cx="1438516" cy="523220"/>
          </a:xfrm>
          <a:prstGeom prst="rect">
            <a:avLst/>
          </a:prstGeom>
          <a:noFill/>
        </p:spPr>
        <p:txBody>
          <a:bodyPr wrap="square" rtlCol="0">
            <a:spAutoFit/>
          </a:bodyPr>
          <a:lstStyle/>
          <a:p>
            <a:r>
              <a:rPr lang="en-SG" sz="1400" b="1" dirty="0"/>
              <a:t>Control Hub Node (optional)</a:t>
            </a:r>
          </a:p>
        </p:txBody>
      </p:sp>
      <p:sp>
        <p:nvSpPr>
          <p:cNvPr id="180" name="Rectangle 179">
            <a:extLst>
              <a:ext uri="{FF2B5EF4-FFF2-40B4-BE49-F238E27FC236}">
                <a16:creationId xmlns:a16="http://schemas.microsoft.com/office/drawing/2014/main" id="{8F805164-EE0D-537D-B922-35C927A63225}"/>
              </a:ext>
            </a:extLst>
          </p:cNvPr>
          <p:cNvSpPr/>
          <p:nvPr/>
        </p:nvSpPr>
        <p:spPr>
          <a:xfrm>
            <a:off x="9799810" y="3239209"/>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81" name="Rectangle 180">
            <a:extLst>
              <a:ext uri="{FF2B5EF4-FFF2-40B4-BE49-F238E27FC236}">
                <a16:creationId xmlns:a16="http://schemas.microsoft.com/office/drawing/2014/main" id="{20678D6A-EC3A-60F6-193A-EC518DF93ECF}"/>
              </a:ext>
            </a:extLst>
          </p:cNvPr>
          <p:cNvSpPr/>
          <p:nvPr/>
        </p:nvSpPr>
        <p:spPr>
          <a:xfrm>
            <a:off x="10159874" y="2359432"/>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Control hub </a:t>
            </a:r>
            <a:endParaRPr lang="en-SG" sz="1200" dirty="0"/>
          </a:p>
        </p:txBody>
      </p:sp>
      <p:cxnSp>
        <p:nvCxnSpPr>
          <p:cNvPr id="182" name="Straight Arrow Connector 181">
            <a:extLst>
              <a:ext uri="{FF2B5EF4-FFF2-40B4-BE49-F238E27FC236}">
                <a16:creationId xmlns:a16="http://schemas.microsoft.com/office/drawing/2014/main" id="{A90ADB99-FFED-E02F-91FF-645B02757AFF}"/>
              </a:ext>
            </a:extLst>
          </p:cNvPr>
          <p:cNvCxnSpPr>
            <a:cxnSpLocks/>
          </p:cNvCxnSpPr>
          <p:nvPr/>
        </p:nvCxnSpPr>
        <p:spPr>
          <a:xfrm>
            <a:off x="10345094" y="2810431"/>
            <a:ext cx="1" cy="42956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Cylinder 182">
            <a:extLst>
              <a:ext uri="{FF2B5EF4-FFF2-40B4-BE49-F238E27FC236}">
                <a16:creationId xmlns:a16="http://schemas.microsoft.com/office/drawing/2014/main" id="{44064194-FF51-CD14-F7AB-CE88DA6803A4}"/>
              </a:ext>
            </a:extLst>
          </p:cNvPr>
          <p:cNvSpPr/>
          <p:nvPr/>
        </p:nvSpPr>
        <p:spPr>
          <a:xfrm>
            <a:off x="10286103" y="3937708"/>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84" name="Straight Arrow Connector 183">
            <a:extLst>
              <a:ext uri="{FF2B5EF4-FFF2-40B4-BE49-F238E27FC236}">
                <a16:creationId xmlns:a16="http://schemas.microsoft.com/office/drawing/2014/main" id="{93D4F625-3999-06F3-0893-15C547D94F2F}"/>
              </a:ext>
            </a:extLst>
          </p:cNvPr>
          <p:cNvCxnSpPr>
            <a:cxnSpLocks/>
          </p:cNvCxnSpPr>
          <p:nvPr/>
        </p:nvCxnSpPr>
        <p:spPr>
          <a:xfrm>
            <a:off x="10509729" y="3689283"/>
            <a:ext cx="0" cy="20790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7" name="Rectangle 186">
            <a:extLst>
              <a:ext uri="{FF2B5EF4-FFF2-40B4-BE49-F238E27FC236}">
                <a16:creationId xmlns:a16="http://schemas.microsoft.com/office/drawing/2014/main" id="{33FFD54A-1ECC-975B-973A-485F04B1ACA2}"/>
              </a:ext>
            </a:extLst>
          </p:cNvPr>
          <p:cNvSpPr/>
          <p:nvPr/>
        </p:nvSpPr>
        <p:spPr>
          <a:xfrm>
            <a:off x="9804839" y="42352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88" name="Straight Arrow Connector 187">
            <a:extLst>
              <a:ext uri="{FF2B5EF4-FFF2-40B4-BE49-F238E27FC236}">
                <a16:creationId xmlns:a16="http://schemas.microsoft.com/office/drawing/2014/main" id="{5D193C39-A470-ECFF-331A-E23E87D8B6BE}"/>
              </a:ext>
            </a:extLst>
          </p:cNvPr>
          <p:cNvCxnSpPr>
            <a:cxnSpLocks/>
            <a:endCxn id="187" idx="1"/>
          </p:cNvCxnSpPr>
          <p:nvPr/>
        </p:nvCxnSpPr>
        <p:spPr>
          <a:xfrm>
            <a:off x="8874398" y="4449193"/>
            <a:ext cx="9304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C921C903-89F8-0730-3185-FB6F3B6FD24A}"/>
              </a:ext>
            </a:extLst>
          </p:cNvPr>
          <p:cNvCxnSpPr>
            <a:stCxn id="181" idx="1"/>
          </p:cNvCxnSpPr>
          <p:nvPr/>
        </p:nvCxnSpPr>
        <p:spPr>
          <a:xfrm rot="10800000" flipV="1">
            <a:off x="9978888" y="2573380"/>
            <a:ext cx="180987" cy="163726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83245B9A-762C-BCB6-AD68-118AC897C0C5}"/>
              </a:ext>
            </a:extLst>
          </p:cNvPr>
          <p:cNvSpPr/>
          <p:nvPr/>
        </p:nvSpPr>
        <p:spPr>
          <a:xfrm>
            <a:off x="8639859" y="4888329"/>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5" name="Straight Arrow Connector 194">
            <a:extLst>
              <a:ext uri="{FF2B5EF4-FFF2-40B4-BE49-F238E27FC236}">
                <a16:creationId xmlns:a16="http://schemas.microsoft.com/office/drawing/2014/main" id="{2D56306B-3F40-D84B-812A-8265C4C24948}"/>
              </a:ext>
            </a:extLst>
          </p:cNvPr>
          <p:cNvCxnSpPr>
            <a:cxnSpLocks/>
            <a:endCxn id="194" idx="0"/>
          </p:cNvCxnSpPr>
          <p:nvPr/>
        </p:nvCxnSpPr>
        <p:spPr>
          <a:xfrm>
            <a:off x="9000626" y="2883989"/>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3BF43741-61DD-D7AB-DEB9-F2370E126F99}"/>
              </a:ext>
            </a:extLst>
          </p:cNvPr>
          <p:cNvSpPr/>
          <p:nvPr/>
        </p:nvSpPr>
        <p:spPr>
          <a:xfrm>
            <a:off x="10759842" y="4814771"/>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9" name="Straight Arrow Connector 198">
            <a:extLst>
              <a:ext uri="{FF2B5EF4-FFF2-40B4-BE49-F238E27FC236}">
                <a16:creationId xmlns:a16="http://schemas.microsoft.com/office/drawing/2014/main" id="{D3A72017-A892-4589-05F6-3CA8FACC3680}"/>
              </a:ext>
            </a:extLst>
          </p:cNvPr>
          <p:cNvCxnSpPr>
            <a:cxnSpLocks/>
            <a:endCxn id="198" idx="0"/>
          </p:cNvCxnSpPr>
          <p:nvPr/>
        </p:nvCxnSpPr>
        <p:spPr>
          <a:xfrm>
            <a:off x="11120609" y="2810431"/>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82525B7-4201-F35F-FFF1-E4FEF9C4CD3B}"/>
              </a:ext>
            </a:extLst>
          </p:cNvPr>
          <p:cNvSpPr txBox="1"/>
          <p:nvPr/>
        </p:nvSpPr>
        <p:spPr>
          <a:xfrm>
            <a:off x="9071267" y="4224923"/>
            <a:ext cx="530093" cy="261610"/>
          </a:xfrm>
          <a:prstGeom prst="rect">
            <a:avLst/>
          </a:prstGeom>
          <a:noFill/>
        </p:spPr>
        <p:txBody>
          <a:bodyPr wrap="square" rtlCol="0">
            <a:spAutoFit/>
          </a:bodyPr>
          <a:lstStyle/>
          <a:p>
            <a:r>
              <a:rPr lang="en-US" sz="1100" b="1" dirty="0"/>
              <a:t>Data</a:t>
            </a:r>
            <a:endParaRPr lang="en-SG" sz="1100" b="1" dirty="0"/>
          </a:p>
        </p:txBody>
      </p:sp>
      <p:sp>
        <p:nvSpPr>
          <p:cNvPr id="201" name="TextBox 200">
            <a:extLst>
              <a:ext uri="{FF2B5EF4-FFF2-40B4-BE49-F238E27FC236}">
                <a16:creationId xmlns:a16="http://schemas.microsoft.com/office/drawing/2014/main" id="{CC9A3443-2446-59E0-40CA-9E9E1D4EFF0D}"/>
              </a:ext>
            </a:extLst>
          </p:cNvPr>
          <p:cNvSpPr txBox="1"/>
          <p:nvPr/>
        </p:nvSpPr>
        <p:spPr>
          <a:xfrm>
            <a:off x="7123684" y="6318488"/>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sp>
        <p:nvSpPr>
          <p:cNvPr id="202" name="TextBox 201">
            <a:extLst>
              <a:ext uri="{FF2B5EF4-FFF2-40B4-BE49-F238E27FC236}">
                <a16:creationId xmlns:a16="http://schemas.microsoft.com/office/drawing/2014/main" id="{92A31E0A-5285-C954-BC1D-522F7F205997}"/>
              </a:ext>
            </a:extLst>
          </p:cNvPr>
          <p:cNvSpPr txBox="1"/>
          <p:nvPr/>
        </p:nvSpPr>
        <p:spPr>
          <a:xfrm>
            <a:off x="9194049" y="6338880"/>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cxnSp>
        <p:nvCxnSpPr>
          <p:cNvPr id="3" name="Straight Arrow Connector 2">
            <a:extLst>
              <a:ext uri="{FF2B5EF4-FFF2-40B4-BE49-F238E27FC236}">
                <a16:creationId xmlns:a16="http://schemas.microsoft.com/office/drawing/2014/main" id="{DA627BBB-6E85-4E32-7F52-B4C6E6525684}"/>
              </a:ext>
            </a:extLst>
          </p:cNvPr>
          <p:cNvCxnSpPr/>
          <p:nvPr/>
        </p:nvCxnSpPr>
        <p:spPr>
          <a:xfrm>
            <a:off x="347869" y="407504"/>
            <a:ext cx="398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004950-626F-FA33-A065-EA06BB7F09EF}"/>
              </a:ext>
            </a:extLst>
          </p:cNvPr>
          <p:cNvSpPr txBox="1"/>
          <p:nvPr/>
        </p:nvSpPr>
        <p:spPr>
          <a:xfrm>
            <a:off x="732982" y="276699"/>
            <a:ext cx="530093" cy="261610"/>
          </a:xfrm>
          <a:prstGeom prst="rect">
            <a:avLst/>
          </a:prstGeom>
          <a:noFill/>
        </p:spPr>
        <p:txBody>
          <a:bodyPr wrap="square" rtlCol="0">
            <a:spAutoFit/>
          </a:bodyPr>
          <a:lstStyle/>
          <a:p>
            <a:r>
              <a:rPr lang="en-US" sz="1100" dirty="0"/>
              <a:t>Data</a:t>
            </a:r>
            <a:endParaRPr lang="en-SG" sz="1100" dirty="0"/>
          </a:p>
        </p:txBody>
      </p:sp>
      <p:cxnSp>
        <p:nvCxnSpPr>
          <p:cNvPr id="9" name="Straight Arrow Connector 8">
            <a:extLst>
              <a:ext uri="{FF2B5EF4-FFF2-40B4-BE49-F238E27FC236}">
                <a16:creationId xmlns:a16="http://schemas.microsoft.com/office/drawing/2014/main" id="{CE785A8C-5B48-1068-AEB2-9B994F64873B}"/>
              </a:ext>
            </a:extLst>
          </p:cNvPr>
          <p:cNvCxnSpPr/>
          <p:nvPr/>
        </p:nvCxnSpPr>
        <p:spPr>
          <a:xfrm>
            <a:off x="359561" y="635154"/>
            <a:ext cx="373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AB365-C25B-C3D7-3EFE-BD739D804870}"/>
              </a:ext>
            </a:extLst>
          </p:cNvPr>
          <p:cNvSpPr txBox="1"/>
          <p:nvPr/>
        </p:nvSpPr>
        <p:spPr>
          <a:xfrm>
            <a:off x="696007" y="457361"/>
            <a:ext cx="1589363" cy="430887"/>
          </a:xfrm>
          <a:prstGeom prst="rect">
            <a:avLst/>
          </a:prstGeom>
          <a:noFill/>
        </p:spPr>
        <p:txBody>
          <a:bodyPr wrap="square" rtlCol="0">
            <a:spAutoFit/>
          </a:bodyPr>
          <a:lstStyle/>
          <a:p>
            <a:r>
              <a:rPr lang="en-US" sz="1100" dirty="0"/>
              <a:t>Sequential process/thread </a:t>
            </a:r>
            <a:endParaRPr lang="en-SG" sz="1100" dirty="0"/>
          </a:p>
        </p:txBody>
      </p:sp>
      <p:cxnSp>
        <p:nvCxnSpPr>
          <p:cNvPr id="13" name="Straight Arrow Connector 12">
            <a:extLst>
              <a:ext uri="{FF2B5EF4-FFF2-40B4-BE49-F238E27FC236}">
                <a16:creationId xmlns:a16="http://schemas.microsoft.com/office/drawing/2014/main" id="{B98C034D-C0A1-B79F-D177-A238DC2998AD}"/>
              </a:ext>
            </a:extLst>
          </p:cNvPr>
          <p:cNvCxnSpPr/>
          <p:nvPr/>
        </p:nvCxnSpPr>
        <p:spPr>
          <a:xfrm>
            <a:off x="372432" y="993909"/>
            <a:ext cx="37342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894DB-D6B4-75BB-DE20-CE17C865BAC4}"/>
              </a:ext>
            </a:extLst>
          </p:cNvPr>
          <p:cNvSpPr txBox="1"/>
          <p:nvPr/>
        </p:nvSpPr>
        <p:spPr>
          <a:xfrm>
            <a:off x="689674" y="849747"/>
            <a:ext cx="1350430" cy="430887"/>
          </a:xfrm>
          <a:prstGeom prst="rect">
            <a:avLst/>
          </a:prstGeom>
          <a:noFill/>
        </p:spPr>
        <p:txBody>
          <a:bodyPr wrap="square" rtlCol="0">
            <a:spAutoFit/>
          </a:bodyPr>
          <a:lstStyle/>
          <a:p>
            <a:r>
              <a:rPr lang="en-US" sz="1100" dirty="0"/>
              <a:t>Parallel process/thread </a:t>
            </a:r>
            <a:endParaRPr lang="en-SG" sz="1100" dirty="0"/>
          </a:p>
        </p:txBody>
      </p:sp>
    </p:spTree>
    <p:extLst>
      <p:ext uri="{BB962C8B-B14F-4D97-AF65-F5344CB8AC3E}">
        <p14:creationId xmlns:p14="http://schemas.microsoft.com/office/powerpoint/2010/main" val="2486327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2021A3E6-B5AB-4C88-2349-9A043C38DDDF}"/>
              </a:ext>
            </a:extLst>
          </p:cNvPr>
          <p:cNvSpPr/>
          <p:nvPr/>
        </p:nvSpPr>
        <p:spPr>
          <a:xfrm>
            <a:off x="2734897" y="1942988"/>
            <a:ext cx="4433999" cy="3058780"/>
          </a:xfrm>
          <a:prstGeom prst="cloud">
            <a:avLst/>
          </a:prstGeom>
          <a:solidFill>
            <a:schemeClr val="bg1">
              <a:lumMod val="95000"/>
            </a:schemeClr>
          </a:solid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5" name="Picture 22" descr="Download Free Icons Png - Rack Server Icon Png PNG Image with No Background  - PNGkey.com">
            <a:extLst>
              <a:ext uri="{FF2B5EF4-FFF2-40B4-BE49-F238E27FC236}">
                <a16:creationId xmlns:a16="http://schemas.microsoft.com/office/drawing/2014/main" id="{750C7C95-4499-DE99-97E6-58D37EFD9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9736" y="2471695"/>
            <a:ext cx="345147" cy="3935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C252C32-828F-07DF-5B1C-01C097BBFA68}"/>
              </a:ext>
            </a:extLst>
          </p:cNvPr>
          <p:cNvPicPr>
            <a:picLocks noChangeAspect="1"/>
          </p:cNvPicPr>
          <p:nvPr/>
        </p:nvPicPr>
        <p:blipFill>
          <a:blip r:embed="rId3"/>
          <a:stretch>
            <a:fillRect/>
          </a:stretch>
        </p:blipFill>
        <p:spPr>
          <a:xfrm>
            <a:off x="5866442" y="2454834"/>
            <a:ext cx="752381" cy="585715"/>
          </a:xfrm>
          <a:prstGeom prst="rect">
            <a:avLst/>
          </a:prstGeom>
        </p:spPr>
      </p:pic>
      <p:pic>
        <p:nvPicPr>
          <p:cNvPr id="9" name="Picture 8">
            <a:extLst>
              <a:ext uri="{FF2B5EF4-FFF2-40B4-BE49-F238E27FC236}">
                <a16:creationId xmlns:a16="http://schemas.microsoft.com/office/drawing/2014/main" id="{00956174-B2FC-1309-3344-2F5C59CDFD04}"/>
              </a:ext>
            </a:extLst>
          </p:cNvPr>
          <p:cNvPicPr>
            <a:picLocks noChangeAspect="1"/>
          </p:cNvPicPr>
          <p:nvPr/>
        </p:nvPicPr>
        <p:blipFill>
          <a:blip r:embed="rId4"/>
          <a:stretch>
            <a:fillRect/>
          </a:stretch>
        </p:blipFill>
        <p:spPr>
          <a:xfrm>
            <a:off x="3977184" y="2447992"/>
            <a:ext cx="585606" cy="428417"/>
          </a:xfrm>
          <a:prstGeom prst="rect">
            <a:avLst/>
          </a:prstGeom>
          <a:ln w="3175">
            <a:solidFill>
              <a:schemeClr val="tx1"/>
            </a:solidFill>
          </a:ln>
        </p:spPr>
      </p:pic>
      <p:sp>
        <p:nvSpPr>
          <p:cNvPr id="13" name="TextBox 12">
            <a:extLst>
              <a:ext uri="{FF2B5EF4-FFF2-40B4-BE49-F238E27FC236}">
                <a16:creationId xmlns:a16="http://schemas.microsoft.com/office/drawing/2014/main" id="{03E1FE42-943C-B0AE-9D14-4619061C068C}"/>
              </a:ext>
            </a:extLst>
          </p:cNvPr>
          <p:cNvSpPr txBox="1"/>
          <p:nvPr/>
        </p:nvSpPr>
        <p:spPr>
          <a:xfrm>
            <a:off x="2436260" y="1943541"/>
            <a:ext cx="1416259" cy="461665"/>
          </a:xfrm>
          <a:prstGeom prst="rect">
            <a:avLst/>
          </a:prstGeom>
          <a:noFill/>
        </p:spPr>
        <p:txBody>
          <a:bodyPr wrap="square" rtlCol="0">
            <a:spAutoFit/>
          </a:bodyPr>
          <a:lstStyle/>
          <a:p>
            <a:r>
              <a:rPr lang="en-US" sz="1200" b="1" dirty="0"/>
              <a:t>Cluster internal network</a:t>
            </a:r>
            <a:r>
              <a:rPr lang="en-US" sz="1200" dirty="0"/>
              <a:t>  </a:t>
            </a:r>
            <a:endParaRPr lang="en-SG" sz="1200" dirty="0"/>
          </a:p>
        </p:txBody>
      </p:sp>
      <p:pic>
        <p:nvPicPr>
          <p:cNvPr id="18" name="Picture 17">
            <a:extLst>
              <a:ext uri="{FF2B5EF4-FFF2-40B4-BE49-F238E27FC236}">
                <a16:creationId xmlns:a16="http://schemas.microsoft.com/office/drawing/2014/main" id="{558EA92B-CE99-8B77-86F1-72711ABF725C}"/>
              </a:ext>
            </a:extLst>
          </p:cNvPr>
          <p:cNvPicPr>
            <a:picLocks noChangeAspect="1"/>
          </p:cNvPicPr>
          <p:nvPr/>
        </p:nvPicPr>
        <p:blipFill>
          <a:blip r:embed="rId5"/>
          <a:stretch>
            <a:fillRect/>
          </a:stretch>
        </p:blipFill>
        <p:spPr>
          <a:xfrm>
            <a:off x="3524728" y="2655340"/>
            <a:ext cx="269885" cy="209911"/>
          </a:xfrm>
          <a:prstGeom prst="rect">
            <a:avLst/>
          </a:prstGeom>
          <a:ln w="3175">
            <a:solidFill>
              <a:schemeClr val="tx1"/>
            </a:solidFill>
          </a:ln>
        </p:spPr>
      </p:pic>
      <p:pic>
        <p:nvPicPr>
          <p:cNvPr id="20" name="Picture 19">
            <a:extLst>
              <a:ext uri="{FF2B5EF4-FFF2-40B4-BE49-F238E27FC236}">
                <a16:creationId xmlns:a16="http://schemas.microsoft.com/office/drawing/2014/main" id="{8693BFAE-22EE-E56B-6AD3-612B611AB0A5}"/>
              </a:ext>
            </a:extLst>
          </p:cNvPr>
          <p:cNvPicPr>
            <a:picLocks noChangeAspect="1"/>
          </p:cNvPicPr>
          <p:nvPr/>
        </p:nvPicPr>
        <p:blipFill>
          <a:blip r:embed="rId5"/>
          <a:stretch>
            <a:fillRect/>
          </a:stretch>
        </p:blipFill>
        <p:spPr>
          <a:xfrm>
            <a:off x="4330989" y="2662200"/>
            <a:ext cx="269885" cy="209911"/>
          </a:xfrm>
          <a:prstGeom prst="rect">
            <a:avLst/>
          </a:prstGeom>
          <a:ln w="3175">
            <a:solidFill>
              <a:schemeClr val="tx1"/>
            </a:solidFill>
          </a:ln>
        </p:spPr>
      </p:pic>
      <p:pic>
        <p:nvPicPr>
          <p:cNvPr id="21" name="Picture 20">
            <a:extLst>
              <a:ext uri="{FF2B5EF4-FFF2-40B4-BE49-F238E27FC236}">
                <a16:creationId xmlns:a16="http://schemas.microsoft.com/office/drawing/2014/main" id="{A0D37D2C-D001-8278-E9DB-4CE6008E20F4}"/>
              </a:ext>
            </a:extLst>
          </p:cNvPr>
          <p:cNvPicPr>
            <a:picLocks noChangeAspect="1"/>
          </p:cNvPicPr>
          <p:nvPr/>
        </p:nvPicPr>
        <p:blipFill>
          <a:blip r:embed="rId5"/>
          <a:stretch>
            <a:fillRect/>
          </a:stretch>
        </p:blipFill>
        <p:spPr>
          <a:xfrm>
            <a:off x="6175016" y="2668473"/>
            <a:ext cx="269885" cy="209911"/>
          </a:xfrm>
          <a:prstGeom prst="rect">
            <a:avLst/>
          </a:prstGeom>
          <a:ln w="3175">
            <a:solidFill>
              <a:schemeClr val="tx1"/>
            </a:solidFill>
          </a:ln>
        </p:spPr>
      </p:pic>
      <p:pic>
        <p:nvPicPr>
          <p:cNvPr id="23" name="Picture 22">
            <a:extLst>
              <a:ext uri="{FF2B5EF4-FFF2-40B4-BE49-F238E27FC236}">
                <a16:creationId xmlns:a16="http://schemas.microsoft.com/office/drawing/2014/main" id="{58ED9781-80B7-2E60-2128-D8C226878C27}"/>
              </a:ext>
            </a:extLst>
          </p:cNvPr>
          <p:cNvPicPr>
            <a:picLocks noChangeAspect="1"/>
          </p:cNvPicPr>
          <p:nvPr/>
        </p:nvPicPr>
        <p:blipFill>
          <a:blip r:embed="rId6"/>
          <a:stretch>
            <a:fillRect/>
          </a:stretch>
        </p:blipFill>
        <p:spPr>
          <a:xfrm>
            <a:off x="3583011" y="3230501"/>
            <a:ext cx="788346" cy="353745"/>
          </a:xfrm>
          <a:prstGeom prst="rect">
            <a:avLst/>
          </a:prstGeom>
          <a:ln w="3175">
            <a:solidFill>
              <a:schemeClr val="tx1"/>
            </a:solidFill>
          </a:ln>
        </p:spPr>
      </p:pic>
      <p:pic>
        <p:nvPicPr>
          <p:cNvPr id="24" name="Picture 23">
            <a:extLst>
              <a:ext uri="{FF2B5EF4-FFF2-40B4-BE49-F238E27FC236}">
                <a16:creationId xmlns:a16="http://schemas.microsoft.com/office/drawing/2014/main" id="{DFAE5C44-583F-18DD-6943-34EE24CEE6ED}"/>
              </a:ext>
            </a:extLst>
          </p:cNvPr>
          <p:cNvPicPr>
            <a:picLocks noChangeAspect="1"/>
          </p:cNvPicPr>
          <p:nvPr/>
        </p:nvPicPr>
        <p:blipFill>
          <a:blip r:embed="rId6"/>
          <a:stretch>
            <a:fillRect/>
          </a:stretch>
        </p:blipFill>
        <p:spPr>
          <a:xfrm>
            <a:off x="4901957" y="3191897"/>
            <a:ext cx="788346" cy="353745"/>
          </a:xfrm>
          <a:prstGeom prst="rect">
            <a:avLst/>
          </a:prstGeom>
          <a:ln w="3175">
            <a:solidFill>
              <a:schemeClr val="tx1"/>
            </a:solidFill>
          </a:ln>
        </p:spPr>
      </p:pic>
      <p:pic>
        <p:nvPicPr>
          <p:cNvPr id="25" name="Picture 22" descr="Download Free Icons Png - Rack Server Icon Png PNG Image with No Background  - PNGkey.com">
            <a:extLst>
              <a:ext uri="{FF2B5EF4-FFF2-40B4-BE49-F238E27FC236}">
                <a16:creationId xmlns:a16="http://schemas.microsoft.com/office/drawing/2014/main" id="{61030445-AE82-7858-B883-EE93A4409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579" y="2408843"/>
            <a:ext cx="444385" cy="50671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13E57A43-A5A9-AC58-0056-B5913CBE72AA}"/>
              </a:ext>
            </a:extLst>
          </p:cNvPr>
          <p:cNvPicPr>
            <a:picLocks noChangeAspect="1"/>
          </p:cNvPicPr>
          <p:nvPr/>
        </p:nvPicPr>
        <p:blipFill>
          <a:blip r:embed="rId5"/>
          <a:stretch>
            <a:fillRect/>
          </a:stretch>
        </p:blipFill>
        <p:spPr>
          <a:xfrm>
            <a:off x="5280621" y="2692512"/>
            <a:ext cx="269885" cy="209911"/>
          </a:xfrm>
          <a:prstGeom prst="rect">
            <a:avLst/>
          </a:prstGeom>
          <a:ln w="3175">
            <a:solidFill>
              <a:schemeClr val="tx1"/>
            </a:solidFill>
          </a:ln>
        </p:spPr>
      </p:pic>
      <p:cxnSp>
        <p:nvCxnSpPr>
          <p:cNvPr id="28" name="Straight Arrow Connector 27">
            <a:extLst>
              <a:ext uri="{FF2B5EF4-FFF2-40B4-BE49-F238E27FC236}">
                <a16:creationId xmlns:a16="http://schemas.microsoft.com/office/drawing/2014/main" id="{5D60522C-D065-1556-ECC9-F2E5F4140A68}"/>
              </a:ext>
            </a:extLst>
          </p:cNvPr>
          <p:cNvCxnSpPr>
            <a:cxnSpLocks/>
          </p:cNvCxnSpPr>
          <p:nvPr/>
        </p:nvCxnSpPr>
        <p:spPr>
          <a:xfrm>
            <a:off x="3659670" y="2847863"/>
            <a:ext cx="0" cy="37589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1EFD603-0F19-4F61-2399-67837A37FBD5}"/>
              </a:ext>
            </a:extLst>
          </p:cNvPr>
          <p:cNvCxnSpPr>
            <a:cxnSpLocks/>
            <a:stCxn id="9" idx="2"/>
          </p:cNvCxnSpPr>
          <p:nvPr/>
        </p:nvCxnSpPr>
        <p:spPr>
          <a:xfrm>
            <a:off x="4269987" y="2876409"/>
            <a:ext cx="0" cy="315488"/>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2B536C0-020C-7006-D540-C82BAC7D8E6D}"/>
              </a:ext>
            </a:extLst>
          </p:cNvPr>
          <p:cNvCxnSpPr>
            <a:cxnSpLocks/>
          </p:cNvCxnSpPr>
          <p:nvPr/>
        </p:nvCxnSpPr>
        <p:spPr>
          <a:xfrm>
            <a:off x="5400770" y="2906880"/>
            <a:ext cx="0" cy="271884"/>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81C6F29-B3F1-A0BC-F211-357DFEC4D1A7}"/>
              </a:ext>
            </a:extLst>
          </p:cNvPr>
          <p:cNvCxnSpPr>
            <a:cxnSpLocks/>
          </p:cNvCxnSpPr>
          <p:nvPr/>
        </p:nvCxnSpPr>
        <p:spPr>
          <a:xfrm flipH="1">
            <a:off x="5690303" y="2847863"/>
            <a:ext cx="484713" cy="344034"/>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119D99C9-F084-4E2D-F89B-E406C90D8BD1}"/>
              </a:ext>
            </a:extLst>
          </p:cNvPr>
          <p:cNvPicPr>
            <a:picLocks noChangeAspect="1"/>
          </p:cNvPicPr>
          <p:nvPr/>
        </p:nvPicPr>
        <p:blipFill>
          <a:blip r:embed="rId7"/>
          <a:stretch>
            <a:fillRect/>
          </a:stretch>
        </p:blipFill>
        <p:spPr>
          <a:xfrm>
            <a:off x="6117192" y="3183143"/>
            <a:ext cx="511697" cy="492745"/>
          </a:xfrm>
          <a:prstGeom prst="rect">
            <a:avLst/>
          </a:prstGeom>
        </p:spPr>
      </p:pic>
      <p:pic>
        <p:nvPicPr>
          <p:cNvPr id="39" name="Picture 38">
            <a:extLst>
              <a:ext uri="{FF2B5EF4-FFF2-40B4-BE49-F238E27FC236}">
                <a16:creationId xmlns:a16="http://schemas.microsoft.com/office/drawing/2014/main" id="{23F92CE5-0F58-0562-4532-51DF37656B78}"/>
              </a:ext>
            </a:extLst>
          </p:cNvPr>
          <p:cNvPicPr>
            <a:picLocks noChangeAspect="1"/>
          </p:cNvPicPr>
          <p:nvPr/>
        </p:nvPicPr>
        <p:blipFill>
          <a:blip r:embed="rId5"/>
          <a:stretch>
            <a:fillRect/>
          </a:stretch>
        </p:blipFill>
        <p:spPr>
          <a:xfrm>
            <a:off x="6436251" y="3387242"/>
            <a:ext cx="269885" cy="209911"/>
          </a:xfrm>
          <a:prstGeom prst="rect">
            <a:avLst/>
          </a:prstGeom>
          <a:ln w="3175">
            <a:solidFill>
              <a:schemeClr val="tx1"/>
            </a:solidFill>
          </a:ln>
        </p:spPr>
      </p:pic>
      <p:cxnSp>
        <p:nvCxnSpPr>
          <p:cNvPr id="40" name="Straight Arrow Connector 39">
            <a:extLst>
              <a:ext uri="{FF2B5EF4-FFF2-40B4-BE49-F238E27FC236}">
                <a16:creationId xmlns:a16="http://schemas.microsoft.com/office/drawing/2014/main" id="{3510F382-7C37-03AC-E096-B6B686FAB981}"/>
              </a:ext>
            </a:extLst>
          </p:cNvPr>
          <p:cNvCxnSpPr>
            <a:cxnSpLocks/>
            <a:stCxn id="38" idx="1"/>
          </p:cNvCxnSpPr>
          <p:nvPr/>
        </p:nvCxnSpPr>
        <p:spPr>
          <a:xfrm flipH="1">
            <a:off x="5708238" y="3429516"/>
            <a:ext cx="408954"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AB80D2D-DADB-38AA-BF11-D4B71416E782}"/>
              </a:ext>
            </a:extLst>
          </p:cNvPr>
          <p:cNvCxnSpPr>
            <a:cxnSpLocks/>
          </p:cNvCxnSpPr>
          <p:nvPr/>
        </p:nvCxnSpPr>
        <p:spPr>
          <a:xfrm>
            <a:off x="4224267" y="3622850"/>
            <a:ext cx="0" cy="299926"/>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A5A9C9D-B54D-8B1F-7D85-806DBF154D96}"/>
              </a:ext>
            </a:extLst>
          </p:cNvPr>
          <p:cNvCxnSpPr>
            <a:cxnSpLocks/>
          </p:cNvCxnSpPr>
          <p:nvPr/>
        </p:nvCxnSpPr>
        <p:spPr>
          <a:xfrm flipH="1">
            <a:off x="4600874" y="3559309"/>
            <a:ext cx="351022" cy="330367"/>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2F0AE783-7954-CBE0-6538-B62ABC6B3E98}"/>
              </a:ext>
            </a:extLst>
          </p:cNvPr>
          <p:cNvPicPr>
            <a:picLocks noChangeAspect="1"/>
          </p:cNvPicPr>
          <p:nvPr/>
        </p:nvPicPr>
        <p:blipFill>
          <a:blip r:embed="rId8"/>
          <a:stretch>
            <a:fillRect/>
          </a:stretch>
        </p:blipFill>
        <p:spPr>
          <a:xfrm>
            <a:off x="4113733" y="3948129"/>
            <a:ext cx="585606" cy="550017"/>
          </a:xfrm>
          <a:prstGeom prst="rect">
            <a:avLst/>
          </a:prstGeom>
          <a:ln w="12700">
            <a:solidFill>
              <a:schemeClr val="tx1"/>
            </a:solidFill>
          </a:ln>
        </p:spPr>
      </p:pic>
      <p:pic>
        <p:nvPicPr>
          <p:cNvPr id="55" name="Picture 54">
            <a:extLst>
              <a:ext uri="{FF2B5EF4-FFF2-40B4-BE49-F238E27FC236}">
                <a16:creationId xmlns:a16="http://schemas.microsoft.com/office/drawing/2014/main" id="{F21474F5-7C12-127F-E6EE-D073D9E32EF2}"/>
              </a:ext>
            </a:extLst>
          </p:cNvPr>
          <p:cNvPicPr>
            <a:picLocks noChangeAspect="1"/>
          </p:cNvPicPr>
          <p:nvPr/>
        </p:nvPicPr>
        <p:blipFill>
          <a:blip r:embed="rId4"/>
          <a:stretch>
            <a:fillRect/>
          </a:stretch>
        </p:blipFill>
        <p:spPr>
          <a:xfrm>
            <a:off x="5037968" y="3894713"/>
            <a:ext cx="512538" cy="374962"/>
          </a:xfrm>
          <a:prstGeom prst="rect">
            <a:avLst/>
          </a:prstGeom>
          <a:ln w="3175">
            <a:solidFill>
              <a:schemeClr val="tx1"/>
            </a:solidFill>
          </a:ln>
        </p:spPr>
      </p:pic>
      <p:cxnSp>
        <p:nvCxnSpPr>
          <p:cNvPr id="59" name="Straight Arrow Connector 58">
            <a:extLst>
              <a:ext uri="{FF2B5EF4-FFF2-40B4-BE49-F238E27FC236}">
                <a16:creationId xmlns:a16="http://schemas.microsoft.com/office/drawing/2014/main" id="{831BD08A-1090-6AAA-D45E-F0027648960E}"/>
              </a:ext>
            </a:extLst>
          </p:cNvPr>
          <p:cNvCxnSpPr>
            <a:stCxn id="55" idx="1"/>
          </p:cNvCxnSpPr>
          <p:nvPr/>
        </p:nvCxnSpPr>
        <p:spPr>
          <a:xfrm flipH="1">
            <a:off x="4738146" y="4082194"/>
            <a:ext cx="299822"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4D60187B-6C11-BF38-462A-12144F24D5A6}"/>
              </a:ext>
            </a:extLst>
          </p:cNvPr>
          <p:cNvPicPr>
            <a:picLocks noChangeAspect="1"/>
          </p:cNvPicPr>
          <p:nvPr/>
        </p:nvPicPr>
        <p:blipFill>
          <a:blip r:embed="rId3"/>
          <a:stretch>
            <a:fillRect/>
          </a:stretch>
        </p:blipFill>
        <p:spPr>
          <a:xfrm>
            <a:off x="5758518" y="4689581"/>
            <a:ext cx="492604" cy="383484"/>
          </a:xfrm>
          <a:prstGeom prst="rect">
            <a:avLst/>
          </a:prstGeom>
        </p:spPr>
      </p:pic>
      <p:sp>
        <p:nvSpPr>
          <p:cNvPr id="61" name="TextBox 60">
            <a:extLst>
              <a:ext uri="{FF2B5EF4-FFF2-40B4-BE49-F238E27FC236}">
                <a16:creationId xmlns:a16="http://schemas.microsoft.com/office/drawing/2014/main" id="{A7B74B8E-0936-3DD0-FAD6-57098C39FCE6}"/>
              </a:ext>
            </a:extLst>
          </p:cNvPr>
          <p:cNvSpPr txBox="1"/>
          <p:nvPr/>
        </p:nvSpPr>
        <p:spPr>
          <a:xfrm>
            <a:off x="6451711" y="4770936"/>
            <a:ext cx="1176072" cy="2308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900" b="1" dirty="0"/>
              <a:t>Web-Browser </a:t>
            </a:r>
            <a:endParaRPr lang="zh-CN" altLang="en-US" sz="1600" dirty="0"/>
          </a:p>
        </p:txBody>
      </p:sp>
      <p:pic>
        <p:nvPicPr>
          <p:cNvPr id="62" name="Picture 4">
            <a:extLst>
              <a:ext uri="{FF2B5EF4-FFF2-40B4-BE49-F238E27FC236}">
                <a16:creationId xmlns:a16="http://schemas.microsoft.com/office/drawing/2014/main" id="{0E7FBCA9-D900-E725-E794-BAD5F27640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0621" y="5379203"/>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97F77ADF-5096-71D3-5983-BCAAA2EE32D9}"/>
              </a:ext>
            </a:extLst>
          </p:cNvPr>
          <p:cNvPicPr>
            <a:picLocks noChangeAspect="1"/>
          </p:cNvPicPr>
          <p:nvPr/>
        </p:nvPicPr>
        <p:blipFill>
          <a:blip r:embed="rId10"/>
          <a:stretch>
            <a:fillRect/>
          </a:stretch>
        </p:blipFill>
        <p:spPr>
          <a:xfrm>
            <a:off x="7221039" y="4793188"/>
            <a:ext cx="176680" cy="175361"/>
          </a:xfrm>
          <a:prstGeom prst="rect">
            <a:avLst/>
          </a:prstGeom>
        </p:spPr>
      </p:pic>
      <p:pic>
        <p:nvPicPr>
          <p:cNvPr id="64" name="Picture 63">
            <a:extLst>
              <a:ext uri="{FF2B5EF4-FFF2-40B4-BE49-F238E27FC236}">
                <a16:creationId xmlns:a16="http://schemas.microsoft.com/office/drawing/2014/main" id="{4FB45575-1374-24EB-4AB5-06173F68488F}"/>
              </a:ext>
            </a:extLst>
          </p:cNvPr>
          <p:cNvPicPr>
            <a:picLocks noChangeAspect="1"/>
          </p:cNvPicPr>
          <p:nvPr/>
        </p:nvPicPr>
        <p:blipFill>
          <a:blip r:embed="rId11"/>
          <a:stretch>
            <a:fillRect/>
          </a:stretch>
        </p:blipFill>
        <p:spPr>
          <a:xfrm>
            <a:off x="7420448" y="4793828"/>
            <a:ext cx="198715" cy="194395"/>
          </a:xfrm>
          <a:prstGeom prst="rect">
            <a:avLst/>
          </a:prstGeom>
        </p:spPr>
      </p:pic>
      <p:cxnSp>
        <p:nvCxnSpPr>
          <p:cNvPr id="65" name="Straight Arrow Connector 64">
            <a:extLst>
              <a:ext uri="{FF2B5EF4-FFF2-40B4-BE49-F238E27FC236}">
                <a16:creationId xmlns:a16="http://schemas.microsoft.com/office/drawing/2014/main" id="{4874DEB0-3BE2-7F3C-59C6-A6F94DD470FC}"/>
              </a:ext>
            </a:extLst>
          </p:cNvPr>
          <p:cNvCxnSpPr>
            <a:cxnSpLocks/>
            <a:stCxn id="60" idx="1"/>
          </p:cNvCxnSpPr>
          <p:nvPr/>
        </p:nvCxnSpPr>
        <p:spPr>
          <a:xfrm flipH="1" flipV="1">
            <a:off x="4722068" y="4269675"/>
            <a:ext cx="1036450" cy="611648"/>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9B16824-E761-C074-D06C-C4BBAA73F513}"/>
              </a:ext>
            </a:extLst>
          </p:cNvPr>
          <p:cNvCxnSpPr>
            <a:stCxn id="61" idx="1"/>
            <a:endCxn id="60" idx="3"/>
          </p:cNvCxnSpPr>
          <p:nvPr/>
        </p:nvCxnSpPr>
        <p:spPr>
          <a:xfrm flipH="1" flipV="1">
            <a:off x="6251122" y="4881323"/>
            <a:ext cx="200589" cy="50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51A1C6D8-7739-6A30-FA60-F5B54890ADA2}"/>
              </a:ext>
            </a:extLst>
          </p:cNvPr>
          <p:cNvCxnSpPr>
            <a:cxnSpLocks/>
          </p:cNvCxnSpPr>
          <p:nvPr/>
        </p:nvCxnSpPr>
        <p:spPr>
          <a:xfrm rot="10800000">
            <a:off x="5569104" y="4180194"/>
            <a:ext cx="1135642" cy="596012"/>
          </a:xfrm>
          <a:prstGeom prst="bentConnector3">
            <a:avLst>
              <a:gd name="adj1" fmla="val -6363"/>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76" name="Picture 75" descr="A screenshot of a computer&#10;&#10;Description automatically generated">
            <a:extLst>
              <a:ext uri="{FF2B5EF4-FFF2-40B4-BE49-F238E27FC236}">
                <a16:creationId xmlns:a16="http://schemas.microsoft.com/office/drawing/2014/main" id="{BE66D04B-5128-17AA-1761-4D9E473E98BA}"/>
              </a:ext>
            </a:extLst>
          </p:cNvPr>
          <p:cNvPicPr>
            <a:picLocks noChangeAspect="1"/>
          </p:cNvPicPr>
          <p:nvPr/>
        </p:nvPicPr>
        <p:blipFill rotWithShape="1">
          <a:blip r:embed="rId12">
            <a:extLst>
              <a:ext uri="{28A0092B-C50C-407E-A947-70E740481C1C}">
                <a14:useLocalDpi xmlns:a14="http://schemas.microsoft.com/office/drawing/2010/main" val="0"/>
              </a:ext>
            </a:extLst>
          </a:blip>
          <a:srcRect b="5440"/>
          <a:stretch/>
        </p:blipFill>
        <p:spPr>
          <a:xfrm>
            <a:off x="6251121" y="5063380"/>
            <a:ext cx="1368041" cy="727664"/>
          </a:xfrm>
          <a:prstGeom prst="rect">
            <a:avLst/>
          </a:prstGeom>
          <a:ln w="3175">
            <a:solidFill>
              <a:schemeClr val="tx1"/>
            </a:solidFill>
          </a:ln>
        </p:spPr>
      </p:pic>
      <p:cxnSp>
        <p:nvCxnSpPr>
          <p:cNvPr id="78" name="Straight Arrow Connector 77">
            <a:extLst>
              <a:ext uri="{FF2B5EF4-FFF2-40B4-BE49-F238E27FC236}">
                <a16:creationId xmlns:a16="http://schemas.microsoft.com/office/drawing/2014/main" id="{9EA2D6B7-8DE7-733C-AEB9-6B3B2C8BB5BE}"/>
              </a:ext>
            </a:extLst>
          </p:cNvPr>
          <p:cNvCxnSpPr>
            <a:stCxn id="62" idx="3"/>
          </p:cNvCxnSpPr>
          <p:nvPr/>
        </p:nvCxnSpPr>
        <p:spPr>
          <a:xfrm>
            <a:off x="5537737" y="5507761"/>
            <a:ext cx="637279"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D3EE5085-7284-2E16-462A-7832FA149833}"/>
              </a:ext>
            </a:extLst>
          </p:cNvPr>
          <p:cNvSpPr txBox="1"/>
          <p:nvPr/>
        </p:nvSpPr>
        <p:spPr>
          <a:xfrm>
            <a:off x="5131813" y="2034482"/>
            <a:ext cx="928856" cy="369332"/>
          </a:xfrm>
          <a:prstGeom prst="rect">
            <a:avLst/>
          </a:prstGeom>
          <a:noFill/>
        </p:spPr>
        <p:txBody>
          <a:bodyPr wrap="square" rtlCol="0">
            <a:spAutoFit/>
          </a:bodyPr>
          <a:lstStyle/>
          <a:p>
            <a:r>
              <a:rPr lang="en-US" sz="900" dirty="0">
                <a:solidFill>
                  <a:srgbClr val="002060"/>
                </a:solidFill>
              </a:rPr>
              <a:t>VM with user emulator</a:t>
            </a:r>
            <a:endParaRPr lang="en-SG" sz="900" dirty="0">
              <a:solidFill>
                <a:srgbClr val="002060"/>
              </a:solidFill>
            </a:endParaRPr>
          </a:p>
        </p:txBody>
      </p:sp>
      <p:sp>
        <p:nvSpPr>
          <p:cNvPr id="80" name="TextBox 79">
            <a:extLst>
              <a:ext uri="{FF2B5EF4-FFF2-40B4-BE49-F238E27FC236}">
                <a16:creationId xmlns:a16="http://schemas.microsoft.com/office/drawing/2014/main" id="{C60C906B-33B7-532C-2440-20B7D180C6C0}"/>
              </a:ext>
            </a:extLst>
          </p:cNvPr>
          <p:cNvSpPr txBox="1"/>
          <p:nvPr/>
        </p:nvSpPr>
        <p:spPr>
          <a:xfrm>
            <a:off x="3423113" y="2241817"/>
            <a:ext cx="1135393" cy="369332"/>
          </a:xfrm>
          <a:prstGeom prst="rect">
            <a:avLst/>
          </a:prstGeom>
          <a:noFill/>
        </p:spPr>
        <p:txBody>
          <a:bodyPr wrap="square" rtlCol="0">
            <a:spAutoFit/>
          </a:bodyPr>
          <a:lstStyle/>
          <a:p>
            <a:r>
              <a:rPr lang="en-US" sz="900" dirty="0">
                <a:solidFill>
                  <a:srgbClr val="002060"/>
                </a:solidFill>
              </a:rPr>
              <a:t>Servers cluster with user emulator</a:t>
            </a:r>
            <a:endParaRPr lang="en-SG" sz="900" dirty="0">
              <a:solidFill>
                <a:srgbClr val="002060"/>
              </a:solidFill>
            </a:endParaRPr>
          </a:p>
        </p:txBody>
      </p:sp>
      <p:sp>
        <p:nvSpPr>
          <p:cNvPr id="81" name="TextBox 80">
            <a:extLst>
              <a:ext uri="{FF2B5EF4-FFF2-40B4-BE49-F238E27FC236}">
                <a16:creationId xmlns:a16="http://schemas.microsoft.com/office/drawing/2014/main" id="{3D11AE99-4E91-56E0-D119-ED56AECBF03C}"/>
              </a:ext>
            </a:extLst>
          </p:cNvPr>
          <p:cNvSpPr txBox="1"/>
          <p:nvPr/>
        </p:nvSpPr>
        <p:spPr>
          <a:xfrm>
            <a:off x="5815603" y="2111117"/>
            <a:ext cx="1141436" cy="369332"/>
          </a:xfrm>
          <a:prstGeom prst="rect">
            <a:avLst/>
          </a:prstGeom>
          <a:noFill/>
        </p:spPr>
        <p:txBody>
          <a:bodyPr wrap="square" rtlCol="0">
            <a:spAutoFit/>
          </a:bodyPr>
          <a:lstStyle/>
          <a:p>
            <a:r>
              <a:rPr lang="en-US" sz="900" dirty="0">
                <a:solidFill>
                  <a:srgbClr val="002060"/>
                </a:solidFill>
              </a:rPr>
              <a:t>Laptop/Desktop with user emulator</a:t>
            </a:r>
            <a:endParaRPr lang="en-SG" sz="900" dirty="0">
              <a:solidFill>
                <a:srgbClr val="002060"/>
              </a:solidFill>
            </a:endParaRPr>
          </a:p>
        </p:txBody>
      </p:sp>
      <p:sp>
        <p:nvSpPr>
          <p:cNvPr id="82" name="TextBox 81">
            <a:extLst>
              <a:ext uri="{FF2B5EF4-FFF2-40B4-BE49-F238E27FC236}">
                <a16:creationId xmlns:a16="http://schemas.microsoft.com/office/drawing/2014/main" id="{185E3610-671A-06A8-C655-7550CFF7F9D9}"/>
              </a:ext>
            </a:extLst>
          </p:cNvPr>
          <p:cNvSpPr txBox="1"/>
          <p:nvPr/>
        </p:nvSpPr>
        <p:spPr>
          <a:xfrm>
            <a:off x="6652749" y="3161680"/>
            <a:ext cx="1141436" cy="369332"/>
          </a:xfrm>
          <a:prstGeom prst="rect">
            <a:avLst/>
          </a:prstGeom>
          <a:noFill/>
        </p:spPr>
        <p:txBody>
          <a:bodyPr wrap="square" rtlCol="0">
            <a:spAutoFit/>
          </a:bodyPr>
          <a:lstStyle/>
          <a:p>
            <a:r>
              <a:rPr lang="en-US" sz="900" dirty="0">
                <a:solidFill>
                  <a:srgbClr val="002060"/>
                </a:solidFill>
              </a:rPr>
              <a:t>Raspberry-PI with user emulator</a:t>
            </a:r>
            <a:endParaRPr lang="en-SG" sz="900" dirty="0">
              <a:solidFill>
                <a:srgbClr val="002060"/>
              </a:solidFill>
            </a:endParaRPr>
          </a:p>
        </p:txBody>
      </p:sp>
      <p:sp>
        <p:nvSpPr>
          <p:cNvPr id="83" name="TextBox 82">
            <a:extLst>
              <a:ext uri="{FF2B5EF4-FFF2-40B4-BE49-F238E27FC236}">
                <a16:creationId xmlns:a16="http://schemas.microsoft.com/office/drawing/2014/main" id="{80BC339E-A346-CFA4-9E1D-15BFFCDD9A48}"/>
              </a:ext>
            </a:extLst>
          </p:cNvPr>
          <p:cNvSpPr txBox="1"/>
          <p:nvPr/>
        </p:nvSpPr>
        <p:spPr>
          <a:xfrm>
            <a:off x="3463240" y="3577845"/>
            <a:ext cx="742592" cy="230832"/>
          </a:xfrm>
          <a:prstGeom prst="rect">
            <a:avLst/>
          </a:prstGeom>
          <a:noFill/>
        </p:spPr>
        <p:txBody>
          <a:bodyPr wrap="square" rtlCol="0">
            <a:spAutoFit/>
          </a:bodyPr>
          <a:lstStyle/>
          <a:p>
            <a:r>
              <a:rPr lang="en-US" sz="900" dirty="0">
                <a:solidFill>
                  <a:srgbClr val="002060"/>
                </a:solidFill>
              </a:rPr>
              <a:t>Switches </a:t>
            </a:r>
            <a:endParaRPr lang="en-SG" sz="900" dirty="0">
              <a:solidFill>
                <a:srgbClr val="002060"/>
              </a:solidFill>
            </a:endParaRPr>
          </a:p>
        </p:txBody>
      </p:sp>
      <p:sp>
        <p:nvSpPr>
          <p:cNvPr id="84" name="TextBox 83">
            <a:extLst>
              <a:ext uri="{FF2B5EF4-FFF2-40B4-BE49-F238E27FC236}">
                <a16:creationId xmlns:a16="http://schemas.microsoft.com/office/drawing/2014/main" id="{C5E8DE13-1344-9E6B-F776-D0CDED247D97}"/>
              </a:ext>
            </a:extLst>
          </p:cNvPr>
          <p:cNvSpPr txBox="1"/>
          <p:nvPr/>
        </p:nvSpPr>
        <p:spPr>
          <a:xfrm>
            <a:off x="5058333" y="3528509"/>
            <a:ext cx="742592" cy="230832"/>
          </a:xfrm>
          <a:prstGeom prst="rect">
            <a:avLst/>
          </a:prstGeom>
          <a:noFill/>
        </p:spPr>
        <p:txBody>
          <a:bodyPr wrap="square" rtlCol="0">
            <a:spAutoFit/>
          </a:bodyPr>
          <a:lstStyle/>
          <a:p>
            <a:r>
              <a:rPr lang="en-US" sz="900" dirty="0">
                <a:solidFill>
                  <a:srgbClr val="002060"/>
                </a:solidFill>
              </a:rPr>
              <a:t>Switches </a:t>
            </a:r>
            <a:endParaRPr lang="en-SG" sz="900" dirty="0">
              <a:solidFill>
                <a:srgbClr val="002060"/>
              </a:solidFill>
            </a:endParaRPr>
          </a:p>
        </p:txBody>
      </p:sp>
      <p:sp>
        <p:nvSpPr>
          <p:cNvPr id="85" name="TextBox 84">
            <a:extLst>
              <a:ext uri="{FF2B5EF4-FFF2-40B4-BE49-F238E27FC236}">
                <a16:creationId xmlns:a16="http://schemas.microsoft.com/office/drawing/2014/main" id="{1EA07318-CE7A-6FE4-8C99-BF9B61B07EC6}"/>
              </a:ext>
            </a:extLst>
          </p:cNvPr>
          <p:cNvSpPr txBox="1"/>
          <p:nvPr/>
        </p:nvSpPr>
        <p:spPr>
          <a:xfrm>
            <a:off x="4019182" y="4469192"/>
            <a:ext cx="742592" cy="230832"/>
          </a:xfrm>
          <a:prstGeom prst="rect">
            <a:avLst/>
          </a:prstGeom>
          <a:noFill/>
        </p:spPr>
        <p:txBody>
          <a:bodyPr wrap="square" rtlCol="0">
            <a:spAutoFit/>
          </a:bodyPr>
          <a:lstStyle/>
          <a:p>
            <a:r>
              <a:rPr lang="en-US" sz="900" dirty="0">
                <a:solidFill>
                  <a:srgbClr val="002060"/>
                </a:solidFill>
              </a:rPr>
              <a:t>Router  </a:t>
            </a:r>
            <a:endParaRPr lang="en-SG" sz="900" dirty="0">
              <a:solidFill>
                <a:srgbClr val="002060"/>
              </a:solidFill>
            </a:endParaRPr>
          </a:p>
        </p:txBody>
      </p:sp>
      <p:sp>
        <p:nvSpPr>
          <p:cNvPr id="86" name="TextBox 85">
            <a:extLst>
              <a:ext uri="{FF2B5EF4-FFF2-40B4-BE49-F238E27FC236}">
                <a16:creationId xmlns:a16="http://schemas.microsoft.com/office/drawing/2014/main" id="{557464BE-06A3-F180-2F44-BA938D8B420A}"/>
              </a:ext>
            </a:extLst>
          </p:cNvPr>
          <p:cNvSpPr txBox="1"/>
          <p:nvPr/>
        </p:nvSpPr>
        <p:spPr>
          <a:xfrm>
            <a:off x="5502959" y="3711626"/>
            <a:ext cx="1096987" cy="369332"/>
          </a:xfrm>
          <a:prstGeom prst="rect">
            <a:avLst/>
          </a:prstGeom>
          <a:noFill/>
        </p:spPr>
        <p:txBody>
          <a:bodyPr wrap="square" rtlCol="0">
            <a:spAutoFit/>
          </a:bodyPr>
          <a:lstStyle/>
          <a:p>
            <a:r>
              <a:rPr lang="en-US" sz="900" dirty="0">
                <a:solidFill>
                  <a:srgbClr val="002060"/>
                </a:solidFill>
              </a:rPr>
              <a:t>Internal monitor hub server  </a:t>
            </a:r>
            <a:endParaRPr lang="en-SG" sz="900" dirty="0">
              <a:solidFill>
                <a:srgbClr val="002060"/>
              </a:solidFill>
            </a:endParaRPr>
          </a:p>
        </p:txBody>
      </p:sp>
      <p:sp>
        <p:nvSpPr>
          <p:cNvPr id="87" name="TextBox 86">
            <a:extLst>
              <a:ext uri="{FF2B5EF4-FFF2-40B4-BE49-F238E27FC236}">
                <a16:creationId xmlns:a16="http://schemas.microsoft.com/office/drawing/2014/main" id="{94EB9397-6FD6-A057-926E-914E28B2BF1A}"/>
              </a:ext>
            </a:extLst>
          </p:cNvPr>
          <p:cNvSpPr txBox="1"/>
          <p:nvPr/>
        </p:nvSpPr>
        <p:spPr>
          <a:xfrm>
            <a:off x="5502583" y="5037197"/>
            <a:ext cx="692762" cy="230832"/>
          </a:xfrm>
          <a:prstGeom prst="rect">
            <a:avLst/>
          </a:prstGeom>
          <a:noFill/>
        </p:spPr>
        <p:txBody>
          <a:bodyPr wrap="square" rtlCol="0">
            <a:spAutoFit/>
          </a:bodyPr>
          <a:lstStyle/>
          <a:p>
            <a:r>
              <a:rPr lang="en-US" sz="900" dirty="0">
                <a:solidFill>
                  <a:srgbClr val="002060"/>
                </a:solidFill>
              </a:rPr>
              <a:t>User’s PC</a:t>
            </a:r>
            <a:endParaRPr lang="en-SG" sz="900" dirty="0">
              <a:solidFill>
                <a:srgbClr val="002060"/>
              </a:solidFill>
            </a:endParaRPr>
          </a:p>
        </p:txBody>
      </p:sp>
      <p:sp>
        <p:nvSpPr>
          <p:cNvPr id="88" name="TextBox 87">
            <a:extLst>
              <a:ext uri="{FF2B5EF4-FFF2-40B4-BE49-F238E27FC236}">
                <a16:creationId xmlns:a16="http://schemas.microsoft.com/office/drawing/2014/main" id="{536C6200-778E-1FB5-B5BE-E05F3BB94F12}"/>
              </a:ext>
            </a:extLst>
          </p:cNvPr>
          <p:cNvSpPr txBox="1"/>
          <p:nvPr/>
        </p:nvSpPr>
        <p:spPr>
          <a:xfrm>
            <a:off x="6183342" y="5791044"/>
            <a:ext cx="1435820" cy="230832"/>
          </a:xfrm>
          <a:prstGeom prst="rect">
            <a:avLst/>
          </a:prstGeom>
          <a:noFill/>
        </p:spPr>
        <p:txBody>
          <a:bodyPr wrap="square" rtlCol="0">
            <a:spAutoFit/>
          </a:bodyPr>
          <a:lstStyle/>
          <a:p>
            <a:r>
              <a:rPr lang="en-US" sz="900" dirty="0">
                <a:solidFill>
                  <a:srgbClr val="002060"/>
                </a:solidFill>
              </a:rPr>
              <a:t>Tasks monitor hub website </a:t>
            </a:r>
            <a:endParaRPr lang="en-SG" sz="900" dirty="0">
              <a:solidFill>
                <a:srgbClr val="002060"/>
              </a:solidFill>
            </a:endParaRPr>
          </a:p>
        </p:txBody>
      </p:sp>
      <p:sp>
        <p:nvSpPr>
          <p:cNvPr id="89" name="TextBox 88">
            <a:extLst>
              <a:ext uri="{FF2B5EF4-FFF2-40B4-BE49-F238E27FC236}">
                <a16:creationId xmlns:a16="http://schemas.microsoft.com/office/drawing/2014/main" id="{C4A77AAD-0C3E-0CD5-4055-FB80C1FE7F7A}"/>
              </a:ext>
            </a:extLst>
          </p:cNvPr>
          <p:cNvSpPr txBox="1"/>
          <p:nvPr/>
        </p:nvSpPr>
        <p:spPr>
          <a:xfrm>
            <a:off x="4942613" y="5673658"/>
            <a:ext cx="692762" cy="230832"/>
          </a:xfrm>
          <a:prstGeom prst="rect">
            <a:avLst/>
          </a:prstGeom>
          <a:noFill/>
        </p:spPr>
        <p:txBody>
          <a:bodyPr wrap="square" rtlCol="0">
            <a:spAutoFit/>
          </a:bodyPr>
          <a:lstStyle/>
          <a:p>
            <a:r>
              <a:rPr lang="en-US" sz="900" dirty="0">
                <a:solidFill>
                  <a:srgbClr val="002060"/>
                </a:solidFill>
              </a:rPr>
              <a:t>Users</a:t>
            </a:r>
            <a:endParaRPr lang="en-SG" sz="900" dirty="0">
              <a:solidFill>
                <a:srgbClr val="002060"/>
              </a:solidFill>
            </a:endParaRPr>
          </a:p>
        </p:txBody>
      </p:sp>
      <p:pic>
        <p:nvPicPr>
          <p:cNvPr id="90" name="Picture 4">
            <a:extLst>
              <a:ext uri="{FF2B5EF4-FFF2-40B4-BE49-F238E27FC236}">
                <a16:creationId xmlns:a16="http://schemas.microsoft.com/office/drawing/2014/main" id="{045D19A1-3EB4-F06C-1361-7F629F7D01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3504" y="5382818"/>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4">
            <a:extLst>
              <a:ext uri="{FF2B5EF4-FFF2-40B4-BE49-F238E27FC236}">
                <a16:creationId xmlns:a16="http://schemas.microsoft.com/office/drawing/2014/main" id="{914909C5-5A6B-D1CF-B72B-EDBD5C70113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8458" y="5387336"/>
            <a:ext cx="257116" cy="257116"/>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Straight Arrow Connector 91">
            <a:extLst>
              <a:ext uri="{FF2B5EF4-FFF2-40B4-BE49-F238E27FC236}">
                <a16:creationId xmlns:a16="http://schemas.microsoft.com/office/drawing/2014/main" id="{A4AF3CC0-F23B-2365-FE79-83C4CC52CC35}"/>
              </a:ext>
            </a:extLst>
          </p:cNvPr>
          <p:cNvCxnSpPr>
            <a:cxnSpLocks/>
          </p:cNvCxnSpPr>
          <p:nvPr/>
        </p:nvCxnSpPr>
        <p:spPr>
          <a:xfrm flipV="1">
            <a:off x="4339986" y="3622247"/>
            <a:ext cx="0" cy="274045"/>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B263B529-1EC1-9325-931C-9B3472B3D7E0}"/>
              </a:ext>
            </a:extLst>
          </p:cNvPr>
          <p:cNvCxnSpPr>
            <a:cxnSpLocks/>
          </p:cNvCxnSpPr>
          <p:nvPr/>
        </p:nvCxnSpPr>
        <p:spPr>
          <a:xfrm flipV="1">
            <a:off x="3756709" y="2865251"/>
            <a:ext cx="0" cy="2964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4394904C-341C-CDF5-6D23-768E5B7F4238}"/>
              </a:ext>
            </a:extLst>
          </p:cNvPr>
          <p:cNvCxnSpPr>
            <a:cxnSpLocks/>
          </p:cNvCxnSpPr>
          <p:nvPr/>
        </p:nvCxnSpPr>
        <p:spPr>
          <a:xfrm flipV="1">
            <a:off x="4183168" y="2871665"/>
            <a:ext cx="0" cy="2964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091235D-B05C-D400-8C40-1337A8FF2421}"/>
              </a:ext>
            </a:extLst>
          </p:cNvPr>
          <p:cNvCxnSpPr>
            <a:cxnSpLocks/>
          </p:cNvCxnSpPr>
          <p:nvPr/>
        </p:nvCxnSpPr>
        <p:spPr>
          <a:xfrm flipV="1">
            <a:off x="4513690" y="3567079"/>
            <a:ext cx="284556" cy="257142"/>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B4E80B20-E60C-1A68-776F-0C802D3B360E}"/>
              </a:ext>
            </a:extLst>
          </p:cNvPr>
          <p:cNvCxnSpPr>
            <a:cxnSpLocks/>
          </p:cNvCxnSpPr>
          <p:nvPr/>
        </p:nvCxnSpPr>
        <p:spPr>
          <a:xfrm flipV="1">
            <a:off x="5288994" y="2889826"/>
            <a:ext cx="0" cy="278268"/>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3D760D9-DE83-C8B1-DF5A-9E287CA1421D}"/>
              </a:ext>
            </a:extLst>
          </p:cNvPr>
          <p:cNvCxnSpPr>
            <a:cxnSpLocks/>
          </p:cNvCxnSpPr>
          <p:nvPr/>
        </p:nvCxnSpPr>
        <p:spPr>
          <a:xfrm flipV="1">
            <a:off x="5643497" y="2921500"/>
            <a:ext cx="254264" cy="172034"/>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54E4AA3C-5D67-152C-3894-4D7AF3E6D5B5}"/>
              </a:ext>
            </a:extLst>
          </p:cNvPr>
          <p:cNvCxnSpPr>
            <a:cxnSpLocks/>
          </p:cNvCxnSpPr>
          <p:nvPr/>
        </p:nvCxnSpPr>
        <p:spPr>
          <a:xfrm>
            <a:off x="5714947" y="3327793"/>
            <a:ext cx="359862"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0" name="Picture 109">
            <a:extLst>
              <a:ext uri="{FF2B5EF4-FFF2-40B4-BE49-F238E27FC236}">
                <a16:creationId xmlns:a16="http://schemas.microsoft.com/office/drawing/2014/main" id="{F2795659-DEC2-A58A-87D1-8D1D964FEADE}"/>
              </a:ext>
            </a:extLst>
          </p:cNvPr>
          <p:cNvPicPr>
            <a:picLocks noChangeAspect="1"/>
          </p:cNvPicPr>
          <p:nvPr/>
        </p:nvPicPr>
        <p:blipFill>
          <a:blip r:embed="rId5"/>
          <a:stretch>
            <a:fillRect/>
          </a:stretch>
        </p:blipFill>
        <p:spPr>
          <a:xfrm>
            <a:off x="2599954" y="4936133"/>
            <a:ext cx="269885" cy="209911"/>
          </a:xfrm>
          <a:prstGeom prst="rect">
            <a:avLst/>
          </a:prstGeom>
          <a:ln w="3175">
            <a:solidFill>
              <a:schemeClr val="tx1"/>
            </a:solidFill>
          </a:ln>
        </p:spPr>
      </p:pic>
      <p:sp>
        <p:nvSpPr>
          <p:cNvPr id="111" name="TextBox 110">
            <a:extLst>
              <a:ext uri="{FF2B5EF4-FFF2-40B4-BE49-F238E27FC236}">
                <a16:creationId xmlns:a16="http://schemas.microsoft.com/office/drawing/2014/main" id="{76A78399-EE8B-F740-C7A9-EC8C0B002F75}"/>
              </a:ext>
            </a:extLst>
          </p:cNvPr>
          <p:cNvSpPr txBox="1"/>
          <p:nvPr/>
        </p:nvSpPr>
        <p:spPr>
          <a:xfrm>
            <a:off x="2824381" y="4935565"/>
            <a:ext cx="1277717" cy="230832"/>
          </a:xfrm>
          <a:prstGeom prst="rect">
            <a:avLst/>
          </a:prstGeom>
          <a:noFill/>
        </p:spPr>
        <p:txBody>
          <a:bodyPr wrap="square" rtlCol="0">
            <a:spAutoFit/>
          </a:bodyPr>
          <a:lstStyle/>
          <a:p>
            <a:r>
              <a:rPr lang="en-US" sz="900" dirty="0">
                <a:solidFill>
                  <a:srgbClr val="002060"/>
                </a:solidFill>
              </a:rPr>
              <a:t>User Action Emulator </a:t>
            </a:r>
            <a:endParaRPr lang="en-SG" sz="900" dirty="0">
              <a:solidFill>
                <a:srgbClr val="002060"/>
              </a:solidFill>
            </a:endParaRPr>
          </a:p>
        </p:txBody>
      </p:sp>
      <p:cxnSp>
        <p:nvCxnSpPr>
          <p:cNvPr id="112" name="Straight Arrow Connector 111">
            <a:extLst>
              <a:ext uri="{FF2B5EF4-FFF2-40B4-BE49-F238E27FC236}">
                <a16:creationId xmlns:a16="http://schemas.microsoft.com/office/drawing/2014/main" id="{FFF9FA6F-D4D2-27EE-A49B-981427A0A4CF}"/>
              </a:ext>
            </a:extLst>
          </p:cNvPr>
          <p:cNvCxnSpPr>
            <a:cxnSpLocks/>
          </p:cNvCxnSpPr>
          <p:nvPr/>
        </p:nvCxnSpPr>
        <p:spPr>
          <a:xfrm>
            <a:off x="2580245" y="5791143"/>
            <a:ext cx="269885"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ABBFCD1D-C122-FA0F-A591-503C99A6D822}"/>
              </a:ext>
            </a:extLst>
          </p:cNvPr>
          <p:cNvSpPr txBox="1"/>
          <p:nvPr/>
        </p:nvSpPr>
        <p:spPr>
          <a:xfrm>
            <a:off x="2860744" y="5662283"/>
            <a:ext cx="1277717" cy="230832"/>
          </a:xfrm>
          <a:prstGeom prst="rect">
            <a:avLst/>
          </a:prstGeom>
          <a:noFill/>
        </p:spPr>
        <p:txBody>
          <a:bodyPr wrap="square" rtlCol="0">
            <a:spAutoFit/>
          </a:bodyPr>
          <a:lstStyle/>
          <a:p>
            <a:r>
              <a:rPr lang="en-US" sz="900" dirty="0">
                <a:solidFill>
                  <a:srgbClr val="002060"/>
                </a:solidFill>
              </a:rPr>
              <a:t>Emulator’s traffic flow</a:t>
            </a:r>
            <a:endParaRPr lang="en-SG" sz="900" dirty="0">
              <a:solidFill>
                <a:srgbClr val="002060"/>
              </a:solidFill>
            </a:endParaRPr>
          </a:p>
        </p:txBody>
      </p:sp>
      <p:cxnSp>
        <p:nvCxnSpPr>
          <p:cNvPr id="115" name="Straight Arrow Connector 114">
            <a:extLst>
              <a:ext uri="{FF2B5EF4-FFF2-40B4-BE49-F238E27FC236}">
                <a16:creationId xmlns:a16="http://schemas.microsoft.com/office/drawing/2014/main" id="{2696E20C-52F0-A20B-5051-E8D9261916CB}"/>
              </a:ext>
            </a:extLst>
          </p:cNvPr>
          <p:cNvCxnSpPr>
            <a:cxnSpLocks/>
          </p:cNvCxnSpPr>
          <p:nvPr/>
        </p:nvCxnSpPr>
        <p:spPr>
          <a:xfrm>
            <a:off x="2596147" y="5944245"/>
            <a:ext cx="265325"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2F7BC86-35ED-2246-5089-EED8FD882720}"/>
              </a:ext>
            </a:extLst>
          </p:cNvPr>
          <p:cNvCxnSpPr>
            <a:cxnSpLocks/>
          </p:cNvCxnSpPr>
          <p:nvPr/>
        </p:nvCxnSpPr>
        <p:spPr>
          <a:xfrm flipV="1">
            <a:off x="4666090" y="3719479"/>
            <a:ext cx="284556" cy="257142"/>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7218B20F-749E-F1FF-15D2-E1BF04284A40}"/>
              </a:ext>
            </a:extLst>
          </p:cNvPr>
          <p:cNvSpPr txBox="1"/>
          <p:nvPr/>
        </p:nvSpPr>
        <p:spPr>
          <a:xfrm>
            <a:off x="2830193" y="5842716"/>
            <a:ext cx="1505636" cy="230832"/>
          </a:xfrm>
          <a:prstGeom prst="rect">
            <a:avLst/>
          </a:prstGeom>
          <a:noFill/>
        </p:spPr>
        <p:txBody>
          <a:bodyPr wrap="square" rtlCol="0">
            <a:spAutoFit/>
          </a:bodyPr>
          <a:lstStyle/>
          <a:p>
            <a:r>
              <a:rPr lang="en-US" sz="900" dirty="0">
                <a:solidFill>
                  <a:srgbClr val="002060"/>
                </a:solidFill>
              </a:rPr>
              <a:t>Monitor hub’s control flow</a:t>
            </a:r>
            <a:endParaRPr lang="en-SG" sz="900" dirty="0">
              <a:solidFill>
                <a:srgbClr val="002060"/>
              </a:solidFill>
            </a:endParaRPr>
          </a:p>
        </p:txBody>
      </p:sp>
      <p:pic>
        <p:nvPicPr>
          <p:cNvPr id="120" name="Picture 119">
            <a:extLst>
              <a:ext uri="{FF2B5EF4-FFF2-40B4-BE49-F238E27FC236}">
                <a16:creationId xmlns:a16="http://schemas.microsoft.com/office/drawing/2014/main" id="{E7029A62-95D8-AEEC-BF92-AFAD798D5515}"/>
              </a:ext>
            </a:extLst>
          </p:cNvPr>
          <p:cNvPicPr>
            <a:picLocks noChangeAspect="1"/>
          </p:cNvPicPr>
          <p:nvPr/>
        </p:nvPicPr>
        <p:blipFill>
          <a:blip r:embed="rId13"/>
          <a:stretch>
            <a:fillRect/>
          </a:stretch>
        </p:blipFill>
        <p:spPr>
          <a:xfrm>
            <a:off x="4609816" y="1382338"/>
            <a:ext cx="487816" cy="511437"/>
          </a:xfrm>
          <a:prstGeom prst="rect">
            <a:avLst/>
          </a:prstGeom>
          <a:ln w="19050">
            <a:solidFill>
              <a:schemeClr val="tx1"/>
            </a:solidFill>
          </a:ln>
        </p:spPr>
      </p:pic>
      <p:sp>
        <p:nvSpPr>
          <p:cNvPr id="121" name="TextBox 120">
            <a:extLst>
              <a:ext uri="{FF2B5EF4-FFF2-40B4-BE49-F238E27FC236}">
                <a16:creationId xmlns:a16="http://schemas.microsoft.com/office/drawing/2014/main" id="{D424D64A-DDA8-8F38-80EF-C83A0D42F781}"/>
              </a:ext>
            </a:extLst>
          </p:cNvPr>
          <p:cNvSpPr txBox="1"/>
          <p:nvPr/>
        </p:nvSpPr>
        <p:spPr>
          <a:xfrm>
            <a:off x="5044292" y="1256057"/>
            <a:ext cx="1012428" cy="369332"/>
          </a:xfrm>
          <a:prstGeom prst="rect">
            <a:avLst/>
          </a:prstGeom>
          <a:noFill/>
        </p:spPr>
        <p:txBody>
          <a:bodyPr wrap="square" rtlCol="0">
            <a:spAutoFit/>
          </a:bodyPr>
          <a:lstStyle/>
          <a:p>
            <a:r>
              <a:rPr lang="en-US" sz="900" dirty="0">
                <a:solidFill>
                  <a:srgbClr val="002060"/>
                </a:solidFill>
              </a:rPr>
              <a:t>Internal/External action repository </a:t>
            </a:r>
            <a:endParaRPr lang="en-SG" sz="900" dirty="0">
              <a:solidFill>
                <a:srgbClr val="002060"/>
              </a:solidFill>
            </a:endParaRPr>
          </a:p>
        </p:txBody>
      </p:sp>
      <p:cxnSp>
        <p:nvCxnSpPr>
          <p:cNvPr id="125" name="Connector: Elbow 124">
            <a:extLst>
              <a:ext uri="{FF2B5EF4-FFF2-40B4-BE49-F238E27FC236}">
                <a16:creationId xmlns:a16="http://schemas.microsoft.com/office/drawing/2014/main" id="{7A96FABA-FEDE-766A-C8DC-D18D19BE752D}"/>
              </a:ext>
            </a:extLst>
          </p:cNvPr>
          <p:cNvCxnSpPr>
            <a:cxnSpLocks/>
            <a:stCxn id="120" idx="2"/>
            <a:endCxn id="20" idx="3"/>
          </p:cNvCxnSpPr>
          <p:nvPr/>
        </p:nvCxnSpPr>
        <p:spPr>
          <a:xfrm rot="5400000">
            <a:off x="4290609" y="2204040"/>
            <a:ext cx="873381" cy="25285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704BD184-8C2A-D364-26DF-33350971B29A}"/>
              </a:ext>
            </a:extLst>
          </p:cNvPr>
          <p:cNvCxnSpPr>
            <a:cxnSpLocks/>
            <a:endCxn id="26" idx="1"/>
          </p:cNvCxnSpPr>
          <p:nvPr/>
        </p:nvCxnSpPr>
        <p:spPr>
          <a:xfrm rot="16200000" flipH="1">
            <a:off x="4654093" y="2170939"/>
            <a:ext cx="906877" cy="3461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9A70D80D-E864-CBA6-1C90-0BC9E438DFB1}"/>
              </a:ext>
            </a:extLst>
          </p:cNvPr>
          <p:cNvPicPr>
            <a:picLocks noChangeAspect="1"/>
          </p:cNvPicPr>
          <p:nvPr/>
        </p:nvPicPr>
        <p:blipFill>
          <a:blip r:embed="rId13"/>
          <a:stretch>
            <a:fillRect/>
          </a:stretch>
        </p:blipFill>
        <p:spPr>
          <a:xfrm>
            <a:off x="2621847" y="5187003"/>
            <a:ext cx="202534" cy="212341"/>
          </a:xfrm>
          <a:prstGeom prst="rect">
            <a:avLst/>
          </a:prstGeom>
          <a:ln w="19050">
            <a:noFill/>
          </a:ln>
        </p:spPr>
      </p:pic>
      <p:sp>
        <p:nvSpPr>
          <p:cNvPr id="135" name="TextBox 134">
            <a:extLst>
              <a:ext uri="{FF2B5EF4-FFF2-40B4-BE49-F238E27FC236}">
                <a16:creationId xmlns:a16="http://schemas.microsoft.com/office/drawing/2014/main" id="{4FD097B1-7388-274F-8399-617DB7968FE1}"/>
              </a:ext>
            </a:extLst>
          </p:cNvPr>
          <p:cNvSpPr txBox="1"/>
          <p:nvPr/>
        </p:nvSpPr>
        <p:spPr>
          <a:xfrm>
            <a:off x="2850130" y="5191291"/>
            <a:ext cx="1277717" cy="230832"/>
          </a:xfrm>
          <a:prstGeom prst="rect">
            <a:avLst/>
          </a:prstGeom>
          <a:noFill/>
        </p:spPr>
        <p:txBody>
          <a:bodyPr wrap="square" rtlCol="0">
            <a:spAutoFit/>
          </a:bodyPr>
          <a:lstStyle/>
          <a:p>
            <a:r>
              <a:rPr lang="en-US" sz="900" dirty="0">
                <a:solidFill>
                  <a:srgbClr val="002060"/>
                </a:solidFill>
              </a:rPr>
              <a:t>User repository </a:t>
            </a:r>
            <a:endParaRPr lang="en-SG" sz="900" dirty="0">
              <a:solidFill>
                <a:srgbClr val="002060"/>
              </a:solidFill>
            </a:endParaRPr>
          </a:p>
        </p:txBody>
      </p:sp>
      <p:pic>
        <p:nvPicPr>
          <p:cNvPr id="136" name="Picture 135">
            <a:extLst>
              <a:ext uri="{FF2B5EF4-FFF2-40B4-BE49-F238E27FC236}">
                <a16:creationId xmlns:a16="http://schemas.microsoft.com/office/drawing/2014/main" id="{E972C7EE-2774-4ACA-05F1-4096EA36A06F}"/>
              </a:ext>
            </a:extLst>
          </p:cNvPr>
          <p:cNvPicPr>
            <a:picLocks noChangeAspect="1"/>
          </p:cNvPicPr>
          <p:nvPr/>
        </p:nvPicPr>
        <p:blipFill>
          <a:blip r:embed="rId13"/>
          <a:stretch>
            <a:fillRect/>
          </a:stretch>
        </p:blipFill>
        <p:spPr>
          <a:xfrm>
            <a:off x="5934391" y="2571969"/>
            <a:ext cx="202534" cy="212341"/>
          </a:xfrm>
          <a:prstGeom prst="rect">
            <a:avLst/>
          </a:prstGeom>
          <a:ln w="19050">
            <a:noFill/>
          </a:ln>
        </p:spPr>
      </p:pic>
      <p:pic>
        <p:nvPicPr>
          <p:cNvPr id="137" name="Picture 136">
            <a:extLst>
              <a:ext uri="{FF2B5EF4-FFF2-40B4-BE49-F238E27FC236}">
                <a16:creationId xmlns:a16="http://schemas.microsoft.com/office/drawing/2014/main" id="{8839E5B3-0496-9353-5591-388D6AE5A04E}"/>
              </a:ext>
            </a:extLst>
          </p:cNvPr>
          <p:cNvPicPr>
            <a:picLocks noChangeAspect="1"/>
          </p:cNvPicPr>
          <p:nvPr/>
        </p:nvPicPr>
        <p:blipFill>
          <a:blip r:embed="rId13"/>
          <a:stretch>
            <a:fillRect/>
          </a:stretch>
        </p:blipFill>
        <p:spPr>
          <a:xfrm>
            <a:off x="3038477" y="3220476"/>
            <a:ext cx="225475" cy="236393"/>
          </a:xfrm>
          <a:prstGeom prst="rect">
            <a:avLst/>
          </a:prstGeom>
          <a:ln w="19050">
            <a:noFill/>
          </a:ln>
        </p:spPr>
      </p:pic>
      <p:cxnSp>
        <p:nvCxnSpPr>
          <p:cNvPr id="139" name="Straight Arrow Connector 138">
            <a:extLst>
              <a:ext uri="{FF2B5EF4-FFF2-40B4-BE49-F238E27FC236}">
                <a16:creationId xmlns:a16="http://schemas.microsoft.com/office/drawing/2014/main" id="{10033F5D-08CA-131A-BA52-C43E03D66FCB}"/>
              </a:ext>
            </a:extLst>
          </p:cNvPr>
          <p:cNvCxnSpPr>
            <a:cxnSpLocks/>
            <a:stCxn id="137" idx="0"/>
          </p:cNvCxnSpPr>
          <p:nvPr/>
        </p:nvCxnSpPr>
        <p:spPr>
          <a:xfrm flipV="1">
            <a:off x="3151215" y="2889826"/>
            <a:ext cx="372671" cy="330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4" name="Picture 143">
            <a:extLst>
              <a:ext uri="{FF2B5EF4-FFF2-40B4-BE49-F238E27FC236}">
                <a16:creationId xmlns:a16="http://schemas.microsoft.com/office/drawing/2014/main" id="{73209995-8932-3B8D-5592-394D2EBD34E8}"/>
              </a:ext>
            </a:extLst>
          </p:cNvPr>
          <p:cNvPicPr>
            <a:picLocks noChangeAspect="1"/>
          </p:cNvPicPr>
          <p:nvPr/>
        </p:nvPicPr>
        <p:blipFill>
          <a:blip r:embed="rId14"/>
          <a:stretch>
            <a:fillRect/>
          </a:stretch>
        </p:blipFill>
        <p:spPr>
          <a:xfrm>
            <a:off x="5306021" y="4090911"/>
            <a:ext cx="232875" cy="242814"/>
          </a:xfrm>
          <a:prstGeom prst="rect">
            <a:avLst/>
          </a:prstGeom>
          <a:ln w="9525">
            <a:solidFill>
              <a:schemeClr val="tx1"/>
            </a:solidFill>
          </a:ln>
        </p:spPr>
      </p:pic>
      <p:pic>
        <p:nvPicPr>
          <p:cNvPr id="145" name="Picture 144">
            <a:extLst>
              <a:ext uri="{FF2B5EF4-FFF2-40B4-BE49-F238E27FC236}">
                <a16:creationId xmlns:a16="http://schemas.microsoft.com/office/drawing/2014/main" id="{3947A13C-8B30-1B35-AB66-8BB3DB56C588}"/>
              </a:ext>
            </a:extLst>
          </p:cNvPr>
          <p:cNvPicPr>
            <a:picLocks noChangeAspect="1"/>
          </p:cNvPicPr>
          <p:nvPr/>
        </p:nvPicPr>
        <p:blipFill>
          <a:blip r:embed="rId14"/>
          <a:stretch>
            <a:fillRect/>
          </a:stretch>
        </p:blipFill>
        <p:spPr>
          <a:xfrm>
            <a:off x="5810661" y="4753118"/>
            <a:ext cx="212598" cy="221672"/>
          </a:xfrm>
          <a:prstGeom prst="rect">
            <a:avLst/>
          </a:prstGeom>
          <a:ln w="9525">
            <a:solidFill>
              <a:schemeClr val="tx1"/>
            </a:solidFill>
          </a:ln>
        </p:spPr>
      </p:pic>
      <p:pic>
        <p:nvPicPr>
          <p:cNvPr id="146" name="Picture 145">
            <a:extLst>
              <a:ext uri="{FF2B5EF4-FFF2-40B4-BE49-F238E27FC236}">
                <a16:creationId xmlns:a16="http://schemas.microsoft.com/office/drawing/2014/main" id="{A9058EA8-6556-3CE1-D3D7-870396A6B79C}"/>
              </a:ext>
            </a:extLst>
          </p:cNvPr>
          <p:cNvPicPr>
            <a:picLocks noChangeAspect="1"/>
          </p:cNvPicPr>
          <p:nvPr/>
        </p:nvPicPr>
        <p:blipFill>
          <a:blip r:embed="rId14"/>
          <a:stretch>
            <a:fillRect/>
          </a:stretch>
        </p:blipFill>
        <p:spPr>
          <a:xfrm>
            <a:off x="2608888" y="5429558"/>
            <a:ext cx="212598" cy="221672"/>
          </a:xfrm>
          <a:prstGeom prst="rect">
            <a:avLst/>
          </a:prstGeom>
          <a:ln w="9525">
            <a:solidFill>
              <a:schemeClr val="tx1"/>
            </a:solidFill>
          </a:ln>
        </p:spPr>
      </p:pic>
      <p:sp>
        <p:nvSpPr>
          <p:cNvPr id="147" name="TextBox 146">
            <a:extLst>
              <a:ext uri="{FF2B5EF4-FFF2-40B4-BE49-F238E27FC236}">
                <a16:creationId xmlns:a16="http://schemas.microsoft.com/office/drawing/2014/main" id="{8AD95A19-F25C-4C56-2531-0F4FDF4042BA}"/>
              </a:ext>
            </a:extLst>
          </p:cNvPr>
          <p:cNvSpPr txBox="1"/>
          <p:nvPr/>
        </p:nvSpPr>
        <p:spPr>
          <a:xfrm>
            <a:off x="2836016" y="5422123"/>
            <a:ext cx="1277717" cy="230832"/>
          </a:xfrm>
          <a:prstGeom prst="rect">
            <a:avLst/>
          </a:prstGeom>
          <a:noFill/>
        </p:spPr>
        <p:txBody>
          <a:bodyPr wrap="square" rtlCol="0">
            <a:spAutoFit/>
          </a:bodyPr>
          <a:lstStyle/>
          <a:p>
            <a:r>
              <a:rPr lang="en-US" sz="900" dirty="0">
                <a:solidFill>
                  <a:srgbClr val="002060"/>
                </a:solidFill>
              </a:rPr>
              <a:t>Monitor-Hub</a:t>
            </a:r>
            <a:endParaRPr lang="en-SG" sz="900" dirty="0">
              <a:solidFill>
                <a:srgbClr val="002060"/>
              </a:solidFill>
            </a:endParaRPr>
          </a:p>
        </p:txBody>
      </p:sp>
    </p:spTree>
    <p:extLst>
      <p:ext uri="{BB962C8B-B14F-4D97-AF65-F5344CB8AC3E}">
        <p14:creationId xmlns:p14="http://schemas.microsoft.com/office/powerpoint/2010/main" val="784889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082564-E487-A678-F2FE-8562D205CA93}"/>
              </a:ext>
            </a:extLst>
          </p:cNvPr>
          <p:cNvSpPr/>
          <p:nvPr/>
        </p:nvSpPr>
        <p:spPr>
          <a:xfrm>
            <a:off x="2141879" y="804549"/>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Emulator </a:t>
            </a:r>
            <a:r>
              <a:rPr lang="en-US" sz="1200" dirty="0" err="1"/>
              <a:t>init</a:t>
            </a:r>
            <a:endParaRPr lang="en-SG" sz="1200" dirty="0"/>
          </a:p>
        </p:txBody>
      </p:sp>
      <p:cxnSp>
        <p:nvCxnSpPr>
          <p:cNvPr id="6" name="Straight Arrow Connector 5">
            <a:extLst>
              <a:ext uri="{FF2B5EF4-FFF2-40B4-BE49-F238E27FC236}">
                <a16:creationId xmlns:a16="http://schemas.microsoft.com/office/drawing/2014/main" id="{A1A583B6-6627-B57A-E47D-74BC5D2D149A}"/>
              </a:ext>
            </a:extLst>
          </p:cNvPr>
          <p:cNvCxnSpPr>
            <a:cxnSpLocks/>
            <a:stCxn id="4" idx="2"/>
            <a:endCxn id="8" idx="0"/>
          </p:cNvCxnSpPr>
          <p:nvPr/>
        </p:nvCxnSpPr>
        <p:spPr>
          <a:xfrm>
            <a:off x="2710895" y="1232445"/>
            <a:ext cx="0" cy="56181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8AB3A9-5496-B476-A106-8395E131B10F}"/>
              </a:ext>
            </a:extLst>
          </p:cNvPr>
          <p:cNvSpPr/>
          <p:nvPr/>
        </p:nvSpPr>
        <p:spPr>
          <a:xfrm>
            <a:off x="2141879" y="179426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Scheduler</a:t>
            </a:r>
            <a:endParaRPr lang="en-SG" sz="1200" dirty="0"/>
          </a:p>
        </p:txBody>
      </p:sp>
      <p:cxnSp>
        <p:nvCxnSpPr>
          <p:cNvPr id="11" name="Connector: Elbow 10">
            <a:extLst>
              <a:ext uri="{FF2B5EF4-FFF2-40B4-BE49-F238E27FC236}">
                <a16:creationId xmlns:a16="http://schemas.microsoft.com/office/drawing/2014/main" id="{4DB1C809-ABFC-6E11-0A20-735ABFD11879}"/>
              </a:ext>
            </a:extLst>
          </p:cNvPr>
          <p:cNvCxnSpPr>
            <a:cxnSpLocks/>
            <a:endCxn id="12" idx="0"/>
          </p:cNvCxnSpPr>
          <p:nvPr/>
        </p:nvCxnSpPr>
        <p:spPr>
          <a:xfrm>
            <a:off x="2738327" y="1462875"/>
            <a:ext cx="3729551" cy="6558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8C7C6-E60A-7891-DD15-CA213FFF0096}"/>
              </a:ext>
            </a:extLst>
          </p:cNvPr>
          <p:cNvSpPr/>
          <p:nvPr/>
        </p:nvSpPr>
        <p:spPr>
          <a:xfrm>
            <a:off x="5898862" y="2118767"/>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monitor </a:t>
            </a:r>
            <a:endParaRPr lang="en-SG" sz="1200" dirty="0"/>
          </a:p>
        </p:txBody>
      </p:sp>
      <p:sp>
        <p:nvSpPr>
          <p:cNvPr id="20" name="Rectangle 19">
            <a:extLst>
              <a:ext uri="{FF2B5EF4-FFF2-40B4-BE49-F238E27FC236}">
                <a16:creationId xmlns:a16="http://schemas.microsoft.com/office/drawing/2014/main" id="{9D34145A-A53C-1850-71AF-584CC0D34E3E}"/>
              </a:ext>
            </a:extLst>
          </p:cNvPr>
          <p:cNvSpPr/>
          <p:nvPr/>
        </p:nvSpPr>
        <p:spPr>
          <a:xfrm>
            <a:off x="892862" y="287240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Random Action Handler </a:t>
            </a:r>
            <a:endParaRPr lang="en-SG" sz="1200" dirty="0"/>
          </a:p>
        </p:txBody>
      </p:sp>
      <p:sp>
        <p:nvSpPr>
          <p:cNvPr id="21" name="Rectangle 20">
            <a:extLst>
              <a:ext uri="{FF2B5EF4-FFF2-40B4-BE49-F238E27FC236}">
                <a16:creationId xmlns:a16="http://schemas.microsoft.com/office/drawing/2014/main" id="{759A0561-D957-5E20-9735-87443AF21805}"/>
              </a:ext>
            </a:extLst>
          </p:cNvPr>
          <p:cNvSpPr/>
          <p:nvPr/>
        </p:nvSpPr>
        <p:spPr>
          <a:xfrm>
            <a:off x="2324095"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Daily Action Handler </a:t>
            </a:r>
            <a:endParaRPr lang="en-SG" sz="1200" dirty="0"/>
          </a:p>
        </p:txBody>
      </p:sp>
      <p:cxnSp>
        <p:nvCxnSpPr>
          <p:cNvPr id="23" name="Straight Arrow Connector 22">
            <a:extLst>
              <a:ext uri="{FF2B5EF4-FFF2-40B4-BE49-F238E27FC236}">
                <a16:creationId xmlns:a16="http://schemas.microsoft.com/office/drawing/2014/main" id="{718AFD6A-12F8-D9C7-EF18-AFFF32EF65CB}"/>
              </a:ext>
            </a:extLst>
          </p:cNvPr>
          <p:cNvCxnSpPr>
            <a:stCxn id="8" idx="2"/>
          </p:cNvCxnSpPr>
          <p:nvPr/>
        </p:nvCxnSpPr>
        <p:spPr>
          <a:xfrm>
            <a:off x="2710895" y="2222158"/>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ABEC30-37FB-45CD-F584-E217D7E98DF2}"/>
              </a:ext>
            </a:extLst>
          </p:cNvPr>
          <p:cNvCxnSpPr>
            <a:cxnSpLocks/>
            <a:stCxn id="8" idx="1"/>
            <a:endCxn id="20" idx="0"/>
          </p:cNvCxnSpPr>
          <p:nvPr/>
        </p:nvCxnSpPr>
        <p:spPr>
          <a:xfrm rot="10800000" flipV="1">
            <a:off x="1461879" y="2008210"/>
            <a:ext cx="680001" cy="8641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BECB53C-68AB-32F3-C343-CDA0586C8D08}"/>
              </a:ext>
            </a:extLst>
          </p:cNvPr>
          <p:cNvSpPr/>
          <p:nvPr/>
        </p:nvSpPr>
        <p:spPr>
          <a:xfrm>
            <a:off x="3738762"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Weekly Action Handler </a:t>
            </a:r>
            <a:endParaRPr lang="en-SG" sz="1200" dirty="0"/>
          </a:p>
        </p:txBody>
      </p:sp>
      <p:cxnSp>
        <p:nvCxnSpPr>
          <p:cNvPr id="28" name="Connector: Elbow 27">
            <a:extLst>
              <a:ext uri="{FF2B5EF4-FFF2-40B4-BE49-F238E27FC236}">
                <a16:creationId xmlns:a16="http://schemas.microsoft.com/office/drawing/2014/main" id="{F1D7F073-233C-03CF-2793-9484BF93AD2C}"/>
              </a:ext>
            </a:extLst>
          </p:cNvPr>
          <p:cNvCxnSpPr>
            <a:cxnSpLocks/>
            <a:stCxn id="8" idx="3"/>
            <a:endCxn id="27" idx="0"/>
          </p:cNvCxnSpPr>
          <p:nvPr/>
        </p:nvCxnSpPr>
        <p:spPr>
          <a:xfrm>
            <a:off x="3279911" y="2008210"/>
            <a:ext cx="1027867" cy="87413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1E3A4F-2BA1-2EB6-C96F-8D8907962051}"/>
              </a:ext>
            </a:extLst>
          </p:cNvPr>
          <p:cNvSpPr txBox="1"/>
          <p:nvPr/>
        </p:nvSpPr>
        <p:spPr>
          <a:xfrm>
            <a:off x="477076" y="2162559"/>
            <a:ext cx="1685929" cy="769441"/>
          </a:xfrm>
          <a:prstGeom prst="rect">
            <a:avLst/>
          </a:prstGeom>
          <a:noFill/>
        </p:spPr>
        <p:txBody>
          <a:bodyPr wrap="square" rtlCol="0">
            <a:spAutoFit/>
          </a:bodyPr>
          <a:lstStyle/>
          <a:p>
            <a:r>
              <a:rPr lang="en-US" sz="1100" b="1" dirty="0"/>
              <a:t>Random/conditional/flexible  action process</a:t>
            </a:r>
          </a:p>
          <a:p>
            <a:r>
              <a:rPr lang="en-US" sz="1100" b="1" dirty="0">
                <a:solidFill>
                  <a:schemeClr val="accent6">
                    <a:lumMod val="75000"/>
                  </a:schemeClr>
                </a:solidFill>
              </a:rPr>
              <a:t>Priority: low</a:t>
            </a:r>
          </a:p>
          <a:p>
            <a:endParaRPr lang="en-SG" sz="1100" b="1" dirty="0"/>
          </a:p>
        </p:txBody>
      </p:sp>
      <p:sp>
        <p:nvSpPr>
          <p:cNvPr id="33" name="TextBox 32">
            <a:extLst>
              <a:ext uri="{FF2B5EF4-FFF2-40B4-BE49-F238E27FC236}">
                <a16:creationId xmlns:a16="http://schemas.microsoft.com/office/drawing/2014/main" id="{99E53A7F-DAB4-8A9A-0D7D-DD57A69AA367}"/>
              </a:ext>
            </a:extLst>
          </p:cNvPr>
          <p:cNvSpPr txBox="1"/>
          <p:nvPr/>
        </p:nvSpPr>
        <p:spPr>
          <a:xfrm>
            <a:off x="2712538" y="2282999"/>
            <a:ext cx="1200992" cy="769441"/>
          </a:xfrm>
          <a:prstGeom prst="rect">
            <a:avLst/>
          </a:prstGeom>
          <a:noFill/>
        </p:spPr>
        <p:txBody>
          <a:bodyPr wrap="square" rtlCol="0">
            <a:spAutoFit/>
          </a:bodyPr>
          <a:lstStyle/>
          <a:p>
            <a:r>
              <a:rPr lang="en-US" sz="1100" b="1" dirty="0"/>
              <a:t>Timeline based action process</a:t>
            </a:r>
          </a:p>
          <a:p>
            <a:r>
              <a:rPr lang="en-US" sz="1100" b="1" dirty="0">
                <a:solidFill>
                  <a:schemeClr val="accent4"/>
                </a:solidFill>
              </a:rPr>
              <a:t>Priority: mid </a:t>
            </a:r>
          </a:p>
          <a:p>
            <a:endParaRPr lang="en-SG" sz="1100" b="1" dirty="0"/>
          </a:p>
        </p:txBody>
      </p:sp>
      <p:sp>
        <p:nvSpPr>
          <p:cNvPr id="34" name="TextBox 33">
            <a:extLst>
              <a:ext uri="{FF2B5EF4-FFF2-40B4-BE49-F238E27FC236}">
                <a16:creationId xmlns:a16="http://schemas.microsoft.com/office/drawing/2014/main" id="{A824273D-11DD-C7DE-24F4-6C1A0477B57B}"/>
              </a:ext>
            </a:extLst>
          </p:cNvPr>
          <p:cNvSpPr txBox="1"/>
          <p:nvPr/>
        </p:nvSpPr>
        <p:spPr>
          <a:xfrm>
            <a:off x="4263055" y="2279526"/>
            <a:ext cx="1469330" cy="769441"/>
          </a:xfrm>
          <a:prstGeom prst="rect">
            <a:avLst/>
          </a:prstGeom>
          <a:noFill/>
        </p:spPr>
        <p:txBody>
          <a:bodyPr wrap="square" rtlCol="0">
            <a:spAutoFit/>
          </a:bodyPr>
          <a:lstStyle/>
          <a:p>
            <a:r>
              <a:rPr lang="en-US" sz="1100" b="1" dirty="0"/>
              <a:t>Fixed timeline-based action process</a:t>
            </a:r>
          </a:p>
          <a:p>
            <a:r>
              <a:rPr lang="en-US" sz="1100" b="1" dirty="0">
                <a:solidFill>
                  <a:srgbClr val="FF0000"/>
                </a:solidFill>
              </a:rPr>
              <a:t>Priority: high </a:t>
            </a:r>
          </a:p>
          <a:p>
            <a:endParaRPr lang="en-SG" sz="1100" b="1" dirty="0"/>
          </a:p>
        </p:txBody>
      </p:sp>
      <p:pic>
        <p:nvPicPr>
          <p:cNvPr id="35" name="Picture 34">
            <a:extLst>
              <a:ext uri="{FF2B5EF4-FFF2-40B4-BE49-F238E27FC236}">
                <a16:creationId xmlns:a16="http://schemas.microsoft.com/office/drawing/2014/main" id="{19FD2C80-890D-01F1-841F-4A2665470FD4}"/>
              </a:ext>
            </a:extLst>
          </p:cNvPr>
          <p:cNvPicPr>
            <a:picLocks noChangeAspect="1"/>
          </p:cNvPicPr>
          <p:nvPr/>
        </p:nvPicPr>
        <p:blipFill>
          <a:blip r:embed="rId2"/>
          <a:stretch>
            <a:fillRect/>
          </a:stretch>
        </p:blipFill>
        <p:spPr>
          <a:xfrm>
            <a:off x="3857617" y="2386904"/>
            <a:ext cx="210380" cy="241137"/>
          </a:xfrm>
          <a:prstGeom prst="rect">
            <a:avLst/>
          </a:prstGeom>
        </p:spPr>
      </p:pic>
      <p:cxnSp>
        <p:nvCxnSpPr>
          <p:cNvPr id="37" name="Straight Arrow Connector 36">
            <a:extLst>
              <a:ext uri="{FF2B5EF4-FFF2-40B4-BE49-F238E27FC236}">
                <a16:creationId xmlns:a16="http://schemas.microsoft.com/office/drawing/2014/main" id="{1BCE1F28-4AE8-D9D1-7C98-4C28BB05B6DB}"/>
              </a:ext>
            </a:extLst>
          </p:cNvPr>
          <p:cNvCxnSpPr>
            <a:stCxn id="35" idx="2"/>
          </p:cNvCxnSpPr>
          <p:nvPr/>
        </p:nvCxnSpPr>
        <p:spPr>
          <a:xfrm>
            <a:off x="3962807" y="2628041"/>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31861DD7-0D2E-0737-ACE4-05DF3745300B}"/>
              </a:ext>
            </a:extLst>
          </p:cNvPr>
          <p:cNvPicPr>
            <a:picLocks noChangeAspect="1"/>
          </p:cNvPicPr>
          <p:nvPr/>
        </p:nvPicPr>
        <p:blipFill>
          <a:blip r:embed="rId2"/>
          <a:stretch>
            <a:fillRect/>
          </a:stretch>
        </p:blipFill>
        <p:spPr>
          <a:xfrm>
            <a:off x="2390351" y="2346967"/>
            <a:ext cx="210380" cy="241137"/>
          </a:xfrm>
          <a:prstGeom prst="rect">
            <a:avLst/>
          </a:prstGeom>
        </p:spPr>
      </p:pic>
      <p:cxnSp>
        <p:nvCxnSpPr>
          <p:cNvPr id="39" name="Straight Arrow Connector 38">
            <a:extLst>
              <a:ext uri="{FF2B5EF4-FFF2-40B4-BE49-F238E27FC236}">
                <a16:creationId xmlns:a16="http://schemas.microsoft.com/office/drawing/2014/main" id="{EAFF186A-50E6-D81D-3A12-F2ACDCAED5F8}"/>
              </a:ext>
            </a:extLst>
          </p:cNvPr>
          <p:cNvCxnSpPr>
            <a:cxnSpLocks/>
            <a:stCxn id="38" idx="2"/>
          </p:cNvCxnSpPr>
          <p:nvPr/>
        </p:nvCxnSpPr>
        <p:spPr>
          <a:xfrm>
            <a:off x="2495541" y="2588104"/>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EB349752-D4E8-03FC-D888-E1B817F5A10F}"/>
              </a:ext>
            </a:extLst>
          </p:cNvPr>
          <p:cNvPicPr>
            <a:picLocks noChangeAspect="1"/>
          </p:cNvPicPr>
          <p:nvPr/>
        </p:nvPicPr>
        <p:blipFill>
          <a:blip r:embed="rId2"/>
          <a:stretch>
            <a:fillRect/>
          </a:stretch>
        </p:blipFill>
        <p:spPr>
          <a:xfrm>
            <a:off x="1752600" y="2356831"/>
            <a:ext cx="210380" cy="241137"/>
          </a:xfrm>
          <a:prstGeom prst="rect">
            <a:avLst/>
          </a:prstGeom>
        </p:spPr>
      </p:pic>
      <p:cxnSp>
        <p:nvCxnSpPr>
          <p:cNvPr id="41" name="Straight Arrow Connector 40">
            <a:extLst>
              <a:ext uri="{FF2B5EF4-FFF2-40B4-BE49-F238E27FC236}">
                <a16:creationId xmlns:a16="http://schemas.microsoft.com/office/drawing/2014/main" id="{E405DBD9-F206-8785-3990-C361AAF48DF8}"/>
              </a:ext>
            </a:extLst>
          </p:cNvPr>
          <p:cNvCxnSpPr>
            <a:stCxn id="40" idx="2"/>
          </p:cNvCxnSpPr>
          <p:nvPr/>
        </p:nvCxnSpPr>
        <p:spPr>
          <a:xfrm>
            <a:off x="1857790" y="2597968"/>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Flowchart: Decision 41">
            <a:extLst>
              <a:ext uri="{FF2B5EF4-FFF2-40B4-BE49-F238E27FC236}">
                <a16:creationId xmlns:a16="http://schemas.microsoft.com/office/drawing/2014/main" id="{4560C37B-F09B-BD09-D52D-CC70E2306109}"/>
              </a:ext>
            </a:extLst>
          </p:cNvPr>
          <p:cNvSpPr/>
          <p:nvPr/>
        </p:nvSpPr>
        <p:spPr>
          <a:xfrm>
            <a:off x="926819"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3" name="Straight Arrow Connector 42">
            <a:extLst>
              <a:ext uri="{FF2B5EF4-FFF2-40B4-BE49-F238E27FC236}">
                <a16:creationId xmlns:a16="http://schemas.microsoft.com/office/drawing/2014/main" id="{E09472BB-57E3-8525-8E5D-B7B7077CA0C0}"/>
              </a:ext>
            </a:extLst>
          </p:cNvPr>
          <p:cNvCxnSpPr>
            <a:cxnSpLocks/>
            <a:stCxn id="20" idx="2"/>
            <a:endCxn id="42" idx="0"/>
          </p:cNvCxnSpPr>
          <p:nvPr/>
        </p:nvCxnSpPr>
        <p:spPr>
          <a:xfrm>
            <a:off x="1461878" y="3300298"/>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50F5717C-C832-94E3-7340-F45D85385784}"/>
              </a:ext>
            </a:extLst>
          </p:cNvPr>
          <p:cNvSpPr/>
          <p:nvPr/>
        </p:nvSpPr>
        <p:spPr>
          <a:xfrm>
            <a:off x="2358052"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7" name="Straight Arrow Connector 46">
            <a:extLst>
              <a:ext uri="{FF2B5EF4-FFF2-40B4-BE49-F238E27FC236}">
                <a16:creationId xmlns:a16="http://schemas.microsoft.com/office/drawing/2014/main" id="{BF68E925-F6C8-EACE-6726-120EBA18D5F1}"/>
              </a:ext>
            </a:extLst>
          </p:cNvPr>
          <p:cNvCxnSpPr>
            <a:cxnSpLocks/>
            <a:stCxn id="21" idx="2"/>
            <a:endCxn id="46" idx="0"/>
          </p:cNvCxnSpPr>
          <p:nvPr/>
        </p:nvCxnSpPr>
        <p:spPr>
          <a:xfrm>
            <a:off x="2893111" y="3310237"/>
            <a:ext cx="0" cy="48595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9D2A8A3F-78D5-E72A-9357-805AAF60DBED}"/>
              </a:ext>
            </a:extLst>
          </p:cNvPr>
          <p:cNvSpPr/>
          <p:nvPr/>
        </p:nvSpPr>
        <p:spPr>
          <a:xfrm>
            <a:off x="3791771" y="3790968"/>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52" name="Straight Arrow Connector 51">
            <a:extLst>
              <a:ext uri="{FF2B5EF4-FFF2-40B4-BE49-F238E27FC236}">
                <a16:creationId xmlns:a16="http://schemas.microsoft.com/office/drawing/2014/main" id="{0EB04FAE-679B-12C9-FF94-27BABC26301A}"/>
              </a:ext>
            </a:extLst>
          </p:cNvPr>
          <p:cNvCxnSpPr>
            <a:cxnSpLocks/>
            <a:endCxn id="51" idx="0"/>
          </p:cNvCxnSpPr>
          <p:nvPr/>
        </p:nvCxnSpPr>
        <p:spPr>
          <a:xfrm>
            <a:off x="4326830" y="3295073"/>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F8BBE4-3555-C8CC-D959-F880653C1A4D}"/>
              </a:ext>
            </a:extLst>
          </p:cNvPr>
          <p:cNvSpPr txBox="1"/>
          <p:nvPr/>
        </p:nvSpPr>
        <p:spPr>
          <a:xfrm>
            <a:off x="1113594" y="3789472"/>
            <a:ext cx="1109873" cy="430887"/>
          </a:xfrm>
          <a:prstGeom prst="rect">
            <a:avLst/>
          </a:prstGeom>
          <a:noFill/>
        </p:spPr>
        <p:txBody>
          <a:bodyPr wrap="square" rtlCol="0">
            <a:spAutoFit/>
          </a:bodyPr>
          <a:lstStyle/>
          <a:p>
            <a:r>
              <a:rPr lang="en-SG" sz="1100" b="1" dirty="0">
                <a:solidFill>
                  <a:schemeClr val="accent6">
                    <a:lumMod val="75000"/>
                  </a:schemeClr>
                </a:solidFill>
              </a:rPr>
              <a:t>condition satisfied? </a:t>
            </a:r>
          </a:p>
        </p:txBody>
      </p:sp>
      <p:sp>
        <p:nvSpPr>
          <p:cNvPr id="54" name="TextBox 53">
            <a:extLst>
              <a:ext uri="{FF2B5EF4-FFF2-40B4-BE49-F238E27FC236}">
                <a16:creationId xmlns:a16="http://schemas.microsoft.com/office/drawing/2014/main" id="{0129F963-5DCC-BA61-EC9E-3EE398E032C5}"/>
              </a:ext>
            </a:extLst>
          </p:cNvPr>
          <p:cNvSpPr txBox="1"/>
          <p:nvPr/>
        </p:nvSpPr>
        <p:spPr>
          <a:xfrm>
            <a:off x="3857617" y="3874111"/>
            <a:ext cx="1138032" cy="261610"/>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satisfied ? </a:t>
            </a:r>
          </a:p>
        </p:txBody>
      </p:sp>
      <p:sp>
        <p:nvSpPr>
          <p:cNvPr id="55" name="TextBox 54">
            <a:extLst>
              <a:ext uri="{FF2B5EF4-FFF2-40B4-BE49-F238E27FC236}">
                <a16:creationId xmlns:a16="http://schemas.microsoft.com/office/drawing/2014/main" id="{DBA4ADFF-8451-57D2-07F7-42B69297FEF6}"/>
              </a:ext>
            </a:extLst>
          </p:cNvPr>
          <p:cNvSpPr txBox="1"/>
          <p:nvPr/>
        </p:nvSpPr>
        <p:spPr>
          <a:xfrm>
            <a:off x="2483945" y="3796193"/>
            <a:ext cx="1138032" cy="430887"/>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/condition satisfied? </a:t>
            </a:r>
          </a:p>
        </p:txBody>
      </p:sp>
      <p:sp>
        <p:nvSpPr>
          <p:cNvPr id="56" name="Rectangle 55">
            <a:extLst>
              <a:ext uri="{FF2B5EF4-FFF2-40B4-BE49-F238E27FC236}">
                <a16:creationId xmlns:a16="http://schemas.microsoft.com/office/drawing/2014/main" id="{D2BF129A-963E-C160-37E7-C03BB101E6B4}"/>
              </a:ext>
            </a:extLst>
          </p:cNvPr>
          <p:cNvSpPr/>
          <p:nvPr/>
        </p:nvSpPr>
        <p:spPr>
          <a:xfrm>
            <a:off x="1202215"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7" name="Rectangle 56">
            <a:extLst>
              <a:ext uri="{FF2B5EF4-FFF2-40B4-BE49-F238E27FC236}">
                <a16:creationId xmlns:a16="http://schemas.microsoft.com/office/drawing/2014/main" id="{488C43E6-A33E-D6BD-4592-D9B66068499C}"/>
              </a:ext>
            </a:extLst>
          </p:cNvPr>
          <p:cNvSpPr/>
          <p:nvPr/>
        </p:nvSpPr>
        <p:spPr>
          <a:xfrm>
            <a:off x="2617918"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8" name="Rectangle 57">
            <a:extLst>
              <a:ext uri="{FF2B5EF4-FFF2-40B4-BE49-F238E27FC236}">
                <a16:creationId xmlns:a16="http://schemas.microsoft.com/office/drawing/2014/main" id="{DDF79060-422C-1215-7327-6BE160B41754}"/>
              </a:ext>
            </a:extLst>
          </p:cNvPr>
          <p:cNvSpPr/>
          <p:nvPr/>
        </p:nvSpPr>
        <p:spPr>
          <a:xfrm>
            <a:off x="4067997"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cxnSp>
        <p:nvCxnSpPr>
          <p:cNvPr id="59" name="Straight Arrow Connector 58">
            <a:extLst>
              <a:ext uri="{FF2B5EF4-FFF2-40B4-BE49-F238E27FC236}">
                <a16:creationId xmlns:a16="http://schemas.microsoft.com/office/drawing/2014/main" id="{F7E160FE-2852-19A2-299C-9D96ED264AF8}"/>
              </a:ext>
            </a:extLst>
          </p:cNvPr>
          <p:cNvCxnSpPr>
            <a:cxnSpLocks/>
          </p:cNvCxnSpPr>
          <p:nvPr/>
        </p:nvCxnSpPr>
        <p:spPr>
          <a:xfrm flipV="1">
            <a:off x="3791771" y="3355227"/>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2653CB8-FA9F-922D-6FA8-23C0A14E9ED2}"/>
              </a:ext>
            </a:extLst>
          </p:cNvPr>
          <p:cNvCxnSpPr>
            <a:cxnSpLocks/>
          </p:cNvCxnSpPr>
          <p:nvPr/>
        </p:nvCxnSpPr>
        <p:spPr>
          <a:xfrm flipV="1">
            <a:off x="2378750"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0E2952-3AAA-E147-9C6F-1872EB4B2DE1}"/>
              </a:ext>
            </a:extLst>
          </p:cNvPr>
          <p:cNvCxnSpPr>
            <a:cxnSpLocks/>
          </p:cNvCxnSpPr>
          <p:nvPr/>
        </p:nvCxnSpPr>
        <p:spPr>
          <a:xfrm flipV="1">
            <a:off x="926819"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0921725-D93E-4926-2FA1-73B36C015356}"/>
              </a:ext>
            </a:extLst>
          </p:cNvPr>
          <p:cNvCxnSpPr>
            <a:cxnSpLocks/>
          </p:cNvCxnSpPr>
          <p:nvPr/>
        </p:nvCxnSpPr>
        <p:spPr>
          <a:xfrm>
            <a:off x="4343189"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29DC6E5-B0EC-107B-6EE3-D0CA05B6BE31}"/>
              </a:ext>
            </a:extLst>
          </p:cNvPr>
          <p:cNvCxnSpPr>
            <a:cxnSpLocks/>
          </p:cNvCxnSpPr>
          <p:nvPr/>
        </p:nvCxnSpPr>
        <p:spPr>
          <a:xfrm>
            <a:off x="2893110" y="421886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EDFCB26-49A3-EB88-4300-21E31003725C}"/>
              </a:ext>
            </a:extLst>
          </p:cNvPr>
          <p:cNvCxnSpPr>
            <a:cxnSpLocks/>
          </p:cNvCxnSpPr>
          <p:nvPr/>
        </p:nvCxnSpPr>
        <p:spPr>
          <a:xfrm>
            <a:off x="1461878"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4F9A5CB-AE97-40AB-72AE-70BF7F2F4140}"/>
              </a:ext>
            </a:extLst>
          </p:cNvPr>
          <p:cNvSpPr txBox="1"/>
          <p:nvPr/>
        </p:nvSpPr>
        <p:spPr>
          <a:xfrm>
            <a:off x="2341286" y="3621070"/>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0" name="TextBox 69">
            <a:extLst>
              <a:ext uri="{FF2B5EF4-FFF2-40B4-BE49-F238E27FC236}">
                <a16:creationId xmlns:a16="http://schemas.microsoft.com/office/drawing/2014/main" id="{36568B5C-F635-8B16-32C8-FF3DC73212D8}"/>
              </a:ext>
            </a:extLst>
          </p:cNvPr>
          <p:cNvSpPr txBox="1"/>
          <p:nvPr/>
        </p:nvSpPr>
        <p:spPr>
          <a:xfrm>
            <a:off x="875877" y="3637579"/>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1" name="TextBox 70">
            <a:extLst>
              <a:ext uri="{FF2B5EF4-FFF2-40B4-BE49-F238E27FC236}">
                <a16:creationId xmlns:a16="http://schemas.microsoft.com/office/drawing/2014/main" id="{CBE22285-A261-D26E-2632-3585FF80ACFA}"/>
              </a:ext>
            </a:extLst>
          </p:cNvPr>
          <p:cNvSpPr txBox="1"/>
          <p:nvPr/>
        </p:nvSpPr>
        <p:spPr>
          <a:xfrm>
            <a:off x="3745172" y="3616314"/>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2" name="TextBox 71">
            <a:extLst>
              <a:ext uri="{FF2B5EF4-FFF2-40B4-BE49-F238E27FC236}">
                <a16:creationId xmlns:a16="http://schemas.microsoft.com/office/drawing/2014/main" id="{4E853C7F-92D4-0AD5-E78A-B87323685936}"/>
              </a:ext>
            </a:extLst>
          </p:cNvPr>
          <p:cNvSpPr txBox="1"/>
          <p:nvPr/>
        </p:nvSpPr>
        <p:spPr>
          <a:xfrm>
            <a:off x="4343821" y="4268009"/>
            <a:ext cx="381418" cy="2616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3" name="TextBox 72">
            <a:extLst>
              <a:ext uri="{FF2B5EF4-FFF2-40B4-BE49-F238E27FC236}">
                <a16:creationId xmlns:a16="http://schemas.microsoft.com/office/drawing/2014/main" id="{EEB234AD-3EA2-2B1B-D58B-92F529674036}"/>
              </a:ext>
            </a:extLst>
          </p:cNvPr>
          <p:cNvSpPr txBox="1"/>
          <p:nvPr/>
        </p:nvSpPr>
        <p:spPr>
          <a:xfrm>
            <a:off x="2876126" y="4264248"/>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4" name="TextBox 73">
            <a:extLst>
              <a:ext uri="{FF2B5EF4-FFF2-40B4-BE49-F238E27FC236}">
                <a16:creationId xmlns:a16="http://schemas.microsoft.com/office/drawing/2014/main" id="{13568097-AB30-B270-5B4C-6B819FFD64E4}"/>
              </a:ext>
            </a:extLst>
          </p:cNvPr>
          <p:cNvSpPr txBox="1"/>
          <p:nvPr/>
        </p:nvSpPr>
        <p:spPr>
          <a:xfrm>
            <a:off x="1420461" y="4248097"/>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cxnSp>
        <p:nvCxnSpPr>
          <p:cNvPr id="78" name="Straight Arrow Connector 77">
            <a:extLst>
              <a:ext uri="{FF2B5EF4-FFF2-40B4-BE49-F238E27FC236}">
                <a16:creationId xmlns:a16="http://schemas.microsoft.com/office/drawing/2014/main" id="{FEA3D7BB-8610-2178-A429-5A809F14F7B0}"/>
              </a:ext>
            </a:extLst>
          </p:cNvPr>
          <p:cNvCxnSpPr>
            <a:cxnSpLocks/>
            <a:stCxn id="56" idx="2"/>
          </p:cNvCxnSpPr>
          <p:nvPr/>
        </p:nvCxnSpPr>
        <p:spPr>
          <a:xfrm flipH="1">
            <a:off x="1477407" y="5096614"/>
            <a:ext cx="1" cy="44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7C3F058-7C53-36DB-5F37-606D9E1C72F8}"/>
              </a:ext>
            </a:extLst>
          </p:cNvPr>
          <p:cNvCxnSpPr>
            <a:stCxn id="57" idx="2"/>
          </p:cNvCxnSpPr>
          <p:nvPr/>
        </p:nvCxnSpPr>
        <p:spPr>
          <a:xfrm flipH="1">
            <a:off x="2893110"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79BA959-2126-150E-417A-C8FDF8CF9510}"/>
              </a:ext>
            </a:extLst>
          </p:cNvPr>
          <p:cNvCxnSpPr>
            <a:stCxn id="58" idx="2"/>
          </p:cNvCxnSpPr>
          <p:nvPr/>
        </p:nvCxnSpPr>
        <p:spPr>
          <a:xfrm flipH="1">
            <a:off x="4343189"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12A82E6-44A1-D6E9-735E-721C884EDF16}"/>
              </a:ext>
            </a:extLst>
          </p:cNvPr>
          <p:cNvSpPr/>
          <p:nvPr/>
        </p:nvSpPr>
        <p:spPr>
          <a:xfrm>
            <a:off x="1257294" y="5577524"/>
            <a:ext cx="3361087" cy="427896"/>
          </a:xfrm>
          <a:prstGeom prst="rect">
            <a:avLst/>
          </a:prstGeom>
          <a:ln w="19050">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User actions repositories</a:t>
            </a:r>
            <a:endParaRPr lang="en-SG" sz="1400" b="1" dirty="0"/>
          </a:p>
        </p:txBody>
      </p:sp>
      <p:pic>
        <p:nvPicPr>
          <p:cNvPr id="85" name="Picture 84">
            <a:extLst>
              <a:ext uri="{FF2B5EF4-FFF2-40B4-BE49-F238E27FC236}">
                <a16:creationId xmlns:a16="http://schemas.microsoft.com/office/drawing/2014/main" id="{388B3253-F0E0-D267-2106-18E6850408FE}"/>
              </a:ext>
            </a:extLst>
          </p:cNvPr>
          <p:cNvPicPr>
            <a:picLocks noChangeAspect="1"/>
          </p:cNvPicPr>
          <p:nvPr/>
        </p:nvPicPr>
        <p:blipFill>
          <a:blip r:embed="rId2"/>
          <a:stretch>
            <a:fillRect/>
          </a:stretch>
        </p:blipFill>
        <p:spPr>
          <a:xfrm>
            <a:off x="1957691" y="4607156"/>
            <a:ext cx="210380" cy="241137"/>
          </a:xfrm>
          <a:prstGeom prst="rect">
            <a:avLst/>
          </a:prstGeom>
        </p:spPr>
      </p:pic>
      <p:cxnSp>
        <p:nvCxnSpPr>
          <p:cNvPr id="86" name="Straight Arrow Connector 85">
            <a:extLst>
              <a:ext uri="{FF2B5EF4-FFF2-40B4-BE49-F238E27FC236}">
                <a16:creationId xmlns:a16="http://schemas.microsoft.com/office/drawing/2014/main" id="{6164871D-02DD-BDAD-0DB4-7598D727E904}"/>
              </a:ext>
            </a:extLst>
          </p:cNvPr>
          <p:cNvCxnSpPr>
            <a:cxnSpLocks/>
          </p:cNvCxnSpPr>
          <p:nvPr/>
        </p:nvCxnSpPr>
        <p:spPr>
          <a:xfrm flipH="1">
            <a:off x="1735515"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9" name="Picture 88">
            <a:extLst>
              <a:ext uri="{FF2B5EF4-FFF2-40B4-BE49-F238E27FC236}">
                <a16:creationId xmlns:a16="http://schemas.microsoft.com/office/drawing/2014/main" id="{9DD63901-ACA3-D465-7EBB-43C65C33629C}"/>
              </a:ext>
            </a:extLst>
          </p:cNvPr>
          <p:cNvPicPr>
            <a:picLocks noChangeAspect="1"/>
          </p:cNvPicPr>
          <p:nvPr/>
        </p:nvPicPr>
        <p:blipFill>
          <a:blip r:embed="rId2"/>
          <a:stretch>
            <a:fillRect/>
          </a:stretch>
        </p:blipFill>
        <p:spPr>
          <a:xfrm>
            <a:off x="3403943" y="4607156"/>
            <a:ext cx="210380" cy="241137"/>
          </a:xfrm>
          <a:prstGeom prst="rect">
            <a:avLst/>
          </a:prstGeom>
        </p:spPr>
      </p:pic>
      <p:cxnSp>
        <p:nvCxnSpPr>
          <p:cNvPr id="90" name="Straight Arrow Connector 89">
            <a:extLst>
              <a:ext uri="{FF2B5EF4-FFF2-40B4-BE49-F238E27FC236}">
                <a16:creationId xmlns:a16="http://schemas.microsoft.com/office/drawing/2014/main" id="{B5082279-47F5-1E70-0A57-DE6908DAC8C2}"/>
              </a:ext>
            </a:extLst>
          </p:cNvPr>
          <p:cNvCxnSpPr>
            <a:cxnSpLocks/>
          </p:cNvCxnSpPr>
          <p:nvPr/>
        </p:nvCxnSpPr>
        <p:spPr>
          <a:xfrm flipH="1">
            <a:off x="3181767"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1" name="Picture 90">
            <a:extLst>
              <a:ext uri="{FF2B5EF4-FFF2-40B4-BE49-F238E27FC236}">
                <a16:creationId xmlns:a16="http://schemas.microsoft.com/office/drawing/2014/main" id="{B4C5BF09-01C5-CB35-988E-2FC9C7BE5E40}"/>
              </a:ext>
            </a:extLst>
          </p:cNvPr>
          <p:cNvPicPr>
            <a:picLocks noChangeAspect="1"/>
          </p:cNvPicPr>
          <p:nvPr/>
        </p:nvPicPr>
        <p:blipFill>
          <a:blip r:embed="rId2"/>
          <a:stretch>
            <a:fillRect/>
          </a:stretch>
        </p:blipFill>
        <p:spPr>
          <a:xfrm>
            <a:off x="4842225" y="4620538"/>
            <a:ext cx="210380" cy="241137"/>
          </a:xfrm>
          <a:prstGeom prst="rect">
            <a:avLst/>
          </a:prstGeom>
        </p:spPr>
      </p:pic>
      <p:cxnSp>
        <p:nvCxnSpPr>
          <p:cNvPr id="92" name="Straight Arrow Connector 91">
            <a:extLst>
              <a:ext uri="{FF2B5EF4-FFF2-40B4-BE49-F238E27FC236}">
                <a16:creationId xmlns:a16="http://schemas.microsoft.com/office/drawing/2014/main" id="{D570D9AF-32E7-AFCC-AF25-08903E09D773}"/>
              </a:ext>
            </a:extLst>
          </p:cNvPr>
          <p:cNvCxnSpPr>
            <a:cxnSpLocks/>
          </p:cNvCxnSpPr>
          <p:nvPr/>
        </p:nvCxnSpPr>
        <p:spPr>
          <a:xfrm flipH="1">
            <a:off x="4620049" y="4752188"/>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AAD341BC-9298-FE89-7EA3-E27D508A82E6}"/>
              </a:ext>
            </a:extLst>
          </p:cNvPr>
          <p:cNvCxnSpPr>
            <a:cxnSpLocks/>
          </p:cNvCxnSpPr>
          <p:nvPr/>
        </p:nvCxnSpPr>
        <p:spPr>
          <a:xfrm>
            <a:off x="1649685" y="5096614"/>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953F6FF-E548-5382-F45F-23350F945AA7}"/>
              </a:ext>
            </a:extLst>
          </p:cNvPr>
          <p:cNvCxnSpPr>
            <a:cxnSpLocks/>
          </p:cNvCxnSpPr>
          <p:nvPr/>
        </p:nvCxnSpPr>
        <p:spPr>
          <a:xfrm>
            <a:off x="3046127" y="5131245"/>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DF10B-377D-705A-01DE-4A4CC990D61B}"/>
              </a:ext>
            </a:extLst>
          </p:cNvPr>
          <p:cNvCxnSpPr>
            <a:cxnSpLocks/>
          </p:cNvCxnSpPr>
          <p:nvPr/>
        </p:nvCxnSpPr>
        <p:spPr>
          <a:xfrm>
            <a:off x="4459557" y="5108790"/>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E3F33799-A473-1C90-E4F5-561EF7B1F2CA}"/>
              </a:ext>
            </a:extLst>
          </p:cNvPr>
          <p:cNvSpPr/>
          <p:nvPr/>
        </p:nvSpPr>
        <p:spPr>
          <a:xfrm>
            <a:off x="1223153" y="6296564"/>
            <a:ext cx="3361087"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result checker</a:t>
            </a:r>
            <a:endParaRPr lang="en-SG" sz="1200" dirty="0"/>
          </a:p>
        </p:txBody>
      </p:sp>
      <p:pic>
        <p:nvPicPr>
          <p:cNvPr id="101" name="Picture 100">
            <a:extLst>
              <a:ext uri="{FF2B5EF4-FFF2-40B4-BE49-F238E27FC236}">
                <a16:creationId xmlns:a16="http://schemas.microsoft.com/office/drawing/2014/main" id="{3D626E4B-CB0D-556C-488E-A7ECD88FB211}"/>
              </a:ext>
            </a:extLst>
          </p:cNvPr>
          <p:cNvPicPr>
            <a:picLocks noChangeAspect="1"/>
          </p:cNvPicPr>
          <p:nvPr/>
        </p:nvPicPr>
        <p:blipFill>
          <a:blip r:embed="rId3"/>
          <a:stretch>
            <a:fillRect/>
          </a:stretch>
        </p:blipFill>
        <p:spPr>
          <a:xfrm>
            <a:off x="1691818" y="3122525"/>
            <a:ext cx="401067" cy="375803"/>
          </a:xfrm>
          <a:prstGeom prst="rect">
            <a:avLst/>
          </a:prstGeom>
          <a:ln w="12700">
            <a:solidFill>
              <a:srgbClr val="0070C0"/>
            </a:solidFill>
          </a:ln>
        </p:spPr>
      </p:pic>
      <p:pic>
        <p:nvPicPr>
          <p:cNvPr id="102" name="Picture 101">
            <a:extLst>
              <a:ext uri="{FF2B5EF4-FFF2-40B4-BE49-F238E27FC236}">
                <a16:creationId xmlns:a16="http://schemas.microsoft.com/office/drawing/2014/main" id="{4F3BE103-C77A-9453-A5D9-2FA0BF64D062}"/>
              </a:ext>
            </a:extLst>
          </p:cNvPr>
          <p:cNvPicPr>
            <a:picLocks noChangeAspect="1"/>
          </p:cNvPicPr>
          <p:nvPr/>
        </p:nvPicPr>
        <p:blipFill>
          <a:blip r:embed="rId3"/>
          <a:stretch>
            <a:fillRect/>
          </a:stretch>
        </p:blipFill>
        <p:spPr>
          <a:xfrm>
            <a:off x="3191613" y="3095995"/>
            <a:ext cx="401067" cy="375803"/>
          </a:xfrm>
          <a:prstGeom prst="rect">
            <a:avLst/>
          </a:prstGeom>
          <a:ln w="12700">
            <a:solidFill>
              <a:srgbClr val="0070C0"/>
            </a:solidFill>
          </a:ln>
        </p:spPr>
      </p:pic>
      <p:pic>
        <p:nvPicPr>
          <p:cNvPr id="103" name="Picture 102">
            <a:extLst>
              <a:ext uri="{FF2B5EF4-FFF2-40B4-BE49-F238E27FC236}">
                <a16:creationId xmlns:a16="http://schemas.microsoft.com/office/drawing/2014/main" id="{A3728E20-D19C-6C59-20EB-9E413CB401B0}"/>
              </a:ext>
            </a:extLst>
          </p:cNvPr>
          <p:cNvPicPr>
            <a:picLocks noChangeAspect="1"/>
          </p:cNvPicPr>
          <p:nvPr/>
        </p:nvPicPr>
        <p:blipFill>
          <a:blip r:embed="rId3"/>
          <a:stretch>
            <a:fillRect/>
          </a:stretch>
        </p:blipFill>
        <p:spPr>
          <a:xfrm>
            <a:off x="4641691" y="3139937"/>
            <a:ext cx="401067" cy="375803"/>
          </a:xfrm>
          <a:prstGeom prst="rect">
            <a:avLst/>
          </a:prstGeom>
          <a:ln w="12700">
            <a:solidFill>
              <a:srgbClr val="0070C0"/>
            </a:solidFill>
          </a:ln>
        </p:spPr>
      </p:pic>
      <p:cxnSp>
        <p:nvCxnSpPr>
          <p:cNvPr id="105" name="Connector: Elbow 104">
            <a:extLst>
              <a:ext uri="{FF2B5EF4-FFF2-40B4-BE49-F238E27FC236}">
                <a16:creationId xmlns:a16="http://schemas.microsoft.com/office/drawing/2014/main" id="{1374EF0D-9D69-F9C0-20C8-AC9DA574662F}"/>
              </a:ext>
            </a:extLst>
          </p:cNvPr>
          <p:cNvCxnSpPr>
            <a:stCxn id="99" idx="1"/>
            <a:endCxn id="20" idx="1"/>
          </p:cNvCxnSpPr>
          <p:nvPr/>
        </p:nvCxnSpPr>
        <p:spPr>
          <a:xfrm rot="10800000">
            <a:off x="892863" y="3086350"/>
            <a:ext cx="330291" cy="3424162"/>
          </a:xfrm>
          <a:prstGeom prst="bentConnector3">
            <a:avLst>
              <a:gd name="adj1" fmla="val 169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0CAD51F-EEE3-62DB-DF08-7967AC4E5836}"/>
              </a:ext>
            </a:extLst>
          </p:cNvPr>
          <p:cNvSpPr txBox="1"/>
          <p:nvPr/>
        </p:nvSpPr>
        <p:spPr>
          <a:xfrm>
            <a:off x="115832" y="5146470"/>
            <a:ext cx="1469330" cy="600164"/>
          </a:xfrm>
          <a:prstGeom prst="rect">
            <a:avLst/>
          </a:prstGeom>
          <a:noFill/>
        </p:spPr>
        <p:txBody>
          <a:bodyPr wrap="square" rtlCol="0">
            <a:spAutoFit/>
          </a:bodyPr>
          <a:lstStyle/>
          <a:p>
            <a:r>
              <a:rPr lang="en-US" sz="1100" b="1" dirty="0"/>
              <a:t>Return to related action handler based on actor’s config</a:t>
            </a:r>
            <a:endParaRPr lang="en-US" sz="1100" b="1" dirty="0">
              <a:solidFill>
                <a:srgbClr val="FF0000"/>
              </a:solidFill>
            </a:endParaRPr>
          </a:p>
        </p:txBody>
      </p:sp>
      <p:pic>
        <p:nvPicPr>
          <p:cNvPr id="107" name="Picture 106">
            <a:extLst>
              <a:ext uri="{FF2B5EF4-FFF2-40B4-BE49-F238E27FC236}">
                <a16:creationId xmlns:a16="http://schemas.microsoft.com/office/drawing/2014/main" id="{86004582-7D81-83B5-18DE-700A0BA1ED8D}"/>
              </a:ext>
            </a:extLst>
          </p:cNvPr>
          <p:cNvPicPr>
            <a:picLocks noChangeAspect="1"/>
          </p:cNvPicPr>
          <p:nvPr/>
        </p:nvPicPr>
        <p:blipFill>
          <a:blip r:embed="rId4"/>
          <a:stretch>
            <a:fillRect/>
          </a:stretch>
        </p:blipFill>
        <p:spPr>
          <a:xfrm>
            <a:off x="2030894" y="4968553"/>
            <a:ext cx="288480" cy="316625"/>
          </a:xfrm>
          <a:prstGeom prst="rect">
            <a:avLst/>
          </a:prstGeom>
        </p:spPr>
      </p:pic>
      <p:pic>
        <p:nvPicPr>
          <p:cNvPr id="108" name="Picture 107">
            <a:extLst>
              <a:ext uri="{FF2B5EF4-FFF2-40B4-BE49-F238E27FC236}">
                <a16:creationId xmlns:a16="http://schemas.microsoft.com/office/drawing/2014/main" id="{A0F99C1C-860C-422C-E2F8-DC358CD711A6}"/>
              </a:ext>
            </a:extLst>
          </p:cNvPr>
          <p:cNvPicPr>
            <a:picLocks noChangeAspect="1"/>
          </p:cNvPicPr>
          <p:nvPr/>
        </p:nvPicPr>
        <p:blipFill>
          <a:blip r:embed="rId4"/>
          <a:stretch>
            <a:fillRect/>
          </a:stretch>
        </p:blipFill>
        <p:spPr>
          <a:xfrm>
            <a:off x="3454801" y="4966689"/>
            <a:ext cx="293564" cy="322205"/>
          </a:xfrm>
          <a:prstGeom prst="rect">
            <a:avLst/>
          </a:prstGeom>
        </p:spPr>
      </p:pic>
      <p:pic>
        <p:nvPicPr>
          <p:cNvPr id="109" name="Picture 108">
            <a:extLst>
              <a:ext uri="{FF2B5EF4-FFF2-40B4-BE49-F238E27FC236}">
                <a16:creationId xmlns:a16="http://schemas.microsoft.com/office/drawing/2014/main" id="{49777109-BDA5-B8C3-4FAC-A65DA1BE815E}"/>
              </a:ext>
            </a:extLst>
          </p:cNvPr>
          <p:cNvPicPr>
            <a:picLocks noChangeAspect="1"/>
          </p:cNvPicPr>
          <p:nvPr/>
        </p:nvPicPr>
        <p:blipFill>
          <a:blip r:embed="rId4"/>
          <a:stretch>
            <a:fillRect/>
          </a:stretch>
        </p:blipFill>
        <p:spPr>
          <a:xfrm>
            <a:off x="4929310" y="4985831"/>
            <a:ext cx="256995" cy="282068"/>
          </a:xfrm>
          <a:prstGeom prst="rect">
            <a:avLst/>
          </a:prstGeom>
        </p:spPr>
      </p:pic>
      <p:cxnSp>
        <p:nvCxnSpPr>
          <p:cNvPr id="110" name="Straight Arrow Connector 109">
            <a:extLst>
              <a:ext uri="{FF2B5EF4-FFF2-40B4-BE49-F238E27FC236}">
                <a16:creationId xmlns:a16="http://schemas.microsoft.com/office/drawing/2014/main" id="{D25883A9-B03E-C5D6-4877-2D0A359DE693}"/>
              </a:ext>
            </a:extLst>
          </p:cNvPr>
          <p:cNvCxnSpPr>
            <a:cxnSpLocks/>
          </p:cNvCxnSpPr>
          <p:nvPr/>
        </p:nvCxnSpPr>
        <p:spPr>
          <a:xfrm>
            <a:off x="1760196" y="503281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4E04816-A70F-2B80-4216-104431B37A86}"/>
              </a:ext>
            </a:extLst>
          </p:cNvPr>
          <p:cNvCxnSpPr>
            <a:cxnSpLocks/>
          </p:cNvCxnSpPr>
          <p:nvPr/>
        </p:nvCxnSpPr>
        <p:spPr>
          <a:xfrm>
            <a:off x="3197817" y="499999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05638791-F262-CBBB-61FD-A1C32172C195}"/>
              </a:ext>
            </a:extLst>
          </p:cNvPr>
          <p:cNvCxnSpPr>
            <a:cxnSpLocks/>
          </p:cNvCxnSpPr>
          <p:nvPr/>
        </p:nvCxnSpPr>
        <p:spPr>
          <a:xfrm>
            <a:off x="4641691" y="5041594"/>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4" name="Picture 113">
            <a:extLst>
              <a:ext uri="{FF2B5EF4-FFF2-40B4-BE49-F238E27FC236}">
                <a16:creationId xmlns:a16="http://schemas.microsoft.com/office/drawing/2014/main" id="{87CA9B66-ECFF-968E-298E-BFFA52B12A61}"/>
              </a:ext>
            </a:extLst>
          </p:cNvPr>
          <p:cNvPicPr>
            <a:picLocks noChangeAspect="1"/>
          </p:cNvPicPr>
          <p:nvPr/>
        </p:nvPicPr>
        <p:blipFill>
          <a:blip r:embed="rId4"/>
          <a:stretch>
            <a:fillRect/>
          </a:stretch>
        </p:blipFill>
        <p:spPr>
          <a:xfrm>
            <a:off x="4198748" y="6369478"/>
            <a:ext cx="256995" cy="282068"/>
          </a:xfrm>
          <a:prstGeom prst="rect">
            <a:avLst/>
          </a:prstGeom>
        </p:spPr>
      </p:pic>
      <p:sp>
        <p:nvSpPr>
          <p:cNvPr id="115" name="Rectangle 114">
            <a:extLst>
              <a:ext uri="{FF2B5EF4-FFF2-40B4-BE49-F238E27FC236}">
                <a16:creationId xmlns:a16="http://schemas.microsoft.com/office/drawing/2014/main" id="{48BC2261-579A-0AC0-4A9D-3F637E580117}"/>
              </a:ext>
            </a:extLst>
          </p:cNvPr>
          <p:cNvSpPr/>
          <p:nvPr/>
        </p:nvSpPr>
        <p:spPr>
          <a:xfrm>
            <a:off x="5678661" y="3211528"/>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data manager</a:t>
            </a:r>
            <a:endParaRPr lang="en-SG" sz="1200" dirty="0"/>
          </a:p>
        </p:txBody>
      </p:sp>
      <p:sp>
        <p:nvSpPr>
          <p:cNvPr id="116" name="Rectangle 115">
            <a:extLst>
              <a:ext uri="{FF2B5EF4-FFF2-40B4-BE49-F238E27FC236}">
                <a16:creationId xmlns:a16="http://schemas.microsoft.com/office/drawing/2014/main" id="{88F373FB-73A3-B217-CAE2-67820B82FD99}"/>
              </a:ext>
            </a:extLst>
          </p:cNvPr>
          <p:cNvSpPr/>
          <p:nvPr/>
        </p:nvSpPr>
        <p:spPr>
          <a:xfrm>
            <a:off x="5812361" y="47919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sp>
        <p:nvSpPr>
          <p:cNvPr id="117" name="Cylinder 116">
            <a:extLst>
              <a:ext uri="{FF2B5EF4-FFF2-40B4-BE49-F238E27FC236}">
                <a16:creationId xmlns:a16="http://schemas.microsoft.com/office/drawing/2014/main" id="{0433F05F-A6DA-F4A8-D0DE-38ACA0F18BA6}"/>
              </a:ext>
            </a:extLst>
          </p:cNvPr>
          <p:cNvSpPr/>
          <p:nvPr/>
        </p:nvSpPr>
        <p:spPr>
          <a:xfrm>
            <a:off x="7134380" y="4072266"/>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18" name="Straight Arrow Connector 117">
            <a:extLst>
              <a:ext uri="{FF2B5EF4-FFF2-40B4-BE49-F238E27FC236}">
                <a16:creationId xmlns:a16="http://schemas.microsoft.com/office/drawing/2014/main" id="{29E85F19-C3EE-681E-3744-A2013B9ECBA5}"/>
              </a:ext>
            </a:extLst>
          </p:cNvPr>
          <p:cNvCxnSpPr/>
          <p:nvPr/>
        </p:nvCxnSpPr>
        <p:spPr>
          <a:xfrm>
            <a:off x="606369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0E918B-70AE-37E1-62F2-5DBDE93A2DA3}"/>
              </a:ext>
            </a:extLst>
          </p:cNvPr>
          <p:cNvCxnSpPr>
            <a:cxnSpLocks/>
          </p:cNvCxnSpPr>
          <p:nvPr/>
        </p:nvCxnSpPr>
        <p:spPr>
          <a:xfrm>
            <a:off x="6024766" y="3684926"/>
            <a:ext cx="0" cy="111350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0921278-D59C-8381-DE02-3E3BB28DD1A5}"/>
              </a:ext>
            </a:extLst>
          </p:cNvPr>
          <p:cNvCxnSpPr>
            <a:cxnSpLocks/>
          </p:cNvCxnSpPr>
          <p:nvPr/>
        </p:nvCxnSpPr>
        <p:spPr>
          <a:xfrm>
            <a:off x="7311604" y="3649671"/>
            <a:ext cx="0" cy="4158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7763F9D1-4D03-F548-1B11-893B7190F6F8}"/>
              </a:ext>
            </a:extLst>
          </p:cNvPr>
          <p:cNvCxnSpPr>
            <a:cxnSpLocks/>
          </p:cNvCxnSpPr>
          <p:nvPr/>
        </p:nvCxnSpPr>
        <p:spPr>
          <a:xfrm>
            <a:off x="4904122" y="2930437"/>
            <a:ext cx="773607" cy="3263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2F71EAF5-C3BA-D99E-D2B1-FBFE21A2FF7A}"/>
              </a:ext>
            </a:extLst>
          </p:cNvPr>
          <p:cNvCxnSpPr>
            <a:cxnSpLocks/>
            <a:stCxn id="109" idx="3"/>
            <a:endCxn id="115" idx="1"/>
          </p:cNvCxnSpPr>
          <p:nvPr/>
        </p:nvCxnSpPr>
        <p:spPr>
          <a:xfrm flipV="1">
            <a:off x="5186305" y="3425476"/>
            <a:ext cx="492356" cy="1701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2935CD1A-6B15-7BA5-722E-47AABD6F611F}"/>
              </a:ext>
            </a:extLst>
          </p:cNvPr>
          <p:cNvCxnSpPr>
            <a:cxnSpLocks/>
          </p:cNvCxnSpPr>
          <p:nvPr/>
        </p:nvCxnSpPr>
        <p:spPr>
          <a:xfrm flipV="1">
            <a:off x="2036470" y="2981205"/>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19647CD-D66B-F98B-E850-21E848657C3E}"/>
              </a:ext>
            </a:extLst>
          </p:cNvPr>
          <p:cNvCxnSpPr>
            <a:cxnSpLocks/>
          </p:cNvCxnSpPr>
          <p:nvPr/>
        </p:nvCxnSpPr>
        <p:spPr>
          <a:xfrm flipV="1">
            <a:off x="3460870" y="2932000"/>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96D966C-AFCB-0DA3-F688-1F4121EFE6F6}"/>
              </a:ext>
            </a:extLst>
          </p:cNvPr>
          <p:cNvCxnSpPr>
            <a:stCxn id="107" idx="3"/>
            <a:endCxn id="108" idx="1"/>
          </p:cNvCxnSpPr>
          <p:nvPr/>
        </p:nvCxnSpPr>
        <p:spPr>
          <a:xfrm>
            <a:off x="2319374" y="5126866"/>
            <a:ext cx="1135427"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5CB4D6-0931-1F26-E963-8639F4C8A2FC}"/>
              </a:ext>
            </a:extLst>
          </p:cNvPr>
          <p:cNvCxnSpPr>
            <a:cxnSpLocks/>
            <a:stCxn id="108" idx="3"/>
            <a:endCxn id="109" idx="1"/>
          </p:cNvCxnSpPr>
          <p:nvPr/>
        </p:nvCxnSpPr>
        <p:spPr>
          <a:xfrm flipV="1">
            <a:off x="3748365" y="5126865"/>
            <a:ext cx="1180945" cy="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183E87E-21A5-1B13-42FD-9D1345DDA59D}"/>
              </a:ext>
            </a:extLst>
          </p:cNvPr>
          <p:cNvCxnSpPr>
            <a:stCxn id="99" idx="3"/>
          </p:cNvCxnSpPr>
          <p:nvPr/>
        </p:nvCxnSpPr>
        <p:spPr>
          <a:xfrm flipV="1">
            <a:off x="4584240" y="3637579"/>
            <a:ext cx="1148145" cy="28729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186783E6-80C9-B9FF-D2DC-B5068CB5CBDB}"/>
              </a:ext>
            </a:extLst>
          </p:cNvPr>
          <p:cNvCxnSpPr>
            <a:cxnSpLocks/>
          </p:cNvCxnSpPr>
          <p:nvPr/>
        </p:nvCxnSpPr>
        <p:spPr>
          <a:xfrm>
            <a:off x="3321775" y="2150235"/>
            <a:ext cx="2410610" cy="1023132"/>
          </a:xfrm>
          <a:prstGeom prst="bentConnector3">
            <a:avLst>
              <a:gd name="adj1" fmla="val 99889"/>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8D8B9A8-78B0-9A04-C0C2-14C504217225}"/>
              </a:ext>
            </a:extLst>
          </p:cNvPr>
          <p:cNvCxnSpPr>
            <a:cxnSpLocks/>
          </p:cNvCxnSpPr>
          <p:nvPr/>
        </p:nvCxnSpPr>
        <p:spPr>
          <a:xfrm>
            <a:off x="7671171" y="473953"/>
            <a:ext cx="9518" cy="6294542"/>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C1B268E-B941-217A-6D4E-544DED819F29}"/>
              </a:ext>
            </a:extLst>
          </p:cNvPr>
          <p:cNvSpPr txBox="1"/>
          <p:nvPr/>
        </p:nvSpPr>
        <p:spPr>
          <a:xfrm>
            <a:off x="6093605" y="582625"/>
            <a:ext cx="1438516" cy="307777"/>
          </a:xfrm>
          <a:prstGeom prst="rect">
            <a:avLst/>
          </a:prstGeom>
          <a:noFill/>
        </p:spPr>
        <p:txBody>
          <a:bodyPr wrap="square" rtlCol="0">
            <a:spAutoFit/>
          </a:bodyPr>
          <a:lstStyle/>
          <a:p>
            <a:r>
              <a:rPr lang="en-SG" sz="1400" b="1" dirty="0"/>
              <a:t>Emulator Node</a:t>
            </a:r>
          </a:p>
        </p:txBody>
      </p:sp>
      <p:sp>
        <p:nvSpPr>
          <p:cNvPr id="161" name="TextBox 160">
            <a:extLst>
              <a:ext uri="{FF2B5EF4-FFF2-40B4-BE49-F238E27FC236}">
                <a16:creationId xmlns:a16="http://schemas.microsoft.com/office/drawing/2014/main" id="{4AA4DBFF-B5C2-4C35-D719-E93801E8A6ED}"/>
              </a:ext>
            </a:extLst>
          </p:cNvPr>
          <p:cNvSpPr txBox="1"/>
          <p:nvPr/>
        </p:nvSpPr>
        <p:spPr>
          <a:xfrm>
            <a:off x="7468307" y="4428466"/>
            <a:ext cx="530093" cy="261610"/>
          </a:xfrm>
          <a:prstGeom prst="rect">
            <a:avLst/>
          </a:prstGeom>
          <a:noFill/>
        </p:spPr>
        <p:txBody>
          <a:bodyPr wrap="square" rtlCol="0">
            <a:spAutoFit/>
          </a:bodyPr>
          <a:lstStyle/>
          <a:p>
            <a:r>
              <a:rPr lang="en-US" sz="1100" b="1" dirty="0"/>
              <a:t>Data</a:t>
            </a:r>
            <a:endParaRPr lang="en-SG" sz="1100" b="1" dirty="0"/>
          </a:p>
        </p:txBody>
      </p:sp>
      <p:sp>
        <p:nvSpPr>
          <p:cNvPr id="162" name="Rectangle 161">
            <a:extLst>
              <a:ext uri="{FF2B5EF4-FFF2-40B4-BE49-F238E27FC236}">
                <a16:creationId xmlns:a16="http://schemas.microsoft.com/office/drawing/2014/main" id="{80F21C67-FBE7-CCE2-DCAF-4185713C1410}"/>
              </a:ext>
            </a:extLst>
          </p:cNvPr>
          <p:cNvSpPr/>
          <p:nvPr/>
        </p:nvSpPr>
        <p:spPr>
          <a:xfrm>
            <a:off x="7853387" y="2655536"/>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Monitor/Control Web Host</a:t>
            </a:r>
            <a:endParaRPr lang="en-SG" sz="1200" dirty="0"/>
          </a:p>
        </p:txBody>
      </p:sp>
      <p:sp>
        <p:nvSpPr>
          <p:cNvPr id="163" name="Rectangle 162">
            <a:extLst>
              <a:ext uri="{FF2B5EF4-FFF2-40B4-BE49-F238E27FC236}">
                <a16:creationId xmlns:a16="http://schemas.microsoft.com/office/drawing/2014/main" id="{FCF24F13-17FD-845A-0287-73F9215742FE}"/>
              </a:ext>
            </a:extLst>
          </p:cNvPr>
          <p:cNvSpPr/>
          <p:nvPr/>
        </p:nvSpPr>
        <p:spPr>
          <a:xfrm>
            <a:off x="8473330" y="3637579"/>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66" name="Rectangle 165">
            <a:extLst>
              <a:ext uri="{FF2B5EF4-FFF2-40B4-BE49-F238E27FC236}">
                <a16:creationId xmlns:a16="http://schemas.microsoft.com/office/drawing/2014/main" id="{DDAA85D7-4577-77BB-464A-156637B53333}"/>
              </a:ext>
            </a:extLst>
          </p:cNvPr>
          <p:cNvSpPr/>
          <p:nvPr/>
        </p:nvSpPr>
        <p:spPr>
          <a:xfrm>
            <a:off x="8090026" y="4450173"/>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69" name="Straight Arrow Connector 168">
            <a:extLst>
              <a:ext uri="{FF2B5EF4-FFF2-40B4-BE49-F238E27FC236}">
                <a16:creationId xmlns:a16="http://schemas.microsoft.com/office/drawing/2014/main" id="{6B643B2A-2613-A937-78C8-92F73C1863EB}"/>
              </a:ext>
            </a:extLst>
          </p:cNvPr>
          <p:cNvCxnSpPr>
            <a:cxnSpLocks/>
          </p:cNvCxnSpPr>
          <p:nvPr/>
        </p:nvCxnSpPr>
        <p:spPr>
          <a:xfrm>
            <a:off x="8193155" y="3048967"/>
            <a:ext cx="0" cy="135814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ECC9BB-1C67-75C1-BC8A-A6965E78704D}"/>
              </a:ext>
            </a:extLst>
          </p:cNvPr>
          <p:cNvCxnSpPr>
            <a:cxnSpLocks/>
          </p:cNvCxnSpPr>
          <p:nvPr/>
        </p:nvCxnSpPr>
        <p:spPr>
          <a:xfrm>
            <a:off x="8822632" y="3139937"/>
            <a:ext cx="0" cy="4937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89C3A5B-9E49-11D1-AB9A-F7713025E7C5}"/>
              </a:ext>
            </a:extLst>
          </p:cNvPr>
          <p:cNvCxnSpPr>
            <a:cxnSpLocks/>
          </p:cNvCxnSpPr>
          <p:nvPr/>
        </p:nvCxnSpPr>
        <p:spPr>
          <a:xfrm>
            <a:off x="8822632" y="4089982"/>
            <a:ext cx="0" cy="348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EC31638-A089-286B-6328-7976FAFF99EA}"/>
              </a:ext>
            </a:extLst>
          </p:cNvPr>
          <p:cNvSpPr txBox="1"/>
          <p:nvPr/>
        </p:nvSpPr>
        <p:spPr>
          <a:xfrm>
            <a:off x="7680689" y="519434"/>
            <a:ext cx="1729761" cy="523220"/>
          </a:xfrm>
          <a:prstGeom prst="rect">
            <a:avLst/>
          </a:prstGeom>
          <a:noFill/>
        </p:spPr>
        <p:txBody>
          <a:bodyPr wrap="square" rtlCol="0">
            <a:spAutoFit/>
          </a:bodyPr>
          <a:lstStyle/>
          <a:p>
            <a:r>
              <a:rPr lang="en-SG" sz="1400" b="1" dirty="0"/>
              <a:t>Emulator or monitor Node (optional)</a:t>
            </a:r>
          </a:p>
        </p:txBody>
      </p:sp>
      <p:cxnSp>
        <p:nvCxnSpPr>
          <p:cNvPr id="178" name="Straight Connector 177">
            <a:extLst>
              <a:ext uri="{FF2B5EF4-FFF2-40B4-BE49-F238E27FC236}">
                <a16:creationId xmlns:a16="http://schemas.microsoft.com/office/drawing/2014/main" id="{8661F39A-C537-23F8-04F3-E289A7C7BE72}"/>
              </a:ext>
            </a:extLst>
          </p:cNvPr>
          <p:cNvCxnSpPr>
            <a:cxnSpLocks/>
          </p:cNvCxnSpPr>
          <p:nvPr/>
        </p:nvCxnSpPr>
        <p:spPr>
          <a:xfrm>
            <a:off x="9672249" y="491150"/>
            <a:ext cx="0" cy="6249847"/>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18014F2-0B57-01E4-CBB6-DBF4F82F760F}"/>
              </a:ext>
            </a:extLst>
          </p:cNvPr>
          <p:cNvSpPr txBox="1"/>
          <p:nvPr/>
        </p:nvSpPr>
        <p:spPr>
          <a:xfrm>
            <a:off x="9763491" y="519434"/>
            <a:ext cx="1438516" cy="523220"/>
          </a:xfrm>
          <a:prstGeom prst="rect">
            <a:avLst/>
          </a:prstGeom>
          <a:noFill/>
        </p:spPr>
        <p:txBody>
          <a:bodyPr wrap="square" rtlCol="0">
            <a:spAutoFit/>
          </a:bodyPr>
          <a:lstStyle/>
          <a:p>
            <a:r>
              <a:rPr lang="en-SG" sz="1400" b="1" dirty="0"/>
              <a:t>Control Hub Node (optional)</a:t>
            </a:r>
          </a:p>
        </p:txBody>
      </p:sp>
      <p:sp>
        <p:nvSpPr>
          <p:cNvPr id="180" name="Rectangle 179">
            <a:extLst>
              <a:ext uri="{FF2B5EF4-FFF2-40B4-BE49-F238E27FC236}">
                <a16:creationId xmlns:a16="http://schemas.microsoft.com/office/drawing/2014/main" id="{8F805164-EE0D-537D-B922-35C927A63225}"/>
              </a:ext>
            </a:extLst>
          </p:cNvPr>
          <p:cNvSpPr/>
          <p:nvPr/>
        </p:nvSpPr>
        <p:spPr>
          <a:xfrm>
            <a:off x="9929017" y="34777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81" name="Rectangle 180">
            <a:extLst>
              <a:ext uri="{FF2B5EF4-FFF2-40B4-BE49-F238E27FC236}">
                <a16:creationId xmlns:a16="http://schemas.microsoft.com/office/drawing/2014/main" id="{20678D6A-EC3A-60F6-193A-EC518DF93ECF}"/>
              </a:ext>
            </a:extLst>
          </p:cNvPr>
          <p:cNvSpPr/>
          <p:nvPr/>
        </p:nvSpPr>
        <p:spPr>
          <a:xfrm>
            <a:off x="10289081" y="2597968"/>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Control hub </a:t>
            </a:r>
            <a:endParaRPr lang="en-SG" sz="1200" dirty="0"/>
          </a:p>
        </p:txBody>
      </p:sp>
      <p:cxnSp>
        <p:nvCxnSpPr>
          <p:cNvPr id="182" name="Straight Arrow Connector 181">
            <a:extLst>
              <a:ext uri="{FF2B5EF4-FFF2-40B4-BE49-F238E27FC236}">
                <a16:creationId xmlns:a16="http://schemas.microsoft.com/office/drawing/2014/main" id="{A90ADB99-FFED-E02F-91FF-645B02757AFF}"/>
              </a:ext>
            </a:extLst>
          </p:cNvPr>
          <p:cNvCxnSpPr>
            <a:cxnSpLocks/>
          </p:cNvCxnSpPr>
          <p:nvPr/>
        </p:nvCxnSpPr>
        <p:spPr>
          <a:xfrm>
            <a:off x="10474301" y="3048967"/>
            <a:ext cx="1" cy="42956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Cylinder 182">
            <a:extLst>
              <a:ext uri="{FF2B5EF4-FFF2-40B4-BE49-F238E27FC236}">
                <a16:creationId xmlns:a16="http://schemas.microsoft.com/office/drawing/2014/main" id="{44064194-FF51-CD14-F7AB-CE88DA6803A4}"/>
              </a:ext>
            </a:extLst>
          </p:cNvPr>
          <p:cNvSpPr/>
          <p:nvPr/>
        </p:nvSpPr>
        <p:spPr>
          <a:xfrm>
            <a:off x="10415310" y="4176244"/>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84" name="Straight Arrow Connector 183">
            <a:extLst>
              <a:ext uri="{FF2B5EF4-FFF2-40B4-BE49-F238E27FC236}">
                <a16:creationId xmlns:a16="http://schemas.microsoft.com/office/drawing/2014/main" id="{93D4F625-3999-06F3-0893-15C547D94F2F}"/>
              </a:ext>
            </a:extLst>
          </p:cNvPr>
          <p:cNvCxnSpPr>
            <a:cxnSpLocks/>
          </p:cNvCxnSpPr>
          <p:nvPr/>
        </p:nvCxnSpPr>
        <p:spPr>
          <a:xfrm>
            <a:off x="10638936" y="3927819"/>
            <a:ext cx="0" cy="20790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7" name="Rectangle 186">
            <a:extLst>
              <a:ext uri="{FF2B5EF4-FFF2-40B4-BE49-F238E27FC236}">
                <a16:creationId xmlns:a16="http://schemas.microsoft.com/office/drawing/2014/main" id="{33FFD54A-1ECC-975B-973A-485F04B1ACA2}"/>
              </a:ext>
            </a:extLst>
          </p:cNvPr>
          <p:cNvSpPr/>
          <p:nvPr/>
        </p:nvSpPr>
        <p:spPr>
          <a:xfrm>
            <a:off x="9934046" y="4473781"/>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88" name="Straight Arrow Connector 187">
            <a:extLst>
              <a:ext uri="{FF2B5EF4-FFF2-40B4-BE49-F238E27FC236}">
                <a16:creationId xmlns:a16="http://schemas.microsoft.com/office/drawing/2014/main" id="{5D193C39-A470-ECFF-331A-E23E87D8B6BE}"/>
              </a:ext>
            </a:extLst>
          </p:cNvPr>
          <p:cNvCxnSpPr>
            <a:cxnSpLocks/>
            <a:endCxn id="187" idx="1"/>
          </p:cNvCxnSpPr>
          <p:nvPr/>
        </p:nvCxnSpPr>
        <p:spPr>
          <a:xfrm>
            <a:off x="9003605" y="4687729"/>
            <a:ext cx="9304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C921C903-89F8-0730-3185-FB6F3B6FD24A}"/>
              </a:ext>
            </a:extLst>
          </p:cNvPr>
          <p:cNvCxnSpPr>
            <a:stCxn id="181" idx="1"/>
          </p:cNvCxnSpPr>
          <p:nvPr/>
        </p:nvCxnSpPr>
        <p:spPr>
          <a:xfrm rot="10800000" flipV="1">
            <a:off x="10108095" y="2811916"/>
            <a:ext cx="180987" cy="163726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83245B9A-762C-BCB6-AD68-118AC897C0C5}"/>
              </a:ext>
            </a:extLst>
          </p:cNvPr>
          <p:cNvSpPr/>
          <p:nvPr/>
        </p:nvSpPr>
        <p:spPr>
          <a:xfrm>
            <a:off x="8769066" y="5126865"/>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5" name="Straight Arrow Connector 194">
            <a:extLst>
              <a:ext uri="{FF2B5EF4-FFF2-40B4-BE49-F238E27FC236}">
                <a16:creationId xmlns:a16="http://schemas.microsoft.com/office/drawing/2014/main" id="{2D56306B-3F40-D84B-812A-8265C4C24948}"/>
              </a:ext>
            </a:extLst>
          </p:cNvPr>
          <p:cNvCxnSpPr>
            <a:cxnSpLocks/>
            <a:endCxn id="194" idx="0"/>
          </p:cNvCxnSpPr>
          <p:nvPr/>
        </p:nvCxnSpPr>
        <p:spPr>
          <a:xfrm>
            <a:off x="9129833" y="3122525"/>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3BF43741-61DD-D7AB-DEB9-F2370E126F99}"/>
              </a:ext>
            </a:extLst>
          </p:cNvPr>
          <p:cNvSpPr/>
          <p:nvPr/>
        </p:nvSpPr>
        <p:spPr>
          <a:xfrm>
            <a:off x="10889049" y="5053307"/>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9" name="Straight Arrow Connector 198">
            <a:extLst>
              <a:ext uri="{FF2B5EF4-FFF2-40B4-BE49-F238E27FC236}">
                <a16:creationId xmlns:a16="http://schemas.microsoft.com/office/drawing/2014/main" id="{D3A72017-A892-4589-05F6-3CA8FACC3680}"/>
              </a:ext>
            </a:extLst>
          </p:cNvPr>
          <p:cNvCxnSpPr>
            <a:cxnSpLocks/>
            <a:endCxn id="198" idx="0"/>
          </p:cNvCxnSpPr>
          <p:nvPr/>
        </p:nvCxnSpPr>
        <p:spPr>
          <a:xfrm>
            <a:off x="11249816" y="3048967"/>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82525B7-4201-F35F-FFF1-E4FEF9C4CD3B}"/>
              </a:ext>
            </a:extLst>
          </p:cNvPr>
          <p:cNvSpPr txBox="1"/>
          <p:nvPr/>
        </p:nvSpPr>
        <p:spPr>
          <a:xfrm>
            <a:off x="9200474" y="4463459"/>
            <a:ext cx="530093" cy="261610"/>
          </a:xfrm>
          <a:prstGeom prst="rect">
            <a:avLst/>
          </a:prstGeom>
          <a:noFill/>
        </p:spPr>
        <p:txBody>
          <a:bodyPr wrap="square" rtlCol="0">
            <a:spAutoFit/>
          </a:bodyPr>
          <a:lstStyle/>
          <a:p>
            <a:r>
              <a:rPr lang="en-US" sz="1100" b="1" dirty="0"/>
              <a:t>Data</a:t>
            </a:r>
            <a:endParaRPr lang="en-SG" sz="1100" b="1" dirty="0"/>
          </a:p>
        </p:txBody>
      </p:sp>
      <p:sp>
        <p:nvSpPr>
          <p:cNvPr id="201" name="TextBox 200">
            <a:extLst>
              <a:ext uri="{FF2B5EF4-FFF2-40B4-BE49-F238E27FC236}">
                <a16:creationId xmlns:a16="http://schemas.microsoft.com/office/drawing/2014/main" id="{CC9A3443-2446-59E0-40CA-9E9E1D4EFF0D}"/>
              </a:ext>
            </a:extLst>
          </p:cNvPr>
          <p:cNvSpPr txBox="1"/>
          <p:nvPr/>
        </p:nvSpPr>
        <p:spPr>
          <a:xfrm>
            <a:off x="7288251" y="6248902"/>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sp>
        <p:nvSpPr>
          <p:cNvPr id="202" name="TextBox 201">
            <a:extLst>
              <a:ext uri="{FF2B5EF4-FFF2-40B4-BE49-F238E27FC236}">
                <a16:creationId xmlns:a16="http://schemas.microsoft.com/office/drawing/2014/main" id="{92A31E0A-5285-C954-BC1D-522F7F205997}"/>
              </a:ext>
            </a:extLst>
          </p:cNvPr>
          <p:cNvSpPr txBox="1"/>
          <p:nvPr/>
        </p:nvSpPr>
        <p:spPr>
          <a:xfrm>
            <a:off x="9363344" y="6270220"/>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cxnSp>
        <p:nvCxnSpPr>
          <p:cNvPr id="3" name="Straight Arrow Connector 2">
            <a:extLst>
              <a:ext uri="{FF2B5EF4-FFF2-40B4-BE49-F238E27FC236}">
                <a16:creationId xmlns:a16="http://schemas.microsoft.com/office/drawing/2014/main" id="{DA627BBB-6E85-4E32-7F52-B4C6E6525684}"/>
              </a:ext>
            </a:extLst>
          </p:cNvPr>
          <p:cNvCxnSpPr/>
          <p:nvPr/>
        </p:nvCxnSpPr>
        <p:spPr>
          <a:xfrm>
            <a:off x="477076" y="646040"/>
            <a:ext cx="398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004950-626F-FA33-A065-EA06BB7F09EF}"/>
              </a:ext>
            </a:extLst>
          </p:cNvPr>
          <p:cNvSpPr txBox="1"/>
          <p:nvPr/>
        </p:nvSpPr>
        <p:spPr>
          <a:xfrm>
            <a:off x="883529" y="524013"/>
            <a:ext cx="530093" cy="261610"/>
          </a:xfrm>
          <a:prstGeom prst="rect">
            <a:avLst/>
          </a:prstGeom>
          <a:noFill/>
        </p:spPr>
        <p:txBody>
          <a:bodyPr wrap="square" rtlCol="0">
            <a:spAutoFit/>
          </a:bodyPr>
          <a:lstStyle/>
          <a:p>
            <a:r>
              <a:rPr lang="en-US" sz="1100" dirty="0"/>
              <a:t>Data</a:t>
            </a:r>
            <a:endParaRPr lang="en-SG" sz="1100" dirty="0"/>
          </a:p>
        </p:txBody>
      </p:sp>
      <p:cxnSp>
        <p:nvCxnSpPr>
          <p:cNvPr id="9" name="Straight Arrow Connector 8">
            <a:extLst>
              <a:ext uri="{FF2B5EF4-FFF2-40B4-BE49-F238E27FC236}">
                <a16:creationId xmlns:a16="http://schemas.microsoft.com/office/drawing/2014/main" id="{CE785A8C-5B48-1068-AEB2-9B994F64873B}"/>
              </a:ext>
            </a:extLst>
          </p:cNvPr>
          <p:cNvCxnSpPr/>
          <p:nvPr/>
        </p:nvCxnSpPr>
        <p:spPr>
          <a:xfrm>
            <a:off x="488768" y="873690"/>
            <a:ext cx="373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AB365-C25B-C3D7-3EFE-BD739D804870}"/>
              </a:ext>
            </a:extLst>
          </p:cNvPr>
          <p:cNvSpPr txBox="1"/>
          <p:nvPr/>
        </p:nvSpPr>
        <p:spPr>
          <a:xfrm>
            <a:off x="859733" y="1065047"/>
            <a:ext cx="1589363" cy="430887"/>
          </a:xfrm>
          <a:prstGeom prst="rect">
            <a:avLst/>
          </a:prstGeom>
          <a:noFill/>
        </p:spPr>
        <p:txBody>
          <a:bodyPr wrap="square" rtlCol="0">
            <a:spAutoFit/>
          </a:bodyPr>
          <a:lstStyle/>
          <a:p>
            <a:r>
              <a:rPr lang="en-US" sz="1100" dirty="0"/>
              <a:t>Sequential process/thread </a:t>
            </a:r>
            <a:endParaRPr lang="en-SG" sz="1100" dirty="0"/>
          </a:p>
        </p:txBody>
      </p:sp>
      <p:cxnSp>
        <p:nvCxnSpPr>
          <p:cNvPr id="13" name="Straight Arrow Connector 12">
            <a:extLst>
              <a:ext uri="{FF2B5EF4-FFF2-40B4-BE49-F238E27FC236}">
                <a16:creationId xmlns:a16="http://schemas.microsoft.com/office/drawing/2014/main" id="{B98C034D-C0A1-B79F-D177-A238DC2998AD}"/>
              </a:ext>
            </a:extLst>
          </p:cNvPr>
          <p:cNvCxnSpPr/>
          <p:nvPr/>
        </p:nvCxnSpPr>
        <p:spPr>
          <a:xfrm>
            <a:off x="501639" y="1232445"/>
            <a:ext cx="37342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894DB-D6B4-75BB-DE20-CE17C865BAC4}"/>
              </a:ext>
            </a:extLst>
          </p:cNvPr>
          <p:cNvSpPr txBox="1"/>
          <p:nvPr/>
        </p:nvSpPr>
        <p:spPr>
          <a:xfrm>
            <a:off x="869841" y="692035"/>
            <a:ext cx="1350430" cy="430887"/>
          </a:xfrm>
          <a:prstGeom prst="rect">
            <a:avLst/>
          </a:prstGeom>
          <a:noFill/>
        </p:spPr>
        <p:txBody>
          <a:bodyPr wrap="square" rtlCol="0">
            <a:spAutoFit/>
          </a:bodyPr>
          <a:lstStyle/>
          <a:p>
            <a:r>
              <a:rPr lang="en-US" sz="1100" dirty="0"/>
              <a:t>Parallel process/thread </a:t>
            </a:r>
            <a:endParaRPr lang="en-SG" sz="1100" dirty="0"/>
          </a:p>
        </p:txBody>
      </p:sp>
      <p:sp>
        <p:nvSpPr>
          <p:cNvPr id="15" name="Rectangle 14">
            <a:extLst>
              <a:ext uri="{FF2B5EF4-FFF2-40B4-BE49-F238E27FC236}">
                <a16:creationId xmlns:a16="http://schemas.microsoft.com/office/drawing/2014/main" id="{32152602-7D27-A039-2FF7-975AA348B59B}"/>
              </a:ext>
            </a:extLst>
          </p:cNvPr>
          <p:cNvSpPr/>
          <p:nvPr/>
        </p:nvSpPr>
        <p:spPr>
          <a:xfrm>
            <a:off x="6795104" y="3209683"/>
            <a:ext cx="76632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Database handler</a:t>
            </a:r>
            <a:endParaRPr lang="en-SG" sz="1200" dirty="0"/>
          </a:p>
        </p:txBody>
      </p:sp>
      <p:cxnSp>
        <p:nvCxnSpPr>
          <p:cNvPr id="16" name="Straight Arrow Connector 15">
            <a:extLst>
              <a:ext uri="{FF2B5EF4-FFF2-40B4-BE49-F238E27FC236}">
                <a16:creationId xmlns:a16="http://schemas.microsoft.com/office/drawing/2014/main" id="{CEDF7705-B089-5784-79C7-E992C9F7F68F}"/>
              </a:ext>
            </a:extLst>
          </p:cNvPr>
          <p:cNvCxnSpPr/>
          <p:nvPr/>
        </p:nvCxnSpPr>
        <p:spPr>
          <a:xfrm>
            <a:off x="693443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5833BCE-C2ED-1FE3-4927-F89441B5105B}"/>
              </a:ext>
            </a:extLst>
          </p:cNvPr>
          <p:cNvCxnSpPr>
            <a:cxnSpLocks/>
            <a:endCxn id="12" idx="3"/>
          </p:cNvCxnSpPr>
          <p:nvPr/>
        </p:nvCxnSpPr>
        <p:spPr>
          <a:xfrm rot="16200000" flipV="1">
            <a:off x="6802161" y="2567448"/>
            <a:ext cx="869840" cy="40037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FD33434-25F4-51F8-1A76-6975E0DCB995}"/>
              </a:ext>
            </a:extLst>
          </p:cNvPr>
          <p:cNvCxnSpPr/>
          <p:nvPr/>
        </p:nvCxnSpPr>
        <p:spPr>
          <a:xfrm rot="10800000">
            <a:off x="3257545" y="1888433"/>
            <a:ext cx="2836061" cy="230335"/>
          </a:xfrm>
          <a:prstGeom prst="bentConnector3">
            <a:avLst>
              <a:gd name="adj1" fmla="val -2745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FD380D3-5756-9140-B835-BB0093D7B19A}"/>
              </a:ext>
            </a:extLst>
          </p:cNvPr>
          <p:cNvCxnSpPr>
            <a:stCxn id="116" idx="3"/>
            <a:endCxn id="166" idx="1"/>
          </p:cNvCxnSpPr>
          <p:nvPr/>
        </p:nvCxnSpPr>
        <p:spPr>
          <a:xfrm flipV="1">
            <a:off x="6725940" y="4664121"/>
            <a:ext cx="1364086" cy="341772"/>
          </a:xfrm>
          <a:prstGeom prst="bentConnector3">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6" name="Connector: Elbow 65">
            <a:extLst>
              <a:ext uri="{FF2B5EF4-FFF2-40B4-BE49-F238E27FC236}">
                <a16:creationId xmlns:a16="http://schemas.microsoft.com/office/drawing/2014/main" id="{89C16A68-79E9-7420-A1B1-4A13CFBB7CF4}"/>
              </a:ext>
            </a:extLst>
          </p:cNvPr>
          <p:cNvCxnSpPr>
            <a:stCxn id="15" idx="2"/>
            <a:endCxn id="115" idx="2"/>
          </p:cNvCxnSpPr>
          <p:nvPr/>
        </p:nvCxnSpPr>
        <p:spPr>
          <a:xfrm rot="5400000">
            <a:off x="6655938" y="3117092"/>
            <a:ext cx="1845" cy="1042818"/>
          </a:xfrm>
          <a:prstGeom prst="bentConnector3">
            <a:avLst>
              <a:gd name="adj1" fmla="val 12490244"/>
            </a:avLst>
          </a:prstGeom>
          <a:ln>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1EFFCEE3-237A-8B3F-74E9-A84128528D56}"/>
              </a:ext>
            </a:extLst>
          </p:cNvPr>
          <p:cNvSpPr txBox="1"/>
          <p:nvPr/>
        </p:nvSpPr>
        <p:spPr>
          <a:xfrm>
            <a:off x="3389649" y="1666924"/>
            <a:ext cx="3551678" cy="261610"/>
          </a:xfrm>
          <a:prstGeom prst="rect">
            <a:avLst/>
          </a:prstGeom>
          <a:noFill/>
        </p:spPr>
        <p:txBody>
          <a:bodyPr wrap="square" rtlCol="0">
            <a:spAutoFit/>
          </a:bodyPr>
          <a:lstStyle/>
          <a:p>
            <a:r>
              <a:rPr lang="en-US" sz="1100" b="1" dirty="0"/>
              <a:t>Current daily task progress info  for state recover   </a:t>
            </a:r>
            <a:endParaRPr lang="en-SG" sz="1100" b="1" dirty="0"/>
          </a:p>
        </p:txBody>
      </p:sp>
      <p:sp>
        <p:nvSpPr>
          <p:cNvPr id="79" name="TextBox 78">
            <a:extLst>
              <a:ext uri="{FF2B5EF4-FFF2-40B4-BE49-F238E27FC236}">
                <a16:creationId xmlns:a16="http://schemas.microsoft.com/office/drawing/2014/main" id="{92CFE7DF-DD2D-CD77-4B2C-9E61538A5DDC}"/>
              </a:ext>
            </a:extLst>
          </p:cNvPr>
          <p:cNvSpPr txBox="1"/>
          <p:nvPr/>
        </p:nvSpPr>
        <p:spPr>
          <a:xfrm>
            <a:off x="4446761" y="1949097"/>
            <a:ext cx="1046750" cy="230832"/>
          </a:xfrm>
          <a:prstGeom prst="rect">
            <a:avLst/>
          </a:prstGeom>
          <a:noFill/>
        </p:spPr>
        <p:txBody>
          <a:bodyPr wrap="square" rtlCol="0">
            <a:spAutoFit/>
          </a:bodyPr>
          <a:lstStyle/>
          <a:p>
            <a:r>
              <a:rPr lang="en-US" sz="900" dirty="0"/>
              <a:t>Schedule info</a:t>
            </a:r>
            <a:endParaRPr lang="en-SG" sz="900" dirty="0"/>
          </a:p>
        </p:txBody>
      </p:sp>
      <p:sp>
        <p:nvSpPr>
          <p:cNvPr id="81" name="TextBox 80">
            <a:extLst>
              <a:ext uri="{FF2B5EF4-FFF2-40B4-BE49-F238E27FC236}">
                <a16:creationId xmlns:a16="http://schemas.microsoft.com/office/drawing/2014/main" id="{5BF31BEC-D4F3-EDE0-F8F9-7A8253CD95FD}"/>
              </a:ext>
            </a:extLst>
          </p:cNvPr>
          <p:cNvSpPr txBox="1"/>
          <p:nvPr/>
        </p:nvSpPr>
        <p:spPr>
          <a:xfrm>
            <a:off x="4906637" y="2915268"/>
            <a:ext cx="1046750" cy="230832"/>
          </a:xfrm>
          <a:prstGeom prst="rect">
            <a:avLst/>
          </a:prstGeom>
          <a:noFill/>
        </p:spPr>
        <p:txBody>
          <a:bodyPr wrap="square" rtlCol="0">
            <a:spAutoFit/>
          </a:bodyPr>
          <a:lstStyle/>
          <a:p>
            <a:r>
              <a:rPr lang="en-US" sz="900" dirty="0"/>
              <a:t>Task start  info</a:t>
            </a:r>
            <a:endParaRPr lang="en-SG" sz="900" dirty="0"/>
          </a:p>
        </p:txBody>
      </p:sp>
      <p:sp>
        <p:nvSpPr>
          <p:cNvPr id="83" name="TextBox 82">
            <a:extLst>
              <a:ext uri="{FF2B5EF4-FFF2-40B4-BE49-F238E27FC236}">
                <a16:creationId xmlns:a16="http://schemas.microsoft.com/office/drawing/2014/main" id="{AC761116-9EDD-A5AB-5CF3-5BABD383D540}"/>
              </a:ext>
            </a:extLst>
          </p:cNvPr>
          <p:cNvSpPr txBox="1"/>
          <p:nvPr/>
        </p:nvSpPr>
        <p:spPr>
          <a:xfrm>
            <a:off x="4980154" y="4051137"/>
            <a:ext cx="899242" cy="369332"/>
          </a:xfrm>
          <a:prstGeom prst="rect">
            <a:avLst/>
          </a:prstGeom>
          <a:noFill/>
        </p:spPr>
        <p:txBody>
          <a:bodyPr wrap="square" rtlCol="0">
            <a:spAutoFit/>
          </a:bodyPr>
          <a:lstStyle/>
          <a:p>
            <a:r>
              <a:rPr lang="en-US" sz="900" dirty="0"/>
              <a:t>Action progress info</a:t>
            </a:r>
            <a:endParaRPr lang="en-SG" sz="900" dirty="0"/>
          </a:p>
        </p:txBody>
      </p:sp>
      <p:sp>
        <p:nvSpPr>
          <p:cNvPr id="87" name="TextBox 86">
            <a:extLst>
              <a:ext uri="{FF2B5EF4-FFF2-40B4-BE49-F238E27FC236}">
                <a16:creationId xmlns:a16="http://schemas.microsoft.com/office/drawing/2014/main" id="{2F14E55C-1A5C-25E1-5061-43A2BA5C3EBA}"/>
              </a:ext>
            </a:extLst>
          </p:cNvPr>
          <p:cNvSpPr txBox="1"/>
          <p:nvPr/>
        </p:nvSpPr>
        <p:spPr>
          <a:xfrm>
            <a:off x="4794905" y="6309712"/>
            <a:ext cx="899242" cy="369332"/>
          </a:xfrm>
          <a:prstGeom prst="rect">
            <a:avLst/>
          </a:prstGeom>
          <a:noFill/>
        </p:spPr>
        <p:txBody>
          <a:bodyPr wrap="square" rtlCol="0">
            <a:spAutoFit/>
          </a:bodyPr>
          <a:lstStyle/>
          <a:p>
            <a:r>
              <a:rPr lang="en-US" sz="900" dirty="0"/>
              <a:t>Actor’s all task progress info</a:t>
            </a:r>
            <a:endParaRPr lang="en-SG" sz="900" dirty="0"/>
          </a:p>
        </p:txBody>
      </p:sp>
      <p:sp>
        <p:nvSpPr>
          <p:cNvPr id="88" name="TextBox 87">
            <a:extLst>
              <a:ext uri="{FF2B5EF4-FFF2-40B4-BE49-F238E27FC236}">
                <a16:creationId xmlns:a16="http://schemas.microsoft.com/office/drawing/2014/main" id="{DDF67479-FA35-5048-3B4A-82A574051E4C}"/>
              </a:ext>
            </a:extLst>
          </p:cNvPr>
          <p:cNvSpPr txBox="1"/>
          <p:nvPr/>
        </p:nvSpPr>
        <p:spPr>
          <a:xfrm>
            <a:off x="6197849" y="3825475"/>
            <a:ext cx="899242" cy="369332"/>
          </a:xfrm>
          <a:prstGeom prst="rect">
            <a:avLst/>
          </a:prstGeom>
          <a:noFill/>
        </p:spPr>
        <p:txBody>
          <a:bodyPr wrap="square" rtlCol="0">
            <a:spAutoFit/>
          </a:bodyPr>
          <a:lstStyle/>
          <a:p>
            <a:r>
              <a:rPr lang="en-US" sz="900" dirty="0"/>
              <a:t>Current time all task info</a:t>
            </a:r>
            <a:endParaRPr lang="en-SG" sz="900" dirty="0"/>
          </a:p>
        </p:txBody>
      </p:sp>
      <p:sp>
        <p:nvSpPr>
          <p:cNvPr id="93" name="TextBox 92">
            <a:extLst>
              <a:ext uri="{FF2B5EF4-FFF2-40B4-BE49-F238E27FC236}">
                <a16:creationId xmlns:a16="http://schemas.microsoft.com/office/drawing/2014/main" id="{0C90A49B-D15D-EBBD-F6F3-91299E429127}"/>
              </a:ext>
            </a:extLst>
          </p:cNvPr>
          <p:cNvSpPr txBox="1"/>
          <p:nvPr/>
        </p:nvSpPr>
        <p:spPr>
          <a:xfrm>
            <a:off x="6987647" y="1917761"/>
            <a:ext cx="899242" cy="369332"/>
          </a:xfrm>
          <a:prstGeom prst="rect">
            <a:avLst/>
          </a:prstGeom>
          <a:noFill/>
        </p:spPr>
        <p:txBody>
          <a:bodyPr wrap="square" rtlCol="0">
            <a:spAutoFit/>
          </a:bodyPr>
          <a:lstStyle/>
          <a:p>
            <a:r>
              <a:rPr lang="en-US" sz="900" dirty="0"/>
              <a:t>Today history task info</a:t>
            </a:r>
            <a:endParaRPr lang="en-SG" sz="900" dirty="0"/>
          </a:p>
        </p:txBody>
      </p:sp>
      <p:sp>
        <p:nvSpPr>
          <p:cNvPr id="95" name="TextBox 94">
            <a:extLst>
              <a:ext uri="{FF2B5EF4-FFF2-40B4-BE49-F238E27FC236}">
                <a16:creationId xmlns:a16="http://schemas.microsoft.com/office/drawing/2014/main" id="{884E1136-5DC5-019B-5B70-2A285F77E042}"/>
              </a:ext>
            </a:extLst>
          </p:cNvPr>
          <p:cNvSpPr txBox="1"/>
          <p:nvPr/>
        </p:nvSpPr>
        <p:spPr>
          <a:xfrm>
            <a:off x="3399127" y="5528127"/>
            <a:ext cx="1105128" cy="507831"/>
          </a:xfrm>
          <a:prstGeom prst="rect">
            <a:avLst/>
          </a:prstGeom>
          <a:noFill/>
        </p:spPr>
        <p:txBody>
          <a:bodyPr wrap="square" rtlCol="0">
            <a:spAutoFit/>
          </a:bodyPr>
          <a:lstStyle/>
          <a:p>
            <a:r>
              <a:rPr lang="en-US" sz="900" dirty="0"/>
              <a:t>Import related actor module to finish the task </a:t>
            </a:r>
            <a:endParaRPr lang="en-SG" sz="900" dirty="0"/>
          </a:p>
        </p:txBody>
      </p:sp>
      <p:sp>
        <p:nvSpPr>
          <p:cNvPr id="17" name="TextBox 16">
            <a:extLst>
              <a:ext uri="{FF2B5EF4-FFF2-40B4-BE49-F238E27FC236}">
                <a16:creationId xmlns:a16="http://schemas.microsoft.com/office/drawing/2014/main" id="{0A47FDF8-F37F-D6A8-AD0E-97F38828FFCC}"/>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System work flow diagram]  </a:t>
            </a:r>
            <a:endParaRPr lang="en-SG" sz="2400" dirty="0">
              <a:solidFill>
                <a:srgbClr val="FF0000"/>
              </a:solidFill>
            </a:endParaRPr>
          </a:p>
        </p:txBody>
      </p:sp>
      <p:pic>
        <p:nvPicPr>
          <p:cNvPr id="18" name="Picture 17" descr="Graphical user interface, text&#10;&#10;Description automatically generated with medium confidence">
            <a:extLst>
              <a:ext uri="{FF2B5EF4-FFF2-40B4-BE49-F238E27FC236}">
                <a16:creationId xmlns:a16="http://schemas.microsoft.com/office/drawing/2014/main" id="{BFECB569-CBAE-CC39-2646-3271CFD98C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Tree>
    <p:extLst>
      <p:ext uri="{BB962C8B-B14F-4D97-AF65-F5344CB8AC3E}">
        <p14:creationId xmlns:p14="http://schemas.microsoft.com/office/powerpoint/2010/main" val="250742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225195" y="801338"/>
            <a:ext cx="6105678" cy="6001643"/>
          </a:xfrm>
          <a:prstGeom prst="rect">
            <a:avLst/>
          </a:prstGeom>
          <a:noFill/>
        </p:spPr>
        <p:txBody>
          <a:bodyPr wrap="square" rtlCol="0">
            <a:spAutoFit/>
          </a:bodyPr>
          <a:lstStyle/>
          <a:p>
            <a:r>
              <a:rPr lang="en-US" sz="1600" b="1" dirty="0"/>
              <a:t>Program Design Purpose</a:t>
            </a:r>
          </a:p>
          <a:p>
            <a:endParaRPr lang="en-US" sz="1600" b="1" dirty="0"/>
          </a:p>
          <a:p>
            <a:r>
              <a:rPr lang="en-US" sz="1600" dirty="0"/>
              <a:t>We want to create an intelligent "actor” program which can simulate a normal MS-Windows user’s daily action ( different kinds of network access, system level operation and different app level operation) to generate user’s regular or random event based on the customer’s requirement.</a:t>
            </a:r>
            <a:r>
              <a:rPr lang="en-SG" sz="1600" dirty="0"/>
              <a:t> </a:t>
            </a:r>
            <a:r>
              <a:rPr lang="en-US" sz="1600" dirty="0"/>
              <a:t>So, it can:</a:t>
            </a:r>
          </a:p>
          <a:p>
            <a:pPr marL="285750" indent="-285750">
              <a:buFont typeface="Arial" panose="020B0604020202020204" pitchFamily="34" charset="0"/>
              <a:buChar char="•"/>
            </a:pPr>
            <a:r>
              <a:rPr lang="en-US" sz="1600" dirty="0"/>
              <a:t>Be used to repeat/replay specified large numbers of users (blue team) activities in cyber exercise event.</a:t>
            </a:r>
          </a:p>
          <a:p>
            <a:pPr marL="285750" indent="-285750">
              <a:buFont typeface="Arial" panose="020B0604020202020204" pitchFamily="34" charset="0"/>
              <a:buChar char="•"/>
            </a:pPr>
            <a:r>
              <a:rPr lang="en-US" sz="1600" dirty="0"/>
              <a:t>Generate required network traffic flow for network security research project. </a:t>
            </a:r>
          </a:p>
          <a:p>
            <a:pPr marL="285750" indent="-285750">
              <a:buFont typeface="Arial" panose="020B0604020202020204" pitchFamily="34" charset="0"/>
              <a:buChar char="•"/>
            </a:pPr>
            <a:r>
              <a:rPr lang="en-US" sz="1600" dirty="0"/>
              <a:t>Be used as repeatable user’s test environment for AI/ML trained module’s verification.</a:t>
            </a:r>
          </a:p>
          <a:p>
            <a:pPr marL="285750" indent="-285750">
              <a:buFont typeface="Arial" panose="020B0604020202020204" pitchFamily="34" charset="0"/>
              <a:buChar char="•"/>
            </a:pPr>
            <a:endParaRPr lang="en-US" sz="1600" dirty="0"/>
          </a:p>
          <a:p>
            <a:r>
              <a:rPr lang="en-US" sz="1600" b="1" dirty="0"/>
              <a:t>Action Feature Repository</a:t>
            </a:r>
            <a:r>
              <a:rPr lang="en-US" sz="1600" dirty="0"/>
              <a:t>: </a:t>
            </a:r>
          </a:p>
          <a:p>
            <a:r>
              <a:rPr lang="en-US" sz="1600" dirty="0"/>
              <a:t>Currently we provide 5 main repositories with 18 kinds of basic user action functions and 28 kinds of pre-built complex user’s actors components. The 5 main feature repositories covers: </a:t>
            </a:r>
          </a:p>
          <a:p>
            <a:endParaRPr lang="en-US" sz="1600" dirty="0"/>
          </a:p>
          <a:p>
            <a:pPr marL="285750" indent="-285750">
              <a:buFont typeface="Arial" panose="020B0604020202020204" pitchFamily="34" charset="0"/>
              <a:buChar char="•"/>
            </a:pPr>
            <a:r>
              <a:rPr lang="en-US" sz="1600" dirty="0"/>
              <a:t>Network traffic action generators. </a:t>
            </a:r>
          </a:p>
          <a:p>
            <a:pPr marL="285750" indent="-285750">
              <a:buFont typeface="Arial" panose="020B0604020202020204" pitchFamily="34" charset="0"/>
              <a:buChar char="•"/>
            </a:pPr>
            <a:r>
              <a:rPr lang="en-US" sz="1600" dirty="0"/>
              <a:t>Application operation action generators. </a:t>
            </a:r>
          </a:p>
          <a:p>
            <a:pPr marL="285750" indent="-285750">
              <a:buFont typeface="Arial" panose="020B0604020202020204" pitchFamily="34" charset="0"/>
              <a:buChar char="•"/>
            </a:pPr>
            <a:r>
              <a:rPr lang="en-US" sz="1600" dirty="0"/>
              <a:t>User’s human activities action generators.</a:t>
            </a:r>
          </a:p>
          <a:p>
            <a:pPr marL="285750" indent="-285750">
              <a:buFont typeface="Arial" panose="020B0604020202020204" pitchFamily="34" charset="0"/>
              <a:buChar char="•"/>
            </a:pPr>
            <a:r>
              <a:rPr lang="en-US" sz="1600" dirty="0"/>
              <a:t>System control action generators.</a:t>
            </a:r>
          </a:p>
          <a:p>
            <a:pPr marL="285750" indent="-285750">
              <a:buFont typeface="Arial" panose="020B0604020202020204" pitchFamily="34" charset="0"/>
              <a:buChar char="•"/>
            </a:pPr>
            <a:r>
              <a:rPr lang="en-US" sz="1600" dirty="0"/>
              <a:t>Other action generators.</a:t>
            </a:r>
          </a:p>
        </p:txBody>
      </p:sp>
      <p:sp>
        <p:nvSpPr>
          <p:cNvPr id="3" name="Rectangle 2">
            <a:extLst>
              <a:ext uri="{FF2B5EF4-FFF2-40B4-BE49-F238E27FC236}">
                <a16:creationId xmlns:a16="http://schemas.microsoft.com/office/drawing/2014/main" id="{8B9CC85E-9E8F-5282-CB8D-E26C451B9CE9}"/>
              </a:ext>
            </a:extLst>
          </p:cNvPr>
          <p:cNvSpPr/>
          <p:nvPr/>
        </p:nvSpPr>
        <p:spPr>
          <a:xfrm>
            <a:off x="6917586" y="1480930"/>
            <a:ext cx="4294928" cy="1808923"/>
          </a:xfrm>
          <a:prstGeom prst="rect">
            <a:avLst/>
          </a:prstGeom>
          <a:ln w="19050">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41B14468-2BBD-12E3-566C-3A5904E54C59}"/>
              </a:ext>
            </a:extLst>
          </p:cNvPr>
          <p:cNvSpPr/>
          <p:nvPr/>
        </p:nvSpPr>
        <p:spPr>
          <a:xfrm>
            <a:off x="7106430" y="1649898"/>
            <a:ext cx="1779104"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Network Traffic Actors</a:t>
            </a:r>
            <a:r>
              <a:rPr lang="en-SG" sz="1200" dirty="0"/>
              <a:t> </a:t>
            </a:r>
          </a:p>
        </p:txBody>
      </p:sp>
      <p:sp>
        <p:nvSpPr>
          <p:cNvPr id="7" name="Rectangle 6">
            <a:extLst>
              <a:ext uri="{FF2B5EF4-FFF2-40B4-BE49-F238E27FC236}">
                <a16:creationId xmlns:a16="http://schemas.microsoft.com/office/drawing/2014/main" id="{9A400251-D941-6F21-90EA-035F90983AF2}"/>
              </a:ext>
            </a:extLst>
          </p:cNvPr>
          <p:cNvSpPr/>
          <p:nvPr/>
        </p:nvSpPr>
        <p:spPr>
          <a:xfrm>
            <a:off x="7106430" y="2199864"/>
            <a:ext cx="1779104" cy="3478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 Operations Actors</a:t>
            </a:r>
            <a:r>
              <a:rPr lang="en-SG" sz="1200" dirty="0"/>
              <a:t> </a:t>
            </a:r>
          </a:p>
        </p:txBody>
      </p:sp>
      <p:sp>
        <p:nvSpPr>
          <p:cNvPr id="8" name="Rectangle 7">
            <a:extLst>
              <a:ext uri="{FF2B5EF4-FFF2-40B4-BE49-F238E27FC236}">
                <a16:creationId xmlns:a16="http://schemas.microsoft.com/office/drawing/2014/main" id="{8DA0F4ED-FD86-CB66-6541-1086CD4D68D9}"/>
              </a:ext>
            </a:extLst>
          </p:cNvPr>
          <p:cNvSpPr/>
          <p:nvPr/>
        </p:nvSpPr>
        <p:spPr>
          <a:xfrm>
            <a:off x="7106430" y="2749830"/>
            <a:ext cx="1779104" cy="3478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System Operation Actors</a:t>
            </a:r>
            <a:r>
              <a:rPr lang="en-SG" sz="1200" dirty="0"/>
              <a:t> </a:t>
            </a:r>
          </a:p>
        </p:txBody>
      </p:sp>
      <p:sp>
        <p:nvSpPr>
          <p:cNvPr id="9" name="Rectangle 8">
            <a:extLst>
              <a:ext uri="{FF2B5EF4-FFF2-40B4-BE49-F238E27FC236}">
                <a16:creationId xmlns:a16="http://schemas.microsoft.com/office/drawing/2014/main" id="{A2BC870F-DE85-1C71-EDBA-6526EC69D9ED}"/>
              </a:ext>
            </a:extLst>
          </p:cNvPr>
          <p:cNvSpPr/>
          <p:nvPr/>
        </p:nvSpPr>
        <p:spPr>
          <a:xfrm>
            <a:off x="9157204" y="1649898"/>
            <a:ext cx="1679713" cy="34787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Human Activities Actors</a:t>
            </a:r>
            <a:endParaRPr lang="en-SG" sz="1200" dirty="0"/>
          </a:p>
        </p:txBody>
      </p:sp>
      <p:sp>
        <p:nvSpPr>
          <p:cNvPr id="10" name="Rectangle 9">
            <a:extLst>
              <a:ext uri="{FF2B5EF4-FFF2-40B4-BE49-F238E27FC236}">
                <a16:creationId xmlns:a16="http://schemas.microsoft.com/office/drawing/2014/main" id="{5D59993C-82C5-3891-6F20-7AF4B09E5E35}"/>
              </a:ext>
            </a:extLst>
          </p:cNvPr>
          <p:cNvSpPr/>
          <p:nvPr/>
        </p:nvSpPr>
        <p:spPr>
          <a:xfrm>
            <a:off x="9157204" y="2199864"/>
            <a:ext cx="1679713" cy="34787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Other Action Actors</a:t>
            </a:r>
            <a:endParaRPr lang="en-SG" sz="1200" dirty="0"/>
          </a:p>
        </p:txBody>
      </p:sp>
      <p:sp>
        <p:nvSpPr>
          <p:cNvPr id="11" name="TextBox 10">
            <a:extLst>
              <a:ext uri="{FF2B5EF4-FFF2-40B4-BE49-F238E27FC236}">
                <a16:creationId xmlns:a16="http://schemas.microsoft.com/office/drawing/2014/main" id="{98A338EA-9A49-BE11-7B56-B7F1642713B2}"/>
              </a:ext>
            </a:extLst>
          </p:cNvPr>
          <p:cNvSpPr txBox="1"/>
          <p:nvPr/>
        </p:nvSpPr>
        <p:spPr>
          <a:xfrm>
            <a:off x="9572991" y="2846423"/>
            <a:ext cx="2297595" cy="430887"/>
          </a:xfrm>
          <a:prstGeom prst="rect">
            <a:avLst/>
          </a:prstGeom>
          <a:noFill/>
        </p:spPr>
        <p:txBody>
          <a:bodyPr wrap="square" rtlCol="0">
            <a:spAutoFit/>
          </a:bodyPr>
          <a:lstStyle/>
          <a:p>
            <a:r>
              <a:rPr lang="en-SG" sz="1100" b="1" dirty="0"/>
              <a:t>Actors (event generator) repositories  </a:t>
            </a:r>
          </a:p>
        </p:txBody>
      </p:sp>
      <p:sp>
        <p:nvSpPr>
          <p:cNvPr id="12" name="Arrow: Down 11">
            <a:extLst>
              <a:ext uri="{FF2B5EF4-FFF2-40B4-BE49-F238E27FC236}">
                <a16:creationId xmlns:a16="http://schemas.microsoft.com/office/drawing/2014/main" id="{7D11EB6F-7A8C-6FC5-30CD-AF258002E0D8}"/>
              </a:ext>
            </a:extLst>
          </p:cNvPr>
          <p:cNvSpPr/>
          <p:nvPr/>
        </p:nvSpPr>
        <p:spPr>
          <a:xfrm>
            <a:off x="8498520" y="3458821"/>
            <a:ext cx="109330" cy="626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Rectangle 12">
            <a:extLst>
              <a:ext uri="{FF2B5EF4-FFF2-40B4-BE49-F238E27FC236}">
                <a16:creationId xmlns:a16="http://schemas.microsoft.com/office/drawing/2014/main" id="{FD120891-05D6-87C6-183E-FA256CAB5BFE}"/>
              </a:ext>
            </a:extLst>
          </p:cNvPr>
          <p:cNvSpPr/>
          <p:nvPr/>
        </p:nvSpPr>
        <p:spPr>
          <a:xfrm>
            <a:off x="8105315" y="4148408"/>
            <a:ext cx="1467676"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Action scheduler </a:t>
            </a:r>
          </a:p>
        </p:txBody>
      </p:sp>
      <p:pic>
        <p:nvPicPr>
          <p:cNvPr id="14" name="Picture 13">
            <a:extLst>
              <a:ext uri="{FF2B5EF4-FFF2-40B4-BE49-F238E27FC236}">
                <a16:creationId xmlns:a16="http://schemas.microsoft.com/office/drawing/2014/main" id="{B81FA487-D6DD-3E41-067F-2B2C62DF0521}"/>
              </a:ext>
            </a:extLst>
          </p:cNvPr>
          <p:cNvPicPr>
            <a:picLocks noChangeAspect="1"/>
          </p:cNvPicPr>
          <p:nvPr/>
        </p:nvPicPr>
        <p:blipFill>
          <a:blip r:embed="rId3"/>
          <a:stretch>
            <a:fillRect/>
          </a:stretch>
        </p:blipFill>
        <p:spPr>
          <a:xfrm>
            <a:off x="10220256" y="4079078"/>
            <a:ext cx="411108" cy="424159"/>
          </a:xfrm>
          <a:prstGeom prst="rect">
            <a:avLst/>
          </a:prstGeom>
          <a:ln w="3175">
            <a:solidFill>
              <a:schemeClr val="tx1"/>
            </a:solidFill>
          </a:ln>
        </p:spPr>
      </p:pic>
      <p:sp>
        <p:nvSpPr>
          <p:cNvPr id="15" name="TextBox 14">
            <a:extLst>
              <a:ext uri="{FF2B5EF4-FFF2-40B4-BE49-F238E27FC236}">
                <a16:creationId xmlns:a16="http://schemas.microsoft.com/office/drawing/2014/main" id="{BD358BBD-5780-8DD3-4967-EA1A140D17C4}"/>
              </a:ext>
            </a:extLst>
          </p:cNvPr>
          <p:cNvSpPr txBox="1"/>
          <p:nvPr/>
        </p:nvSpPr>
        <p:spPr>
          <a:xfrm>
            <a:off x="9277012" y="3525161"/>
            <a:ext cx="2297595" cy="430887"/>
          </a:xfrm>
          <a:prstGeom prst="rect">
            <a:avLst/>
          </a:prstGeom>
          <a:noFill/>
        </p:spPr>
        <p:txBody>
          <a:bodyPr wrap="square" rtlCol="0">
            <a:spAutoFit/>
          </a:bodyPr>
          <a:lstStyle/>
          <a:p>
            <a:r>
              <a:rPr lang="en-SG" sz="1100" b="1" dirty="0"/>
              <a:t>Customers reequipment config file (event time line)</a:t>
            </a:r>
          </a:p>
        </p:txBody>
      </p:sp>
      <p:cxnSp>
        <p:nvCxnSpPr>
          <p:cNvPr id="16" name="Straight Arrow Connector 15">
            <a:extLst>
              <a:ext uri="{FF2B5EF4-FFF2-40B4-BE49-F238E27FC236}">
                <a16:creationId xmlns:a16="http://schemas.microsoft.com/office/drawing/2014/main" id="{BA7788AA-D82F-AFA9-9013-A6202A45B45F}"/>
              </a:ext>
            </a:extLst>
          </p:cNvPr>
          <p:cNvCxnSpPr>
            <a:cxnSpLocks/>
          </p:cNvCxnSpPr>
          <p:nvPr/>
        </p:nvCxnSpPr>
        <p:spPr>
          <a:xfrm flipH="1">
            <a:off x="9670725" y="4243728"/>
            <a:ext cx="44726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8917820-1BB1-7D9F-88A2-3B5BAE5E0755}"/>
              </a:ext>
            </a:extLst>
          </p:cNvPr>
          <p:cNvCxnSpPr>
            <a:cxnSpLocks/>
          </p:cNvCxnSpPr>
          <p:nvPr/>
        </p:nvCxnSpPr>
        <p:spPr>
          <a:xfrm>
            <a:off x="8784486" y="4496278"/>
            <a:ext cx="0" cy="3838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CB6B898-448C-71C6-8490-F2D520981E60}"/>
              </a:ext>
            </a:extLst>
          </p:cNvPr>
          <p:cNvSpPr/>
          <p:nvPr/>
        </p:nvSpPr>
        <p:spPr>
          <a:xfrm>
            <a:off x="8189795" y="4943541"/>
            <a:ext cx="1292088"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User emulator </a:t>
            </a:r>
          </a:p>
        </p:txBody>
      </p:sp>
      <p:sp>
        <p:nvSpPr>
          <p:cNvPr id="19" name="TextBox 18">
            <a:extLst>
              <a:ext uri="{FF2B5EF4-FFF2-40B4-BE49-F238E27FC236}">
                <a16:creationId xmlns:a16="http://schemas.microsoft.com/office/drawing/2014/main" id="{4CA308FB-C049-401C-A0A7-743F6F7A4FE4}"/>
              </a:ext>
            </a:extLst>
          </p:cNvPr>
          <p:cNvSpPr txBox="1"/>
          <p:nvPr/>
        </p:nvSpPr>
        <p:spPr>
          <a:xfrm>
            <a:off x="9578499" y="4943541"/>
            <a:ext cx="347472" cy="369332"/>
          </a:xfrm>
          <a:prstGeom prst="rect">
            <a:avLst/>
          </a:prstGeom>
          <a:noFill/>
        </p:spPr>
        <p:txBody>
          <a:bodyPr wrap="square" rtlCol="0">
            <a:spAutoFit/>
          </a:bodyPr>
          <a:lstStyle/>
          <a:p>
            <a:r>
              <a:rPr lang="en-SG" dirty="0"/>
              <a:t>…</a:t>
            </a:r>
          </a:p>
        </p:txBody>
      </p:sp>
      <p:sp>
        <p:nvSpPr>
          <p:cNvPr id="20" name="Rectangle 19">
            <a:extLst>
              <a:ext uri="{FF2B5EF4-FFF2-40B4-BE49-F238E27FC236}">
                <a16:creationId xmlns:a16="http://schemas.microsoft.com/office/drawing/2014/main" id="{BD7449EA-BA0D-4CDF-9276-51B639D85158}"/>
              </a:ext>
            </a:extLst>
          </p:cNvPr>
          <p:cNvSpPr/>
          <p:nvPr/>
        </p:nvSpPr>
        <p:spPr>
          <a:xfrm>
            <a:off x="9925971" y="4926038"/>
            <a:ext cx="1266806"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User emulator </a:t>
            </a:r>
          </a:p>
        </p:txBody>
      </p:sp>
      <p:cxnSp>
        <p:nvCxnSpPr>
          <p:cNvPr id="21" name="Straight Arrow Connector 20">
            <a:extLst>
              <a:ext uri="{FF2B5EF4-FFF2-40B4-BE49-F238E27FC236}">
                <a16:creationId xmlns:a16="http://schemas.microsoft.com/office/drawing/2014/main" id="{0D9ED025-0ECF-55DC-C469-6FBC6BD2C3ED}"/>
              </a:ext>
            </a:extLst>
          </p:cNvPr>
          <p:cNvCxnSpPr>
            <a:cxnSpLocks/>
          </p:cNvCxnSpPr>
          <p:nvPr/>
        </p:nvCxnSpPr>
        <p:spPr>
          <a:xfrm>
            <a:off x="7317709" y="5381923"/>
            <a:ext cx="0" cy="314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5D71205-A5E8-8755-DA56-2AB4DA15A130}"/>
              </a:ext>
            </a:extLst>
          </p:cNvPr>
          <p:cNvCxnSpPr>
            <a:cxnSpLocks/>
          </p:cNvCxnSpPr>
          <p:nvPr/>
        </p:nvCxnSpPr>
        <p:spPr>
          <a:xfrm flipH="1">
            <a:off x="9362612" y="5309638"/>
            <a:ext cx="573298" cy="3870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7FF272C-A374-4CCF-19CE-9F44E1D1F31F}"/>
              </a:ext>
            </a:extLst>
          </p:cNvPr>
          <p:cNvSpPr/>
          <p:nvPr/>
        </p:nvSpPr>
        <p:spPr>
          <a:xfrm>
            <a:off x="7074621" y="5782282"/>
            <a:ext cx="2468553"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Scenario / users group emulator </a:t>
            </a:r>
          </a:p>
        </p:txBody>
      </p:sp>
      <p:sp>
        <p:nvSpPr>
          <p:cNvPr id="24" name="Rectangle 23">
            <a:extLst>
              <a:ext uri="{FF2B5EF4-FFF2-40B4-BE49-F238E27FC236}">
                <a16:creationId xmlns:a16="http://schemas.microsoft.com/office/drawing/2014/main" id="{8F3EFF47-AE97-B80D-147E-2B09418A0594}"/>
              </a:ext>
            </a:extLst>
          </p:cNvPr>
          <p:cNvSpPr/>
          <p:nvPr/>
        </p:nvSpPr>
        <p:spPr>
          <a:xfrm>
            <a:off x="6596010" y="4961768"/>
            <a:ext cx="1431375"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Environment config</a:t>
            </a:r>
          </a:p>
        </p:txBody>
      </p:sp>
      <p:cxnSp>
        <p:nvCxnSpPr>
          <p:cNvPr id="25" name="Straight Arrow Connector 24">
            <a:extLst>
              <a:ext uri="{FF2B5EF4-FFF2-40B4-BE49-F238E27FC236}">
                <a16:creationId xmlns:a16="http://schemas.microsoft.com/office/drawing/2014/main" id="{3E2A39F8-7133-F104-938F-F414F3139440}"/>
              </a:ext>
            </a:extLst>
          </p:cNvPr>
          <p:cNvCxnSpPr>
            <a:cxnSpLocks/>
          </p:cNvCxnSpPr>
          <p:nvPr/>
        </p:nvCxnSpPr>
        <p:spPr>
          <a:xfrm>
            <a:off x="8784486" y="5381923"/>
            <a:ext cx="0" cy="314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1DAC9822-7DEB-0BD0-6F1B-608BB4DF4F5C}"/>
              </a:ext>
            </a:extLst>
          </p:cNvPr>
          <p:cNvPicPr>
            <a:picLocks noChangeAspect="1"/>
          </p:cNvPicPr>
          <p:nvPr/>
        </p:nvPicPr>
        <p:blipFill>
          <a:blip r:embed="rId3"/>
          <a:stretch>
            <a:fillRect/>
          </a:stretch>
        </p:blipFill>
        <p:spPr>
          <a:xfrm>
            <a:off x="7040043" y="4213801"/>
            <a:ext cx="411108" cy="424159"/>
          </a:xfrm>
          <a:prstGeom prst="rect">
            <a:avLst/>
          </a:prstGeom>
          <a:ln w="3175">
            <a:solidFill>
              <a:schemeClr val="tx1"/>
            </a:solidFill>
          </a:ln>
        </p:spPr>
      </p:pic>
      <p:cxnSp>
        <p:nvCxnSpPr>
          <p:cNvPr id="27" name="Straight Arrow Connector 26">
            <a:extLst>
              <a:ext uri="{FF2B5EF4-FFF2-40B4-BE49-F238E27FC236}">
                <a16:creationId xmlns:a16="http://schemas.microsoft.com/office/drawing/2014/main" id="{33F52BF5-8507-2CEA-CA56-6BDBB6A0218C}"/>
              </a:ext>
            </a:extLst>
          </p:cNvPr>
          <p:cNvCxnSpPr>
            <a:cxnSpLocks/>
          </p:cNvCxnSpPr>
          <p:nvPr/>
        </p:nvCxnSpPr>
        <p:spPr>
          <a:xfrm flipH="1">
            <a:off x="7285807" y="4712373"/>
            <a:ext cx="5725" cy="2113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984FE7-48C9-4552-C67C-F4C8F822AEE6}"/>
              </a:ext>
            </a:extLst>
          </p:cNvPr>
          <p:cNvSpPr txBox="1"/>
          <p:nvPr/>
        </p:nvSpPr>
        <p:spPr>
          <a:xfrm>
            <a:off x="6639675" y="3740604"/>
            <a:ext cx="1431375" cy="430887"/>
          </a:xfrm>
          <a:prstGeom prst="rect">
            <a:avLst/>
          </a:prstGeom>
          <a:noFill/>
        </p:spPr>
        <p:txBody>
          <a:bodyPr wrap="square" rtlCol="0">
            <a:spAutoFit/>
          </a:bodyPr>
          <a:lstStyle/>
          <a:p>
            <a:r>
              <a:rPr lang="en-SG" sz="1100" b="1" dirty="0"/>
              <a:t>Customer’s network topology config  </a:t>
            </a:r>
          </a:p>
        </p:txBody>
      </p:sp>
      <p:pic>
        <p:nvPicPr>
          <p:cNvPr id="29" name="Picture 4">
            <a:extLst>
              <a:ext uri="{FF2B5EF4-FFF2-40B4-BE49-F238E27FC236}">
                <a16:creationId xmlns:a16="http://schemas.microsoft.com/office/drawing/2014/main" id="{4025A0C5-8B2E-4D35-1F92-CB5121B93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6222" y="5782282"/>
            <a:ext cx="257116" cy="25711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5C3098D8-744A-B64F-E259-99C2E2301061}"/>
              </a:ext>
            </a:extLst>
          </p:cNvPr>
          <p:cNvSpPr txBox="1"/>
          <p:nvPr/>
        </p:nvSpPr>
        <p:spPr>
          <a:xfrm>
            <a:off x="9997961" y="5696709"/>
            <a:ext cx="1266806" cy="430887"/>
          </a:xfrm>
          <a:prstGeom prst="rect">
            <a:avLst/>
          </a:prstGeom>
          <a:noFill/>
          <a:ln w="12700">
            <a:solidFill>
              <a:schemeClr val="tx1"/>
            </a:solidFill>
            <a:prstDash val="sysDash"/>
          </a:ln>
        </p:spPr>
        <p:txBody>
          <a:bodyPr wrap="square" rtlCol="0">
            <a:spAutoFit/>
          </a:bodyPr>
          <a:lstStyle/>
          <a:p>
            <a:r>
              <a:rPr lang="en-SG" sz="1100" dirty="0"/>
              <a:t>Monitor and Control hub (Web)</a:t>
            </a:r>
          </a:p>
        </p:txBody>
      </p:sp>
      <p:cxnSp>
        <p:nvCxnSpPr>
          <p:cNvPr id="31" name="Straight Arrow Connector 30">
            <a:extLst>
              <a:ext uri="{FF2B5EF4-FFF2-40B4-BE49-F238E27FC236}">
                <a16:creationId xmlns:a16="http://schemas.microsoft.com/office/drawing/2014/main" id="{935CC5B0-ABB2-8410-8147-2509C3C3E205}"/>
              </a:ext>
            </a:extLst>
          </p:cNvPr>
          <p:cNvCxnSpPr>
            <a:cxnSpLocks/>
            <a:stCxn id="30" idx="3"/>
            <a:endCxn id="29" idx="1"/>
          </p:cNvCxnSpPr>
          <p:nvPr/>
        </p:nvCxnSpPr>
        <p:spPr>
          <a:xfrm flipV="1">
            <a:off x="11264767" y="5910840"/>
            <a:ext cx="451455" cy="1313"/>
          </a:xfrm>
          <a:prstGeom prst="straightConnector1">
            <a:avLst/>
          </a:prstGeom>
          <a:ln>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73D72A0-1110-9BF8-949B-EC07FF6251D5}"/>
              </a:ext>
            </a:extLst>
          </p:cNvPr>
          <p:cNvCxnSpPr>
            <a:cxnSpLocks/>
          </p:cNvCxnSpPr>
          <p:nvPr/>
        </p:nvCxnSpPr>
        <p:spPr>
          <a:xfrm flipV="1">
            <a:off x="9548681" y="5910840"/>
            <a:ext cx="451455" cy="1313"/>
          </a:xfrm>
          <a:prstGeom prst="straightConnector1">
            <a:avLst/>
          </a:prstGeom>
          <a:ln>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1A62063-23C1-EFB5-3123-FE5D93969BCD}"/>
              </a:ext>
            </a:extLst>
          </p:cNvPr>
          <p:cNvSpPr txBox="1"/>
          <p:nvPr/>
        </p:nvSpPr>
        <p:spPr>
          <a:xfrm>
            <a:off x="6753220" y="894525"/>
            <a:ext cx="3599930" cy="338554"/>
          </a:xfrm>
          <a:prstGeom prst="rect">
            <a:avLst/>
          </a:prstGeom>
          <a:noFill/>
        </p:spPr>
        <p:txBody>
          <a:bodyPr wrap="square" rtlCol="0">
            <a:spAutoFit/>
          </a:bodyPr>
          <a:lstStyle/>
          <a:p>
            <a:r>
              <a:rPr lang="en-US" sz="1600" b="1" dirty="0"/>
              <a:t>System module diagram </a:t>
            </a:r>
            <a:endParaRPr lang="en-SG" sz="1600" b="1" dirty="0"/>
          </a:p>
        </p:txBody>
      </p:sp>
      <p:sp>
        <p:nvSpPr>
          <p:cNvPr id="34" name="TextBox 33">
            <a:extLst>
              <a:ext uri="{FF2B5EF4-FFF2-40B4-BE49-F238E27FC236}">
                <a16:creationId xmlns:a16="http://schemas.microsoft.com/office/drawing/2014/main" id="{D1005488-9C40-65CD-A854-A3BBAF677E36}"/>
              </a:ext>
            </a:extLst>
          </p:cNvPr>
          <p:cNvSpPr txBox="1"/>
          <p:nvPr/>
        </p:nvSpPr>
        <p:spPr>
          <a:xfrm>
            <a:off x="11605376" y="5503173"/>
            <a:ext cx="533784" cy="261610"/>
          </a:xfrm>
          <a:prstGeom prst="rect">
            <a:avLst/>
          </a:prstGeom>
          <a:noFill/>
        </p:spPr>
        <p:txBody>
          <a:bodyPr wrap="square" rtlCol="0">
            <a:spAutoFit/>
          </a:bodyPr>
          <a:lstStyle/>
          <a:p>
            <a:r>
              <a:rPr lang="en-SG" sz="1100" b="1" dirty="0"/>
              <a:t>User</a:t>
            </a:r>
          </a:p>
        </p:txBody>
      </p:sp>
    </p:spTree>
    <p:extLst>
      <p:ext uri="{BB962C8B-B14F-4D97-AF65-F5344CB8AC3E}">
        <p14:creationId xmlns:p14="http://schemas.microsoft.com/office/powerpoint/2010/main" val="3853615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Components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E41C1A65-01D5-3779-0FF5-323BD359DE9A}"/>
              </a:ext>
            </a:extLst>
          </p:cNvPr>
          <p:cNvSpPr txBox="1"/>
          <p:nvPr/>
        </p:nvSpPr>
        <p:spPr>
          <a:xfrm>
            <a:off x="190182" y="615348"/>
            <a:ext cx="4229300" cy="5509200"/>
          </a:xfrm>
          <a:prstGeom prst="rect">
            <a:avLst/>
          </a:prstGeom>
          <a:noFill/>
        </p:spPr>
        <p:txBody>
          <a:bodyPr wrap="square" rtlCol="0">
            <a:spAutoFit/>
          </a:bodyPr>
          <a:lstStyle/>
          <a:p>
            <a:endParaRPr lang="en-US" sz="1600" b="1" dirty="0"/>
          </a:p>
          <a:p>
            <a:r>
              <a:rPr lang="en-US" sz="1600" b="1" dirty="0"/>
              <a:t>Program components</a:t>
            </a:r>
          </a:p>
          <a:p>
            <a:r>
              <a:rPr lang="en-US" sz="1600" dirty="0"/>
              <a:t>The emulator program provides four levels of components to build/implement the customers requirement: </a:t>
            </a:r>
          </a:p>
          <a:p>
            <a:endParaRPr lang="en-US" sz="1600" dirty="0"/>
          </a:p>
          <a:p>
            <a:pPr marL="285750" indent="-285750">
              <a:buFont typeface="Arial" panose="020B0604020202020204" pitchFamily="34" charset="0"/>
              <a:buChar char="•"/>
            </a:pPr>
            <a:r>
              <a:rPr lang="en-US" sz="1600" b="1" dirty="0"/>
              <a:t>Basic action function[lvl-0] : </a:t>
            </a:r>
            <a:r>
              <a:rPr lang="en-US" sz="1600" dirty="0"/>
              <a:t>Do one basic action such as file send tcp request, file copy, run cmd. </a:t>
            </a:r>
          </a:p>
          <a:p>
            <a:pPr marL="285750" indent="-285750">
              <a:buFont typeface="Arial" panose="020B0604020202020204" pitchFamily="34" charset="0"/>
              <a:buChar char="•"/>
            </a:pPr>
            <a:r>
              <a:rPr lang="en-US" sz="1600" b="1" dirty="0"/>
              <a:t>User action [lvl-1]:</a:t>
            </a:r>
            <a:r>
              <a:rPr lang="en-US" sz="1600" dirty="0"/>
              <a:t> Grouped basic functions with a schedule config file to implement complex user’s action such read and write email, join a zoom meeting. </a:t>
            </a:r>
          </a:p>
          <a:p>
            <a:pPr marL="285750" indent="-285750">
              <a:buFont typeface="Arial" panose="020B0604020202020204" pitchFamily="34" charset="0"/>
              <a:buChar char="•"/>
            </a:pPr>
            <a:r>
              <a:rPr lang="en-US" sz="1600" b="1" dirty="0"/>
              <a:t>Actor [lvl-2]: </a:t>
            </a:r>
            <a:r>
              <a:rPr lang="en-US" sz="1600" dirty="0"/>
              <a:t>Grouped user actions with a schedule config file to implement human normal activity such as edit a PPT and share to the cloud, play a sample game, surf the internet and download the contents. </a:t>
            </a:r>
          </a:p>
          <a:p>
            <a:pPr marL="285750" indent="-285750">
              <a:buFont typeface="Arial" panose="020B0604020202020204" pitchFamily="34" charset="0"/>
              <a:buChar char="•"/>
            </a:pPr>
            <a:r>
              <a:rPr lang="en-SG" sz="1600" b="1" dirty="0"/>
              <a:t>User emulator [lvl-3]: </a:t>
            </a:r>
            <a:r>
              <a:rPr lang="en-SG" sz="1600" dirty="0"/>
              <a:t>Schedule the actors with a customized timeline so the emulator can implement a specific user’s daily event, such as a network admin.</a:t>
            </a:r>
          </a:p>
        </p:txBody>
      </p:sp>
      <p:sp>
        <p:nvSpPr>
          <p:cNvPr id="3" name="Rectangle 2">
            <a:extLst>
              <a:ext uri="{FF2B5EF4-FFF2-40B4-BE49-F238E27FC236}">
                <a16:creationId xmlns:a16="http://schemas.microsoft.com/office/drawing/2014/main" id="{9AB8E00F-A69E-C3F3-BA43-A79DA2EB4C78}"/>
              </a:ext>
            </a:extLst>
          </p:cNvPr>
          <p:cNvSpPr/>
          <p:nvPr/>
        </p:nvSpPr>
        <p:spPr>
          <a:xfrm>
            <a:off x="4540537" y="1694475"/>
            <a:ext cx="6816520" cy="3520387"/>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9D6BE40C-1F02-59B8-4628-236AC9A22230}"/>
              </a:ext>
            </a:extLst>
          </p:cNvPr>
          <p:cNvSpPr/>
          <p:nvPr/>
        </p:nvSpPr>
        <p:spPr>
          <a:xfrm>
            <a:off x="4649089" y="1990858"/>
            <a:ext cx="5159218"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7" name="Rectangle 6">
            <a:extLst>
              <a:ext uri="{FF2B5EF4-FFF2-40B4-BE49-F238E27FC236}">
                <a16:creationId xmlns:a16="http://schemas.microsoft.com/office/drawing/2014/main" id="{AE429F22-7297-7423-3A0D-7B9E7CE6E58C}"/>
              </a:ext>
            </a:extLst>
          </p:cNvPr>
          <p:cNvSpPr/>
          <p:nvPr/>
        </p:nvSpPr>
        <p:spPr>
          <a:xfrm>
            <a:off x="4729190" y="2224774"/>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8" name="Picture 7">
            <a:extLst>
              <a:ext uri="{FF2B5EF4-FFF2-40B4-BE49-F238E27FC236}">
                <a16:creationId xmlns:a16="http://schemas.microsoft.com/office/drawing/2014/main" id="{47E70C46-0143-4572-9D01-1E6DBA498813}"/>
              </a:ext>
            </a:extLst>
          </p:cNvPr>
          <p:cNvPicPr>
            <a:picLocks noChangeAspect="1"/>
          </p:cNvPicPr>
          <p:nvPr/>
        </p:nvPicPr>
        <p:blipFill>
          <a:blip r:embed="rId3"/>
          <a:stretch>
            <a:fillRect/>
          </a:stretch>
        </p:blipFill>
        <p:spPr>
          <a:xfrm>
            <a:off x="5215215" y="2308547"/>
            <a:ext cx="355832" cy="427982"/>
          </a:xfrm>
          <a:prstGeom prst="rect">
            <a:avLst/>
          </a:prstGeom>
        </p:spPr>
      </p:pic>
      <p:pic>
        <p:nvPicPr>
          <p:cNvPr id="9" name="Picture 8">
            <a:extLst>
              <a:ext uri="{FF2B5EF4-FFF2-40B4-BE49-F238E27FC236}">
                <a16:creationId xmlns:a16="http://schemas.microsoft.com/office/drawing/2014/main" id="{0D27725B-2131-6919-4035-6D9EB239C4A6}"/>
              </a:ext>
            </a:extLst>
          </p:cNvPr>
          <p:cNvPicPr>
            <a:picLocks noChangeAspect="1"/>
          </p:cNvPicPr>
          <p:nvPr/>
        </p:nvPicPr>
        <p:blipFill>
          <a:blip r:embed="rId4"/>
          <a:stretch>
            <a:fillRect/>
          </a:stretch>
        </p:blipFill>
        <p:spPr>
          <a:xfrm>
            <a:off x="6245362" y="2320776"/>
            <a:ext cx="411108" cy="424159"/>
          </a:xfrm>
          <a:prstGeom prst="rect">
            <a:avLst/>
          </a:prstGeom>
          <a:ln w="3175">
            <a:solidFill>
              <a:schemeClr val="tx1"/>
            </a:solidFill>
          </a:ln>
        </p:spPr>
      </p:pic>
      <p:pic>
        <p:nvPicPr>
          <p:cNvPr id="10" name="Picture 9">
            <a:extLst>
              <a:ext uri="{FF2B5EF4-FFF2-40B4-BE49-F238E27FC236}">
                <a16:creationId xmlns:a16="http://schemas.microsoft.com/office/drawing/2014/main" id="{6E46BFAF-74BC-E17F-55A4-0941846975F4}"/>
              </a:ext>
            </a:extLst>
          </p:cNvPr>
          <p:cNvPicPr>
            <a:picLocks noChangeAspect="1"/>
          </p:cNvPicPr>
          <p:nvPr/>
        </p:nvPicPr>
        <p:blipFill>
          <a:blip r:embed="rId3"/>
          <a:stretch>
            <a:fillRect/>
          </a:stretch>
        </p:blipFill>
        <p:spPr>
          <a:xfrm>
            <a:off x="5803034" y="2291778"/>
            <a:ext cx="355832" cy="427982"/>
          </a:xfrm>
          <a:prstGeom prst="rect">
            <a:avLst/>
          </a:prstGeom>
        </p:spPr>
      </p:pic>
      <p:pic>
        <p:nvPicPr>
          <p:cNvPr id="11" name="Picture 10">
            <a:extLst>
              <a:ext uri="{FF2B5EF4-FFF2-40B4-BE49-F238E27FC236}">
                <a16:creationId xmlns:a16="http://schemas.microsoft.com/office/drawing/2014/main" id="{5EB57103-BF39-1B4D-0E2D-A33F819C0017}"/>
              </a:ext>
            </a:extLst>
          </p:cNvPr>
          <p:cNvPicPr>
            <a:picLocks noChangeAspect="1"/>
          </p:cNvPicPr>
          <p:nvPr/>
        </p:nvPicPr>
        <p:blipFill>
          <a:blip r:embed="rId3"/>
          <a:stretch>
            <a:fillRect/>
          </a:stretch>
        </p:blipFill>
        <p:spPr>
          <a:xfrm>
            <a:off x="4801470" y="2308547"/>
            <a:ext cx="355832" cy="427982"/>
          </a:xfrm>
          <a:prstGeom prst="rect">
            <a:avLst/>
          </a:prstGeom>
        </p:spPr>
      </p:pic>
      <p:sp>
        <p:nvSpPr>
          <p:cNvPr id="12" name="TextBox 11">
            <a:extLst>
              <a:ext uri="{FF2B5EF4-FFF2-40B4-BE49-F238E27FC236}">
                <a16:creationId xmlns:a16="http://schemas.microsoft.com/office/drawing/2014/main" id="{103850DB-0F16-6D40-E0C6-3FE10D2DBBE7}"/>
              </a:ext>
            </a:extLst>
          </p:cNvPr>
          <p:cNvSpPr txBox="1"/>
          <p:nvPr/>
        </p:nvSpPr>
        <p:spPr>
          <a:xfrm>
            <a:off x="5527596" y="2399809"/>
            <a:ext cx="347472" cy="369332"/>
          </a:xfrm>
          <a:prstGeom prst="rect">
            <a:avLst/>
          </a:prstGeom>
          <a:noFill/>
        </p:spPr>
        <p:txBody>
          <a:bodyPr wrap="square" rtlCol="0">
            <a:spAutoFit/>
          </a:bodyPr>
          <a:lstStyle/>
          <a:p>
            <a:r>
              <a:rPr lang="en-SG" dirty="0"/>
              <a:t>…</a:t>
            </a:r>
          </a:p>
        </p:txBody>
      </p:sp>
      <p:sp>
        <p:nvSpPr>
          <p:cNvPr id="13" name="TextBox 12">
            <a:extLst>
              <a:ext uri="{FF2B5EF4-FFF2-40B4-BE49-F238E27FC236}">
                <a16:creationId xmlns:a16="http://schemas.microsoft.com/office/drawing/2014/main" id="{2CDF6211-2FAD-33E5-3533-FA487F683940}"/>
              </a:ext>
            </a:extLst>
          </p:cNvPr>
          <p:cNvSpPr txBox="1"/>
          <p:nvPr/>
        </p:nvSpPr>
        <p:spPr>
          <a:xfrm>
            <a:off x="4696759" y="2696986"/>
            <a:ext cx="1509778" cy="261610"/>
          </a:xfrm>
          <a:prstGeom prst="rect">
            <a:avLst/>
          </a:prstGeom>
          <a:noFill/>
        </p:spPr>
        <p:txBody>
          <a:bodyPr wrap="square" rtlCol="0">
            <a:spAutoFit/>
          </a:bodyPr>
          <a:lstStyle/>
          <a:p>
            <a:r>
              <a:rPr lang="en-SG" sz="1100" dirty="0"/>
              <a:t>Basic action functions </a:t>
            </a:r>
          </a:p>
        </p:txBody>
      </p:sp>
      <p:sp>
        <p:nvSpPr>
          <p:cNvPr id="14" name="TextBox 13">
            <a:extLst>
              <a:ext uri="{FF2B5EF4-FFF2-40B4-BE49-F238E27FC236}">
                <a16:creationId xmlns:a16="http://schemas.microsoft.com/office/drawing/2014/main" id="{5D5FFC8A-C4C2-A408-1652-D9D29AC92CA1}"/>
              </a:ext>
            </a:extLst>
          </p:cNvPr>
          <p:cNvSpPr txBox="1"/>
          <p:nvPr/>
        </p:nvSpPr>
        <p:spPr>
          <a:xfrm>
            <a:off x="6224952" y="2753197"/>
            <a:ext cx="587931" cy="261610"/>
          </a:xfrm>
          <a:prstGeom prst="rect">
            <a:avLst/>
          </a:prstGeom>
          <a:noFill/>
        </p:spPr>
        <p:txBody>
          <a:bodyPr wrap="square" rtlCol="0">
            <a:spAutoFit/>
          </a:bodyPr>
          <a:lstStyle/>
          <a:p>
            <a:r>
              <a:rPr lang="en-SG" sz="1100" dirty="0"/>
              <a:t>Config</a:t>
            </a:r>
          </a:p>
        </p:txBody>
      </p:sp>
      <p:cxnSp>
        <p:nvCxnSpPr>
          <p:cNvPr id="15" name="Straight Arrow Connector 14">
            <a:extLst>
              <a:ext uri="{FF2B5EF4-FFF2-40B4-BE49-F238E27FC236}">
                <a16:creationId xmlns:a16="http://schemas.microsoft.com/office/drawing/2014/main" id="{135836CC-5157-F56F-054E-E537495DE33F}"/>
              </a:ext>
            </a:extLst>
          </p:cNvPr>
          <p:cNvCxnSpPr/>
          <p:nvPr/>
        </p:nvCxnSpPr>
        <p:spPr>
          <a:xfrm>
            <a:off x="5451648" y="2870550"/>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D3F9901-DECA-6406-A9E9-F47479AE4E19}"/>
              </a:ext>
            </a:extLst>
          </p:cNvPr>
          <p:cNvCxnSpPr>
            <a:cxnSpLocks/>
          </p:cNvCxnSpPr>
          <p:nvPr/>
        </p:nvCxnSpPr>
        <p:spPr>
          <a:xfrm>
            <a:off x="6251502" y="2838806"/>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3B7DC7-FA61-98E7-8765-71109F44757D}"/>
              </a:ext>
            </a:extLst>
          </p:cNvPr>
          <p:cNvSpPr txBox="1"/>
          <p:nvPr/>
        </p:nvSpPr>
        <p:spPr>
          <a:xfrm>
            <a:off x="5232430" y="3071018"/>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18" name="TextBox 17">
            <a:extLst>
              <a:ext uri="{FF2B5EF4-FFF2-40B4-BE49-F238E27FC236}">
                <a16:creationId xmlns:a16="http://schemas.microsoft.com/office/drawing/2014/main" id="{F5B06563-9F93-47F8-38E4-593AFEC33A0B}"/>
              </a:ext>
            </a:extLst>
          </p:cNvPr>
          <p:cNvSpPr txBox="1"/>
          <p:nvPr/>
        </p:nvSpPr>
        <p:spPr>
          <a:xfrm>
            <a:off x="4649088" y="1996666"/>
            <a:ext cx="1509778" cy="261610"/>
          </a:xfrm>
          <a:prstGeom prst="rect">
            <a:avLst/>
          </a:prstGeom>
          <a:noFill/>
        </p:spPr>
        <p:txBody>
          <a:bodyPr wrap="square" rtlCol="0">
            <a:spAutoFit/>
          </a:bodyPr>
          <a:lstStyle/>
          <a:p>
            <a:r>
              <a:rPr lang="en-SG" sz="1100" b="1" dirty="0"/>
              <a:t>User Action</a:t>
            </a:r>
          </a:p>
        </p:txBody>
      </p:sp>
      <p:sp>
        <p:nvSpPr>
          <p:cNvPr id="19" name="Rectangle 18">
            <a:extLst>
              <a:ext uri="{FF2B5EF4-FFF2-40B4-BE49-F238E27FC236}">
                <a16:creationId xmlns:a16="http://schemas.microsoft.com/office/drawing/2014/main" id="{F9E64683-112B-D497-448E-844A9D4FEC21}"/>
              </a:ext>
            </a:extLst>
          </p:cNvPr>
          <p:cNvSpPr/>
          <p:nvPr/>
        </p:nvSpPr>
        <p:spPr>
          <a:xfrm>
            <a:off x="7036221" y="2249669"/>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20" name="Picture 19">
            <a:extLst>
              <a:ext uri="{FF2B5EF4-FFF2-40B4-BE49-F238E27FC236}">
                <a16:creationId xmlns:a16="http://schemas.microsoft.com/office/drawing/2014/main" id="{6AB946EE-2ABD-A448-055B-3516D6DDFAD1}"/>
              </a:ext>
            </a:extLst>
          </p:cNvPr>
          <p:cNvPicPr>
            <a:picLocks noChangeAspect="1"/>
          </p:cNvPicPr>
          <p:nvPr/>
        </p:nvPicPr>
        <p:blipFill>
          <a:blip r:embed="rId4"/>
          <a:stretch>
            <a:fillRect/>
          </a:stretch>
        </p:blipFill>
        <p:spPr>
          <a:xfrm>
            <a:off x="8552393" y="2345671"/>
            <a:ext cx="411108" cy="424159"/>
          </a:xfrm>
          <a:prstGeom prst="rect">
            <a:avLst/>
          </a:prstGeom>
          <a:ln w="3175">
            <a:solidFill>
              <a:schemeClr val="tx1"/>
            </a:solidFill>
          </a:ln>
        </p:spPr>
      </p:pic>
      <p:pic>
        <p:nvPicPr>
          <p:cNvPr id="21" name="Picture 20">
            <a:extLst>
              <a:ext uri="{FF2B5EF4-FFF2-40B4-BE49-F238E27FC236}">
                <a16:creationId xmlns:a16="http://schemas.microsoft.com/office/drawing/2014/main" id="{70AF1C2C-8288-4A10-C534-1189513CFE63}"/>
              </a:ext>
            </a:extLst>
          </p:cNvPr>
          <p:cNvPicPr>
            <a:picLocks noChangeAspect="1"/>
          </p:cNvPicPr>
          <p:nvPr/>
        </p:nvPicPr>
        <p:blipFill>
          <a:blip r:embed="rId3"/>
          <a:stretch>
            <a:fillRect/>
          </a:stretch>
        </p:blipFill>
        <p:spPr>
          <a:xfrm>
            <a:off x="8110065" y="2316673"/>
            <a:ext cx="355832" cy="427982"/>
          </a:xfrm>
          <a:prstGeom prst="rect">
            <a:avLst/>
          </a:prstGeom>
        </p:spPr>
      </p:pic>
      <p:sp>
        <p:nvSpPr>
          <p:cNvPr id="22" name="TextBox 21">
            <a:extLst>
              <a:ext uri="{FF2B5EF4-FFF2-40B4-BE49-F238E27FC236}">
                <a16:creationId xmlns:a16="http://schemas.microsoft.com/office/drawing/2014/main" id="{94EA8823-615F-46FC-9581-E8AA467574D7}"/>
              </a:ext>
            </a:extLst>
          </p:cNvPr>
          <p:cNvSpPr txBox="1"/>
          <p:nvPr/>
        </p:nvSpPr>
        <p:spPr>
          <a:xfrm>
            <a:off x="7834627" y="2424704"/>
            <a:ext cx="347472" cy="369332"/>
          </a:xfrm>
          <a:prstGeom prst="rect">
            <a:avLst/>
          </a:prstGeom>
          <a:noFill/>
        </p:spPr>
        <p:txBody>
          <a:bodyPr wrap="square" rtlCol="0">
            <a:spAutoFit/>
          </a:bodyPr>
          <a:lstStyle/>
          <a:p>
            <a:r>
              <a:rPr lang="en-SG" dirty="0"/>
              <a:t>…</a:t>
            </a:r>
          </a:p>
        </p:txBody>
      </p:sp>
      <p:sp>
        <p:nvSpPr>
          <p:cNvPr id="23" name="TextBox 22">
            <a:extLst>
              <a:ext uri="{FF2B5EF4-FFF2-40B4-BE49-F238E27FC236}">
                <a16:creationId xmlns:a16="http://schemas.microsoft.com/office/drawing/2014/main" id="{A95FB2D7-2D6C-2C9D-7748-745D2E2FE096}"/>
              </a:ext>
            </a:extLst>
          </p:cNvPr>
          <p:cNvSpPr txBox="1"/>
          <p:nvPr/>
        </p:nvSpPr>
        <p:spPr>
          <a:xfrm>
            <a:off x="7003790" y="2721881"/>
            <a:ext cx="1509778" cy="261610"/>
          </a:xfrm>
          <a:prstGeom prst="rect">
            <a:avLst/>
          </a:prstGeom>
          <a:noFill/>
        </p:spPr>
        <p:txBody>
          <a:bodyPr wrap="square" rtlCol="0">
            <a:spAutoFit/>
          </a:bodyPr>
          <a:lstStyle/>
          <a:p>
            <a:r>
              <a:rPr lang="en-SG" sz="1100" dirty="0"/>
              <a:t>Customized functions </a:t>
            </a:r>
          </a:p>
        </p:txBody>
      </p:sp>
      <p:sp>
        <p:nvSpPr>
          <p:cNvPr id="24" name="TextBox 23">
            <a:extLst>
              <a:ext uri="{FF2B5EF4-FFF2-40B4-BE49-F238E27FC236}">
                <a16:creationId xmlns:a16="http://schemas.microsoft.com/office/drawing/2014/main" id="{9FE9F28D-52C9-B2DD-2BF4-EC3DA1841D7D}"/>
              </a:ext>
            </a:extLst>
          </p:cNvPr>
          <p:cNvSpPr txBox="1"/>
          <p:nvPr/>
        </p:nvSpPr>
        <p:spPr>
          <a:xfrm>
            <a:off x="8531984" y="2778092"/>
            <a:ext cx="555500" cy="261610"/>
          </a:xfrm>
          <a:prstGeom prst="rect">
            <a:avLst/>
          </a:prstGeom>
          <a:noFill/>
        </p:spPr>
        <p:txBody>
          <a:bodyPr wrap="square" rtlCol="0">
            <a:spAutoFit/>
          </a:bodyPr>
          <a:lstStyle/>
          <a:p>
            <a:r>
              <a:rPr lang="en-SG" sz="1100" dirty="0"/>
              <a:t>Config</a:t>
            </a:r>
          </a:p>
        </p:txBody>
      </p:sp>
      <p:cxnSp>
        <p:nvCxnSpPr>
          <p:cNvPr id="25" name="Straight Arrow Connector 24">
            <a:extLst>
              <a:ext uri="{FF2B5EF4-FFF2-40B4-BE49-F238E27FC236}">
                <a16:creationId xmlns:a16="http://schemas.microsoft.com/office/drawing/2014/main" id="{8AF5B6A6-7417-1786-8BEE-95AF8445AAD8}"/>
              </a:ext>
            </a:extLst>
          </p:cNvPr>
          <p:cNvCxnSpPr/>
          <p:nvPr/>
        </p:nvCxnSpPr>
        <p:spPr>
          <a:xfrm>
            <a:off x="7758679" y="2895445"/>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157A07C-8D72-F18B-9D59-FBA4ED556AD4}"/>
              </a:ext>
            </a:extLst>
          </p:cNvPr>
          <p:cNvCxnSpPr>
            <a:cxnSpLocks/>
          </p:cNvCxnSpPr>
          <p:nvPr/>
        </p:nvCxnSpPr>
        <p:spPr>
          <a:xfrm>
            <a:off x="8558533" y="2863701"/>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A5A6C55-178B-69E7-9D5C-AC7F24BB15E0}"/>
              </a:ext>
            </a:extLst>
          </p:cNvPr>
          <p:cNvSpPr txBox="1"/>
          <p:nvPr/>
        </p:nvSpPr>
        <p:spPr>
          <a:xfrm>
            <a:off x="7539461" y="3095913"/>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28" name="TextBox 27">
            <a:extLst>
              <a:ext uri="{FF2B5EF4-FFF2-40B4-BE49-F238E27FC236}">
                <a16:creationId xmlns:a16="http://schemas.microsoft.com/office/drawing/2014/main" id="{C0F9AB22-8598-0103-12A2-47AD4B29B271}"/>
              </a:ext>
            </a:extLst>
          </p:cNvPr>
          <p:cNvSpPr txBox="1"/>
          <p:nvPr/>
        </p:nvSpPr>
        <p:spPr>
          <a:xfrm>
            <a:off x="6956119" y="2021561"/>
            <a:ext cx="1509778" cy="261610"/>
          </a:xfrm>
          <a:prstGeom prst="rect">
            <a:avLst/>
          </a:prstGeom>
          <a:noFill/>
        </p:spPr>
        <p:txBody>
          <a:bodyPr wrap="square" rtlCol="0">
            <a:spAutoFit/>
          </a:bodyPr>
          <a:lstStyle/>
          <a:p>
            <a:r>
              <a:rPr lang="en-SG" sz="1100" b="1" dirty="0"/>
              <a:t>User Action</a:t>
            </a:r>
          </a:p>
        </p:txBody>
      </p:sp>
      <p:pic>
        <p:nvPicPr>
          <p:cNvPr id="29" name="Picture 28">
            <a:extLst>
              <a:ext uri="{FF2B5EF4-FFF2-40B4-BE49-F238E27FC236}">
                <a16:creationId xmlns:a16="http://schemas.microsoft.com/office/drawing/2014/main" id="{A22E518B-2383-1A72-95CA-4A3188F4AC54}"/>
              </a:ext>
            </a:extLst>
          </p:cNvPr>
          <p:cNvPicPr>
            <a:picLocks noChangeAspect="1"/>
          </p:cNvPicPr>
          <p:nvPr/>
        </p:nvPicPr>
        <p:blipFill>
          <a:blip r:embed="rId5"/>
          <a:stretch>
            <a:fillRect/>
          </a:stretch>
        </p:blipFill>
        <p:spPr>
          <a:xfrm>
            <a:off x="7108246" y="2333442"/>
            <a:ext cx="375454" cy="369332"/>
          </a:xfrm>
          <a:prstGeom prst="rect">
            <a:avLst/>
          </a:prstGeom>
          <a:ln w="6350">
            <a:solidFill>
              <a:schemeClr val="tx1"/>
            </a:solidFill>
          </a:ln>
        </p:spPr>
      </p:pic>
      <p:pic>
        <p:nvPicPr>
          <p:cNvPr id="30" name="Picture 29">
            <a:extLst>
              <a:ext uri="{FF2B5EF4-FFF2-40B4-BE49-F238E27FC236}">
                <a16:creationId xmlns:a16="http://schemas.microsoft.com/office/drawing/2014/main" id="{810D91C4-BCD4-641C-D9EC-BEBB14A40F46}"/>
              </a:ext>
            </a:extLst>
          </p:cNvPr>
          <p:cNvPicPr>
            <a:picLocks noChangeAspect="1"/>
          </p:cNvPicPr>
          <p:nvPr/>
        </p:nvPicPr>
        <p:blipFill>
          <a:blip r:embed="rId6"/>
          <a:stretch>
            <a:fillRect/>
          </a:stretch>
        </p:blipFill>
        <p:spPr>
          <a:xfrm>
            <a:off x="7546302" y="2330998"/>
            <a:ext cx="361342" cy="381740"/>
          </a:xfrm>
          <a:prstGeom prst="rect">
            <a:avLst/>
          </a:prstGeom>
          <a:ln w="9525">
            <a:solidFill>
              <a:schemeClr val="tx1"/>
            </a:solidFill>
          </a:ln>
        </p:spPr>
      </p:pic>
      <p:sp>
        <p:nvSpPr>
          <p:cNvPr id="31" name="TextBox 30">
            <a:extLst>
              <a:ext uri="{FF2B5EF4-FFF2-40B4-BE49-F238E27FC236}">
                <a16:creationId xmlns:a16="http://schemas.microsoft.com/office/drawing/2014/main" id="{7458933F-01CF-7102-051D-1937750FD0D6}"/>
              </a:ext>
            </a:extLst>
          </p:cNvPr>
          <p:cNvSpPr txBox="1"/>
          <p:nvPr/>
        </p:nvSpPr>
        <p:spPr>
          <a:xfrm>
            <a:off x="6722428" y="3123727"/>
            <a:ext cx="347472" cy="369332"/>
          </a:xfrm>
          <a:prstGeom prst="rect">
            <a:avLst/>
          </a:prstGeom>
          <a:noFill/>
        </p:spPr>
        <p:txBody>
          <a:bodyPr wrap="square" rtlCol="0">
            <a:spAutoFit/>
          </a:bodyPr>
          <a:lstStyle/>
          <a:p>
            <a:r>
              <a:rPr lang="en-SG" dirty="0"/>
              <a:t>…</a:t>
            </a:r>
          </a:p>
        </p:txBody>
      </p:sp>
      <p:pic>
        <p:nvPicPr>
          <p:cNvPr id="32" name="Picture 31">
            <a:extLst>
              <a:ext uri="{FF2B5EF4-FFF2-40B4-BE49-F238E27FC236}">
                <a16:creationId xmlns:a16="http://schemas.microsoft.com/office/drawing/2014/main" id="{AB808636-E16E-A781-9C0C-8DCB91A8F2CC}"/>
              </a:ext>
            </a:extLst>
          </p:cNvPr>
          <p:cNvPicPr>
            <a:picLocks noChangeAspect="1"/>
          </p:cNvPicPr>
          <p:nvPr/>
        </p:nvPicPr>
        <p:blipFill>
          <a:blip r:embed="rId4"/>
          <a:stretch>
            <a:fillRect/>
          </a:stretch>
        </p:blipFill>
        <p:spPr>
          <a:xfrm>
            <a:off x="9293508" y="2834562"/>
            <a:ext cx="411108" cy="424159"/>
          </a:xfrm>
          <a:prstGeom prst="rect">
            <a:avLst/>
          </a:prstGeom>
          <a:ln w="3175">
            <a:solidFill>
              <a:schemeClr val="tx1"/>
            </a:solidFill>
          </a:ln>
        </p:spPr>
      </p:pic>
      <p:sp>
        <p:nvSpPr>
          <p:cNvPr id="33" name="TextBox 32">
            <a:extLst>
              <a:ext uri="{FF2B5EF4-FFF2-40B4-BE49-F238E27FC236}">
                <a16:creationId xmlns:a16="http://schemas.microsoft.com/office/drawing/2014/main" id="{8CD7CD4F-6D36-B67C-DADA-6B2AC8748C75}"/>
              </a:ext>
            </a:extLst>
          </p:cNvPr>
          <p:cNvSpPr txBox="1"/>
          <p:nvPr/>
        </p:nvSpPr>
        <p:spPr>
          <a:xfrm>
            <a:off x="9220375" y="3231449"/>
            <a:ext cx="587931" cy="261610"/>
          </a:xfrm>
          <a:prstGeom prst="rect">
            <a:avLst/>
          </a:prstGeom>
          <a:noFill/>
        </p:spPr>
        <p:txBody>
          <a:bodyPr wrap="square" rtlCol="0">
            <a:spAutoFit/>
          </a:bodyPr>
          <a:lstStyle/>
          <a:p>
            <a:r>
              <a:rPr lang="en-SG" sz="1100" dirty="0"/>
              <a:t>Config</a:t>
            </a:r>
          </a:p>
        </p:txBody>
      </p:sp>
      <p:sp>
        <p:nvSpPr>
          <p:cNvPr id="34" name="TextBox 33">
            <a:extLst>
              <a:ext uri="{FF2B5EF4-FFF2-40B4-BE49-F238E27FC236}">
                <a16:creationId xmlns:a16="http://schemas.microsoft.com/office/drawing/2014/main" id="{46F31EF1-C4C5-AA1E-31B6-3895428D57F0}"/>
              </a:ext>
            </a:extLst>
          </p:cNvPr>
          <p:cNvSpPr txBox="1"/>
          <p:nvPr/>
        </p:nvSpPr>
        <p:spPr>
          <a:xfrm>
            <a:off x="5832874" y="3900705"/>
            <a:ext cx="2042828" cy="261610"/>
          </a:xfrm>
          <a:prstGeom prst="rect">
            <a:avLst/>
          </a:prstGeom>
          <a:noFill/>
          <a:ln w="12700">
            <a:solidFill>
              <a:schemeClr val="tx1"/>
            </a:solidFill>
            <a:prstDash val="sysDash"/>
          </a:ln>
        </p:spPr>
        <p:txBody>
          <a:bodyPr wrap="square" rtlCol="0">
            <a:spAutoFit/>
          </a:bodyPr>
          <a:lstStyle/>
          <a:p>
            <a:r>
              <a:rPr lang="en-SG" sz="1100" dirty="0"/>
              <a:t>Process and threads scheduler </a:t>
            </a:r>
          </a:p>
        </p:txBody>
      </p:sp>
      <p:cxnSp>
        <p:nvCxnSpPr>
          <p:cNvPr id="35" name="Connector: Elbow 34">
            <a:extLst>
              <a:ext uri="{FF2B5EF4-FFF2-40B4-BE49-F238E27FC236}">
                <a16:creationId xmlns:a16="http://schemas.microsoft.com/office/drawing/2014/main" id="{CAD2DFF5-77F2-BAE6-A605-041FFE1CEA82}"/>
              </a:ext>
            </a:extLst>
          </p:cNvPr>
          <p:cNvCxnSpPr>
            <a:cxnSpLocks/>
            <a:endCxn id="34" idx="1"/>
          </p:cNvCxnSpPr>
          <p:nvPr/>
        </p:nvCxnSpPr>
        <p:spPr>
          <a:xfrm rot="16200000" flipH="1">
            <a:off x="5332631" y="3531267"/>
            <a:ext cx="591476" cy="40901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AE8AB8C-6852-CAEB-D489-59AB45234D78}"/>
              </a:ext>
            </a:extLst>
          </p:cNvPr>
          <p:cNvCxnSpPr>
            <a:cxnSpLocks/>
            <a:stCxn id="19" idx="2"/>
            <a:endCxn id="34" idx="0"/>
          </p:cNvCxnSpPr>
          <p:nvPr/>
        </p:nvCxnSpPr>
        <p:spPr>
          <a:xfrm rot="5400000">
            <a:off x="7226381" y="3075440"/>
            <a:ext cx="453172" cy="119735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4ACF832F-9525-DF46-8CE1-B7FD7FA39096}"/>
              </a:ext>
            </a:extLst>
          </p:cNvPr>
          <p:cNvCxnSpPr>
            <a:cxnSpLocks/>
            <a:stCxn id="33" idx="2"/>
            <a:endCxn id="34" idx="3"/>
          </p:cNvCxnSpPr>
          <p:nvPr/>
        </p:nvCxnSpPr>
        <p:spPr>
          <a:xfrm rot="5400000">
            <a:off x="8425797" y="2942965"/>
            <a:ext cx="538451" cy="163863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3867544-ED54-85E1-89BE-478E88537D7B}"/>
              </a:ext>
            </a:extLst>
          </p:cNvPr>
          <p:cNvSpPr txBox="1"/>
          <p:nvPr/>
        </p:nvSpPr>
        <p:spPr>
          <a:xfrm>
            <a:off x="4589406" y="1713475"/>
            <a:ext cx="567896" cy="261610"/>
          </a:xfrm>
          <a:prstGeom prst="rect">
            <a:avLst/>
          </a:prstGeom>
          <a:noFill/>
        </p:spPr>
        <p:txBody>
          <a:bodyPr wrap="square" rtlCol="0">
            <a:spAutoFit/>
          </a:bodyPr>
          <a:lstStyle/>
          <a:p>
            <a:r>
              <a:rPr lang="en-SG" sz="1100" b="1" dirty="0"/>
              <a:t>Actor</a:t>
            </a:r>
          </a:p>
        </p:txBody>
      </p:sp>
      <p:sp>
        <p:nvSpPr>
          <p:cNvPr id="39" name="Rectangle 38">
            <a:extLst>
              <a:ext uri="{FF2B5EF4-FFF2-40B4-BE49-F238E27FC236}">
                <a16:creationId xmlns:a16="http://schemas.microsoft.com/office/drawing/2014/main" id="{3D49B6E7-6641-EBF5-D27A-55592BADC163}"/>
              </a:ext>
            </a:extLst>
          </p:cNvPr>
          <p:cNvSpPr/>
          <p:nvPr/>
        </p:nvSpPr>
        <p:spPr>
          <a:xfrm flipH="1">
            <a:off x="10243152" y="1965903"/>
            <a:ext cx="273279"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40" name="TextBox 39">
            <a:extLst>
              <a:ext uri="{FF2B5EF4-FFF2-40B4-BE49-F238E27FC236}">
                <a16:creationId xmlns:a16="http://schemas.microsoft.com/office/drawing/2014/main" id="{A337FD8A-73D3-63B9-0F1F-1026ED0461BF}"/>
              </a:ext>
            </a:extLst>
          </p:cNvPr>
          <p:cNvSpPr txBox="1"/>
          <p:nvPr/>
        </p:nvSpPr>
        <p:spPr>
          <a:xfrm>
            <a:off x="9885854" y="4031510"/>
            <a:ext cx="347472" cy="369332"/>
          </a:xfrm>
          <a:prstGeom prst="rect">
            <a:avLst/>
          </a:prstGeom>
          <a:noFill/>
        </p:spPr>
        <p:txBody>
          <a:bodyPr wrap="square" rtlCol="0">
            <a:spAutoFit/>
          </a:bodyPr>
          <a:lstStyle/>
          <a:p>
            <a:r>
              <a:rPr lang="en-SG" dirty="0"/>
              <a:t>…</a:t>
            </a:r>
          </a:p>
        </p:txBody>
      </p:sp>
      <p:sp>
        <p:nvSpPr>
          <p:cNvPr id="41" name="TextBox 40">
            <a:extLst>
              <a:ext uri="{FF2B5EF4-FFF2-40B4-BE49-F238E27FC236}">
                <a16:creationId xmlns:a16="http://schemas.microsoft.com/office/drawing/2014/main" id="{B55F0571-491B-99EE-27C6-8F453CC11084}"/>
              </a:ext>
            </a:extLst>
          </p:cNvPr>
          <p:cNvSpPr txBox="1"/>
          <p:nvPr/>
        </p:nvSpPr>
        <p:spPr>
          <a:xfrm>
            <a:off x="10059590" y="1694474"/>
            <a:ext cx="1509778" cy="261610"/>
          </a:xfrm>
          <a:prstGeom prst="rect">
            <a:avLst/>
          </a:prstGeom>
          <a:noFill/>
        </p:spPr>
        <p:txBody>
          <a:bodyPr wrap="square" rtlCol="0">
            <a:spAutoFit/>
          </a:bodyPr>
          <a:lstStyle/>
          <a:p>
            <a:r>
              <a:rPr lang="en-SG" sz="1100" b="1" dirty="0"/>
              <a:t>Actor</a:t>
            </a:r>
          </a:p>
        </p:txBody>
      </p:sp>
      <p:sp>
        <p:nvSpPr>
          <p:cNvPr id="42" name="TextBox 41">
            <a:extLst>
              <a:ext uri="{FF2B5EF4-FFF2-40B4-BE49-F238E27FC236}">
                <a16:creationId xmlns:a16="http://schemas.microsoft.com/office/drawing/2014/main" id="{C98726C6-5D3C-6BEF-3BC8-C51503D345E5}"/>
              </a:ext>
            </a:extLst>
          </p:cNvPr>
          <p:cNvSpPr txBox="1"/>
          <p:nvPr/>
        </p:nvSpPr>
        <p:spPr>
          <a:xfrm>
            <a:off x="10208066" y="2965506"/>
            <a:ext cx="478177" cy="369332"/>
          </a:xfrm>
          <a:prstGeom prst="rect">
            <a:avLst/>
          </a:prstGeom>
          <a:noFill/>
        </p:spPr>
        <p:txBody>
          <a:bodyPr wrap="square" rtlCol="0">
            <a:spAutoFit/>
          </a:bodyPr>
          <a:lstStyle/>
          <a:p>
            <a:r>
              <a:rPr lang="en-SG" dirty="0"/>
              <a:t>…</a:t>
            </a:r>
          </a:p>
        </p:txBody>
      </p:sp>
      <p:pic>
        <p:nvPicPr>
          <p:cNvPr id="43" name="Picture 42">
            <a:extLst>
              <a:ext uri="{FF2B5EF4-FFF2-40B4-BE49-F238E27FC236}">
                <a16:creationId xmlns:a16="http://schemas.microsoft.com/office/drawing/2014/main" id="{BDA44D16-A21E-39FB-E587-BE585C8F46FD}"/>
              </a:ext>
            </a:extLst>
          </p:cNvPr>
          <p:cNvPicPr>
            <a:picLocks noChangeAspect="1"/>
          </p:cNvPicPr>
          <p:nvPr/>
        </p:nvPicPr>
        <p:blipFill>
          <a:blip r:embed="rId4"/>
          <a:stretch>
            <a:fillRect/>
          </a:stretch>
        </p:blipFill>
        <p:spPr>
          <a:xfrm>
            <a:off x="10745722" y="3638840"/>
            <a:ext cx="411108" cy="424159"/>
          </a:xfrm>
          <a:prstGeom prst="rect">
            <a:avLst/>
          </a:prstGeom>
          <a:ln w="3175">
            <a:solidFill>
              <a:schemeClr val="tx1"/>
            </a:solidFill>
          </a:ln>
        </p:spPr>
      </p:pic>
      <p:sp>
        <p:nvSpPr>
          <p:cNvPr id="44" name="TextBox 43">
            <a:extLst>
              <a:ext uri="{FF2B5EF4-FFF2-40B4-BE49-F238E27FC236}">
                <a16:creationId xmlns:a16="http://schemas.microsoft.com/office/drawing/2014/main" id="{23FC0823-240E-2331-FE71-897C7BC70350}"/>
              </a:ext>
            </a:extLst>
          </p:cNvPr>
          <p:cNvSpPr txBox="1"/>
          <p:nvPr/>
        </p:nvSpPr>
        <p:spPr>
          <a:xfrm>
            <a:off x="10627127" y="4133081"/>
            <a:ext cx="729930" cy="261610"/>
          </a:xfrm>
          <a:prstGeom prst="rect">
            <a:avLst/>
          </a:prstGeom>
          <a:noFill/>
        </p:spPr>
        <p:txBody>
          <a:bodyPr wrap="square" rtlCol="0">
            <a:spAutoFit/>
          </a:bodyPr>
          <a:lstStyle/>
          <a:p>
            <a:r>
              <a:rPr lang="en-SG" sz="1100" dirty="0"/>
              <a:t>Playbook</a:t>
            </a:r>
          </a:p>
        </p:txBody>
      </p:sp>
      <p:cxnSp>
        <p:nvCxnSpPr>
          <p:cNvPr id="45" name="Connector: Elbow 44">
            <a:extLst>
              <a:ext uri="{FF2B5EF4-FFF2-40B4-BE49-F238E27FC236}">
                <a16:creationId xmlns:a16="http://schemas.microsoft.com/office/drawing/2014/main" id="{2D427D88-7AE8-40C4-E658-45B99A5C6CE0}"/>
              </a:ext>
            </a:extLst>
          </p:cNvPr>
          <p:cNvCxnSpPr>
            <a:cxnSpLocks/>
            <a:stCxn id="6" idx="2"/>
            <a:endCxn id="46" idx="1"/>
          </p:cNvCxnSpPr>
          <p:nvPr/>
        </p:nvCxnSpPr>
        <p:spPr>
          <a:xfrm rot="16200000" flipH="1">
            <a:off x="7356125" y="4200467"/>
            <a:ext cx="568095" cy="82294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06EAD95-94A7-B81E-F5D6-49F7ED8147F2}"/>
              </a:ext>
            </a:extLst>
          </p:cNvPr>
          <p:cNvSpPr txBox="1"/>
          <p:nvPr/>
        </p:nvSpPr>
        <p:spPr>
          <a:xfrm>
            <a:off x="8051646" y="4765184"/>
            <a:ext cx="844924" cy="261610"/>
          </a:xfrm>
          <a:prstGeom prst="rect">
            <a:avLst/>
          </a:prstGeom>
          <a:noFill/>
          <a:ln w="12700">
            <a:solidFill>
              <a:schemeClr val="tx1"/>
            </a:solidFill>
            <a:prstDash val="sysDash"/>
          </a:ln>
        </p:spPr>
        <p:txBody>
          <a:bodyPr wrap="square" rtlCol="0">
            <a:spAutoFit/>
          </a:bodyPr>
          <a:lstStyle/>
          <a:p>
            <a:r>
              <a:rPr lang="en-SG" sz="1100" dirty="0"/>
              <a:t>scheduler </a:t>
            </a:r>
          </a:p>
        </p:txBody>
      </p:sp>
      <p:cxnSp>
        <p:nvCxnSpPr>
          <p:cNvPr id="47" name="Connector: Elbow 46">
            <a:extLst>
              <a:ext uri="{FF2B5EF4-FFF2-40B4-BE49-F238E27FC236}">
                <a16:creationId xmlns:a16="http://schemas.microsoft.com/office/drawing/2014/main" id="{62024E72-FBD4-43A8-1686-C73C66172338}"/>
              </a:ext>
            </a:extLst>
          </p:cNvPr>
          <p:cNvCxnSpPr>
            <a:cxnSpLocks/>
            <a:stCxn id="44" idx="2"/>
            <a:endCxn id="46" idx="3"/>
          </p:cNvCxnSpPr>
          <p:nvPr/>
        </p:nvCxnSpPr>
        <p:spPr>
          <a:xfrm rot="5400000">
            <a:off x="9693682" y="3597579"/>
            <a:ext cx="501298" cy="209552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7E3E71B-9A31-6C08-F9B7-D7C0F296F586}"/>
              </a:ext>
            </a:extLst>
          </p:cNvPr>
          <p:cNvCxnSpPr>
            <a:cxnSpLocks/>
            <a:stCxn id="39" idx="2"/>
            <a:endCxn id="46" idx="0"/>
          </p:cNvCxnSpPr>
          <p:nvPr/>
        </p:nvCxnSpPr>
        <p:spPr>
          <a:xfrm rot="5400000">
            <a:off x="9195828" y="3581220"/>
            <a:ext cx="462245" cy="1905683"/>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3565886-B674-B578-2D68-16685F0939B3}"/>
              </a:ext>
            </a:extLst>
          </p:cNvPr>
          <p:cNvSpPr txBox="1"/>
          <p:nvPr/>
        </p:nvSpPr>
        <p:spPr>
          <a:xfrm>
            <a:off x="4543623" y="1410032"/>
            <a:ext cx="1200992" cy="261610"/>
          </a:xfrm>
          <a:prstGeom prst="rect">
            <a:avLst/>
          </a:prstGeom>
          <a:noFill/>
        </p:spPr>
        <p:txBody>
          <a:bodyPr wrap="square" rtlCol="0">
            <a:spAutoFit/>
          </a:bodyPr>
          <a:lstStyle/>
          <a:p>
            <a:r>
              <a:rPr lang="en-SG" sz="1100" b="1" dirty="0"/>
              <a:t>User emulator </a:t>
            </a:r>
          </a:p>
        </p:txBody>
      </p:sp>
      <p:sp>
        <p:nvSpPr>
          <p:cNvPr id="50" name="Rectangle 49">
            <a:extLst>
              <a:ext uri="{FF2B5EF4-FFF2-40B4-BE49-F238E27FC236}">
                <a16:creationId xmlns:a16="http://schemas.microsoft.com/office/drawing/2014/main" id="{92DE34E1-F402-1D0E-5466-26C052F2C24B}"/>
              </a:ext>
            </a:extLst>
          </p:cNvPr>
          <p:cNvSpPr/>
          <p:nvPr/>
        </p:nvSpPr>
        <p:spPr>
          <a:xfrm flipH="1">
            <a:off x="11777427" y="1662443"/>
            <a:ext cx="323729" cy="3552419"/>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51" name="TextBox 50">
            <a:extLst>
              <a:ext uri="{FF2B5EF4-FFF2-40B4-BE49-F238E27FC236}">
                <a16:creationId xmlns:a16="http://schemas.microsoft.com/office/drawing/2014/main" id="{09A16B16-C98A-4C7D-8A7D-AB4854F11A80}"/>
              </a:ext>
            </a:extLst>
          </p:cNvPr>
          <p:cNvSpPr txBox="1"/>
          <p:nvPr/>
        </p:nvSpPr>
        <p:spPr>
          <a:xfrm>
            <a:off x="11025956" y="1316256"/>
            <a:ext cx="1200992" cy="261610"/>
          </a:xfrm>
          <a:prstGeom prst="rect">
            <a:avLst/>
          </a:prstGeom>
          <a:noFill/>
        </p:spPr>
        <p:txBody>
          <a:bodyPr wrap="square" rtlCol="0">
            <a:spAutoFit/>
          </a:bodyPr>
          <a:lstStyle/>
          <a:p>
            <a:r>
              <a:rPr lang="en-SG" sz="1100" b="1" dirty="0"/>
              <a:t>User emulators </a:t>
            </a:r>
          </a:p>
        </p:txBody>
      </p:sp>
      <p:sp>
        <p:nvSpPr>
          <p:cNvPr id="52" name="TextBox 51">
            <a:extLst>
              <a:ext uri="{FF2B5EF4-FFF2-40B4-BE49-F238E27FC236}">
                <a16:creationId xmlns:a16="http://schemas.microsoft.com/office/drawing/2014/main" id="{F4F9220E-06DC-97B6-5F63-BB01F5A8A6A9}"/>
              </a:ext>
            </a:extLst>
          </p:cNvPr>
          <p:cNvSpPr txBox="1"/>
          <p:nvPr/>
        </p:nvSpPr>
        <p:spPr>
          <a:xfrm>
            <a:off x="11747120" y="3031905"/>
            <a:ext cx="478177" cy="369332"/>
          </a:xfrm>
          <a:prstGeom prst="rect">
            <a:avLst/>
          </a:prstGeom>
          <a:noFill/>
        </p:spPr>
        <p:txBody>
          <a:bodyPr wrap="square" rtlCol="0">
            <a:spAutoFit/>
          </a:bodyPr>
          <a:lstStyle/>
          <a:p>
            <a:r>
              <a:rPr lang="en-SG" dirty="0"/>
              <a:t>…</a:t>
            </a:r>
          </a:p>
        </p:txBody>
      </p:sp>
      <p:sp>
        <p:nvSpPr>
          <p:cNvPr id="53" name="TextBox 52">
            <a:extLst>
              <a:ext uri="{FF2B5EF4-FFF2-40B4-BE49-F238E27FC236}">
                <a16:creationId xmlns:a16="http://schemas.microsoft.com/office/drawing/2014/main" id="{E75EA05C-E829-CAEB-76EB-60EF45DC8ECB}"/>
              </a:ext>
            </a:extLst>
          </p:cNvPr>
          <p:cNvSpPr txBox="1"/>
          <p:nvPr/>
        </p:nvSpPr>
        <p:spPr>
          <a:xfrm>
            <a:off x="5171302" y="4748894"/>
            <a:ext cx="1816450" cy="261610"/>
          </a:xfrm>
          <a:prstGeom prst="rect">
            <a:avLst/>
          </a:prstGeom>
          <a:noFill/>
          <a:ln w="12700">
            <a:solidFill>
              <a:schemeClr val="tx1"/>
            </a:solidFill>
            <a:prstDash val="sysDash"/>
          </a:ln>
        </p:spPr>
        <p:txBody>
          <a:bodyPr wrap="square" rtlCol="0">
            <a:spAutoFit/>
          </a:bodyPr>
          <a:lstStyle/>
          <a:p>
            <a:r>
              <a:rPr lang="en-SG" sz="1100" dirty="0"/>
              <a:t>Monitor and control web-UI </a:t>
            </a:r>
          </a:p>
        </p:txBody>
      </p:sp>
      <p:sp>
        <p:nvSpPr>
          <p:cNvPr id="54" name="TextBox 53">
            <a:extLst>
              <a:ext uri="{FF2B5EF4-FFF2-40B4-BE49-F238E27FC236}">
                <a16:creationId xmlns:a16="http://schemas.microsoft.com/office/drawing/2014/main" id="{6C4AF90C-9570-7AFA-C324-7E28956767FD}"/>
              </a:ext>
            </a:extLst>
          </p:cNvPr>
          <p:cNvSpPr txBox="1"/>
          <p:nvPr/>
        </p:nvSpPr>
        <p:spPr>
          <a:xfrm>
            <a:off x="11387364" y="4858720"/>
            <a:ext cx="478177" cy="369332"/>
          </a:xfrm>
          <a:prstGeom prst="rect">
            <a:avLst/>
          </a:prstGeom>
          <a:noFill/>
        </p:spPr>
        <p:txBody>
          <a:bodyPr wrap="square" rtlCol="0">
            <a:spAutoFit/>
          </a:bodyPr>
          <a:lstStyle/>
          <a:p>
            <a:r>
              <a:rPr lang="en-SG" dirty="0"/>
              <a:t>…</a:t>
            </a:r>
          </a:p>
        </p:txBody>
      </p:sp>
      <p:sp>
        <p:nvSpPr>
          <p:cNvPr id="55" name="Cloud 54">
            <a:extLst>
              <a:ext uri="{FF2B5EF4-FFF2-40B4-BE49-F238E27FC236}">
                <a16:creationId xmlns:a16="http://schemas.microsoft.com/office/drawing/2014/main" id="{1C55F1AE-7BED-3E03-DBC0-CF8595F073C2}"/>
              </a:ext>
            </a:extLst>
          </p:cNvPr>
          <p:cNvSpPr/>
          <p:nvPr/>
        </p:nvSpPr>
        <p:spPr>
          <a:xfrm>
            <a:off x="9714220" y="5683515"/>
            <a:ext cx="987691" cy="4560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network</a:t>
            </a:r>
          </a:p>
        </p:txBody>
      </p:sp>
      <p:cxnSp>
        <p:nvCxnSpPr>
          <p:cNvPr id="56" name="Straight Arrow Connector 55">
            <a:extLst>
              <a:ext uri="{FF2B5EF4-FFF2-40B4-BE49-F238E27FC236}">
                <a16:creationId xmlns:a16="http://schemas.microsoft.com/office/drawing/2014/main" id="{7FE5A605-0954-F18F-3C77-F1988A546F11}"/>
              </a:ext>
            </a:extLst>
          </p:cNvPr>
          <p:cNvCxnSpPr>
            <a:cxnSpLocks/>
            <a:stCxn id="3" idx="2"/>
          </p:cNvCxnSpPr>
          <p:nvPr/>
        </p:nvCxnSpPr>
        <p:spPr>
          <a:xfrm>
            <a:off x="7948797" y="5214862"/>
            <a:ext cx="1937057" cy="497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3E9299D-DD18-B564-23BE-5F3C6A0EDD06}"/>
              </a:ext>
            </a:extLst>
          </p:cNvPr>
          <p:cNvSpPr txBox="1"/>
          <p:nvPr/>
        </p:nvSpPr>
        <p:spPr>
          <a:xfrm>
            <a:off x="4701494" y="3172932"/>
            <a:ext cx="1200992" cy="261610"/>
          </a:xfrm>
          <a:prstGeom prst="rect">
            <a:avLst/>
          </a:prstGeom>
          <a:noFill/>
        </p:spPr>
        <p:txBody>
          <a:bodyPr wrap="square" rtlCol="0">
            <a:spAutoFit/>
          </a:bodyPr>
          <a:lstStyle/>
          <a:p>
            <a:r>
              <a:rPr lang="en-SG" sz="1100" b="1" dirty="0">
                <a:solidFill>
                  <a:schemeClr val="tx1">
                    <a:lumMod val="65000"/>
                    <a:lumOff val="35000"/>
                  </a:schemeClr>
                </a:solidFill>
              </a:rPr>
              <a:t>lvl1</a:t>
            </a:r>
          </a:p>
        </p:txBody>
      </p:sp>
      <p:sp>
        <p:nvSpPr>
          <p:cNvPr id="58" name="TextBox 57">
            <a:extLst>
              <a:ext uri="{FF2B5EF4-FFF2-40B4-BE49-F238E27FC236}">
                <a16:creationId xmlns:a16="http://schemas.microsoft.com/office/drawing/2014/main" id="{BCE59671-42F2-C211-BA06-49E826BD02E5}"/>
              </a:ext>
            </a:extLst>
          </p:cNvPr>
          <p:cNvSpPr txBox="1"/>
          <p:nvPr/>
        </p:nvSpPr>
        <p:spPr>
          <a:xfrm>
            <a:off x="4653787" y="4090048"/>
            <a:ext cx="1200992" cy="261610"/>
          </a:xfrm>
          <a:prstGeom prst="rect">
            <a:avLst/>
          </a:prstGeom>
          <a:noFill/>
        </p:spPr>
        <p:txBody>
          <a:bodyPr wrap="square" rtlCol="0">
            <a:spAutoFit/>
          </a:bodyPr>
          <a:lstStyle/>
          <a:p>
            <a:r>
              <a:rPr lang="en-SG" sz="1100" b="1" dirty="0">
                <a:solidFill>
                  <a:schemeClr val="tx1">
                    <a:lumMod val="65000"/>
                    <a:lumOff val="35000"/>
                  </a:schemeClr>
                </a:solidFill>
              </a:rPr>
              <a:t>lvl2</a:t>
            </a:r>
          </a:p>
        </p:txBody>
      </p:sp>
      <p:sp>
        <p:nvSpPr>
          <p:cNvPr id="59" name="TextBox 58">
            <a:extLst>
              <a:ext uri="{FF2B5EF4-FFF2-40B4-BE49-F238E27FC236}">
                <a16:creationId xmlns:a16="http://schemas.microsoft.com/office/drawing/2014/main" id="{83DBD9E7-3A1A-D485-34E4-A82B2DE4CEE6}"/>
              </a:ext>
            </a:extLst>
          </p:cNvPr>
          <p:cNvSpPr txBox="1"/>
          <p:nvPr/>
        </p:nvSpPr>
        <p:spPr>
          <a:xfrm>
            <a:off x="4601289" y="4933481"/>
            <a:ext cx="1200992" cy="261610"/>
          </a:xfrm>
          <a:prstGeom prst="rect">
            <a:avLst/>
          </a:prstGeom>
          <a:noFill/>
        </p:spPr>
        <p:txBody>
          <a:bodyPr wrap="square" rtlCol="0">
            <a:spAutoFit/>
          </a:bodyPr>
          <a:lstStyle/>
          <a:p>
            <a:r>
              <a:rPr lang="en-SG" sz="1100" b="1" dirty="0">
                <a:solidFill>
                  <a:schemeClr val="tx1">
                    <a:lumMod val="65000"/>
                    <a:lumOff val="35000"/>
                  </a:schemeClr>
                </a:solidFill>
              </a:rPr>
              <a:t>lvl3</a:t>
            </a:r>
          </a:p>
        </p:txBody>
      </p:sp>
      <p:cxnSp>
        <p:nvCxnSpPr>
          <p:cNvPr id="60" name="Straight Arrow Connector 59">
            <a:extLst>
              <a:ext uri="{FF2B5EF4-FFF2-40B4-BE49-F238E27FC236}">
                <a16:creationId xmlns:a16="http://schemas.microsoft.com/office/drawing/2014/main" id="{E044340F-DBFE-BA2A-04AA-97CA1DA4C7B0}"/>
              </a:ext>
            </a:extLst>
          </p:cNvPr>
          <p:cNvCxnSpPr>
            <a:cxnSpLocks/>
          </p:cNvCxnSpPr>
          <p:nvPr/>
        </p:nvCxnSpPr>
        <p:spPr>
          <a:xfrm flipH="1">
            <a:off x="10627127" y="5260083"/>
            <a:ext cx="1312164" cy="4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06FEA8F-5A75-2994-9F58-791E3F8C9950}"/>
              </a:ext>
            </a:extLst>
          </p:cNvPr>
          <p:cNvSpPr txBox="1"/>
          <p:nvPr/>
        </p:nvSpPr>
        <p:spPr>
          <a:xfrm>
            <a:off x="7264833" y="5769512"/>
            <a:ext cx="987691" cy="261610"/>
          </a:xfrm>
          <a:prstGeom prst="rect">
            <a:avLst/>
          </a:prstGeom>
          <a:noFill/>
          <a:ln w="12700">
            <a:solidFill>
              <a:schemeClr val="tx1"/>
            </a:solidFill>
            <a:prstDash val="sysDash"/>
          </a:ln>
        </p:spPr>
        <p:txBody>
          <a:bodyPr wrap="square" rtlCol="0">
            <a:spAutoFit/>
          </a:bodyPr>
          <a:lstStyle/>
          <a:p>
            <a:r>
              <a:rPr lang="en-SG" sz="1100" dirty="0"/>
              <a:t>Monitor hub</a:t>
            </a:r>
          </a:p>
        </p:txBody>
      </p:sp>
      <p:cxnSp>
        <p:nvCxnSpPr>
          <p:cNvPr id="62" name="Straight Arrow Connector 61">
            <a:extLst>
              <a:ext uri="{FF2B5EF4-FFF2-40B4-BE49-F238E27FC236}">
                <a16:creationId xmlns:a16="http://schemas.microsoft.com/office/drawing/2014/main" id="{05859D0B-682A-CA46-703D-395332605251}"/>
              </a:ext>
            </a:extLst>
          </p:cNvPr>
          <p:cNvCxnSpPr>
            <a:cxnSpLocks/>
            <a:stCxn id="55" idx="2"/>
            <a:endCxn id="61" idx="3"/>
          </p:cNvCxnSpPr>
          <p:nvPr/>
        </p:nvCxnSpPr>
        <p:spPr>
          <a:xfrm flipH="1" flipV="1">
            <a:off x="8252524" y="5900317"/>
            <a:ext cx="1464760" cy="1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573E32D-CA65-AE0C-9E31-49F798441645}"/>
              </a:ext>
            </a:extLst>
          </p:cNvPr>
          <p:cNvSpPr txBox="1"/>
          <p:nvPr/>
        </p:nvSpPr>
        <p:spPr>
          <a:xfrm>
            <a:off x="5423864" y="5783721"/>
            <a:ext cx="1176072" cy="2308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900" b="1" dirty="0"/>
              <a:t>Web-Browser </a:t>
            </a:r>
            <a:endParaRPr lang="zh-CN" altLang="en-US" sz="1600" dirty="0"/>
          </a:p>
        </p:txBody>
      </p:sp>
      <p:pic>
        <p:nvPicPr>
          <p:cNvPr id="64" name="Picture 4">
            <a:extLst>
              <a:ext uri="{FF2B5EF4-FFF2-40B4-BE49-F238E27FC236}">
                <a16:creationId xmlns:a16="http://schemas.microsoft.com/office/drawing/2014/main" id="{38586A40-B675-8A03-91AC-2B7E8C9E9E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5725" y="5769512"/>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DC0EFD8E-BEA6-1B66-CAC7-F8C63C7A123E}"/>
              </a:ext>
            </a:extLst>
          </p:cNvPr>
          <p:cNvPicPr>
            <a:picLocks noChangeAspect="1"/>
          </p:cNvPicPr>
          <p:nvPr/>
        </p:nvPicPr>
        <p:blipFill>
          <a:blip r:embed="rId8"/>
          <a:stretch>
            <a:fillRect/>
          </a:stretch>
        </p:blipFill>
        <p:spPr>
          <a:xfrm>
            <a:off x="6193192" y="5805973"/>
            <a:ext cx="176680" cy="175361"/>
          </a:xfrm>
          <a:prstGeom prst="rect">
            <a:avLst/>
          </a:prstGeom>
        </p:spPr>
      </p:pic>
      <p:pic>
        <p:nvPicPr>
          <p:cNvPr id="66" name="Picture 65">
            <a:extLst>
              <a:ext uri="{FF2B5EF4-FFF2-40B4-BE49-F238E27FC236}">
                <a16:creationId xmlns:a16="http://schemas.microsoft.com/office/drawing/2014/main" id="{38A50E91-605B-6FE5-6E91-38D84677A1E1}"/>
              </a:ext>
            </a:extLst>
          </p:cNvPr>
          <p:cNvPicPr>
            <a:picLocks noChangeAspect="1"/>
          </p:cNvPicPr>
          <p:nvPr/>
        </p:nvPicPr>
        <p:blipFill>
          <a:blip r:embed="rId9"/>
          <a:stretch>
            <a:fillRect/>
          </a:stretch>
        </p:blipFill>
        <p:spPr>
          <a:xfrm>
            <a:off x="6392601" y="5806613"/>
            <a:ext cx="198715" cy="194395"/>
          </a:xfrm>
          <a:prstGeom prst="rect">
            <a:avLst/>
          </a:prstGeom>
        </p:spPr>
      </p:pic>
      <p:cxnSp>
        <p:nvCxnSpPr>
          <p:cNvPr id="67" name="Straight Arrow Connector 66">
            <a:extLst>
              <a:ext uri="{FF2B5EF4-FFF2-40B4-BE49-F238E27FC236}">
                <a16:creationId xmlns:a16="http://schemas.microsoft.com/office/drawing/2014/main" id="{23DE441D-0F3B-0444-92B2-35553BF27974}"/>
              </a:ext>
            </a:extLst>
          </p:cNvPr>
          <p:cNvCxnSpPr>
            <a:cxnSpLocks/>
          </p:cNvCxnSpPr>
          <p:nvPr/>
        </p:nvCxnSpPr>
        <p:spPr>
          <a:xfrm flipV="1">
            <a:off x="6011900" y="5043386"/>
            <a:ext cx="0" cy="740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E933173-1E00-1678-AA00-592F93346DE3}"/>
              </a:ext>
            </a:extLst>
          </p:cNvPr>
          <p:cNvCxnSpPr>
            <a:cxnSpLocks/>
            <a:endCxn id="61" idx="1"/>
          </p:cNvCxnSpPr>
          <p:nvPr/>
        </p:nvCxnSpPr>
        <p:spPr>
          <a:xfrm>
            <a:off x="6605985" y="5892536"/>
            <a:ext cx="658848" cy="77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0238303-4232-23C8-5B0A-EF284C1ABFBD}"/>
              </a:ext>
            </a:extLst>
          </p:cNvPr>
          <p:cNvSpPr txBox="1"/>
          <p:nvPr/>
        </p:nvSpPr>
        <p:spPr>
          <a:xfrm>
            <a:off x="4582169" y="835103"/>
            <a:ext cx="3599930" cy="338554"/>
          </a:xfrm>
          <a:prstGeom prst="rect">
            <a:avLst/>
          </a:prstGeom>
          <a:noFill/>
        </p:spPr>
        <p:txBody>
          <a:bodyPr wrap="square" rtlCol="0">
            <a:spAutoFit/>
          </a:bodyPr>
          <a:lstStyle/>
          <a:p>
            <a:r>
              <a:rPr lang="en-US" sz="1600" b="1" dirty="0"/>
              <a:t>Components relationship diagram </a:t>
            </a:r>
            <a:endParaRPr lang="en-SG" sz="1600" b="1" dirty="0"/>
          </a:p>
        </p:txBody>
      </p:sp>
    </p:spTree>
    <p:extLst>
      <p:ext uri="{BB962C8B-B14F-4D97-AF65-F5344CB8AC3E}">
        <p14:creationId xmlns:p14="http://schemas.microsoft.com/office/powerpoint/2010/main" val="3937612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User Action Repository </a:t>
            </a:r>
            <a:r>
              <a:rPr lang="en-SG" sz="2400" dirty="0">
                <a:solidFill>
                  <a:schemeClr val="bg1"/>
                </a:solidFill>
              </a:rPr>
              <a:t>[ Pre-built actors we have provided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3" name="Table 5">
            <a:extLst>
              <a:ext uri="{FF2B5EF4-FFF2-40B4-BE49-F238E27FC236}">
                <a16:creationId xmlns:a16="http://schemas.microsoft.com/office/drawing/2014/main" id="{3E91A4D8-4A6B-529A-0D40-91743A9431DA}"/>
              </a:ext>
            </a:extLst>
          </p:cNvPr>
          <p:cNvGraphicFramePr>
            <a:graphicFrameLocks noGrp="1"/>
          </p:cNvGraphicFramePr>
          <p:nvPr>
            <p:extLst>
              <p:ext uri="{D42A27DB-BD31-4B8C-83A1-F6EECF244321}">
                <p14:modId xmlns:p14="http://schemas.microsoft.com/office/powerpoint/2010/main" val="2151577019"/>
              </p:ext>
            </p:extLst>
          </p:nvPr>
        </p:nvGraphicFramePr>
        <p:xfrm>
          <a:off x="5926726" y="1425830"/>
          <a:ext cx="6118970" cy="5157157"/>
        </p:xfrm>
        <a:graphic>
          <a:graphicData uri="http://schemas.openxmlformats.org/drawingml/2006/table">
            <a:tbl>
              <a:tblPr firstRow="1" bandRow="1">
                <a:tableStyleId>{5C22544A-7EE6-4342-B048-85BDC9FD1C3A}</a:tableStyleId>
              </a:tblPr>
              <a:tblGrid>
                <a:gridCol w="498927">
                  <a:extLst>
                    <a:ext uri="{9D8B030D-6E8A-4147-A177-3AD203B41FA5}">
                      <a16:colId xmlns:a16="http://schemas.microsoft.com/office/drawing/2014/main" val="3380695120"/>
                    </a:ext>
                  </a:extLst>
                </a:gridCol>
                <a:gridCol w="1423997">
                  <a:extLst>
                    <a:ext uri="{9D8B030D-6E8A-4147-A177-3AD203B41FA5}">
                      <a16:colId xmlns:a16="http://schemas.microsoft.com/office/drawing/2014/main" val="308096956"/>
                    </a:ext>
                  </a:extLst>
                </a:gridCol>
                <a:gridCol w="2724582">
                  <a:extLst>
                    <a:ext uri="{9D8B030D-6E8A-4147-A177-3AD203B41FA5}">
                      <a16:colId xmlns:a16="http://schemas.microsoft.com/office/drawing/2014/main" val="1115179321"/>
                    </a:ext>
                  </a:extLst>
                </a:gridCol>
                <a:gridCol w="1471464">
                  <a:extLst>
                    <a:ext uri="{9D8B030D-6E8A-4147-A177-3AD203B41FA5}">
                      <a16:colId xmlns:a16="http://schemas.microsoft.com/office/drawing/2014/main" val="3583060921"/>
                    </a:ext>
                  </a:extLst>
                </a:gridCol>
              </a:tblGrid>
              <a:tr h="366717">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T w="12700" cap="flat" cmpd="sng" algn="ctr">
                      <a:solidFill>
                        <a:schemeClr val="tx1"/>
                      </a:solidFill>
                      <a:prstDash val="solid"/>
                      <a:round/>
                      <a:headEnd type="none" w="med" len="med"/>
                      <a:tailEnd type="none" w="med" len="med"/>
                    </a:lnT>
                  </a:tcPr>
                </a:tc>
                <a:tc>
                  <a:txBody>
                    <a:bodyPr/>
                    <a:lstStyle/>
                    <a:p>
                      <a:r>
                        <a:rPr lang="en-SG" sz="1000" dirty="0"/>
                        <a:t>Traffic/protocol type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pingActor</a:t>
                      </a:r>
                      <a:endParaRPr lang="en-SG" sz="1000" dirty="0"/>
                    </a:p>
                  </a:txBody>
                  <a:tcPr/>
                </a:tc>
                <a:tc>
                  <a:txBody>
                    <a:bodyPr/>
                    <a:lstStyle/>
                    <a:p>
                      <a:pPr marL="171450" indent="-171450">
                        <a:buFont typeface="Arial" panose="020B0604020202020204" pitchFamily="34" charset="0"/>
                        <a:buChar char="•"/>
                      </a:pPr>
                      <a:r>
                        <a:rPr lang="en-SG" sz="1000" b="0" kern="1200" dirty="0">
                          <a:solidFill>
                            <a:schemeClr val="dk1"/>
                          </a:solidFill>
                          <a:effectLst/>
                        </a:rPr>
                        <a:t>ping</a:t>
                      </a:r>
                      <a:endParaRPr lang="en-SG" sz="1000" dirty="0"/>
                    </a:p>
                  </a:txBody>
                  <a:tcPr/>
                </a:tc>
                <a:tc>
                  <a:txBody>
                    <a:bodyPr/>
                    <a:lstStyle/>
                    <a:p>
                      <a:r>
                        <a:rPr lang="en-SG" sz="1000" b="0" kern="1200" dirty="0">
                          <a:solidFill>
                            <a:schemeClr val="dk1"/>
                          </a:solidFill>
                          <a:effectLst/>
                        </a:rPr>
                        <a:t>ICMP</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webActor</a:t>
                      </a:r>
                      <a:endParaRPr lang="en-SG" sz="1000" dirty="0"/>
                    </a:p>
                  </a:txBody>
                  <a:tcPr/>
                </a:tc>
                <a:tc>
                  <a:txBody>
                    <a:bodyPr/>
                    <a:lstStyle/>
                    <a:p>
                      <a:pPr marL="171450" indent="-171450">
                        <a:buFont typeface="Arial" panose="020B0604020202020204" pitchFamily="34" charset="0"/>
                        <a:buChar char="•"/>
                      </a:pPr>
                      <a:r>
                        <a:rPr lang="en-US" sz="1000" dirty="0"/>
                        <a:t>Fetch a websites, send http(s) request.</a:t>
                      </a:r>
                    </a:p>
                    <a:p>
                      <a:pPr marL="171450" indent="-171450">
                        <a:buFont typeface="Arial" panose="020B0604020202020204" pitchFamily="34" charset="0"/>
                        <a:buChar char="•"/>
                      </a:pPr>
                      <a:r>
                        <a:rPr lang="en-US" sz="1000" dirty="0"/>
                        <a:t>Surf internet. Watch YouTube  video.</a:t>
                      </a:r>
                      <a:endParaRPr lang="en-SG" sz="1000" dirty="0"/>
                    </a:p>
                  </a:txBody>
                  <a:tcPr/>
                </a:tc>
                <a:tc>
                  <a:txBody>
                    <a:bodyPr/>
                    <a:lstStyle/>
                    <a:p>
                      <a:r>
                        <a:rPr lang="en-SG" sz="1000" b="0" kern="1200" dirty="0">
                          <a:solidFill>
                            <a:schemeClr val="dk1"/>
                          </a:solidFill>
                          <a:effectLst/>
                        </a:rPr>
                        <a:t>http(s)</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webDownloader</a:t>
                      </a:r>
                    </a:p>
                  </a:txBody>
                  <a:tcPr/>
                </a:tc>
                <a:tc>
                  <a:txBody>
                    <a:bodyPr/>
                    <a:lstStyle/>
                    <a:p>
                      <a:pPr marL="171450" indent="-171450">
                        <a:buFont typeface="Arial" panose="020B0604020202020204" pitchFamily="34" charset="0"/>
                        <a:buChar char="•"/>
                      </a:pPr>
                      <a:r>
                        <a:rPr lang="en-SG" sz="1000" dirty="0"/>
                        <a:t>Download website components: https web cert, css, html, js, images, downloadable link.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dirty="0"/>
                        <a:t>Page screen shot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http(s), Page screen shot</a:t>
                      </a:r>
                    </a:p>
                    <a:p>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transferActor</a:t>
                      </a:r>
                    </a:p>
                    <a:p>
                      <a:endParaRPr lang="en-SG" sz="10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Upload and download a file or  </a:t>
                      </a:r>
                      <a:r>
                        <a:rPr lang="en-SG" sz="1000" dirty="0"/>
                        <a:t>Transfer files via sftp.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Copy a file or directory to or from a nfs or smb share.</a:t>
                      </a:r>
                      <a:endParaRPr lang="en-SG"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ftp(s), sftp, nfs/smb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sshConnector/sshForwarder</a:t>
                      </a:r>
                    </a:p>
                  </a:txBody>
                  <a:tcPr/>
                </a:tc>
                <a:tc>
                  <a:txBody>
                    <a:bodyPr/>
                    <a:lstStyle/>
                    <a:p>
                      <a:pPr marL="171450" indent="-171450">
                        <a:buFont typeface="Arial" panose="020B0604020202020204" pitchFamily="34" charset="0"/>
                        <a:buChar char="•"/>
                      </a:pPr>
                      <a:r>
                        <a:rPr lang="en-US" sz="1000" dirty="0"/>
                        <a:t>ssh connection or scp file transfer. </a:t>
                      </a:r>
                    </a:p>
                    <a:p>
                      <a:pPr marL="171450" indent="-171450">
                        <a:buFont typeface="Arial" panose="020B0604020202020204" pitchFamily="34" charset="0"/>
                        <a:buChar char="•"/>
                      </a:pPr>
                      <a:r>
                        <a:rPr lang="en-US" sz="1000" dirty="0"/>
                        <a:t>Forward traffic thought specified port.</a:t>
                      </a:r>
                      <a:endParaRPr lang="en-SG" sz="1000" dirty="0"/>
                    </a:p>
                  </a:txBody>
                  <a:tcPr/>
                </a:tc>
                <a:tc>
                  <a:txBody>
                    <a:bodyPr/>
                    <a:lstStyle/>
                    <a:p>
                      <a:r>
                        <a:rPr lang="en-SG" sz="1000" dirty="0"/>
                        <a:t>ssh/scp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r>
                        <a:rPr lang="en-SG" sz="1000" dirty="0"/>
                        <a:t>udpCom</a:t>
                      </a:r>
                    </a:p>
                  </a:txBody>
                  <a:tcPr/>
                </a:tc>
                <a:tc>
                  <a:txBody>
                    <a:bodyPr/>
                    <a:lstStyle/>
                    <a:p>
                      <a:pPr marL="171450" indent="-171450">
                        <a:buFont typeface="Arial" panose="020B0604020202020204" pitchFamily="34" charset="0"/>
                        <a:buChar char="•"/>
                      </a:pPr>
                      <a:r>
                        <a:rPr lang="en-US" sz="1000" dirty="0"/>
                        <a:t>Any kinds of UDP message communication or file transfer.</a:t>
                      </a:r>
                      <a:endParaRPr lang="en-SG" sz="1000" dirty="0"/>
                    </a:p>
                  </a:txBody>
                  <a:tcPr/>
                </a:tc>
                <a:tc>
                  <a:txBody>
                    <a:bodyPr/>
                    <a:lstStyle/>
                    <a:p>
                      <a:r>
                        <a:rPr lang="en-SG" sz="1000" dirty="0"/>
                        <a:t>udp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8114901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tcpCom</a:t>
                      </a:r>
                    </a:p>
                  </a:txBody>
                  <a:tcPr/>
                </a:tc>
                <a:tc>
                  <a:txBody>
                    <a:bodyPr/>
                    <a:lstStyle/>
                    <a:p>
                      <a:pPr marL="171450" indent="-171450">
                        <a:buFont typeface="Arial" panose="020B0604020202020204" pitchFamily="34" charset="0"/>
                        <a:buChar char="•"/>
                      </a:pPr>
                      <a:r>
                        <a:rPr lang="en-US" sz="1000" dirty="0"/>
                        <a:t>Any kinds of TCP message communication or file transfer.</a:t>
                      </a:r>
                      <a:endParaRPr lang="en-SG" sz="1000" dirty="0"/>
                    </a:p>
                  </a:txBody>
                  <a:tcPr/>
                </a:tc>
                <a:tc>
                  <a:txBody>
                    <a:bodyPr/>
                    <a:lstStyle/>
                    <a:p>
                      <a:r>
                        <a:rPr lang="en-SG" sz="1000" dirty="0"/>
                        <a:t>tcp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72352072"/>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emailActor</a:t>
                      </a:r>
                    </a:p>
                  </a:txBody>
                  <a:tcPr/>
                </a:tc>
                <a:tc>
                  <a:txBody>
                    <a:bodyPr/>
                    <a:lstStyle/>
                    <a:p>
                      <a:pPr marL="171450" indent="-171450">
                        <a:buFont typeface="Arial" panose="020B0604020202020204" pitchFamily="34" charset="0"/>
                        <a:buChar char="•"/>
                      </a:pPr>
                      <a:r>
                        <a:rPr lang="en-US" sz="1000" dirty="0"/>
                        <a:t>Email receive and send (Gmail, Hotmail, Mailu)</a:t>
                      </a:r>
                      <a:endParaRPr lang="en-SG" sz="1000" dirty="0"/>
                    </a:p>
                  </a:txBody>
                  <a:tcPr/>
                </a:tc>
                <a:tc>
                  <a:txBody>
                    <a:bodyPr/>
                    <a:lstStyle/>
                    <a:p>
                      <a:r>
                        <a:rPr lang="en-SG" sz="1000" dirty="0"/>
                        <a:t>SMTP/IMAP4,POP,IMAP_SSL</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48151138"/>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camEchoClient</a:t>
                      </a:r>
                    </a:p>
                  </a:txBody>
                  <a:tcPr/>
                </a:tc>
                <a:tc>
                  <a:txBody>
                    <a:bodyPr/>
                    <a:lstStyle/>
                    <a:p>
                      <a:pPr marL="171450" indent="-171450">
                        <a:buFont typeface="Arial" panose="020B0604020202020204" pitchFamily="34" charset="0"/>
                        <a:buChar char="•"/>
                      </a:pPr>
                      <a:r>
                        <a:rPr lang="en-SG" sz="1000" dirty="0"/>
                        <a:t>Real-Time Streaming(IP camera) or </a:t>
                      </a:r>
                      <a:r>
                        <a:rPr lang="en-US" sz="1000" dirty="0"/>
                        <a:t>HTTP Live Streaming such as video web site.</a:t>
                      </a:r>
                      <a:endParaRPr lang="en-SG" sz="1000" dirty="0"/>
                    </a:p>
                  </a:txBody>
                  <a:tcPr/>
                </a:tc>
                <a:tc>
                  <a:txBody>
                    <a:bodyPr/>
                    <a:lstStyle/>
                    <a:p>
                      <a:r>
                        <a:rPr lang="en-SG" sz="1000" dirty="0"/>
                        <a:t>RTSP / HLS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2374987"/>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pcapReplayActor</a:t>
                      </a:r>
                    </a:p>
                  </a:txBody>
                  <a:tcPr/>
                </a:tc>
                <a:tc>
                  <a:txBody>
                    <a:bodyPr/>
                    <a:lstStyle/>
                    <a:p>
                      <a:pPr marL="171450" indent="-171450">
                        <a:buFont typeface="Arial" panose="020B0604020202020204" pitchFamily="34" charset="0"/>
                        <a:buChar char="•"/>
                      </a:pPr>
                      <a:r>
                        <a:rPr lang="en-US" sz="1000" dirty="0"/>
                        <a:t>parsing pcap file and send the packet to the specific destination.</a:t>
                      </a:r>
                      <a:endParaRPr lang="en-SG" sz="1000" dirty="0"/>
                    </a:p>
                  </a:txBody>
                  <a:tcPr/>
                </a:tc>
                <a:tc>
                  <a:txBody>
                    <a:bodyPr/>
                    <a:lstStyle/>
                    <a:p>
                      <a:r>
                        <a:rPr lang="en-SG" sz="1000" dirty="0"/>
                        <a:t>replaying send packet in pcap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284880"/>
                  </a:ext>
                </a:extLst>
              </a:tr>
              <a:tr h="370840">
                <a:tc>
                  <a:txBody>
                    <a:bodyPr/>
                    <a:lstStyle/>
                    <a:p>
                      <a:r>
                        <a:rPr lang="en-SG" sz="1000" dirty="0"/>
                        <a:t>9</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telnetActor</a:t>
                      </a:r>
                    </a:p>
                  </a:txBody>
                  <a:tcPr>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000" dirty="0"/>
                        <a:t>Remote login/Open a telnet connection and issue commands.</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SG" sz="1000" dirty="0"/>
                        <a:t>telnet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2204886"/>
                  </a:ext>
                </a:extLst>
              </a:tr>
            </a:tbl>
          </a:graphicData>
        </a:graphic>
      </p:graphicFrame>
      <p:sp>
        <p:nvSpPr>
          <p:cNvPr id="6" name="TextBox 5">
            <a:extLst>
              <a:ext uri="{FF2B5EF4-FFF2-40B4-BE49-F238E27FC236}">
                <a16:creationId xmlns:a16="http://schemas.microsoft.com/office/drawing/2014/main" id="{15CB6618-6C5C-D8D4-35C0-A07B7518B8C8}"/>
              </a:ext>
            </a:extLst>
          </p:cNvPr>
          <p:cNvSpPr txBox="1"/>
          <p:nvPr/>
        </p:nvSpPr>
        <p:spPr>
          <a:xfrm>
            <a:off x="5797694" y="908255"/>
            <a:ext cx="5284833" cy="338554"/>
          </a:xfrm>
          <a:prstGeom prst="rect">
            <a:avLst/>
          </a:prstGeom>
          <a:noFill/>
        </p:spPr>
        <p:txBody>
          <a:bodyPr wrap="square" rtlCol="0">
            <a:spAutoFit/>
          </a:bodyPr>
          <a:lstStyle/>
          <a:p>
            <a:r>
              <a:rPr lang="en-US" sz="1600" b="1" dirty="0"/>
              <a:t>Table-1: Network traffic generation actors repository </a:t>
            </a:r>
            <a:endParaRPr lang="en-SG" sz="1600" b="1" dirty="0"/>
          </a:p>
        </p:txBody>
      </p:sp>
      <p:sp>
        <p:nvSpPr>
          <p:cNvPr id="11" name="TextBox 10">
            <a:extLst>
              <a:ext uri="{FF2B5EF4-FFF2-40B4-BE49-F238E27FC236}">
                <a16:creationId xmlns:a16="http://schemas.microsoft.com/office/drawing/2014/main" id="{E848B713-40BF-3E99-B39A-7E7620B831A2}"/>
              </a:ext>
            </a:extLst>
          </p:cNvPr>
          <p:cNvSpPr txBox="1"/>
          <p:nvPr/>
        </p:nvSpPr>
        <p:spPr>
          <a:xfrm>
            <a:off x="283464" y="771095"/>
            <a:ext cx="5395358" cy="6001643"/>
          </a:xfrm>
          <a:prstGeom prst="rect">
            <a:avLst/>
          </a:prstGeom>
          <a:noFill/>
        </p:spPr>
        <p:txBody>
          <a:bodyPr wrap="square" rtlCol="0">
            <a:spAutoFit/>
          </a:bodyPr>
          <a:lstStyle/>
          <a:p>
            <a:r>
              <a:rPr lang="en-US" sz="1600" b="1" dirty="0"/>
              <a:t>Action Feature Repository</a:t>
            </a:r>
            <a:r>
              <a:rPr lang="en-US" sz="1600" dirty="0"/>
              <a:t>: </a:t>
            </a:r>
          </a:p>
          <a:p>
            <a:endParaRPr lang="en-US" sz="1600" dirty="0"/>
          </a:p>
          <a:p>
            <a:pPr algn="just"/>
            <a:r>
              <a:rPr lang="en-US" sz="1600" dirty="0"/>
              <a:t>The User Action Reposition is a library set which provide API can be invoked by the scheduler module in the User Action Emulator or used intendedly by customers’ own program. </a:t>
            </a:r>
          </a:p>
          <a:p>
            <a:pPr algn="just"/>
            <a:endParaRPr lang="en-US" sz="1600" dirty="0"/>
          </a:p>
          <a:p>
            <a:pPr algn="just"/>
            <a:r>
              <a:rPr lang="en-US" sz="1600" dirty="0"/>
              <a:t>Currently we provide 5 main repositories with 18 kinds of basic user action functions and 28 kinds of pre-built complex user’s actors components. The 5 main feature repositories covers: </a:t>
            </a:r>
          </a:p>
          <a:p>
            <a:pPr algn="just"/>
            <a:endParaRPr lang="en-US" sz="1600" dirty="0"/>
          </a:p>
          <a:p>
            <a:pPr marL="285750" indent="-285750" algn="just">
              <a:buFont typeface="Arial" panose="020B0604020202020204" pitchFamily="34" charset="0"/>
              <a:buChar char="•"/>
            </a:pPr>
            <a:r>
              <a:rPr lang="en-US" sz="1600" b="1" dirty="0"/>
              <a:t>Network traffic action generators</a:t>
            </a:r>
            <a:r>
              <a:rPr lang="en-US" sz="1600" dirty="0"/>
              <a:t>:</a:t>
            </a:r>
          </a:p>
          <a:p>
            <a:pPr lvl="1" algn="just"/>
            <a:r>
              <a:rPr lang="en-US" sz="1600" dirty="0"/>
              <a:t>Create different types of network traffic. </a:t>
            </a:r>
          </a:p>
          <a:p>
            <a:pPr marL="285750" indent="-285750" algn="just">
              <a:buFont typeface="Arial" panose="020B0604020202020204" pitchFamily="34" charset="0"/>
              <a:buChar char="•"/>
            </a:pPr>
            <a:r>
              <a:rPr lang="en-US" sz="1600" b="1" dirty="0"/>
              <a:t>Application operation action generators</a:t>
            </a:r>
            <a:r>
              <a:rPr lang="en-US" sz="1600" dirty="0"/>
              <a:t>:</a:t>
            </a:r>
          </a:p>
          <a:p>
            <a:pPr lvl="1" algn="just"/>
            <a:r>
              <a:rPr lang="en-US" sz="1600" dirty="0"/>
              <a:t>Control/interactive with other software/App to create specific program execution level activities.</a:t>
            </a:r>
          </a:p>
          <a:p>
            <a:pPr marL="285750" indent="-285750" algn="just">
              <a:buFont typeface="Arial" panose="020B0604020202020204" pitchFamily="34" charset="0"/>
              <a:buChar char="•"/>
            </a:pPr>
            <a:r>
              <a:rPr lang="en-US" sz="1600" b="1" dirty="0"/>
              <a:t>User’s human activities action generators</a:t>
            </a:r>
            <a:r>
              <a:rPr lang="en-US" sz="1600" dirty="0"/>
              <a:t>.</a:t>
            </a:r>
          </a:p>
          <a:p>
            <a:pPr lvl="1" algn="just"/>
            <a:r>
              <a:rPr lang="en-US" sz="1600" dirty="0"/>
              <a:t>Simulate human’s action events such as mouse/keyboard operation. </a:t>
            </a:r>
          </a:p>
          <a:p>
            <a:pPr marL="285750" indent="-285750" algn="just">
              <a:buFont typeface="Arial" panose="020B0604020202020204" pitchFamily="34" charset="0"/>
              <a:buChar char="•"/>
            </a:pPr>
            <a:r>
              <a:rPr lang="en-US" sz="1600" b="1" dirty="0"/>
              <a:t>System control action generators</a:t>
            </a:r>
            <a:r>
              <a:rPr lang="en-US" sz="1600" dirty="0"/>
              <a:t>.</a:t>
            </a:r>
          </a:p>
          <a:p>
            <a:pPr lvl="1" algn="just"/>
            <a:r>
              <a:rPr lang="en-US" sz="1600" dirty="0"/>
              <a:t>Control/interactive with the system to create OS level activities. </a:t>
            </a:r>
          </a:p>
          <a:p>
            <a:pPr marL="285750" indent="-285750" algn="just">
              <a:buFont typeface="Arial" panose="020B0604020202020204" pitchFamily="34" charset="0"/>
              <a:buChar char="•"/>
            </a:pPr>
            <a:r>
              <a:rPr lang="en-US" sz="1600" b="1" dirty="0"/>
              <a:t>Other action generators</a:t>
            </a:r>
            <a:r>
              <a:rPr lang="en-US" sz="1600" dirty="0"/>
              <a:t>.</a:t>
            </a:r>
          </a:p>
          <a:p>
            <a:pPr lvl="1" algn="just"/>
            <a:r>
              <a:rPr lang="en-US" sz="1600" dirty="0"/>
              <a:t>Special action such as link to DB run SQL, read serial port Data or Open camera.</a:t>
            </a:r>
          </a:p>
        </p:txBody>
      </p:sp>
    </p:spTree>
    <p:extLst>
      <p:ext uri="{BB962C8B-B14F-4D97-AF65-F5344CB8AC3E}">
        <p14:creationId xmlns:p14="http://schemas.microsoft.com/office/powerpoint/2010/main" val="18430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B2F00163-5914-682C-EC02-B9D4F21011A7}"/>
              </a:ext>
            </a:extLst>
          </p:cNvPr>
          <p:cNvGraphicFramePr>
            <a:graphicFrameLocks noGrp="1"/>
          </p:cNvGraphicFramePr>
          <p:nvPr>
            <p:extLst>
              <p:ext uri="{D42A27DB-BD31-4B8C-83A1-F6EECF244321}">
                <p14:modId xmlns:p14="http://schemas.microsoft.com/office/powerpoint/2010/main" val="1015088510"/>
              </p:ext>
            </p:extLst>
          </p:nvPr>
        </p:nvGraphicFramePr>
        <p:xfrm>
          <a:off x="505725" y="1279205"/>
          <a:ext cx="4865756" cy="2966720"/>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zoomActor</a:t>
                      </a:r>
                      <a:endParaRPr lang="en-SG" sz="1000" dirty="0"/>
                    </a:p>
                  </a:txBody>
                  <a:tcPr/>
                </a:tc>
                <a:tc>
                  <a:txBody>
                    <a:bodyPr/>
                    <a:lstStyle/>
                    <a:p>
                      <a:r>
                        <a:rPr lang="en-SG" sz="1000" b="0" kern="1200" dirty="0">
                          <a:solidFill>
                            <a:schemeClr val="dk1"/>
                          </a:solidFill>
                          <a:effectLst/>
                        </a:rPr>
                        <a:t>Join/Start a zoom meeting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musicActor</a:t>
                      </a:r>
                      <a:endParaRPr lang="en-SG" sz="1000" dirty="0"/>
                    </a:p>
                  </a:txBody>
                  <a:tcPr/>
                </a:tc>
                <a:tc>
                  <a:txBody>
                    <a:bodyPr/>
                    <a:lstStyle/>
                    <a:p>
                      <a:r>
                        <a:rPr lang="en-US" sz="1000" dirty="0"/>
                        <a:t>Search audio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VideoActor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Search video/movie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MS-word(*.docx)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58206522"/>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msFileActor(PPT)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MS-powerpoint(*.pptx)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msTeamsActor</a:t>
                      </a:r>
                    </a:p>
                  </a:txBody>
                  <a:tcPr/>
                </a:tc>
                <a:tc>
                  <a:txBody>
                    <a:bodyPr/>
                    <a:lstStyle/>
                    <a:p>
                      <a:r>
                        <a:rPr lang="en-US" sz="1000" dirty="0"/>
                        <a:t>Join teams meeting, send a message.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fileActor</a:t>
                      </a:r>
                    </a:p>
                  </a:txBody>
                  <a:tcPr>
                    <a:lnB w="12700" cap="flat" cmpd="sng" algn="ctr">
                      <a:solidFill>
                        <a:schemeClr val="tx1"/>
                      </a:solidFill>
                      <a:prstDash val="solid"/>
                      <a:round/>
                      <a:headEnd type="none" w="med" len="med"/>
                      <a:tailEnd type="none" w="med" len="med"/>
                    </a:lnB>
                  </a:tcPr>
                </a:tc>
                <a:tc>
                  <a:txBody>
                    <a:bodyPr/>
                    <a:lstStyle/>
                    <a:p>
                      <a:r>
                        <a:rPr lang="en-US" sz="1000" dirty="0"/>
                        <a:t>Check pdf file and parse the info.</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149017"/>
                  </a:ext>
                </a:extLst>
              </a:tr>
            </a:tbl>
          </a:graphicData>
        </a:graphic>
      </p:graphicFrame>
      <p:sp>
        <p:nvSpPr>
          <p:cNvPr id="6" name="TextBox 5">
            <a:extLst>
              <a:ext uri="{FF2B5EF4-FFF2-40B4-BE49-F238E27FC236}">
                <a16:creationId xmlns:a16="http://schemas.microsoft.com/office/drawing/2014/main" id="{8E2D547D-96A9-2BE3-F94F-24C0F5F99731}"/>
              </a:ext>
            </a:extLst>
          </p:cNvPr>
          <p:cNvSpPr txBox="1"/>
          <p:nvPr/>
        </p:nvSpPr>
        <p:spPr>
          <a:xfrm>
            <a:off x="427684" y="742689"/>
            <a:ext cx="4269408" cy="338554"/>
          </a:xfrm>
          <a:prstGeom prst="rect">
            <a:avLst/>
          </a:prstGeom>
          <a:noFill/>
        </p:spPr>
        <p:txBody>
          <a:bodyPr wrap="square" rtlCol="0">
            <a:spAutoFit/>
          </a:bodyPr>
          <a:lstStyle/>
          <a:p>
            <a:r>
              <a:rPr lang="en-SG" sz="1600" b="1" dirty="0"/>
              <a:t>Table-2 : Application event actors repository </a:t>
            </a:r>
          </a:p>
        </p:txBody>
      </p:sp>
      <p:graphicFrame>
        <p:nvGraphicFramePr>
          <p:cNvPr id="7" name="Table 5">
            <a:extLst>
              <a:ext uri="{FF2B5EF4-FFF2-40B4-BE49-F238E27FC236}">
                <a16:creationId xmlns:a16="http://schemas.microsoft.com/office/drawing/2014/main" id="{73201E30-24E5-F582-447E-3275377377A5}"/>
              </a:ext>
            </a:extLst>
          </p:cNvPr>
          <p:cNvGraphicFramePr>
            <a:graphicFrameLocks noGrp="1"/>
          </p:cNvGraphicFramePr>
          <p:nvPr>
            <p:extLst>
              <p:ext uri="{D42A27DB-BD31-4B8C-83A1-F6EECF244321}">
                <p14:modId xmlns:p14="http://schemas.microsoft.com/office/powerpoint/2010/main" val="1697249871"/>
              </p:ext>
            </p:extLst>
          </p:nvPr>
        </p:nvGraphicFramePr>
        <p:xfrm>
          <a:off x="6419180" y="1273977"/>
          <a:ext cx="4865756" cy="1962288"/>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mouse_keyboard Actor</a:t>
                      </a:r>
                      <a:endParaRPr lang="en-SG" sz="1000" dirty="0"/>
                    </a:p>
                  </a:txBody>
                  <a:tcPr/>
                </a:tc>
                <a:tc>
                  <a:txBody>
                    <a:bodyPr/>
                    <a:lstStyle/>
                    <a:p>
                      <a:r>
                        <a:rPr lang="en-US" sz="1000" b="0" kern="1200" dirty="0">
                          <a:solidFill>
                            <a:schemeClr val="dk1"/>
                          </a:solidFill>
                          <a:effectLst/>
                        </a:rPr>
                        <a:t>Replay recorded user mouse + keyboard action, Simulate user's mouse+keyboard action based on pre-config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TelegramActor</a:t>
                      </a:r>
                      <a:endParaRPr lang="en-SG" sz="1000" dirty="0"/>
                    </a:p>
                  </a:txBody>
                  <a:tcPr/>
                </a:tc>
                <a:tc>
                  <a:txBody>
                    <a:bodyPr/>
                    <a:lstStyle/>
                    <a:p>
                      <a:r>
                        <a:rPr lang="en-US" sz="1000" dirty="0"/>
                        <a:t>Send message to phone by telegram</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gameActor(dino/sudoku)</a:t>
                      </a:r>
                    </a:p>
                  </a:txBody>
                  <a:tcPr/>
                </a:tc>
                <a:tc>
                  <a:txBody>
                    <a:bodyPr/>
                    <a:lstStyle/>
                    <a:p>
                      <a:r>
                        <a:rPr lang="en-US" sz="1000" dirty="0"/>
                        <a:t>Play google dino game. play sudoku game.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PaintActor</a:t>
                      </a:r>
                    </a:p>
                  </a:txBody>
                  <a:tcPr>
                    <a:lnB w="12700" cap="flat" cmpd="sng" algn="ctr">
                      <a:solidFill>
                        <a:schemeClr val="tx1"/>
                      </a:solidFill>
                      <a:prstDash val="solid"/>
                      <a:round/>
                      <a:headEnd type="none" w="med" len="med"/>
                      <a:tailEnd type="none" w="med" len="med"/>
                    </a:lnB>
                  </a:tcPr>
                </a:tc>
                <a:tc>
                  <a:txBody>
                    <a:bodyPr/>
                    <a:lstStyle/>
                    <a:p>
                      <a:r>
                        <a:rPr lang="en-SG" sz="1000" dirty="0"/>
                        <a:t>Draw picture with MS-Paint app.</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8" name="TextBox 7">
            <a:extLst>
              <a:ext uri="{FF2B5EF4-FFF2-40B4-BE49-F238E27FC236}">
                <a16:creationId xmlns:a16="http://schemas.microsoft.com/office/drawing/2014/main" id="{DE296301-24A9-2564-21A9-4C0C76F54BD8}"/>
              </a:ext>
            </a:extLst>
          </p:cNvPr>
          <p:cNvSpPr txBox="1"/>
          <p:nvPr/>
        </p:nvSpPr>
        <p:spPr>
          <a:xfrm>
            <a:off x="6336230" y="742689"/>
            <a:ext cx="4269408" cy="338554"/>
          </a:xfrm>
          <a:prstGeom prst="rect">
            <a:avLst/>
          </a:prstGeom>
          <a:noFill/>
        </p:spPr>
        <p:txBody>
          <a:bodyPr wrap="square" rtlCol="0">
            <a:spAutoFit/>
          </a:bodyPr>
          <a:lstStyle/>
          <a:p>
            <a:r>
              <a:rPr lang="en-SG" sz="1600" b="1" dirty="0"/>
              <a:t>Table-3: Human activities repository </a:t>
            </a:r>
          </a:p>
        </p:txBody>
      </p:sp>
      <p:sp>
        <p:nvSpPr>
          <p:cNvPr id="9" name="TextBox 8">
            <a:extLst>
              <a:ext uri="{FF2B5EF4-FFF2-40B4-BE49-F238E27FC236}">
                <a16:creationId xmlns:a16="http://schemas.microsoft.com/office/drawing/2014/main" id="{75069233-4E7F-842A-246B-76952D10F16B}"/>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User Action Repository </a:t>
            </a:r>
            <a:r>
              <a:rPr lang="en-SG" sz="2400" dirty="0">
                <a:solidFill>
                  <a:schemeClr val="bg1"/>
                </a:solidFill>
              </a:rPr>
              <a:t>[ Pre-built actors we have provided ]  </a:t>
            </a:r>
            <a:endParaRPr lang="en-SG" sz="2400" dirty="0">
              <a:solidFill>
                <a:srgbClr val="FF0000"/>
              </a:solidFill>
            </a:endParaRPr>
          </a:p>
        </p:txBody>
      </p:sp>
      <p:pic>
        <p:nvPicPr>
          <p:cNvPr id="10" name="Picture 9" descr="Graphical user interface, text&#10;&#10;Description automatically generated with medium confidence">
            <a:extLst>
              <a:ext uri="{FF2B5EF4-FFF2-40B4-BE49-F238E27FC236}">
                <a16:creationId xmlns:a16="http://schemas.microsoft.com/office/drawing/2014/main" id="{D474477B-5CA6-83DE-7937-3AFCAA265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11" name="Table 5">
            <a:extLst>
              <a:ext uri="{FF2B5EF4-FFF2-40B4-BE49-F238E27FC236}">
                <a16:creationId xmlns:a16="http://schemas.microsoft.com/office/drawing/2014/main" id="{88A267A9-A866-BDF1-E72A-0FA952B6EB68}"/>
              </a:ext>
            </a:extLst>
          </p:cNvPr>
          <p:cNvGraphicFramePr>
            <a:graphicFrameLocks noGrp="1"/>
          </p:cNvGraphicFramePr>
          <p:nvPr>
            <p:extLst>
              <p:ext uri="{D42A27DB-BD31-4B8C-83A1-F6EECF244321}">
                <p14:modId xmlns:p14="http://schemas.microsoft.com/office/powerpoint/2010/main" val="2222149350"/>
              </p:ext>
            </p:extLst>
          </p:nvPr>
        </p:nvGraphicFramePr>
        <p:xfrm>
          <a:off x="505725" y="5115599"/>
          <a:ext cx="4775132" cy="1163320"/>
        </p:xfrm>
        <a:graphic>
          <a:graphicData uri="http://schemas.openxmlformats.org/drawingml/2006/table">
            <a:tbl>
              <a:tblPr firstRow="1" bandRow="1">
                <a:tableStyleId>{5C22544A-7EE6-4342-B048-85BDC9FD1C3A}</a:tableStyleId>
              </a:tblPr>
              <a:tblGrid>
                <a:gridCol w="512628">
                  <a:extLst>
                    <a:ext uri="{9D8B030D-6E8A-4147-A177-3AD203B41FA5}">
                      <a16:colId xmlns:a16="http://schemas.microsoft.com/office/drawing/2014/main" val="3380695120"/>
                    </a:ext>
                  </a:extLst>
                </a:gridCol>
                <a:gridCol w="1463101">
                  <a:extLst>
                    <a:ext uri="{9D8B030D-6E8A-4147-A177-3AD203B41FA5}">
                      <a16:colId xmlns:a16="http://schemas.microsoft.com/office/drawing/2014/main" val="308096956"/>
                    </a:ext>
                  </a:extLst>
                </a:gridCol>
                <a:gridCol w="2799403">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graphicFrame>
        <p:nvGraphicFramePr>
          <p:cNvPr id="12" name="Table 5">
            <a:extLst>
              <a:ext uri="{FF2B5EF4-FFF2-40B4-BE49-F238E27FC236}">
                <a16:creationId xmlns:a16="http://schemas.microsoft.com/office/drawing/2014/main" id="{32F455FC-519A-446E-92F0-72ED82B6FD6D}"/>
              </a:ext>
            </a:extLst>
          </p:cNvPr>
          <p:cNvGraphicFramePr>
            <a:graphicFrameLocks noGrp="1"/>
          </p:cNvGraphicFramePr>
          <p:nvPr>
            <p:extLst>
              <p:ext uri="{D42A27DB-BD31-4B8C-83A1-F6EECF244321}">
                <p14:modId xmlns:p14="http://schemas.microsoft.com/office/powerpoint/2010/main" val="2365712545"/>
              </p:ext>
            </p:extLst>
          </p:nvPr>
        </p:nvGraphicFramePr>
        <p:xfrm>
          <a:off x="6419180" y="4300975"/>
          <a:ext cx="4948868" cy="2022161"/>
        </p:xfrm>
        <a:graphic>
          <a:graphicData uri="http://schemas.openxmlformats.org/drawingml/2006/table">
            <a:tbl>
              <a:tblPr firstRow="1" bandRow="1">
                <a:tableStyleId>{5C22544A-7EE6-4342-B048-85BDC9FD1C3A}</a:tableStyleId>
              </a:tblPr>
              <a:tblGrid>
                <a:gridCol w="531279">
                  <a:extLst>
                    <a:ext uri="{9D8B030D-6E8A-4147-A177-3AD203B41FA5}">
                      <a16:colId xmlns:a16="http://schemas.microsoft.com/office/drawing/2014/main" val="3380695120"/>
                    </a:ext>
                  </a:extLst>
                </a:gridCol>
                <a:gridCol w="1404125">
                  <a:extLst>
                    <a:ext uri="{9D8B030D-6E8A-4147-A177-3AD203B41FA5}">
                      <a16:colId xmlns:a16="http://schemas.microsoft.com/office/drawing/2014/main" val="308096956"/>
                    </a:ext>
                  </a:extLst>
                </a:gridCol>
                <a:gridCol w="3013464">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3" name="TextBox 12">
            <a:extLst>
              <a:ext uri="{FF2B5EF4-FFF2-40B4-BE49-F238E27FC236}">
                <a16:creationId xmlns:a16="http://schemas.microsoft.com/office/drawing/2014/main" id="{43A3A97C-A3C0-D00C-9376-DEDCFD30E49C}"/>
              </a:ext>
            </a:extLst>
          </p:cNvPr>
          <p:cNvSpPr txBox="1"/>
          <p:nvPr/>
        </p:nvSpPr>
        <p:spPr>
          <a:xfrm>
            <a:off x="427684" y="4616217"/>
            <a:ext cx="4269408" cy="338554"/>
          </a:xfrm>
          <a:prstGeom prst="rect">
            <a:avLst/>
          </a:prstGeom>
          <a:noFill/>
        </p:spPr>
        <p:txBody>
          <a:bodyPr wrap="square" rtlCol="0">
            <a:spAutoFit/>
          </a:bodyPr>
          <a:lstStyle/>
          <a:p>
            <a:r>
              <a:rPr lang="en-US" sz="1600" b="1" dirty="0"/>
              <a:t>Table-4: System Operation Actors </a:t>
            </a:r>
            <a:r>
              <a:rPr lang="en-SG" sz="1600" b="1" dirty="0"/>
              <a:t>Repository </a:t>
            </a:r>
          </a:p>
        </p:txBody>
      </p:sp>
      <p:sp>
        <p:nvSpPr>
          <p:cNvPr id="14" name="TextBox 13">
            <a:extLst>
              <a:ext uri="{FF2B5EF4-FFF2-40B4-BE49-F238E27FC236}">
                <a16:creationId xmlns:a16="http://schemas.microsoft.com/office/drawing/2014/main" id="{D43D9E41-799B-082E-ED94-30C2B229C80D}"/>
              </a:ext>
            </a:extLst>
          </p:cNvPr>
          <p:cNvSpPr txBox="1"/>
          <p:nvPr/>
        </p:nvSpPr>
        <p:spPr>
          <a:xfrm>
            <a:off x="6336230" y="3722580"/>
            <a:ext cx="4269408" cy="338554"/>
          </a:xfrm>
          <a:prstGeom prst="rect">
            <a:avLst/>
          </a:prstGeom>
          <a:noFill/>
        </p:spPr>
        <p:txBody>
          <a:bodyPr wrap="square" rtlCol="0">
            <a:spAutoFit/>
          </a:bodyPr>
          <a:lstStyle/>
          <a:p>
            <a:r>
              <a:rPr lang="en-SG" sz="1600" b="1" dirty="0"/>
              <a:t>Table-5: Other Action Repository</a:t>
            </a:r>
          </a:p>
        </p:txBody>
      </p:sp>
    </p:spTree>
    <p:extLst>
      <p:ext uri="{BB962C8B-B14F-4D97-AF65-F5344CB8AC3E}">
        <p14:creationId xmlns:p14="http://schemas.microsoft.com/office/powerpoint/2010/main" val="148631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Scheduler </a:t>
            </a:r>
            <a:r>
              <a:rPr lang="en-SG" sz="2400" dirty="0">
                <a:solidFill>
                  <a:schemeClr val="bg1"/>
                </a:solidFill>
              </a:rPr>
              <a:t>Monitor Hub [Introduction]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13" name="TextBox 12">
            <a:extLst>
              <a:ext uri="{FF2B5EF4-FFF2-40B4-BE49-F238E27FC236}">
                <a16:creationId xmlns:a16="http://schemas.microsoft.com/office/drawing/2014/main" id="{386AD3BF-2C15-9716-3262-FD64E58EB5A2}"/>
              </a:ext>
            </a:extLst>
          </p:cNvPr>
          <p:cNvSpPr txBox="1"/>
          <p:nvPr/>
        </p:nvSpPr>
        <p:spPr>
          <a:xfrm>
            <a:off x="359312" y="671455"/>
            <a:ext cx="11152984" cy="1323439"/>
          </a:xfrm>
          <a:prstGeom prst="rect">
            <a:avLst/>
          </a:prstGeom>
          <a:noFill/>
        </p:spPr>
        <p:txBody>
          <a:bodyPr wrap="square" rtlCol="0">
            <a:spAutoFit/>
          </a:bodyPr>
          <a:lstStyle/>
          <a:p>
            <a:r>
              <a:rPr lang="en-SG" sz="1600" b="1" dirty="0"/>
              <a:t>Introduction </a:t>
            </a:r>
          </a:p>
          <a:p>
            <a:endParaRPr lang="en-SG" sz="1600" b="1" dirty="0"/>
          </a:p>
          <a:p>
            <a:r>
              <a:rPr lang="en-SG" sz="1600" dirty="0"/>
              <a:t>The scheduler monitor hub program provide a website for the user to check each user emulator’s tasks execution state and do some basic control</a:t>
            </a:r>
            <a:r>
              <a:rPr lang="en-SG" sz="1600" b="1" dirty="0"/>
              <a:t>. </a:t>
            </a:r>
            <a:r>
              <a:rPr lang="en-SG" sz="1600" dirty="0"/>
              <a:t>As shown in the workflow diagram section, the user can connect to the monitor hub server to view the webpage or plug their own laptop in the cluster to “Fetch” the emulators’ state basic their local setting.</a:t>
            </a:r>
            <a:endParaRPr lang="en-SG" sz="1600" b="1" dirty="0"/>
          </a:p>
        </p:txBody>
      </p:sp>
      <p:pic>
        <p:nvPicPr>
          <p:cNvPr id="6" name="Picture 5" descr="Graphical user interface, text&#10;&#10;Description automatically generated">
            <a:extLst>
              <a:ext uri="{FF2B5EF4-FFF2-40B4-BE49-F238E27FC236}">
                <a16:creationId xmlns:a16="http://schemas.microsoft.com/office/drawing/2014/main" id="{324D9724-F857-6BDE-699E-A9C001BC3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12" y="2437037"/>
            <a:ext cx="4263752" cy="2847328"/>
          </a:xfrm>
          <a:prstGeom prst="rect">
            <a:avLst/>
          </a:prstGeom>
          <a:ln w="9525">
            <a:solidFill>
              <a:schemeClr val="tx1"/>
            </a:solidFill>
          </a:ln>
        </p:spPr>
      </p:pic>
      <p:pic>
        <p:nvPicPr>
          <p:cNvPr id="14" name="Picture 13" descr="A screenshot of a computer&#10;&#10;Description automatically generated">
            <a:extLst>
              <a:ext uri="{FF2B5EF4-FFF2-40B4-BE49-F238E27FC236}">
                <a16:creationId xmlns:a16="http://schemas.microsoft.com/office/drawing/2014/main" id="{2C3AFE70-D2DD-E0F9-1EBD-A8ED064F1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426" y="2437037"/>
            <a:ext cx="5297354" cy="2847328"/>
          </a:xfrm>
          <a:prstGeom prst="rect">
            <a:avLst/>
          </a:prstGeom>
          <a:ln w="12700">
            <a:solidFill>
              <a:schemeClr val="tx1"/>
            </a:solidFill>
          </a:ln>
        </p:spPr>
      </p:pic>
      <p:sp>
        <p:nvSpPr>
          <p:cNvPr id="15" name="TextBox 14">
            <a:extLst>
              <a:ext uri="{FF2B5EF4-FFF2-40B4-BE49-F238E27FC236}">
                <a16:creationId xmlns:a16="http://schemas.microsoft.com/office/drawing/2014/main" id="{C93D9814-8A62-16C1-8540-56ADCC3EF024}"/>
              </a:ext>
            </a:extLst>
          </p:cNvPr>
          <p:cNvSpPr txBox="1"/>
          <p:nvPr/>
        </p:nvSpPr>
        <p:spPr>
          <a:xfrm>
            <a:off x="359312" y="2035348"/>
            <a:ext cx="2420706" cy="307777"/>
          </a:xfrm>
          <a:prstGeom prst="rect">
            <a:avLst/>
          </a:prstGeom>
          <a:noFill/>
        </p:spPr>
        <p:txBody>
          <a:bodyPr wrap="square" rtlCol="0">
            <a:spAutoFit/>
          </a:bodyPr>
          <a:lstStyle/>
          <a:p>
            <a:r>
              <a:rPr lang="en-SG" sz="1400" b="1" dirty="0"/>
              <a:t>Schedulers management page</a:t>
            </a:r>
          </a:p>
        </p:txBody>
      </p:sp>
      <p:sp>
        <p:nvSpPr>
          <p:cNvPr id="16" name="TextBox 15">
            <a:extLst>
              <a:ext uri="{FF2B5EF4-FFF2-40B4-BE49-F238E27FC236}">
                <a16:creationId xmlns:a16="http://schemas.microsoft.com/office/drawing/2014/main" id="{5F053022-B8D4-5EE4-DDC8-AD067AA44DD3}"/>
              </a:ext>
            </a:extLst>
          </p:cNvPr>
          <p:cNvSpPr txBox="1"/>
          <p:nvPr/>
        </p:nvSpPr>
        <p:spPr>
          <a:xfrm>
            <a:off x="5211728" y="2035347"/>
            <a:ext cx="4051144" cy="307777"/>
          </a:xfrm>
          <a:prstGeom prst="rect">
            <a:avLst/>
          </a:prstGeom>
          <a:noFill/>
        </p:spPr>
        <p:txBody>
          <a:bodyPr wrap="square" rtlCol="0">
            <a:spAutoFit/>
          </a:bodyPr>
          <a:lstStyle/>
          <a:p>
            <a:r>
              <a:rPr lang="en-SG" sz="1400" b="1" dirty="0"/>
              <a:t>One scheduler’s tasks management page</a:t>
            </a:r>
          </a:p>
        </p:txBody>
      </p:sp>
      <p:sp>
        <p:nvSpPr>
          <p:cNvPr id="17" name="TextBox 16">
            <a:extLst>
              <a:ext uri="{FF2B5EF4-FFF2-40B4-BE49-F238E27FC236}">
                <a16:creationId xmlns:a16="http://schemas.microsoft.com/office/drawing/2014/main" id="{9159AC2F-F04F-FDFF-172D-1F4AA4AD223C}"/>
              </a:ext>
            </a:extLst>
          </p:cNvPr>
          <p:cNvSpPr txBox="1"/>
          <p:nvPr/>
        </p:nvSpPr>
        <p:spPr>
          <a:xfrm>
            <a:off x="440012" y="5288340"/>
            <a:ext cx="10624228" cy="1569660"/>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Each user can customize their own monitor schedulers to be displayed based on their local config setting.</a:t>
            </a:r>
          </a:p>
          <a:p>
            <a:pPr marL="285750" indent="-285750">
              <a:buFont typeface="Arial" panose="020B0604020202020204" pitchFamily="34" charset="0"/>
              <a:buChar char="•"/>
            </a:pPr>
            <a:r>
              <a:rPr lang="en-SG" sz="1600" dirty="0"/>
              <a:t>Tasks management function: task active/deactivate, add new task (under development ), change tasks time schedule(under development).</a:t>
            </a:r>
          </a:p>
          <a:p>
            <a:pPr marL="285750" indent="-285750">
              <a:buFont typeface="Arial" panose="020B0604020202020204" pitchFamily="34" charset="0"/>
              <a:buChar char="•"/>
            </a:pPr>
            <a:r>
              <a:rPr lang="en-SG" sz="1600" dirty="0"/>
              <a:t>The user can plug heir own node with the monitor hub program in the cluster and start to monitor the scheduler they want to check without making any changes of the cluster.</a:t>
            </a:r>
          </a:p>
        </p:txBody>
      </p:sp>
    </p:spTree>
    <p:extLst>
      <p:ext uri="{BB962C8B-B14F-4D97-AF65-F5344CB8AC3E}">
        <p14:creationId xmlns:p14="http://schemas.microsoft.com/office/powerpoint/2010/main" val="191339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71F21B-5594-3C93-C738-F7AD99E94C8D}"/>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5A0FED60-9150-4AF2-E43D-9378280F4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6" name="TextBox 5">
            <a:extLst>
              <a:ext uri="{FF2B5EF4-FFF2-40B4-BE49-F238E27FC236}">
                <a16:creationId xmlns:a16="http://schemas.microsoft.com/office/drawing/2014/main" id="{9D16C642-91A9-8348-CCEC-1DC506FC14FD}"/>
              </a:ext>
            </a:extLst>
          </p:cNvPr>
          <p:cNvSpPr txBox="1"/>
          <p:nvPr/>
        </p:nvSpPr>
        <p:spPr>
          <a:xfrm>
            <a:off x="251280" y="737330"/>
            <a:ext cx="11327807" cy="1569660"/>
          </a:xfrm>
          <a:prstGeom prst="rect">
            <a:avLst/>
          </a:prstGeom>
          <a:noFill/>
        </p:spPr>
        <p:txBody>
          <a:bodyPr wrap="square" rtlCol="0">
            <a:spAutoFit/>
          </a:bodyPr>
          <a:lstStyle/>
          <a:p>
            <a:pPr algn="just"/>
            <a:r>
              <a:rPr lang="en-US" sz="1600" b="1" dirty="0"/>
              <a:t>Abstract </a:t>
            </a:r>
          </a:p>
          <a:p>
            <a:pPr algn="just"/>
            <a:endParaRPr lang="en-US" sz="1600" b="1" dirty="0"/>
          </a:p>
          <a:p>
            <a:pPr algn="just"/>
            <a:r>
              <a:rPr lang="en-US" sz="1600" dirty="0"/>
              <a:t>There are several kinds of network traffic generators, task schedulers and the progress monitors hub in the market. But most of these tools don’t cover all three areas to provide a packaged solution to simulate, management and monitor a group of user's action. Our Cluster Users emulator is aimed to provide an all-in-one packaged solution allow our customer to simulate a groups of different users complex human type action, then schedule these event and monitor/control the task progress in a computer network/cluster. </a:t>
            </a:r>
          </a:p>
        </p:txBody>
      </p:sp>
      <p:graphicFrame>
        <p:nvGraphicFramePr>
          <p:cNvPr id="8" name="Table 5">
            <a:extLst>
              <a:ext uri="{FF2B5EF4-FFF2-40B4-BE49-F238E27FC236}">
                <a16:creationId xmlns:a16="http://schemas.microsoft.com/office/drawing/2014/main" id="{1175F86C-AAAA-6731-7A69-46AC06CF4BFE}"/>
              </a:ext>
            </a:extLst>
          </p:cNvPr>
          <p:cNvGraphicFramePr>
            <a:graphicFrameLocks noGrp="1"/>
          </p:cNvGraphicFramePr>
          <p:nvPr>
            <p:extLst>
              <p:ext uri="{D42A27DB-BD31-4B8C-83A1-F6EECF244321}">
                <p14:modId xmlns:p14="http://schemas.microsoft.com/office/powerpoint/2010/main" val="485339524"/>
              </p:ext>
            </p:extLst>
          </p:nvPr>
        </p:nvGraphicFramePr>
        <p:xfrm>
          <a:off x="400367" y="2633637"/>
          <a:ext cx="10396588" cy="3216168"/>
        </p:xfrm>
        <a:graphic>
          <a:graphicData uri="http://schemas.openxmlformats.org/drawingml/2006/table">
            <a:tbl>
              <a:tblPr firstRow="1" bandRow="1">
                <a:tableStyleId>{5C22544A-7EE6-4342-B048-85BDC9FD1C3A}</a:tableStyleId>
              </a:tblPr>
              <a:tblGrid>
                <a:gridCol w="4991798">
                  <a:extLst>
                    <a:ext uri="{9D8B030D-6E8A-4147-A177-3AD203B41FA5}">
                      <a16:colId xmlns:a16="http://schemas.microsoft.com/office/drawing/2014/main" val="4149870345"/>
                    </a:ext>
                  </a:extLst>
                </a:gridCol>
                <a:gridCol w="5404790">
                  <a:extLst>
                    <a:ext uri="{9D8B030D-6E8A-4147-A177-3AD203B41FA5}">
                      <a16:colId xmlns:a16="http://schemas.microsoft.com/office/drawing/2014/main" val="3730207817"/>
                    </a:ext>
                  </a:extLst>
                </a:gridCol>
              </a:tblGrid>
              <a:tr h="1591284">
                <a:tc>
                  <a:txBody>
                    <a:bodyPr/>
                    <a:lstStyle/>
                    <a:p>
                      <a:r>
                        <a:rPr lang="en-US" sz="1200" dirty="0">
                          <a:solidFill>
                            <a:schemeClr val="tx1"/>
                          </a:solidFill>
                        </a:rPr>
                        <a:t>Strengths </a:t>
                      </a:r>
                    </a:p>
                    <a:p>
                      <a:endParaRPr lang="en-US" sz="1200" dirty="0">
                        <a:solidFill>
                          <a:schemeClr val="tx1"/>
                        </a:solidFill>
                      </a:endParaRPr>
                    </a:p>
                    <a:p>
                      <a:pPr marL="285750" indent="-285750">
                        <a:buFont typeface="Arial" panose="020B0604020202020204" pitchFamily="34" charset="0"/>
                        <a:buChar char="•"/>
                      </a:pPr>
                      <a:r>
                        <a:rPr lang="en-US" sz="1200" b="0" dirty="0">
                          <a:solidFill>
                            <a:schemeClr val="tx1"/>
                          </a:solidFill>
                        </a:rPr>
                        <a:t>Provide action emulation, tasks management, monitor and control all-in-one solution. </a:t>
                      </a:r>
                    </a:p>
                    <a:p>
                      <a:pPr marL="285750" indent="-285750">
                        <a:buFont typeface="Arial" panose="020B0604020202020204" pitchFamily="34" charset="0"/>
                        <a:buChar char="•"/>
                      </a:pPr>
                      <a:r>
                        <a:rPr lang="en-US" sz="1200" b="0" dirty="0">
                          <a:solidFill>
                            <a:schemeClr val="tx1"/>
                          </a:solidFill>
                        </a:rPr>
                        <a:t>Opensource with fully customized feature redesign flexibility and free.</a:t>
                      </a:r>
                    </a:p>
                    <a:p>
                      <a:pPr marL="285750" indent="-285750">
                        <a:buFont typeface="Arial" panose="020B0604020202020204" pitchFamily="34" charset="0"/>
                        <a:buChar char="•"/>
                      </a:pPr>
                      <a:r>
                        <a:rPr lang="en-US" sz="1200" b="0" dirty="0">
                          <a:solidFill>
                            <a:schemeClr val="tx1"/>
                          </a:solidFill>
                        </a:rPr>
                        <a:t>No-centralized monitor feature. </a:t>
                      </a:r>
                    </a:p>
                    <a:p>
                      <a:pPr marL="285750" indent="-285750">
                        <a:buFont typeface="Arial" panose="020B0604020202020204" pitchFamily="34" charset="0"/>
                        <a:buChar char="•"/>
                      </a:pPr>
                      <a:r>
                        <a:rPr lang="en-US" sz="1200" b="0" dirty="0">
                          <a:solidFill>
                            <a:schemeClr val="tx1"/>
                          </a:solidFill>
                        </a:rPr>
                        <a:t>Windows planform and UI operation action lib. </a:t>
                      </a:r>
                    </a:p>
                    <a:p>
                      <a:pPr marL="285750" indent="-285750">
                        <a:buFont typeface="Arial" panose="020B0604020202020204" pitchFamily="34" charset="0"/>
                        <a:buChar char="•"/>
                      </a:pPr>
                      <a:r>
                        <a:rPr lang="en-US" sz="1200" b="0" dirty="0">
                          <a:solidFill>
                            <a:schemeClr val="tx1"/>
                          </a:solidFill>
                        </a:rPr>
                        <a:t>Simulate complex human type activities.</a:t>
                      </a:r>
                    </a:p>
                    <a:p>
                      <a:pPr marL="0" indent="0">
                        <a:buFont typeface="Arial" panose="020B0604020202020204" pitchFamily="34" charset="0"/>
                        <a:buNone/>
                      </a:pPr>
                      <a:endParaRPr lang="en-US" sz="1200" dirty="0">
                        <a:solidFill>
                          <a:schemeClr val="tx1"/>
                        </a:solidFill>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Weaknesses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dirty="0">
                          <a:solidFill>
                            <a:schemeClr val="tx1"/>
                          </a:solidFill>
                        </a:rPr>
                        <a:t>Simulation situation may not be same as the real 5G vendor’s solution.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dirty="0">
                          <a:solidFill>
                            <a:schemeClr val="tx1"/>
                          </a:solidFill>
                        </a:rPr>
                        <a:t>Hard to convince market people as currently there is no real-life use case.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dirty="0">
                          <a:solidFill>
                            <a:schemeClr val="tx1"/>
                          </a:solidFill>
                        </a:rPr>
                        <a:t>Hard to answer the question about why/how the 5G-function is implemented as we don’t hold the IP.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2634739533"/>
                  </a:ext>
                </a:extLst>
              </a:tr>
              <a:tr h="1478808">
                <a:tc>
                  <a:txBody>
                    <a:bodyPr/>
                    <a:lstStyle/>
                    <a:p>
                      <a:r>
                        <a:rPr lang="en-SG" sz="1200" b="1" dirty="0"/>
                        <a:t>Opportunities</a:t>
                      </a:r>
                    </a:p>
                    <a:p>
                      <a:endParaRPr lang="en-SG" sz="1200" b="1" dirty="0"/>
                    </a:p>
                    <a:p>
                      <a:pPr marL="285750" indent="-285750">
                        <a:buFont typeface="Arial" panose="020B0604020202020204" pitchFamily="34" charset="0"/>
                        <a:buChar char="•"/>
                      </a:pPr>
                      <a:r>
                        <a:rPr lang="en-SG" sz="1200" b="0" dirty="0"/>
                        <a:t>Free for the research to add their algo in the platform. </a:t>
                      </a:r>
                    </a:p>
                    <a:p>
                      <a:pPr marL="285750" indent="-285750">
                        <a:buFont typeface="Arial" panose="020B0604020202020204" pitchFamily="34" charset="0"/>
                        <a:buChar char="•"/>
                      </a:pPr>
                      <a:r>
                        <a:rPr lang="en-SG" sz="1200" b="1" dirty="0"/>
                        <a:t>Design different attack and defence simulation (can config vulnerable point). </a:t>
                      </a:r>
                    </a:p>
                    <a:p>
                      <a:pPr marL="285750" indent="-285750">
                        <a:buFont typeface="Arial" panose="020B0604020202020204" pitchFamily="34" charset="0"/>
                        <a:buChar char="•"/>
                      </a:pPr>
                      <a:r>
                        <a:rPr lang="en-SG" sz="1200" b="1" dirty="0"/>
                        <a:t>Customized the 5G environment for cyber event/exercise. </a:t>
                      </a:r>
                    </a:p>
                  </a:txBody>
                  <a:tcPr>
                    <a:solidFill>
                      <a:schemeClr val="accent6">
                        <a:lumMod val="40000"/>
                        <a:lumOff val="60000"/>
                      </a:schemeClr>
                    </a:solidFill>
                  </a:tcPr>
                </a:tc>
                <a:tc>
                  <a:txBody>
                    <a:bodyPr/>
                    <a:lstStyle/>
                    <a:p>
                      <a:r>
                        <a:rPr lang="en-SG" sz="1200" b="1" dirty="0"/>
                        <a:t>Threats</a:t>
                      </a:r>
                    </a:p>
                    <a:p>
                      <a:endParaRPr lang="en-SG" sz="1200" b="1" dirty="0"/>
                    </a:p>
                    <a:p>
                      <a:r>
                        <a:rPr lang="en-SG" sz="1200" b="1" dirty="0"/>
                        <a:t>Several Opensource 5G project: </a:t>
                      </a:r>
                    </a:p>
                    <a:p>
                      <a:pPr marL="285750" indent="-285750">
                        <a:buFont typeface="Arial" panose="020B0604020202020204" pitchFamily="34" charset="0"/>
                        <a:buChar char="•"/>
                      </a:pPr>
                      <a:r>
                        <a:rPr lang="en-SG" sz="1200" b="1" dirty="0"/>
                        <a:t>my5G / my5G-RANTester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1" i="0" kern="1200" dirty="0">
                          <a:solidFill>
                            <a:schemeClr val="dk1"/>
                          </a:solidFill>
                          <a:effectLst/>
                          <a:latin typeface="+mn-lt"/>
                          <a:ea typeface="+mn-ea"/>
                          <a:cs typeface="+mn-cs"/>
                        </a:rPr>
                        <a:t>K-</a:t>
                      </a:r>
                      <a:r>
                        <a:rPr lang="en-SG" sz="1200" b="1" i="0" kern="1200" dirty="0" err="1">
                          <a:solidFill>
                            <a:schemeClr val="dk1"/>
                          </a:solidFill>
                          <a:effectLst/>
                          <a:latin typeface="+mn-lt"/>
                          <a:ea typeface="+mn-ea"/>
                          <a:cs typeface="+mn-cs"/>
                        </a:rPr>
                        <a:t>SimNet</a:t>
                      </a:r>
                      <a:r>
                        <a:rPr lang="en-SG" sz="1200" b="1" i="0" kern="1200" dirty="0">
                          <a:solidFill>
                            <a:schemeClr val="dk1"/>
                          </a:solidFill>
                          <a:effectLst/>
                          <a:latin typeface="+mn-lt"/>
                          <a:ea typeface="+mn-ea"/>
                          <a:cs typeface="+mn-cs"/>
                        </a:rPr>
                        <a:t>/ 5G Network Simulator (5G)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kern="1200" dirty="0">
                          <a:solidFill>
                            <a:schemeClr val="dk1"/>
                          </a:solidFill>
                          <a:effectLst/>
                          <a:latin typeface="+mn-lt"/>
                          <a:ea typeface="+mn-ea"/>
                          <a:cs typeface="+mn-cs"/>
                        </a:rPr>
                        <a:t>UERANSIM/ 5G UE and RAN (</a:t>
                      </a:r>
                      <a:r>
                        <a:rPr lang="en-US" sz="1200" b="1" i="0" kern="1200" dirty="0" err="1">
                          <a:solidFill>
                            <a:schemeClr val="dk1"/>
                          </a:solidFill>
                          <a:effectLst/>
                          <a:latin typeface="+mn-lt"/>
                          <a:ea typeface="+mn-ea"/>
                          <a:cs typeface="+mn-cs"/>
                        </a:rPr>
                        <a:t>gNodeB</a:t>
                      </a:r>
                      <a:r>
                        <a:rPr lang="en-US" sz="1200" b="1" i="0" kern="1200" dirty="0">
                          <a:solidFill>
                            <a:schemeClr val="dk1"/>
                          </a:solidFill>
                          <a:effectLst/>
                          <a:latin typeface="+mn-lt"/>
                          <a:ea typeface="+mn-ea"/>
                          <a:cs typeface="+mn-cs"/>
                        </a:rPr>
                        <a:t>) simulator</a:t>
                      </a:r>
                      <a:endParaRPr lang="en-SG" sz="1200" b="1" i="0" kern="1200" dirty="0">
                        <a:solidFill>
                          <a:schemeClr val="dk1"/>
                        </a:solidFill>
                        <a:effectLst/>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630623173"/>
                  </a:ext>
                </a:extLst>
              </a:tr>
            </a:tbl>
          </a:graphicData>
        </a:graphic>
      </p:graphicFrame>
    </p:spTree>
    <p:extLst>
      <p:ext uri="{BB962C8B-B14F-4D97-AF65-F5344CB8AC3E}">
        <p14:creationId xmlns:p14="http://schemas.microsoft.com/office/powerpoint/2010/main" val="374992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Pre-built actors we provided and monitor UI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7" name="Table 5">
            <a:extLst>
              <a:ext uri="{FF2B5EF4-FFF2-40B4-BE49-F238E27FC236}">
                <a16:creationId xmlns:a16="http://schemas.microsoft.com/office/drawing/2014/main" id="{24B83012-43CA-4227-7189-5FC416B45BBC}"/>
              </a:ext>
            </a:extLst>
          </p:cNvPr>
          <p:cNvGraphicFramePr>
            <a:graphicFrameLocks noGrp="1"/>
          </p:cNvGraphicFramePr>
          <p:nvPr>
            <p:extLst>
              <p:ext uri="{D42A27DB-BD31-4B8C-83A1-F6EECF244321}">
                <p14:modId xmlns:p14="http://schemas.microsoft.com/office/powerpoint/2010/main" val="1642846139"/>
              </p:ext>
            </p:extLst>
          </p:nvPr>
        </p:nvGraphicFramePr>
        <p:xfrm>
          <a:off x="372940" y="1204137"/>
          <a:ext cx="3548820" cy="1341120"/>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87359">
                  <a:extLst>
                    <a:ext uri="{9D8B030D-6E8A-4147-A177-3AD203B41FA5}">
                      <a16:colId xmlns:a16="http://schemas.microsoft.com/office/drawing/2014/main" val="308096956"/>
                    </a:ext>
                  </a:extLst>
                </a:gridCol>
                <a:gridCol w="2080482">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sp>
        <p:nvSpPr>
          <p:cNvPr id="8" name="TextBox 7">
            <a:extLst>
              <a:ext uri="{FF2B5EF4-FFF2-40B4-BE49-F238E27FC236}">
                <a16:creationId xmlns:a16="http://schemas.microsoft.com/office/drawing/2014/main" id="{138EFD8C-376B-7A8F-739A-6047F97BE298}"/>
              </a:ext>
            </a:extLst>
          </p:cNvPr>
          <p:cNvSpPr txBox="1"/>
          <p:nvPr/>
        </p:nvSpPr>
        <p:spPr>
          <a:xfrm>
            <a:off x="259568" y="755026"/>
            <a:ext cx="4269408" cy="338554"/>
          </a:xfrm>
          <a:prstGeom prst="rect">
            <a:avLst/>
          </a:prstGeom>
          <a:noFill/>
        </p:spPr>
        <p:txBody>
          <a:bodyPr wrap="square" rtlCol="0">
            <a:spAutoFit/>
          </a:bodyPr>
          <a:lstStyle/>
          <a:p>
            <a:r>
              <a:rPr lang="en-US" sz="1600" b="1" dirty="0"/>
              <a:t>System Operation Actors </a:t>
            </a:r>
            <a:r>
              <a:rPr lang="en-SG" sz="1600" b="1" dirty="0"/>
              <a:t>Repository </a:t>
            </a:r>
          </a:p>
        </p:txBody>
      </p:sp>
      <p:graphicFrame>
        <p:nvGraphicFramePr>
          <p:cNvPr id="9" name="Table 5">
            <a:extLst>
              <a:ext uri="{FF2B5EF4-FFF2-40B4-BE49-F238E27FC236}">
                <a16:creationId xmlns:a16="http://schemas.microsoft.com/office/drawing/2014/main" id="{C0D742AC-0B12-6BEA-176A-BE437E45E5D3}"/>
              </a:ext>
            </a:extLst>
          </p:cNvPr>
          <p:cNvGraphicFramePr>
            <a:graphicFrameLocks noGrp="1"/>
          </p:cNvGraphicFramePr>
          <p:nvPr>
            <p:extLst>
              <p:ext uri="{D42A27DB-BD31-4B8C-83A1-F6EECF244321}">
                <p14:modId xmlns:p14="http://schemas.microsoft.com/office/powerpoint/2010/main" val="397633608"/>
              </p:ext>
            </p:extLst>
          </p:nvPr>
        </p:nvGraphicFramePr>
        <p:xfrm>
          <a:off x="372940" y="3122486"/>
          <a:ext cx="3548820" cy="2064989"/>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06894">
                  <a:extLst>
                    <a:ext uri="{9D8B030D-6E8A-4147-A177-3AD203B41FA5}">
                      <a16:colId xmlns:a16="http://schemas.microsoft.com/office/drawing/2014/main" val="308096956"/>
                    </a:ext>
                  </a:extLst>
                </a:gridCol>
                <a:gridCol w="2160947">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0" name="TextBox 9">
            <a:extLst>
              <a:ext uri="{FF2B5EF4-FFF2-40B4-BE49-F238E27FC236}">
                <a16:creationId xmlns:a16="http://schemas.microsoft.com/office/drawing/2014/main" id="{DABC52E8-651F-68A0-4FD1-0C1389D4F432}"/>
              </a:ext>
            </a:extLst>
          </p:cNvPr>
          <p:cNvSpPr txBox="1"/>
          <p:nvPr/>
        </p:nvSpPr>
        <p:spPr>
          <a:xfrm>
            <a:off x="259568" y="2670028"/>
            <a:ext cx="4269408" cy="338554"/>
          </a:xfrm>
          <a:prstGeom prst="rect">
            <a:avLst/>
          </a:prstGeom>
          <a:noFill/>
        </p:spPr>
        <p:txBody>
          <a:bodyPr wrap="square" rtlCol="0">
            <a:spAutoFit/>
          </a:bodyPr>
          <a:lstStyle/>
          <a:p>
            <a:r>
              <a:rPr lang="en-SG" sz="1600" b="1" dirty="0"/>
              <a:t>Other Action Repository</a:t>
            </a:r>
          </a:p>
        </p:txBody>
      </p:sp>
      <p:sp>
        <p:nvSpPr>
          <p:cNvPr id="2" name="TextBox 1">
            <a:extLst>
              <a:ext uri="{FF2B5EF4-FFF2-40B4-BE49-F238E27FC236}">
                <a16:creationId xmlns:a16="http://schemas.microsoft.com/office/drawing/2014/main" id="{94E06D7B-D6E9-8DFE-3944-24B0157E4E43}"/>
              </a:ext>
            </a:extLst>
          </p:cNvPr>
          <p:cNvSpPr txBox="1"/>
          <p:nvPr/>
        </p:nvSpPr>
        <p:spPr>
          <a:xfrm>
            <a:off x="4519590" y="743663"/>
            <a:ext cx="4269408" cy="338554"/>
          </a:xfrm>
          <a:prstGeom prst="rect">
            <a:avLst/>
          </a:prstGeom>
          <a:noFill/>
        </p:spPr>
        <p:txBody>
          <a:bodyPr wrap="square" rtlCol="0">
            <a:spAutoFit/>
          </a:bodyPr>
          <a:lstStyle/>
          <a:p>
            <a:r>
              <a:rPr lang="en-SG" sz="1600" b="1" dirty="0"/>
              <a:t>User’s Action monitor web:</a:t>
            </a:r>
          </a:p>
        </p:txBody>
      </p:sp>
      <p:pic>
        <p:nvPicPr>
          <p:cNvPr id="12" name="Picture 11" descr="A screenshot of a computer&#10;&#10;Description automatically generated">
            <a:extLst>
              <a:ext uri="{FF2B5EF4-FFF2-40B4-BE49-F238E27FC236}">
                <a16:creationId xmlns:a16="http://schemas.microsoft.com/office/drawing/2014/main" id="{BF37BF6A-DEF8-9A7D-19A7-30130330F815}"/>
              </a:ext>
            </a:extLst>
          </p:cNvPr>
          <p:cNvPicPr>
            <a:picLocks noChangeAspect="1"/>
          </p:cNvPicPr>
          <p:nvPr/>
        </p:nvPicPr>
        <p:blipFill rotWithShape="1">
          <a:blip r:embed="rId3">
            <a:extLst>
              <a:ext uri="{28A0092B-C50C-407E-A947-70E740481C1C}">
                <a14:useLocalDpi xmlns:a14="http://schemas.microsoft.com/office/drawing/2010/main" val="0"/>
              </a:ext>
            </a:extLst>
          </a:blip>
          <a:srcRect b="5440"/>
          <a:stretch/>
        </p:blipFill>
        <p:spPr>
          <a:xfrm>
            <a:off x="4528976" y="1204137"/>
            <a:ext cx="7482532" cy="3979972"/>
          </a:xfrm>
          <a:prstGeom prst="rect">
            <a:avLst/>
          </a:prstGeom>
          <a:ln w="3175">
            <a:solidFill>
              <a:schemeClr val="tx1"/>
            </a:solidFill>
          </a:ln>
        </p:spPr>
      </p:pic>
      <p:sp>
        <p:nvSpPr>
          <p:cNvPr id="13" name="TextBox 12">
            <a:extLst>
              <a:ext uri="{FF2B5EF4-FFF2-40B4-BE49-F238E27FC236}">
                <a16:creationId xmlns:a16="http://schemas.microsoft.com/office/drawing/2014/main" id="{386AD3BF-2C15-9716-3262-FD64E58EB5A2}"/>
              </a:ext>
            </a:extLst>
          </p:cNvPr>
          <p:cNvSpPr txBox="1"/>
          <p:nvPr/>
        </p:nvSpPr>
        <p:spPr>
          <a:xfrm>
            <a:off x="259568" y="5326561"/>
            <a:ext cx="8880788" cy="1323439"/>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User can monitor the scheduled actions(events) execution state from the monitor Web. </a:t>
            </a:r>
          </a:p>
          <a:p>
            <a:pPr marL="285750" indent="-285750">
              <a:buFont typeface="Arial" panose="020B0604020202020204" pitchFamily="34" charset="0"/>
              <a:buChar char="•"/>
            </a:pPr>
            <a:r>
              <a:rPr lang="en-SG" sz="1600" dirty="0"/>
              <a:t>User can remove/deactivate the action from the web. </a:t>
            </a:r>
          </a:p>
          <a:p>
            <a:pPr marL="285750" indent="-285750">
              <a:buFont typeface="Arial" panose="020B0604020202020204" pitchFamily="34" charset="0"/>
              <a:buChar char="•"/>
            </a:pPr>
            <a:r>
              <a:rPr lang="en-SG" sz="1600" dirty="0"/>
              <a:t>The web provide regular action (daily/weekly action) and random action monitoring. </a:t>
            </a:r>
          </a:p>
          <a:p>
            <a:pPr marL="285750" indent="-285750">
              <a:buFont typeface="Arial" panose="020B0604020202020204" pitchFamily="34" charset="0"/>
              <a:buChar char="•"/>
            </a:pPr>
            <a:r>
              <a:rPr lang="en-SG" sz="1600" dirty="0"/>
              <a:t>(Under development) user can add new action/edit the actions from the Web interface</a:t>
            </a:r>
            <a:r>
              <a:rPr lang="en-SG" sz="1600" b="1" dirty="0"/>
              <a:t>. </a:t>
            </a:r>
          </a:p>
        </p:txBody>
      </p:sp>
    </p:spTree>
    <p:extLst>
      <p:ext uri="{BB962C8B-B14F-4D97-AF65-F5344CB8AC3E}">
        <p14:creationId xmlns:p14="http://schemas.microsoft.com/office/powerpoint/2010/main" val="2311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1342</TotalTime>
  <Words>2725</Words>
  <Application>Microsoft Office PowerPoint</Application>
  <PresentationFormat>Widescreen</PresentationFormat>
  <Paragraphs>469</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276</cp:revision>
  <dcterms:created xsi:type="dcterms:W3CDTF">2023-01-03T12:34:38Z</dcterms:created>
  <dcterms:modified xsi:type="dcterms:W3CDTF">2023-01-30T07:04:34Z</dcterms:modified>
</cp:coreProperties>
</file>