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304" r:id="rId15"/>
    <p:sldId id="295" r:id="rId16"/>
    <p:sldId id="306" r:id="rId17"/>
    <p:sldId id="302" r:id="rId18"/>
    <p:sldId id="303" r:id="rId19"/>
    <p:sldId id="3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15/5/2024</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15/5/2024</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15/5/2024</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613530"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Agent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Agent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Agent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735536" y="5345017"/>
            <a:ext cx="3361087" cy="354292"/>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78851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8109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450718"/>
            <a:ext cx="3361087" cy="27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cxnSpLocks/>
            <a:stCxn id="99" idx="1"/>
            <a:endCxn id="20" idx="1"/>
          </p:cNvCxnSpPr>
          <p:nvPr/>
        </p:nvCxnSpPr>
        <p:spPr>
          <a:xfrm rot="10800000">
            <a:off x="892863" y="3086351"/>
            <a:ext cx="330291" cy="3501239"/>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6172" y="468501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249542" y="6372243"/>
            <a:ext cx="256995" cy="282068"/>
          </a:xfrm>
          <a:prstGeom prst="rect">
            <a:avLst/>
          </a:prstGeom>
          <a:ln w="9525">
            <a:solidFill>
              <a:schemeClr val="tx1"/>
            </a:solidFill>
          </a:ln>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cxnSpLocks/>
            <a:stCxn id="99" idx="3"/>
          </p:cNvCxnSpPr>
          <p:nvPr/>
        </p:nvCxnSpPr>
        <p:spPr>
          <a:xfrm flipV="1">
            <a:off x="4584240" y="3637579"/>
            <a:ext cx="1148145" cy="29500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927088" y="6259829"/>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685800" y="5314629"/>
            <a:ext cx="1500361" cy="369332"/>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cxnSp>
        <p:nvCxnSpPr>
          <p:cNvPr id="22" name="Connector: Elbow 21">
            <a:extLst>
              <a:ext uri="{FF2B5EF4-FFF2-40B4-BE49-F238E27FC236}">
                <a16:creationId xmlns:a16="http://schemas.microsoft.com/office/drawing/2014/main" id="{A1B4FFEB-56C6-61A9-7B79-1A8960ECFB5F}"/>
              </a:ext>
            </a:extLst>
          </p:cNvPr>
          <p:cNvCxnSpPr>
            <a:cxnSpLocks/>
            <a:endCxn id="56" idx="3"/>
          </p:cNvCxnSpPr>
          <p:nvPr/>
        </p:nvCxnSpPr>
        <p:spPr>
          <a:xfrm rot="16200000" flipV="1">
            <a:off x="1612501" y="5022765"/>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3BBAD3E-8BB3-5217-33A3-2722CA0812EB}"/>
              </a:ext>
            </a:extLst>
          </p:cNvPr>
          <p:cNvCxnSpPr>
            <a:cxnSpLocks/>
          </p:cNvCxnSpPr>
          <p:nvPr/>
        </p:nvCxnSpPr>
        <p:spPr>
          <a:xfrm rot="16200000" flipV="1">
            <a:off x="3044512" y="5042068"/>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89E318B-DA67-E380-2CB1-69A8AC291B67}"/>
              </a:ext>
            </a:extLst>
          </p:cNvPr>
          <p:cNvCxnSpPr>
            <a:cxnSpLocks/>
          </p:cNvCxnSpPr>
          <p:nvPr/>
        </p:nvCxnSpPr>
        <p:spPr>
          <a:xfrm rot="16200000" flipV="1">
            <a:off x="4498652" y="5031451"/>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3C81418-BFEA-9405-468D-EF785D623094}"/>
              </a:ext>
            </a:extLst>
          </p:cNvPr>
          <p:cNvSpPr/>
          <p:nvPr/>
        </p:nvSpPr>
        <p:spPr>
          <a:xfrm>
            <a:off x="1210122" y="5919762"/>
            <a:ext cx="3361087" cy="28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Execution </a:t>
            </a:r>
            <a:endParaRPr lang="en-SG" sz="1200" dirty="0"/>
          </a:p>
        </p:txBody>
      </p:sp>
      <p:cxnSp>
        <p:nvCxnSpPr>
          <p:cNvPr id="77" name="Straight Arrow Connector 76">
            <a:extLst>
              <a:ext uri="{FF2B5EF4-FFF2-40B4-BE49-F238E27FC236}">
                <a16:creationId xmlns:a16="http://schemas.microsoft.com/office/drawing/2014/main" id="{46447208-169B-62B4-896E-824A9A69B150}"/>
              </a:ext>
            </a:extLst>
          </p:cNvPr>
          <p:cNvCxnSpPr>
            <a:cxnSpLocks/>
          </p:cNvCxnSpPr>
          <p:nvPr/>
        </p:nvCxnSpPr>
        <p:spPr>
          <a:xfrm>
            <a:off x="1477407" y="5126865"/>
            <a:ext cx="0" cy="8109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E30A46D-750B-AFA7-4CA2-6B2D31A95C9D}"/>
              </a:ext>
            </a:extLst>
          </p:cNvPr>
          <p:cNvCxnSpPr>
            <a:cxnSpLocks/>
          </p:cNvCxnSpPr>
          <p:nvPr/>
        </p:nvCxnSpPr>
        <p:spPr>
          <a:xfrm>
            <a:off x="1484457" y="6207861"/>
            <a:ext cx="0" cy="250353"/>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78CB3B-D1DF-AE79-4C6C-F9847727E249}"/>
              </a:ext>
            </a:extLst>
          </p:cNvPr>
          <p:cNvCxnSpPr>
            <a:cxnSpLocks/>
          </p:cNvCxnSpPr>
          <p:nvPr/>
        </p:nvCxnSpPr>
        <p:spPr>
          <a:xfrm>
            <a:off x="3046127" y="6240491"/>
            <a:ext cx="0" cy="18509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5DECFA6-EB29-E7CD-9673-9E6C971388CF}"/>
              </a:ext>
            </a:extLst>
          </p:cNvPr>
          <p:cNvCxnSpPr>
            <a:cxnSpLocks/>
          </p:cNvCxnSpPr>
          <p:nvPr/>
        </p:nvCxnSpPr>
        <p:spPr>
          <a:xfrm>
            <a:off x="4459557" y="6207861"/>
            <a:ext cx="0" cy="18509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3" name="Picture 122">
            <a:extLst>
              <a:ext uri="{FF2B5EF4-FFF2-40B4-BE49-F238E27FC236}">
                <a16:creationId xmlns:a16="http://schemas.microsoft.com/office/drawing/2014/main" id="{7E6200DC-E288-604D-9812-47C84533F52B}"/>
              </a:ext>
            </a:extLst>
          </p:cNvPr>
          <p:cNvPicPr>
            <a:picLocks noChangeAspect="1"/>
          </p:cNvPicPr>
          <p:nvPr/>
        </p:nvPicPr>
        <p:blipFill>
          <a:blip r:embed="rId2"/>
          <a:stretch>
            <a:fillRect/>
          </a:stretch>
        </p:blipFill>
        <p:spPr>
          <a:xfrm>
            <a:off x="1457318" y="1719508"/>
            <a:ext cx="210380" cy="241137"/>
          </a:xfrm>
          <a:prstGeom prst="rect">
            <a:avLst/>
          </a:prstGeom>
        </p:spPr>
      </p:pic>
      <p:cxnSp>
        <p:nvCxnSpPr>
          <p:cNvPr id="124" name="Straight Arrow Connector 123">
            <a:extLst>
              <a:ext uri="{FF2B5EF4-FFF2-40B4-BE49-F238E27FC236}">
                <a16:creationId xmlns:a16="http://schemas.microsoft.com/office/drawing/2014/main" id="{98DA9A94-70F8-3317-3C37-DC34A702BBF5}"/>
              </a:ext>
            </a:extLst>
          </p:cNvPr>
          <p:cNvCxnSpPr>
            <a:cxnSpLocks/>
            <a:stCxn id="123" idx="3"/>
          </p:cNvCxnSpPr>
          <p:nvPr/>
        </p:nvCxnSpPr>
        <p:spPr>
          <a:xfrm>
            <a:off x="1667698" y="1840077"/>
            <a:ext cx="474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9FE6651B-FE7E-8E8F-703A-6C20F0F68694}"/>
              </a:ext>
            </a:extLst>
          </p:cNvPr>
          <p:cNvSpPr txBox="1"/>
          <p:nvPr/>
        </p:nvSpPr>
        <p:spPr>
          <a:xfrm>
            <a:off x="404134" y="1691259"/>
            <a:ext cx="1153999" cy="261610"/>
          </a:xfrm>
          <a:prstGeom prst="rect">
            <a:avLst/>
          </a:prstGeom>
          <a:noFill/>
        </p:spPr>
        <p:txBody>
          <a:bodyPr wrap="square" rtlCol="0">
            <a:spAutoFit/>
          </a:bodyPr>
          <a:lstStyle/>
          <a:p>
            <a:r>
              <a:rPr lang="en-US" sz="1100" dirty="0"/>
              <a:t>Emulator Profile</a:t>
            </a:r>
            <a:endParaRPr lang="en-SG" sz="1100" dirty="0"/>
          </a:p>
        </p:txBody>
      </p:sp>
      <p:sp>
        <p:nvSpPr>
          <p:cNvPr id="134" name="TextBox 133">
            <a:extLst>
              <a:ext uri="{FF2B5EF4-FFF2-40B4-BE49-F238E27FC236}">
                <a16:creationId xmlns:a16="http://schemas.microsoft.com/office/drawing/2014/main" id="{FAA6EE1C-9515-DEEF-A97C-72EA6544D229}"/>
              </a:ext>
            </a:extLst>
          </p:cNvPr>
          <p:cNvSpPr txBox="1"/>
          <p:nvPr/>
        </p:nvSpPr>
        <p:spPr>
          <a:xfrm>
            <a:off x="1837247" y="4249767"/>
            <a:ext cx="1090227" cy="430887"/>
          </a:xfrm>
          <a:prstGeom prst="rect">
            <a:avLst/>
          </a:prstGeom>
          <a:noFill/>
        </p:spPr>
        <p:txBody>
          <a:bodyPr wrap="square" rtlCol="0">
            <a:spAutoFit/>
          </a:bodyPr>
          <a:lstStyle/>
          <a:p>
            <a:r>
              <a:rPr lang="en-US" sz="1100" dirty="0"/>
              <a:t>Action mapping dictionary</a:t>
            </a:r>
            <a:endParaRPr lang="en-SG" sz="1100" dirty="0"/>
          </a:p>
        </p:txBody>
      </p:sp>
      <p:sp>
        <p:nvSpPr>
          <p:cNvPr id="136" name="TextBox 135">
            <a:extLst>
              <a:ext uri="{FF2B5EF4-FFF2-40B4-BE49-F238E27FC236}">
                <a16:creationId xmlns:a16="http://schemas.microsoft.com/office/drawing/2014/main" id="{5A2C2DA4-4A31-952C-57C3-142B389AFCE6}"/>
              </a:ext>
            </a:extLst>
          </p:cNvPr>
          <p:cNvSpPr txBox="1"/>
          <p:nvPr/>
        </p:nvSpPr>
        <p:spPr>
          <a:xfrm>
            <a:off x="3259224" y="4208809"/>
            <a:ext cx="1090227" cy="430887"/>
          </a:xfrm>
          <a:prstGeom prst="rect">
            <a:avLst/>
          </a:prstGeom>
          <a:noFill/>
        </p:spPr>
        <p:txBody>
          <a:bodyPr wrap="square" rtlCol="0">
            <a:spAutoFit/>
          </a:bodyPr>
          <a:lstStyle/>
          <a:p>
            <a:r>
              <a:rPr lang="en-US" sz="1100" dirty="0"/>
              <a:t>Action mapping dictionary</a:t>
            </a:r>
            <a:endParaRPr lang="en-SG" sz="1100" dirty="0"/>
          </a:p>
        </p:txBody>
      </p:sp>
    </p:spTree>
    <p:extLst>
      <p:ext uri="{BB962C8B-B14F-4D97-AF65-F5344CB8AC3E}">
        <p14:creationId xmlns:p14="http://schemas.microsoft.com/office/powerpoint/2010/main" val="299306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profile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profile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2" y="2111117"/>
            <a:ext cx="1550665" cy="369332"/>
          </a:xfrm>
          <a:prstGeom prst="rect">
            <a:avLst/>
          </a:prstGeom>
          <a:noFill/>
        </p:spPr>
        <p:txBody>
          <a:bodyPr wrap="square" rtlCol="0">
            <a:spAutoFit/>
          </a:bodyPr>
          <a:lstStyle/>
          <a:p>
            <a:r>
              <a:rPr lang="en-US" sz="900" dirty="0">
                <a:solidFill>
                  <a:srgbClr val="002060"/>
                </a:solidFill>
              </a:rPr>
              <a:t>Laptop/Desktop with profile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profile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Scheduler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369332"/>
          </a:xfrm>
          <a:prstGeom prst="rect">
            <a:avLst/>
          </a:prstGeom>
          <a:noFill/>
        </p:spPr>
        <p:txBody>
          <a:bodyPr wrap="square" rtlCol="0">
            <a:spAutoFit/>
          </a:bodyPr>
          <a:lstStyle/>
          <a:p>
            <a:r>
              <a:rPr lang="en-US" sz="900" dirty="0">
                <a:solidFill>
                  <a:srgbClr val="002060"/>
                </a:solidFill>
              </a:rPr>
              <a:t>Scheduler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Profile Emulator</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911644" cy="230832"/>
          </a:xfrm>
          <a:prstGeom prst="rect">
            <a:avLst/>
          </a:prstGeom>
          <a:noFill/>
        </p:spPr>
        <p:txBody>
          <a:bodyPr wrap="square" rtlCol="0">
            <a:spAutoFit/>
          </a:bodyPr>
          <a:lstStyle/>
          <a:p>
            <a:r>
              <a:rPr lang="en-US" sz="900" dirty="0">
                <a:solidFill>
                  <a:srgbClr val="002060"/>
                </a:solidFill>
              </a:rPr>
              <a:t>User Action Agents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Scheduler Monitor 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AEC5BD-FFF7-1C91-B37B-D91FE9A17920}"/>
              </a:ext>
            </a:extLst>
          </p:cNvPr>
          <p:cNvSpPr/>
          <p:nvPr/>
        </p:nvSpPr>
        <p:spPr>
          <a:xfrm>
            <a:off x="910299" y="1894595"/>
            <a:ext cx="2604425" cy="2477379"/>
          </a:xfrm>
          <a:prstGeom prst="rect">
            <a:avLst/>
          </a:prstGeom>
          <a:noFill/>
          <a:ln w="12700">
            <a:solidFill>
              <a:schemeClr val="accent6">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a:extLst>
              <a:ext uri="{FF2B5EF4-FFF2-40B4-BE49-F238E27FC236}">
                <a16:creationId xmlns:a16="http://schemas.microsoft.com/office/drawing/2014/main" id="{44CC3B59-C9BC-2E32-CAD3-74EBB5ACF9AB}"/>
              </a:ext>
            </a:extLst>
          </p:cNvPr>
          <p:cNvSpPr txBox="1"/>
          <p:nvPr/>
        </p:nvSpPr>
        <p:spPr>
          <a:xfrm>
            <a:off x="836550" y="1534972"/>
            <a:ext cx="2752774" cy="307777"/>
          </a:xfrm>
          <a:prstGeom prst="rect">
            <a:avLst/>
          </a:prstGeom>
          <a:noFill/>
        </p:spPr>
        <p:txBody>
          <a:bodyPr wrap="square" rtlCol="0">
            <a:spAutoFit/>
          </a:bodyPr>
          <a:lstStyle/>
          <a:p>
            <a:r>
              <a:rPr lang="en-US" sz="1400" b="1" dirty="0">
                <a:solidFill>
                  <a:schemeClr val="accent6">
                    <a:lumMod val="75000"/>
                  </a:schemeClr>
                </a:solidFill>
              </a:rPr>
              <a:t>Cluster Network Environment</a:t>
            </a:r>
            <a:endParaRPr lang="en-SG" sz="1400" b="1" dirty="0">
              <a:solidFill>
                <a:schemeClr val="accent6">
                  <a:lumMod val="75000"/>
                </a:schemeClr>
              </a:solidFill>
            </a:endParaRPr>
          </a:p>
        </p:txBody>
      </p:sp>
      <p:pic>
        <p:nvPicPr>
          <p:cNvPr id="6" name="Picture 4">
            <a:extLst>
              <a:ext uri="{FF2B5EF4-FFF2-40B4-BE49-F238E27FC236}">
                <a16:creationId xmlns:a16="http://schemas.microsoft.com/office/drawing/2014/main" id="{DD84C72F-8F64-EDF5-B7A4-6AB4BF214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162" y="3976636"/>
            <a:ext cx="340524" cy="3405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155F1055-82E3-0D86-1DAA-2907A3CDB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362" y="3888068"/>
            <a:ext cx="340524" cy="3405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6BB8C68-A106-555A-6FD5-872196530D6E}"/>
              </a:ext>
            </a:extLst>
          </p:cNvPr>
          <p:cNvSpPr/>
          <p:nvPr/>
        </p:nvSpPr>
        <p:spPr>
          <a:xfrm>
            <a:off x="1150780" y="1971675"/>
            <a:ext cx="1156863" cy="22861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Scheduler01</a:t>
            </a:r>
            <a:endParaRPr lang="en-SG" sz="1200" b="1" dirty="0">
              <a:solidFill>
                <a:schemeClr val="tx1"/>
              </a:solidFill>
            </a:endParaRPr>
          </a:p>
        </p:txBody>
      </p:sp>
      <p:sp>
        <p:nvSpPr>
          <p:cNvPr id="10" name="Rectangle 9">
            <a:extLst>
              <a:ext uri="{FF2B5EF4-FFF2-40B4-BE49-F238E27FC236}">
                <a16:creationId xmlns:a16="http://schemas.microsoft.com/office/drawing/2014/main" id="{64291F12-C97D-7B5D-983F-E928F78F4CC5}"/>
              </a:ext>
            </a:extLst>
          </p:cNvPr>
          <p:cNvSpPr/>
          <p:nvPr/>
        </p:nvSpPr>
        <p:spPr>
          <a:xfrm>
            <a:off x="1729211" y="2297597"/>
            <a:ext cx="1156863" cy="22861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Scheduler02</a:t>
            </a:r>
            <a:endParaRPr lang="en-SG" sz="1200" b="1" dirty="0">
              <a:solidFill>
                <a:schemeClr val="tx1"/>
              </a:solidFill>
            </a:endParaRPr>
          </a:p>
        </p:txBody>
      </p:sp>
      <p:sp>
        <p:nvSpPr>
          <p:cNvPr id="11" name="Rectangle 10">
            <a:extLst>
              <a:ext uri="{FF2B5EF4-FFF2-40B4-BE49-F238E27FC236}">
                <a16:creationId xmlns:a16="http://schemas.microsoft.com/office/drawing/2014/main" id="{771F9827-3549-2210-5B3E-C25F707DBC17}"/>
              </a:ext>
            </a:extLst>
          </p:cNvPr>
          <p:cNvSpPr/>
          <p:nvPr/>
        </p:nvSpPr>
        <p:spPr>
          <a:xfrm>
            <a:off x="2212937" y="2707018"/>
            <a:ext cx="1156863" cy="22982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Scheduler_N</a:t>
            </a:r>
            <a:endParaRPr lang="en-SG" sz="1200" b="1" dirty="0">
              <a:solidFill>
                <a:schemeClr val="tx1"/>
              </a:solidFill>
            </a:endParaRPr>
          </a:p>
        </p:txBody>
      </p:sp>
      <p:sp>
        <p:nvSpPr>
          <p:cNvPr id="12" name="Rectangle 11">
            <a:extLst>
              <a:ext uri="{FF2B5EF4-FFF2-40B4-BE49-F238E27FC236}">
                <a16:creationId xmlns:a16="http://schemas.microsoft.com/office/drawing/2014/main" id="{C57CF57A-423B-BFE6-E700-7E565EF5B7B6}"/>
              </a:ext>
            </a:extLst>
          </p:cNvPr>
          <p:cNvSpPr/>
          <p:nvPr/>
        </p:nvSpPr>
        <p:spPr>
          <a:xfrm>
            <a:off x="1150779" y="3240089"/>
            <a:ext cx="2219013" cy="41801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Cluster User Emulation System Monitor Hub [centralized ]</a:t>
            </a:r>
          </a:p>
        </p:txBody>
      </p:sp>
      <p:cxnSp>
        <p:nvCxnSpPr>
          <p:cNvPr id="14" name="Straight Arrow Connector 13">
            <a:extLst>
              <a:ext uri="{FF2B5EF4-FFF2-40B4-BE49-F238E27FC236}">
                <a16:creationId xmlns:a16="http://schemas.microsoft.com/office/drawing/2014/main" id="{AD5591B1-10AD-891B-0E5B-0E1B76BA2F2C}"/>
              </a:ext>
            </a:extLst>
          </p:cNvPr>
          <p:cNvCxnSpPr>
            <a:cxnSpLocks/>
          </p:cNvCxnSpPr>
          <p:nvPr/>
        </p:nvCxnSpPr>
        <p:spPr>
          <a:xfrm>
            <a:off x="1376808" y="2200292"/>
            <a:ext cx="0" cy="103859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8113D6-9382-78D1-2751-73D2688432E8}"/>
              </a:ext>
            </a:extLst>
          </p:cNvPr>
          <p:cNvCxnSpPr>
            <a:cxnSpLocks/>
          </p:cNvCxnSpPr>
          <p:nvPr/>
        </p:nvCxnSpPr>
        <p:spPr>
          <a:xfrm>
            <a:off x="2388725" y="2936839"/>
            <a:ext cx="0" cy="30204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447272A-66E8-2A85-6B9E-87DD0FE5F33F}"/>
              </a:ext>
            </a:extLst>
          </p:cNvPr>
          <p:cNvSpPr txBox="1"/>
          <p:nvPr/>
        </p:nvSpPr>
        <p:spPr>
          <a:xfrm>
            <a:off x="2500950" y="2390499"/>
            <a:ext cx="347472" cy="369332"/>
          </a:xfrm>
          <a:prstGeom prst="rect">
            <a:avLst/>
          </a:prstGeom>
          <a:noFill/>
        </p:spPr>
        <p:txBody>
          <a:bodyPr wrap="square" rtlCol="0">
            <a:spAutoFit/>
          </a:bodyPr>
          <a:lstStyle/>
          <a:p>
            <a:r>
              <a:rPr lang="en-SG" dirty="0"/>
              <a:t>…</a:t>
            </a:r>
          </a:p>
        </p:txBody>
      </p:sp>
      <p:cxnSp>
        <p:nvCxnSpPr>
          <p:cNvPr id="24" name="Straight Arrow Connector 23">
            <a:extLst>
              <a:ext uri="{FF2B5EF4-FFF2-40B4-BE49-F238E27FC236}">
                <a16:creationId xmlns:a16="http://schemas.microsoft.com/office/drawing/2014/main" id="{B43E3166-42C4-1503-6FFB-E1DE15A99940}"/>
              </a:ext>
            </a:extLst>
          </p:cNvPr>
          <p:cNvCxnSpPr>
            <a:cxnSpLocks/>
          </p:cNvCxnSpPr>
          <p:nvPr/>
        </p:nvCxnSpPr>
        <p:spPr>
          <a:xfrm>
            <a:off x="1899474" y="2538200"/>
            <a:ext cx="0" cy="700685"/>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176CB7C5-6C0E-959A-1CE3-B5209DE6C79E}"/>
              </a:ext>
            </a:extLst>
          </p:cNvPr>
          <p:cNvSpPr/>
          <p:nvPr/>
        </p:nvSpPr>
        <p:spPr>
          <a:xfrm>
            <a:off x="1136916" y="3856307"/>
            <a:ext cx="801702" cy="40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Database </a:t>
            </a:r>
            <a:endParaRPr lang="en-SG" sz="1200" b="1" dirty="0"/>
          </a:p>
        </p:txBody>
      </p:sp>
      <p:cxnSp>
        <p:nvCxnSpPr>
          <p:cNvPr id="27" name="Straight Arrow Connector 26">
            <a:extLst>
              <a:ext uri="{FF2B5EF4-FFF2-40B4-BE49-F238E27FC236}">
                <a16:creationId xmlns:a16="http://schemas.microsoft.com/office/drawing/2014/main" id="{D147C274-B57A-8C23-B499-6D6C32F4F609}"/>
              </a:ext>
            </a:extLst>
          </p:cNvPr>
          <p:cNvCxnSpPr>
            <a:cxnSpLocks/>
            <a:endCxn id="26" idx="1"/>
          </p:cNvCxnSpPr>
          <p:nvPr/>
        </p:nvCxnSpPr>
        <p:spPr>
          <a:xfrm>
            <a:off x="1537767" y="3658100"/>
            <a:ext cx="0" cy="19820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4580A719-99BF-50D1-BB99-28753E6BCAE6}"/>
              </a:ext>
            </a:extLst>
          </p:cNvPr>
          <p:cNvPicPr>
            <a:picLocks noChangeAspect="1"/>
          </p:cNvPicPr>
          <p:nvPr/>
        </p:nvPicPr>
        <p:blipFill>
          <a:blip r:embed="rId3"/>
          <a:stretch>
            <a:fillRect/>
          </a:stretch>
        </p:blipFill>
        <p:spPr>
          <a:xfrm>
            <a:off x="4350644" y="3223927"/>
            <a:ext cx="2485938" cy="1176678"/>
          </a:xfrm>
          <a:prstGeom prst="rect">
            <a:avLst/>
          </a:prstGeom>
        </p:spPr>
      </p:pic>
      <p:cxnSp>
        <p:nvCxnSpPr>
          <p:cNvPr id="32" name="Straight Arrow Connector 31">
            <a:extLst>
              <a:ext uri="{FF2B5EF4-FFF2-40B4-BE49-F238E27FC236}">
                <a16:creationId xmlns:a16="http://schemas.microsoft.com/office/drawing/2014/main" id="{088615CB-1138-EBDF-F60C-D29C0FA2E5E0}"/>
              </a:ext>
            </a:extLst>
          </p:cNvPr>
          <p:cNvCxnSpPr>
            <a:cxnSpLocks/>
          </p:cNvCxnSpPr>
          <p:nvPr/>
        </p:nvCxnSpPr>
        <p:spPr>
          <a:xfrm>
            <a:off x="3369792" y="3437207"/>
            <a:ext cx="971559"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F5A7DC-C967-A738-C314-7ADCA1679CE5}"/>
              </a:ext>
            </a:extLst>
          </p:cNvPr>
          <p:cNvCxnSpPr>
            <a:cxnSpLocks/>
          </p:cNvCxnSpPr>
          <p:nvPr/>
        </p:nvCxnSpPr>
        <p:spPr>
          <a:xfrm>
            <a:off x="2500950" y="3658100"/>
            <a:ext cx="0" cy="30325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ECCE72C-B3D0-9AC9-1E42-C08BF79BD906}"/>
              </a:ext>
            </a:extLst>
          </p:cNvPr>
          <p:cNvCxnSpPr>
            <a:cxnSpLocks/>
          </p:cNvCxnSpPr>
          <p:nvPr/>
        </p:nvCxnSpPr>
        <p:spPr>
          <a:xfrm>
            <a:off x="6836582" y="4058330"/>
            <a:ext cx="485780"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7DA5CC-5A8D-4176-557E-04AA838D3D25}"/>
              </a:ext>
            </a:extLst>
          </p:cNvPr>
          <p:cNvSpPr txBox="1"/>
          <p:nvPr/>
        </p:nvSpPr>
        <p:spPr>
          <a:xfrm>
            <a:off x="6872512" y="3579308"/>
            <a:ext cx="956227" cy="276999"/>
          </a:xfrm>
          <a:prstGeom prst="rect">
            <a:avLst/>
          </a:prstGeom>
          <a:noFill/>
        </p:spPr>
        <p:txBody>
          <a:bodyPr wrap="square" rtlCol="0">
            <a:spAutoFit/>
          </a:bodyPr>
          <a:lstStyle/>
          <a:p>
            <a:r>
              <a:rPr lang="en-US" sz="1200" b="1" dirty="0"/>
              <a:t>Public User</a:t>
            </a:r>
            <a:endParaRPr lang="en-SG" sz="1200" dirty="0"/>
          </a:p>
        </p:txBody>
      </p:sp>
      <p:sp>
        <p:nvSpPr>
          <p:cNvPr id="38" name="Rectangle 37">
            <a:extLst>
              <a:ext uri="{FF2B5EF4-FFF2-40B4-BE49-F238E27FC236}">
                <a16:creationId xmlns:a16="http://schemas.microsoft.com/office/drawing/2014/main" id="{E3970C5A-09A0-2D8F-F378-1F85C8EF60D0}"/>
              </a:ext>
            </a:extLst>
          </p:cNvPr>
          <p:cNvSpPr/>
          <p:nvPr/>
        </p:nvSpPr>
        <p:spPr>
          <a:xfrm>
            <a:off x="4350645" y="1894595"/>
            <a:ext cx="2485938" cy="1094090"/>
          </a:xfrm>
          <a:prstGeom prst="rect">
            <a:avLst/>
          </a:prstGeom>
          <a:noFill/>
          <a:ln w="12700">
            <a:solidFill>
              <a:schemeClr val="accent6">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9" name="Picture 4">
            <a:extLst>
              <a:ext uri="{FF2B5EF4-FFF2-40B4-BE49-F238E27FC236}">
                <a16:creationId xmlns:a16="http://schemas.microsoft.com/office/drawing/2014/main" id="{F311212F-4D00-2DFF-0C21-4FEFD6A24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098" y="2271378"/>
            <a:ext cx="340524" cy="340524"/>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D3D5EF24-987E-80F2-45FD-FCB843489832}"/>
              </a:ext>
            </a:extLst>
          </p:cNvPr>
          <p:cNvCxnSpPr>
            <a:cxnSpLocks/>
          </p:cNvCxnSpPr>
          <p:nvPr/>
        </p:nvCxnSpPr>
        <p:spPr>
          <a:xfrm>
            <a:off x="6702357" y="2441640"/>
            <a:ext cx="62000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4A7397B-2FBF-FC45-ADA9-A61FF4699D50}"/>
              </a:ext>
            </a:extLst>
          </p:cNvPr>
          <p:cNvSpPr/>
          <p:nvPr/>
        </p:nvSpPr>
        <p:spPr>
          <a:xfrm>
            <a:off x="4532101" y="1947280"/>
            <a:ext cx="1563899" cy="777695"/>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Cluster User Emulation System Monitor Hub [distributed ]</a:t>
            </a:r>
          </a:p>
        </p:txBody>
      </p:sp>
      <p:pic>
        <p:nvPicPr>
          <p:cNvPr id="41" name="Picture 40" descr="A screenshot of a computer&#10;&#10;Description automatically generated">
            <a:extLst>
              <a:ext uri="{FF2B5EF4-FFF2-40B4-BE49-F238E27FC236}">
                <a16:creationId xmlns:a16="http://schemas.microsoft.com/office/drawing/2014/main" id="{B419361E-8A22-ECF0-7FEE-58FAB04750DE}"/>
              </a:ext>
            </a:extLst>
          </p:cNvPr>
          <p:cNvPicPr>
            <a:picLocks noChangeAspect="1"/>
          </p:cNvPicPr>
          <p:nvPr/>
        </p:nvPicPr>
        <p:blipFill rotWithShape="1">
          <a:blip r:embed="rId4">
            <a:extLst>
              <a:ext uri="{28A0092B-C50C-407E-A947-70E740481C1C}">
                <a14:useLocalDpi xmlns:a14="http://schemas.microsoft.com/office/drawing/2010/main" val="0"/>
              </a:ext>
            </a:extLst>
          </a:blip>
          <a:srcRect b="5440"/>
          <a:stretch/>
        </p:blipFill>
        <p:spPr>
          <a:xfrm>
            <a:off x="5550447" y="2336128"/>
            <a:ext cx="1151910" cy="612703"/>
          </a:xfrm>
          <a:prstGeom prst="rect">
            <a:avLst/>
          </a:prstGeom>
          <a:ln w="3175">
            <a:solidFill>
              <a:schemeClr val="tx1"/>
            </a:solidFill>
          </a:ln>
        </p:spPr>
      </p:pic>
      <p:cxnSp>
        <p:nvCxnSpPr>
          <p:cNvPr id="43" name="Straight Arrow Connector 42">
            <a:extLst>
              <a:ext uri="{FF2B5EF4-FFF2-40B4-BE49-F238E27FC236}">
                <a16:creationId xmlns:a16="http://schemas.microsoft.com/office/drawing/2014/main" id="{11C2E924-E8F1-09F5-6C4E-734A906A6985}"/>
              </a:ext>
            </a:extLst>
          </p:cNvPr>
          <p:cNvCxnSpPr>
            <a:cxnSpLocks/>
            <a:stCxn id="10" idx="3"/>
          </p:cNvCxnSpPr>
          <p:nvPr/>
        </p:nvCxnSpPr>
        <p:spPr>
          <a:xfrm>
            <a:off x="2886074" y="2411906"/>
            <a:ext cx="160560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EA2F0A1-606E-363D-39C0-88A6FCC0AC2C}"/>
              </a:ext>
            </a:extLst>
          </p:cNvPr>
          <p:cNvSpPr txBox="1"/>
          <p:nvPr/>
        </p:nvSpPr>
        <p:spPr>
          <a:xfrm>
            <a:off x="4212543" y="1583724"/>
            <a:ext cx="2203014" cy="307777"/>
          </a:xfrm>
          <a:prstGeom prst="rect">
            <a:avLst/>
          </a:prstGeom>
          <a:noFill/>
        </p:spPr>
        <p:txBody>
          <a:bodyPr wrap="square" rtlCol="0">
            <a:spAutoFit/>
          </a:bodyPr>
          <a:lstStyle/>
          <a:p>
            <a:r>
              <a:rPr lang="en-US" sz="1400" b="1" dirty="0">
                <a:solidFill>
                  <a:schemeClr val="accent6">
                    <a:lumMod val="75000"/>
                  </a:schemeClr>
                </a:solidFill>
              </a:rPr>
              <a:t>Local environment access</a:t>
            </a:r>
            <a:endParaRPr lang="en-SG" sz="1400" b="1" dirty="0">
              <a:solidFill>
                <a:schemeClr val="accent6">
                  <a:lumMod val="75000"/>
                </a:schemeClr>
              </a:solidFill>
            </a:endParaRPr>
          </a:p>
        </p:txBody>
      </p:sp>
      <p:sp>
        <p:nvSpPr>
          <p:cNvPr id="50" name="TextBox 49">
            <a:extLst>
              <a:ext uri="{FF2B5EF4-FFF2-40B4-BE49-F238E27FC236}">
                <a16:creationId xmlns:a16="http://schemas.microsoft.com/office/drawing/2014/main" id="{F547DA80-864D-F11C-E29B-513EB12FFEA4}"/>
              </a:ext>
            </a:extLst>
          </p:cNvPr>
          <p:cNvSpPr txBox="1"/>
          <p:nvPr/>
        </p:nvSpPr>
        <p:spPr>
          <a:xfrm>
            <a:off x="4314714" y="2950316"/>
            <a:ext cx="2203014" cy="307777"/>
          </a:xfrm>
          <a:prstGeom prst="rect">
            <a:avLst/>
          </a:prstGeom>
          <a:noFill/>
        </p:spPr>
        <p:txBody>
          <a:bodyPr wrap="square" rtlCol="0">
            <a:spAutoFit/>
          </a:bodyPr>
          <a:lstStyle/>
          <a:p>
            <a:r>
              <a:rPr lang="en-US" sz="1400" b="1" dirty="0">
                <a:solidFill>
                  <a:schemeClr val="accent6">
                    <a:lumMod val="75000"/>
                  </a:schemeClr>
                </a:solidFill>
              </a:rPr>
              <a:t>Public environment access</a:t>
            </a:r>
            <a:endParaRPr lang="en-SG" sz="1400" b="1" dirty="0">
              <a:solidFill>
                <a:schemeClr val="accent6">
                  <a:lumMod val="75000"/>
                </a:schemeClr>
              </a:solidFill>
            </a:endParaRPr>
          </a:p>
        </p:txBody>
      </p:sp>
      <p:sp>
        <p:nvSpPr>
          <p:cNvPr id="54" name="TextBox 53">
            <a:extLst>
              <a:ext uri="{FF2B5EF4-FFF2-40B4-BE49-F238E27FC236}">
                <a16:creationId xmlns:a16="http://schemas.microsoft.com/office/drawing/2014/main" id="{96FC4408-0E05-EC90-02D3-E9D0C5C39815}"/>
              </a:ext>
            </a:extLst>
          </p:cNvPr>
          <p:cNvSpPr txBox="1"/>
          <p:nvPr/>
        </p:nvSpPr>
        <p:spPr>
          <a:xfrm>
            <a:off x="2652565" y="3820668"/>
            <a:ext cx="956227" cy="461665"/>
          </a:xfrm>
          <a:prstGeom prst="rect">
            <a:avLst/>
          </a:prstGeom>
          <a:noFill/>
        </p:spPr>
        <p:txBody>
          <a:bodyPr wrap="square" rtlCol="0">
            <a:spAutoFit/>
          </a:bodyPr>
          <a:lstStyle/>
          <a:p>
            <a:r>
              <a:rPr lang="en-US" sz="1200" b="1" dirty="0"/>
              <a:t>Internal User</a:t>
            </a:r>
            <a:endParaRPr lang="en-SG" sz="1200" dirty="0"/>
          </a:p>
        </p:txBody>
      </p:sp>
      <p:sp>
        <p:nvSpPr>
          <p:cNvPr id="55" name="TextBox 54">
            <a:extLst>
              <a:ext uri="{FF2B5EF4-FFF2-40B4-BE49-F238E27FC236}">
                <a16:creationId xmlns:a16="http://schemas.microsoft.com/office/drawing/2014/main" id="{5BAA0095-4C50-E55E-9C62-DBADFED97520}"/>
              </a:ext>
            </a:extLst>
          </p:cNvPr>
          <p:cNvSpPr txBox="1"/>
          <p:nvPr/>
        </p:nvSpPr>
        <p:spPr>
          <a:xfrm>
            <a:off x="6836582" y="1992307"/>
            <a:ext cx="1083855" cy="276999"/>
          </a:xfrm>
          <a:prstGeom prst="rect">
            <a:avLst/>
          </a:prstGeom>
          <a:noFill/>
        </p:spPr>
        <p:txBody>
          <a:bodyPr wrap="square" rtlCol="0">
            <a:spAutoFit/>
          </a:bodyPr>
          <a:lstStyle/>
          <a:p>
            <a:r>
              <a:rPr lang="en-US" sz="1200" b="1" dirty="0"/>
              <a:t>Specific User</a:t>
            </a:r>
            <a:endParaRPr lang="en-SG" sz="1200" dirty="0"/>
          </a:p>
        </p:txBody>
      </p:sp>
    </p:spTree>
    <p:extLst>
      <p:ext uri="{BB962C8B-B14F-4D97-AF65-F5344CB8AC3E}">
        <p14:creationId xmlns:p14="http://schemas.microsoft.com/office/powerpoint/2010/main" val="90739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pic>
        <p:nvPicPr>
          <p:cNvPr id="15" name="Picture 14">
            <a:extLst>
              <a:ext uri="{FF2B5EF4-FFF2-40B4-BE49-F238E27FC236}">
                <a16:creationId xmlns:a16="http://schemas.microsoft.com/office/drawing/2014/main" id="{31903FAE-4C93-BE80-BE5F-CCCA24A302EB}"/>
              </a:ext>
            </a:extLst>
          </p:cNvPr>
          <p:cNvPicPr>
            <a:picLocks noChangeAspect="1"/>
          </p:cNvPicPr>
          <p:nvPr/>
        </p:nvPicPr>
        <p:blipFill>
          <a:blip r:embed="rId3"/>
          <a:stretch>
            <a:fillRect/>
          </a:stretch>
        </p:blipFill>
        <p:spPr>
          <a:xfrm>
            <a:off x="3054269" y="2219989"/>
            <a:ext cx="176680" cy="175361"/>
          </a:xfrm>
          <a:prstGeom prst="rect">
            <a:avLst/>
          </a:prstGeom>
        </p:spPr>
      </p:pic>
      <p:pic>
        <p:nvPicPr>
          <p:cNvPr id="16" name="Picture 15">
            <a:extLst>
              <a:ext uri="{FF2B5EF4-FFF2-40B4-BE49-F238E27FC236}">
                <a16:creationId xmlns:a16="http://schemas.microsoft.com/office/drawing/2014/main" id="{CFB0B42E-0474-0A00-DED9-C376516F462E}"/>
              </a:ext>
            </a:extLst>
          </p:cNvPr>
          <p:cNvPicPr>
            <a:picLocks noChangeAspect="1"/>
          </p:cNvPicPr>
          <p:nvPr/>
        </p:nvPicPr>
        <p:blipFill>
          <a:blip r:embed="rId4"/>
          <a:stretch>
            <a:fillRect/>
          </a:stretch>
        </p:blipFill>
        <p:spPr>
          <a:xfrm>
            <a:off x="3844234" y="2255533"/>
            <a:ext cx="202752" cy="199446"/>
          </a:xfrm>
          <a:prstGeom prst="rect">
            <a:avLst/>
          </a:prstGeom>
          <a:ln w="6350">
            <a:solidFill>
              <a:schemeClr val="tx1"/>
            </a:solidFill>
          </a:ln>
        </p:spPr>
      </p:pic>
      <p:pic>
        <p:nvPicPr>
          <p:cNvPr id="17" name="Picture 16">
            <a:extLst>
              <a:ext uri="{FF2B5EF4-FFF2-40B4-BE49-F238E27FC236}">
                <a16:creationId xmlns:a16="http://schemas.microsoft.com/office/drawing/2014/main" id="{ED2FF56A-2562-0469-6275-E7A5C4269DAA}"/>
              </a:ext>
            </a:extLst>
          </p:cNvPr>
          <p:cNvPicPr>
            <a:picLocks noChangeAspect="1"/>
          </p:cNvPicPr>
          <p:nvPr/>
        </p:nvPicPr>
        <p:blipFill>
          <a:blip r:embed="rId5"/>
          <a:stretch>
            <a:fillRect/>
          </a:stretch>
        </p:blipFill>
        <p:spPr>
          <a:xfrm>
            <a:off x="4660271" y="2285946"/>
            <a:ext cx="162449" cy="171619"/>
          </a:xfrm>
          <a:prstGeom prst="rect">
            <a:avLst/>
          </a:prstGeom>
          <a:ln w="9525">
            <a:solidFill>
              <a:schemeClr val="tx1"/>
            </a:solidFill>
          </a:ln>
        </p:spPr>
      </p:pic>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6"/>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9">
            <a:extLst>
              <a:ext uri="{FF2B5EF4-FFF2-40B4-BE49-F238E27FC236}">
                <a16:creationId xmlns:a16="http://schemas.microsoft.com/office/drawing/2014/main" id="{EBC8FC24-5B02-77B7-95E2-6BB2BEC0280A}"/>
              </a:ext>
            </a:extLst>
          </p:cNvPr>
          <p:cNvPicPr>
            <a:picLocks noChangeAspect="1"/>
          </p:cNvPicPr>
          <p:nvPr/>
        </p:nvPicPr>
        <p:blipFill>
          <a:blip r:embed="rId7"/>
          <a:stretch>
            <a:fillRect/>
          </a:stretch>
        </p:blipFill>
        <p:spPr>
          <a:xfrm>
            <a:off x="5779574" y="3857873"/>
            <a:ext cx="407652" cy="317063"/>
          </a:xfrm>
          <a:prstGeom prst="rect">
            <a:avLst/>
          </a:prstGeom>
          <a:ln w="3175">
            <a:solidFill>
              <a:schemeClr val="tx1"/>
            </a:solidFill>
          </a:ln>
        </p:spPr>
      </p:pic>
      <p:pic>
        <p:nvPicPr>
          <p:cNvPr id="31" name="Picture 30">
            <a:extLst>
              <a:ext uri="{FF2B5EF4-FFF2-40B4-BE49-F238E27FC236}">
                <a16:creationId xmlns:a16="http://schemas.microsoft.com/office/drawing/2014/main" id="{2DE7B82E-7132-8EFA-F467-300276E246C5}"/>
              </a:ext>
            </a:extLst>
          </p:cNvPr>
          <p:cNvPicPr>
            <a:picLocks noChangeAspect="1"/>
          </p:cNvPicPr>
          <p:nvPr/>
        </p:nvPicPr>
        <p:blipFill>
          <a:blip r:embed="rId7"/>
          <a:stretch>
            <a:fillRect/>
          </a:stretch>
        </p:blipFill>
        <p:spPr>
          <a:xfrm>
            <a:off x="6363529" y="3874057"/>
            <a:ext cx="407652" cy="317063"/>
          </a:xfrm>
          <a:prstGeom prst="rect">
            <a:avLst/>
          </a:prstGeom>
          <a:ln w="3175">
            <a:solidFill>
              <a:schemeClr val="tx1"/>
            </a:solidFill>
          </a:ln>
        </p:spPr>
      </p:pic>
      <p:pic>
        <p:nvPicPr>
          <p:cNvPr id="32" name="Picture 31">
            <a:extLst>
              <a:ext uri="{FF2B5EF4-FFF2-40B4-BE49-F238E27FC236}">
                <a16:creationId xmlns:a16="http://schemas.microsoft.com/office/drawing/2014/main" id="{97BEEEB7-387A-B905-069B-CA1F1B143D63}"/>
              </a:ext>
            </a:extLst>
          </p:cNvPr>
          <p:cNvPicPr>
            <a:picLocks noChangeAspect="1"/>
          </p:cNvPicPr>
          <p:nvPr/>
        </p:nvPicPr>
        <p:blipFill>
          <a:blip r:embed="rId7"/>
          <a:stretch>
            <a:fillRect/>
          </a:stretch>
        </p:blipFill>
        <p:spPr>
          <a:xfrm>
            <a:off x="7014888" y="3778607"/>
            <a:ext cx="407652" cy="317063"/>
          </a:xfrm>
          <a:prstGeom prst="rect">
            <a:avLst/>
          </a:prstGeom>
          <a:ln w="3175">
            <a:solidFill>
              <a:schemeClr val="tx1"/>
            </a:solidFill>
          </a:ln>
        </p:spPr>
      </p:pic>
      <p:pic>
        <p:nvPicPr>
          <p:cNvPr id="33" name="Picture 32">
            <a:extLst>
              <a:ext uri="{FF2B5EF4-FFF2-40B4-BE49-F238E27FC236}">
                <a16:creationId xmlns:a16="http://schemas.microsoft.com/office/drawing/2014/main" id="{C78F167F-45BF-F55B-1A72-AE9668C145DC}"/>
              </a:ext>
            </a:extLst>
          </p:cNvPr>
          <p:cNvPicPr>
            <a:picLocks noChangeAspect="1"/>
          </p:cNvPicPr>
          <p:nvPr/>
        </p:nvPicPr>
        <p:blipFill>
          <a:blip r:embed="rId7"/>
          <a:stretch>
            <a:fillRect/>
          </a:stretch>
        </p:blipFill>
        <p:spPr>
          <a:xfrm>
            <a:off x="6935126" y="3953456"/>
            <a:ext cx="407652" cy="317063"/>
          </a:xfrm>
          <a:prstGeom prst="rect">
            <a:avLst/>
          </a:prstGeom>
          <a:ln w="3175">
            <a:solidFill>
              <a:schemeClr val="tx1"/>
            </a:solidFill>
          </a:ln>
        </p:spPr>
      </p:pic>
      <p:pic>
        <p:nvPicPr>
          <p:cNvPr id="34" name="Picture 33">
            <a:extLst>
              <a:ext uri="{FF2B5EF4-FFF2-40B4-BE49-F238E27FC236}">
                <a16:creationId xmlns:a16="http://schemas.microsoft.com/office/drawing/2014/main" id="{664B94CC-6E35-311D-AF4D-369EA658F89D}"/>
              </a:ext>
            </a:extLst>
          </p:cNvPr>
          <p:cNvPicPr>
            <a:picLocks noChangeAspect="1"/>
          </p:cNvPicPr>
          <p:nvPr/>
        </p:nvPicPr>
        <p:blipFill>
          <a:blip r:embed="rId3"/>
          <a:stretch>
            <a:fillRect/>
          </a:stretch>
        </p:blipFill>
        <p:spPr>
          <a:xfrm>
            <a:off x="6565410" y="3969496"/>
            <a:ext cx="176680" cy="175361"/>
          </a:xfrm>
          <a:prstGeom prst="rect">
            <a:avLst/>
          </a:prstGeom>
          <a:ln w="6350">
            <a:solidFill>
              <a:schemeClr val="tx1"/>
            </a:solidFill>
          </a:ln>
        </p:spPr>
      </p:pic>
      <p:pic>
        <p:nvPicPr>
          <p:cNvPr id="35" name="Picture 34">
            <a:extLst>
              <a:ext uri="{FF2B5EF4-FFF2-40B4-BE49-F238E27FC236}">
                <a16:creationId xmlns:a16="http://schemas.microsoft.com/office/drawing/2014/main" id="{07D65D5E-95C1-E69F-D35E-D927C8D20761}"/>
              </a:ext>
            </a:extLst>
          </p:cNvPr>
          <p:cNvPicPr>
            <a:picLocks noChangeAspect="1"/>
          </p:cNvPicPr>
          <p:nvPr/>
        </p:nvPicPr>
        <p:blipFill>
          <a:blip r:embed="rId4"/>
          <a:stretch>
            <a:fillRect/>
          </a:stretch>
        </p:blipFill>
        <p:spPr>
          <a:xfrm>
            <a:off x="7140026" y="4029043"/>
            <a:ext cx="202752" cy="199446"/>
          </a:xfrm>
          <a:prstGeom prst="rect">
            <a:avLst/>
          </a:prstGeom>
          <a:ln w="6350">
            <a:solidFill>
              <a:schemeClr val="tx1"/>
            </a:solidFill>
          </a:ln>
        </p:spPr>
      </p:pic>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a:endCxn id="32" idx="1"/>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Hub [SMU] </a:t>
            </a: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EFBE7E73-DC18-6A5C-6BCE-2ED75EB808BA}"/>
              </a:ext>
            </a:extLst>
          </p:cNvPr>
          <p:cNvSpPr/>
          <p:nvPr/>
        </p:nvSpPr>
        <p:spPr>
          <a:xfrm>
            <a:off x="2568727" y="2158666"/>
            <a:ext cx="2630988" cy="99181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
        <p:nvSpPr>
          <p:cNvPr id="77" name="Rectangle: Rounded Corners 76">
            <a:extLst>
              <a:ext uri="{FF2B5EF4-FFF2-40B4-BE49-F238E27FC236}">
                <a16:creationId xmlns:a16="http://schemas.microsoft.com/office/drawing/2014/main" id="{DFDA798A-F031-4AD0-9151-FF011A0E5B9A}"/>
              </a:ext>
            </a:extLst>
          </p:cNvPr>
          <p:cNvSpPr/>
          <p:nvPr/>
        </p:nvSpPr>
        <p:spPr>
          <a:xfrm>
            <a:off x="5584618" y="3621035"/>
            <a:ext cx="2219538" cy="83349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Tree>
    <p:extLst>
      <p:ext uri="{BB962C8B-B14F-4D97-AF65-F5344CB8AC3E}">
        <p14:creationId xmlns:p14="http://schemas.microsoft.com/office/powerpoint/2010/main" val="327152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D1451-AD91-CBFA-00B1-D1B8F3614AB8}"/>
              </a:ext>
            </a:extLst>
          </p:cNvPr>
          <p:cNvSpPr/>
          <p:nvPr/>
        </p:nvSpPr>
        <p:spPr>
          <a:xfrm>
            <a:off x="2451941" y="2121011"/>
            <a:ext cx="2613835" cy="99709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3"/>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8" name="Rectangle 27">
            <a:extLst>
              <a:ext uri="{FF2B5EF4-FFF2-40B4-BE49-F238E27FC236}">
                <a16:creationId xmlns:a16="http://schemas.microsoft.com/office/drawing/2014/main" id="{C1955375-D852-FF24-7492-DE192609D050}"/>
              </a:ext>
            </a:extLst>
          </p:cNvPr>
          <p:cNvSpPr/>
          <p:nvPr/>
        </p:nvSpPr>
        <p:spPr>
          <a:xfrm>
            <a:off x="5579748" y="3680879"/>
            <a:ext cx="2369995" cy="750371"/>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a:t>
            </a:r>
            <a:r>
              <a:rPr lang="en-SG" sz="1200" b="1">
                <a:solidFill>
                  <a:schemeClr val="tx1"/>
                </a:solidFill>
              </a:rPr>
              <a:t>Hub [SMU] </a:t>
            </a:r>
            <a:endParaRPr lang="en-SG" sz="1200" b="1" dirty="0">
              <a:solidFill>
                <a:schemeClr val="tx1"/>
              </a:solidFill>
            </a:endParaRP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DF361BA-E2C1-1F61-954B-3488C229E83C}"/>
              </a:ext>
            </a:extLst>
          </p:cNvPr>
          <p:cNvPicPr>
            <a:picLocks noChangeAspect="1"/>
          </p:cNvPicPr>
          <p:nvPr/>
        </p:nvPicPr>
        <p:blipFill>
          <a:blip r:embed="rId5"/>
          <a:stretch>
            <a:fillRect/>
          </a:stretch>
        </p:blipFill>
        <p:spPr>
          <a:xfrm>
            <a:off x="5880994" y="3899995"/>
            <a:ext cx="322306" cy="288900"/>
          </a:xfrm>
          <a:prstGeom prst="rect">
            <a:avLst/>
          </a:prstGeom>
        </p:spPr>
      </p:pic>
      <p:pic>
        <p:nvPicPr>
          <p:cNvPr id="22" name="Picture 21">
            <a:extLst>
              <a:ext uri="{FF2B5EF4-FFF2-40B4-BE49-F238E27FC236}">
                <a16:creationId xmlns:a16="http://schemas.microsoft.com/office/drawing/2014/main" id="{713A43F0-CEBE-140A-3B8C-2889C69DC50B}"/>
              </a:ext>
            </a:extLst>
          </p:cNvPr>
          <p:cNvPicPr>
            <a:picLocks noChangeAspect="1"/>
          </p:cNvPicPr>
          <p:nvPr/>
        </p:nvPicPr>
        <p:blipFill>
          <a:blip r:embed="rId5"/>
          <a:stretch>
            <a:fillRect/>
          </a:stretch>
        </p:blipFill>
        <p:spPr>
          <a:xfrm>
            <a:off x="6424068" y="3879306"/>
            <a:ext cx="322306" cy="288900"/>
          </a:xfrm>
          <a:prstGeom prst="rect">
            <a:avLst/>
          </a:prstGeom>
        </p:spPr>
      </p:pic>
      <p:pic>
        <p:nvPicPr>
          <p:cNvPr id="25" name="Picture 24">
            <a:extLst>
              <a:ext uri="{FF2B5EF4-FFF2-40B4-BE49-F238E27FC236}">
                <a16:creationId xmlns:a16="http://schemas.microsoft.com/office/drawing/2014/main" id="{4E615A18-D653-034F-90A4-DA6DAFAAD8FB}"/>
              </a:ext>
            </a:extLst>
          </p:cNvPr>
          <p:cNvPicPr>
            <a:picLocks noChangeAspect="1"/>
          </p:cNvPicPr>
          <p:nvPr/>
        </p:nvPicPr>
        <p:blipFill>
          <a:blip r:embed="rId5"/>
          <a:stretch>
            <a:fillRect/>
          </a:stretch>
        </p:blipFill>
        <p:spPr>
          <a:xfrm>
            <a:off x="7043434" y="3807155"/>
            <a:ext cx="322306" cy="288900"/>
          </a:xfrm>
          <a:prstGeom prst="rect">
            <a:avLst/>
          </a:prstGeom>
        </p:spPr>
      </p:pic>
      <p:pic>
        <p:nvPicPr>
          <p:cNvPr id="24" name="Picture 23">
            <a:extLst>
              <a:ext uri="{FF2B5EF4-FFF2-40B4-BE49-F238E27FC236}">
                <a16:creationId xmlns:a16="http://schemas.microsoft.com/office/drawing/2014/main" id="{0A7EB0D4-4D5E-5895-35F3-904A38D902AA}"/>
              </a:ext>
            </a:extLst>
          </p:cNvPr>
          <p:cNvPicPr>
            <a:picLocks noChangeAspect="1"/>
          </p:cNvPicPr>
          <p:nvPr/>
        </p:nvPicPr>
        <p:blipFill>
          <a:blip r:embed="rId5"/>
          <a:stretch>
            <a:fillRect/>
          </a:stretch>
        </p:blipFill>
        <p:spPr>
          <a:xfrm>
            <a:off x="6955473" y="3955514"/>
            <a:ext cx="322306" cy="288900"/>
          </a:xfrm>
          <a:prstGeom prst="rect">
            <a:avLst/>
          </a:prstGeom>
        </p:spPr>
      </p:pic>
    </p:spTree>
    <p:extLst>
      <p:ext uri="{BB962C8B-B14F-4D97-AF65-F5344CB8AC3E}">
        <p14:creationId xmlns:p14="http://schemas.microsoft.com/office/powerpoint/2010/main" val="42924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loud computing system&#10;&#10;Description automatically generated">
            <a:extLst>
              <a:ext uri="{FF2B5EF4-FFF2-40B4-BE49-F238E27FC236}">
                <a16:creationId xmlns:a16="http://schemas.microsoft.com/office/drawing/2014/main" id="{E5308BE7-2240-AC61-D712-945834D75A5F}"/>
              </a:ext>
            </a:extLst>
          </p:cNvPr>
          <p:cNvPicPr>
            <a:picLocks noChangeAspect="1"/>
          </p:cNvPicPr>
          <p:nvPr/>
        </p:nvPicPr>
        <p:blipFill rotWithShape="1">
          <a:blip r:embed="rId2">
            <a:extLst>
              <a:ext uri="{28A0092B-C50C-407E-A947-70E740481C1C}">
                <a14:useLocalDpi xmlns:a14="http://schemas.microsoft.com/office/drawing/2010/main" val="0"/>
              </a:ext>
            </a:extLst>
          </a:blip>
          <a:srcRect r="12644"/>
          <a:stretch/>
        </p:blipFill>
        <p:spPr>
          <a:xfrm>
            <a:off x="147738" y="993057"/>
            <a:ext cx="6056417" cy="5314335"/>
          </a:xfrm>
          <a:prstGeom prst="rect">
            <a:avLst/>
          </a:prstGeom>
        </p:spPr>
      </p:pic>
      <p:pic>
        <p:nvPicPr>
          <p:cNvPr id="7" name="Picture 6" descr="A diagram of a system&#10;&#10;Description automatically generated">
            <a:extLst>
              <a:ext uri="{FF2B5EF4-FFF2-40B4-BE49-F238E27FC236}">
                <a16:creationId xmlns:a16="http://schemas.microsoft.com/office/drawing/2014/main" id="{45AB867D-CE0B-F7BD-27AC-40C866908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56" y="1111046"/>
            <a:ext cx="5358580" cy="5083953"/>
          </a:xfrm>
          <a:prstGeom prst="rect">
            <a:avLst/>
          </a:prstGeom>
          <a:ln w="9525">
            <a:solidFill>
              <a:schemeClr val="tx1"/>
            </a:solidFill>
            <a:prstDash val="dash"/>
          </a:ln>
        </p:spPr>
      </p:pic>
    </p:spTree>
    <p:extLst>
      <p:ext uri="{BB962C8B-B14F-4D97-AF65-F5344CB8AC3E}">
        <p14:creationId xmlns:p14="http://schemas.microsoft.com/office/powerpoint/2010/main" val="348589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326896033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 have </a:t>
                      </a:r>
                      <a:r>
                        <a:rPr lang="en-SG" sz="1200" b="0">
                          <a:solidFill>
                            <a:schemeClr val="tx1"/>
                          </a:solidFill>
                        </a:rPr>
                        <a:t>programming knowledge.</a:t>
                      </a:r>
                      <a:endParaRPr lang="en-SG" sz="12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3454</Words>
  <Application>Microsoft Office PowerPoint</Application>
  <PresentationFormat>Widescreen</PresentationFormat>
  <Paragraphs>602</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yuancheng Liu</cp:lastModifiedBy>
  <cp:revision>379</cp:revision>
  <dcterms:created xsi:type="dcterms:W3CDTF">2023-01-03T12:34:38Z</dcterms:created>
  <dcterms:modified xsi:type="dcterms:W3CDTF">2024-05-15T05:16:27Z</dcterms:modified>
</cp:coreProperties>
</file>