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263" r:id="rId3"/>
    <p:sldId id="262" r:id="rId4"/>
    <p:sldId id="300" r:id="rId5"/>
    <p:sldId id="301" r:id="rId6"/>
    <p:sldId id="257" r:id="rId7"/>
    <p:sldId id="258" r:id="rId8"/>
    <p:sldId id="259"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6" d="100"/>
          <a:sy n="96" d="100"/>
        </p:scale>
        <p:origin x="32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BA6DB02-48BF-406A-9449-0BBAAE1D3FCC}" type="datetimeFigureOut">
              <a:rPr lang="en-SG" smtClean="0"/>
              <a:t>31/1/2023</a:t>
            </a:fld>
            <a:endParaRPr lang="en-SG"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SG"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B0C630E-0CE8-4915-8E08-22247CA7F11A}" type="slidenum">
              <a:rPr lang="en-SG" smtClean="0"/>
              <a:t>‹#›</a:t>
            </a:fld>
            <a:endParaRPr lang="en-SG" dirty="0"/>
          </a:p>
        </p:txBody>
      </p:sp>
    </p:spTree>
    <p:extLst>
      <p:ext uri="{BB962C8B-B14F-4D97-AF65-F5344CB8AC3E}">
        <p14:creationId xmlns:p14="http://schemas.microsoft.com/office/powerpoint/2010/main" val="30250390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3B0C630E-0CE8-4915-8E08-22247CA7F11A}" type="slidenum">
              <a:rPr lang="en-SG" smtClean="0"/>
              <a:t>3</a:t>
            </a:fld>
            <a:endParaRPr lang="en-SG" dirty="0"/>
          </a:p>
        </p:txBody>
      </p:sp>
    </p:spTree>
    <p:extLst>
      <p:ext uri="{BB962C8B-B14F-4D97-AF65-F5344CB8AC3E}">
        <p14:creationId xmlns:p14="http://schemas.microsoft.com/office/powerpoint/2010/main" val="42499550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3B0C630E-0CE8-4915-8E08-22247CA7F11A}" type="slidenum">
              <a:rPr lang="en-SG" smtClean="0"/>
              <a:t>7</a:t>
            </a:fld>
            <a:endParaRPr lang="en-SG" dirty="0"/>
          </a:p>
        </p:txBody>
      </p:sp>
    </p:spTree>
    <p:extLst>
      <p:ext uri="{BB962C8B-B14F-4D97-AF65-F5344CB8AC3E}">
        <p14:creationId xmlns:p14="http://schemas.microsoft.com/office/powerpoint/2010/main" val="27650883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89274-28DD-E174-1281-64383FB5700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SG"/>
          </a:p>
        </p:txBody>
      </p:sp>
      <p:sp>
        <p:nvSpPr>
          <p:cNvPr id="3" name="Subtitle 2">
            <a:extLst>
              <a:ext uri="{FF2B5EF4-FFF2-40B4-BE49-F238E27FC236}">
                <a16:creationId xmlns:a16="http://schemas.microsoft.com/office/drawing/2014/main" id="{77B23797-6D40-7CF9-CA14-0C3BC698388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SG"/>
          </a:p>
        </p:txBody>
      </p:sp>
      <p:sp>
        <p:nvSpPr>
          <p:cNvPr id="4" name="Date Placeholder 3">
            <a:extLst>
              <a:ext uri="{FF2B5EF4-FFF2-40B4-BE49-F238E27FC236}">
                <a16:creationId xmlns:a16="http://schemas.microsoft.com/office/drawing/2014/main" id="{73F3003B-C319-7CAD-D801-7A224D34CBE9}"/>
              </a:ext>
            </a:extLst>
          </p:cNvPr>
          <p:cNvSpPr>
            <a:spLocks noGrp="1"/>
          </p:cNvSpPr>
          <p:nvPr>
            <p:ph type="dt" sz="half" idx="10"/>
          </p:nvPr>
        </p:nvSpPr>
        <p:spPr/>
        <p:txBody>
          <a:bodyPr/>
          <a:lstStyle/>
          <a:p>
            <a:fld id="{568D23B1-6EF9-4DFF-A006-F22E70A73051}" type="datetimeFigureOut">
              <a:rPr lang="en-SG" smtClean="0"/>
              <a:t>31/1/2023</a:t>
            </a:fld>
            <a:endParaRPr lang="en-SG" dirty="0"/>
          </a:p>
        </p:txBody>
      </p:sp>
      <p:sp>
        <p:nvSpPr>
          <p:cNvPr id="5" name="Footer Placeholder 4">
            <a:extLst>
              <a:ext uri="{FF2B5EF4-FFF2-40B4-BE49-F238E27FC236}">
                <a16:creationId xmlns:a16="http://schemas.microsoft.com/office/drawing/2014/main" id="{FDBACEF1-59E8-4AF0-9C4B-E228544125BC}"/>
              </a:ext>
            </a:extLst>
          </p:cNvPr>
          <p:cNvSpPr>
            <a:spLocks noGrp="1"/>
          </p:cNvSpPr>
          <p:nvPr>
            <p:ph type="ftr" sz="quarter" idx="11"/>
          </p:nvPr>
        </p:nvSpPr>
        <p:spPr/>
        <p:txBody>
          <a:bodyPr/>
          <a:lstStyle/>
          <a:p>
            <a:endParaRPr lang="en-SG" dirty="0"/>
          </a:p>
        </p:txBody>
      </p:sp>
      <p:sp>
        <p:nvSpPr>
          <p:cNvPr id="6" name="Slide Number Placeholder 5">
            <a:extLst>
              <a:ext uri="{FF2B5EF4-FFF2-40B4-BE49-F238E27FC236}">
                <a16:creationId xmlns:a16="http://schemas.microsoft.com/office/drawing/2014/main" id="{89937B84-E03A-6F1D-4DBA-4A0DEB2F8971}"/>
              </a:ext>
            </a:extLst>
          </p:cNvPr>
          <p:cNvSpPr>
            <a:spLocks noGrp="1"/>
          </p:cNvSpPr>
          <p:nvPr>
            <p:ph type="sldNum" sz="quarter" idx="12"/>
          </p:nvPr>
        </p:nvSpPr>
        <p:spPr/>
        <p:txBody>
          <a:bodyPr/>
          <a:lstStyle/>
          <a:p>
            <a:fld id="{0FAF8F53-A2F0-4FEF-9533-DCDA5522C906}" type="slidenum">
              <a:rPr lang="en-SG" smtClean="0"/>
              <a:t>‹#›</a:t>
            </a:fld>
            <a:endParaRPr lang="en-SG" dirty="0"/>
          </a:p>
        </p:txBody>
      </p:sp>
    </p:spTree>
    <p:extLst>
      <p:ext uri="{BB962C8B-B14F-4D97-AF65-F5344CB8AC3E}">
        <p14:creationId xmlns:p14="http://schemas.microsoft.com/office/powerpoint/2010/main" val="9755225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58D0B5-7C99-D5CB-3023-0CB35713733B}"/>
              </a:ext>
            </a:extLst>
          </p:cNvPr>
          <p:cNvSpPr>
            <a:spLocks noGrp="1"/>
          </p:cNvSpPr>
          <p:nvPr>
            <p:ph type="title"/>
          </p:nvPr>
        </p:nvSpPr>
        <p:spPr/>
        <p:txBody>
          <a:bodyPr/>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D5D74EF4-4589-FEDD-A428-CC5F3EF496B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B47330D1-FBB8-8608-91C9-478082D43FA1}"/>
              </a:ext>
            </a:extLst>
          </p:cNvPr>
          <p:cNvSpPr>
            <a:spLocks noGrp="1"/>
          </p:cNvSpPr>
          <p:nvPr>
            <p:ph type="dt" sz="half" idx="10"/>
          </p:nvPr>
        </p:nvSpPr>
        <p:spPr/>
        <p:txBody>
          <a:bodyPr/>
          <a:lstStyle/>
          <a:p>
            <a:fld id="{568D23B1-6EF9-4DFF-A006-F22E70A73051}" type="datetimeFigureOut">
              <a:rPr lang="en-SG" smtClean="0"/>
              <a:t>31/1/2023</a:t>
            </a:fld>
            <a:endParaRPr lang="en-SG" dirty="0"/>
          </a:p>
        </p:txBody>
      </p:sp>
      <p:sp>
        <p:nvSpPr>
          <p:cNvPr id="5" name="Footer Placeholder 4">
            <a:extLst>
              <a:ext uri="{FF2B5EF4-FFF2-40B4-BE49-F238E27FC236}">
                <a16:creationId xmlns:a16="http://schemas.microsoft.com/office/drawing/2014/main" id="{9A4CF333-842F-014F-B9B4-0647898B8E30}"/>
              </a:ext>
            </a:extLst>
          </p:cNvPr>
          <p:cNvSpPr>
            <a:spLocks noGrp="1"/>
          </p:cNvSpPr>
          <p:nvPr>
            <p:ph type="ftr" sz="quarter" idx="11"/>
          </p:nvPr>
        </p:nvSpPr>
        <p:spPr/>
        <p:txBody>
          <a:bodyPr/>
          <a:lstStyle/>
          <a:p>
            <a:endParaRPr lang="en-SG" dirty="0"/>
          </a:p>
        </p:txBody>
      </p:sp>
      <p:sp>
        <p:nvSpPr>
          <p:cNvPr id="6" name="Slide Number Placeholder 5">
            <a:extLst>
              <a:ext uri="{FF2B5EF4-FFF2-40B4-BE49-F238E27FC236}">
                <a16:creationId xmlns:a16="http://schemas.microsoft.com/office/drawing/2014/main" id="{2ACC225C-B128-32D5-B893-26FAB2BB341D}"/>
              </a:ext>
            </a:extLst>
          </p:cNvPr>
          <p:cNvSpPr>
            <a:spLocks noGrp="1"/>
          </p:cNvSpPr>
          <p:nvPr>
            <p:ph type="sldNum" sz="quarter" idx="12"/>
          </p:nvPr>
        </p:nvSpPr>
        <p:spPr/>
        <p:txBody>
          <a:bodyPr/>
          <a:lstStyle/>
          <a:p>
            <a:fld id="{0FAF8F53-A2F0-4FEF-9533-DCDA5522C906}" type="slidenum">
              <a:rPr lang="en-SG" smtClean="0"/>
              <a:t>‹#›</a:t>
            </a:fld>
            <a:endParaRPr lang="en-SG" dirty="0"/>
          </a:p>
        </p:txBody>
      </p:sp>
    </p:spTree>
    <p:extLst>
      <p:ext uri="{BB962C8B-B14F-4D97-AF65-F5344CB8AC3E}">
        <p14:creationId xmlns:p14="http://schemas.microsoft.com/office/powerpoint/2010/main" val="8270825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2674235-A75F-9A98-6A48-E4DDE7F4545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3C2C6B40-BFBA-4FE8-AA73-FD8C5C02BB4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CDA7129E-62B8-7805-437E-7F0B7C24E8C8}"/>
              </a:ext>
            </a:extLst>
          </p:cNvPr>
          <p:cNvSpPr>
            <a:spLocks noGrp="1"/>
          </p:cNvSpPr>
          <p:nvPr>
            <p:ph type="dt" sz="half" idx="10"/>
          </p:nvPr>
        </p:nvSpPr>
        <p:spPr/>
        <p:txBody>
          <a:bodyPr/>
          <a:lstStyle/>
          <a:p>
            <a:fld id="{568D23B1-6EF9-4DFF-A006-F22E70A73051}" type="datetimeFigureOut">
              <a:rPr lang="en-SG" smtClean="0"/>
              <a:t>31/1/2023</a:t>
            </a:fld>
            <a:endParaRPr lang="en-SG" dirty="0"/>
          </a:p>
        </p:txBody>
      </p:sp>
      <p:sp>
        <p:nvSpPr>
          <p:cNvPr id="5" name="Footer Placeholder 4">
            <a:extLst>
              <a:ext uri="{FF2B5EF4-FFF2-40B4-BE49-F238E27FC236}">
                <a16:creationId xmlns:a16="http://schemas.microsoft.com/office/drawing/2014/main" id="{C1F990F8-22E7-9D44-40E4-F4A6AAD9B1F4}"/>
              </a:ext>
            </a:extLst>
          </p:cNvPr>
          <p:cNvSpPr>
            <a:spLocks noGrp="1"/>
          </p:cNvSpPr>
          <p:nvPr>
            <p:ph type="ftr" sz="quarter" idx="11"/>
          </p:nvPr>
        </p:nvSpPr>
        <p:spPr/>
        <p:txBody>
          <a:bodyPr/>
          <a:lstStyle/>
          <a:p>
            <a:endParaRPr lang="en-SG" dirty="0"/>
          </a:p>
        </p:txBody>
      </p:sp>
      <p:sp>
        <p:nvSpPr>
          <p:cNvPr id="6" name="Slide Number Placeholder 5">
            <a:extLst>
              <a:ext uri="{FF2B5EF4-FFF2-40B4-BE49-F238E27FC236}">
                <a16:creationId xmlns:a16="http://schemas.microsoft.com/office/drawing/2014/main" id="{0AAA168E-8B8A-D577-58FE-C85A3D71D707}"/>
              </a:ext>
            </a:extLst>
          </p:cNvPr>
          <p:cNvSpPr>
            <a:spLocks noGrp="1"/>
          </p:cNvSpPr>
          <p:nvPr>
            <p:ph type="sldNum" sz="quarter" idx="12"/>
          </p:nvPr>
        </p:nvSpPr>
        <p:spPr/>
        <p:txBody>
          <a:bodyPr/>
          <a:lstStyle/>
          <a:p>
            <a:fld id="{0FAF8F53-A2F0-4FEF-9533-DCDA5522C906}" type="slidenum">
              <a:rPr lang="en-SG" smtClean="0"/>
              <a:t>‹#›</a:t>
            </a:fld>
            <a:endParaRPr lang="en-SG" dirty="0"/>
          </a:p>
        </p:txBody>
      </p:sp>
    </p:spTree>
    <p:extLst>
      <p:ext uri="{BB962C8B-B14F-4D97-AF65-F5344CB8AC3E}">
        <p14:creationId xmlns:p14="http://schemas.microsoft.com/office/powerpoint/2010/main" val="20841579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E6B014-1AFF-107A-91F7-E854B69CC8D5}"/>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A0D1522E-89D1-85C1-511B-F177B140454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968BF1BC-ED16-4D06-9DA5-CDBE240DF980}"/>
              </a:ext>
            </a:extLst>
          </p:cNvPr>
          <p:cNvSpPr>
            <a:spLocks noGrp="1"/>
          </p:cNvSpPr>
          <p:nvPr>
            <p:ph type="dt" sz="half" idx="10"/>
          </p:nvPr>
        </p:nvSpPr>
        <p:spPr/>
        <p:txBody>
          <a:bodyPr/>
          <a:lstStyle/>
          <a:p>
            <a:fld id="{568D23B1-6EF9-4DFF-A006-F22E70A73051}" type="datetimeFigureOut">
              <a:rPr lang="en-SG" smtClean="0"/>
              <a:t>31/1/2023</a:t>
            </a:fld>
            <a:endParaRPr lang="en-SG" dirty="0"/>
          </a:p>
        </p:txBody>
      </p:sp>
      <p:sp>
        <p:nvSpPr>
          <p:cNvPr id="5" name="Footer Placeholder 4">
            <a:extLst>
              <a:ext uri="{FF2B5EF4-FFF2-40B4-BE49-F238E27FC236}">
                <a16:creationId xmlns:a16="http://schemas.microsoft.com/office/drawing/2014/main" id="{D71897EE-394D-F77C-D96E-BC13AB415CB8}"/>
              </a:ext>
            </a:extLst>
          </p:cNvPr>
          <p:cNvSpPr>
            <a:spLocks noGrp="1"/>
          </p:cNvSpPr>
          <p:nvPr>
            <p:ph type="ftr" sz="quarter" idx="11"/>
          </p:nvPr>
        </p:nvSpPr>
        <p:spPr/>
        <p:txBody>
          <a:bodyPr/>
          <a:lstStyle/>
          <a:p>
            <a:endParaRPr lang="en-SG" dirty="0"/>
          </a:p>
        </p:txBody>
      </p:sp>
      <p:sp>
        <p:nvSpPr>
          <p:cNvPr id="6" name="Slide Number Placeholder 5">
            <a:extLst>
              <a:ext uri="{FF2B5EF4-FFF2-40B4-BE49-F238E27FC236}">
                <a16:creationId xmlns:a16="http://schemas.microsoft.com/office/drawing/2014/main" id="{E437261D-B1D8-6773-ACFA-5511A3A07FF9}"/>
              </a:ext>
            </a:extLst>
          </p:cNvPr>
          <p:cNvSpPr>
            <a:spLocks noGrp="1"/>
          </p:cNvSpPr>
          <p:nvPr>
            <p:ph type="sldNum" sz="quarter" idx="12"/>
          </p:nvPr>
        </p:nvSpPr>
        <p:spPr/>
        <p:txBody>
          <a:bodyPr/>
          <a:lstStyle/>
          <a:p>
            <a:fld id="{0FAF8F53-A2F0-4FEF-9533-DCDA5522C906}" type="slidenum">
              <a:rPr lang="en-SG" smtClean="0"/>
              <a:t>‹#›</a:t>
            </a:fld>
            <a:endParaRPr lang="en-SG" dirty="0"/>
          </a:p>
        </p:txBody>
      </p:sp>
    </p:spTree>
    <p:extLst>
      <p:ext uri="{BB962C8B-B14F-4D97-AF65-F5344CB8AC3E}">
        <p14:creationId xmlns:p14="http://schemas.microsoft.com/office/powerpoint/2010/main" val="24271722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E85E26-56A7-B639-C1C5-6370C4E9BA3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SG"/>
          </a:p>
        </p:txBody>
      </p:sp>
      <p:sp>
        <p:nvSpPr>
          <p:cNvPr id="3" name="Text Placeholder 2">
            <a:extLst>
              <a:ext uri="{FF2B5EF4-FFF2-40B4-BE49-F238E27FC236}">
                <a16:creationId xmlns:a16="http://schemas.microsoft.com/office/drawing/2014/main" id="{9D7F754F-BD76-D4EF-466F-62A741DD71B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D2D2442-9176-A0C8-2681-DC8B2C7C0508}"/>
              </a:ext>
            </a:extLst>
          </p:cNvPr>
          <p:cNvSpPr>
            <a:spLocks noGrp="1"/>
          </p:cNvSpPr>
          <p:nvPr>
            <p:ph type="dt" sz="half" idx="10"/>
          </p:nvPr>
        </p:nvSpPr>
        <p:spPr/>
        <p:txBody>
          <a:bodyPr/>
          <a:lstStyle/>
          <a:p>
            <a:fld id="{568D23B1-6EF9-4DFF-A006-F22E70A73051}" type="datetimeFigureOut">
              <a:rPr lang="en-SG" smtClean="0"/>
              <a:t>31/1/2023</a:t>
            </a:fld>
            <a:endParaRPr lang="en-SG" dirty="0"/>
          </a:p>
        </p:txBody>
      </p:sp>
      <p:sp>
        <p:nvSpPr>
          <p:cNvPr id="5" name="Footer Placeholder 4">
            <a:extLst>
              <a:ext uri="{FF2B5EF4-FFF2-40B4-BE49-F238E27FC236}">
                <a16:creationId xmlns:a16="http://schemas.microsoft.com/office/drawing/2014/main" id="{994E4E6C-6CA6-4F70-4D61-21CCF03CF735}"/>
              </a:ext>
            </a:extLst>
          </p:cNvPr>
          <p:cNvSpPr>
            <a:spLocks noGrp="1"/>
          </p:cNvSpPr>
          <p:nvPr>
            <p:ph type="ftr" sz="quarter" idx="11"/>
          </p:nvPr>
        </p:nvSpPr>
        <p:spPr/>
        <p:txBody>
          <a:bodyPr/>
          <a:lstStyle/>
          <a:p>
            <a:endParaRPr lang="en-SG" dirty="0"/>
          </a:p>
        </p:txBody>
      </p:sp>
      <p:sp>
        <p:nvSpPr>
          <p:cNvPr id="6" name="Slide Number Placeholder 5">
            <a:extLst>
              <a:ext uri="{FF2B5EF4-FFF2-40B4-BE49-F238E27FC236}">
                <a16:creationId xmlns:a16="http://schemas.microsoft.com/office/drawing/2014/main" id="{B94920FC-98FC-5F75-867C-FEF185AB1760}"/>
              </a:ext>
            </a:extLst>
          </p:cNvPr>
          <p:cNvSpPr>
            <a:spLocks noGrp="1"/>
          </p:cNvSpPr>
          <p:nvPr>
            <p:ph type="sldNum" sz="quarter" idx="12"/>
          </p:nvPr>
        </p:nvSpPr>
        <p:spPr/>
        <p:txBody>
          <a:bodyPr/>
          <a:lstStyle/>
          <a:p>
            <a:fld id="{0FAF8F53-A2F0-4FEF-9533-DCDA5522C906}" type="slidenum">
              <a:rPr lang="en-SG" smtClean="0"/>
              <a:t>‹#›</a:t>
            </a:fld>
            <a:endParaRPr lang="en-SG" dirty="0"/>
          </a:p>
        </p:txBody>
      </p:sp>
    </p:spTree>
    <p:extLst>
      <p:ext uri="{BB962C8B-B14F-4D97-AF65-F5344CB8AC3E}">
        <p14:creationId xmlns:p14="http://schemas.microsoft.com/office/powerpoint/2010/main" val="5500484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CF9758-0AA3-1C7A-E2D1-4F55102DE8B7}"/>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EB5B651E-A646-854E-3270-595A54CFD0D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a:extLst>
              <a:ext uri="{FF2B5EF4-FFF2-40B4-BE49-F238E27FC236}">
                <a16:creationId xmlns:a16="http://schemas.microsoft.com/office/drawing/2014/main" id="{D4EBAD9E-26F8-78C9-36D4-B526509E169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Date Placeholder 4">
            <a:extLst>
              <a:ext uri="{FF2B5EF4-FFF2-40B4-BE49-F238E27FC236}">
                <a16:creationId xmlns:a16="http://schemas.microsoft.com/office/drawing/2014/main" id="{F42F5A0E-CA02-4F1B-3D24-11D79CFECB4D}"/>
              </a:ext>
            </a:extLst>
          </p:cNvPr>
          <p:cNvSpPr>
            <a:spLocks noGrp="1"/>
          </p:cNvSpPr>
          <p:nvPr>
            <p:ph type="dt" sz="half" idx="10"/>
          </p:nvPr>
        </p:nvSpPr>
        <p:spPr/>
        <p:txBody>
          <a:bodyPr/>
          <a:lstStyle/>
          <a:p>
            <a:fld id="{568D23B1-6EF9-4DFF-A006-F22E70A73051}" type="datetimeFigureOut">
              <a:rPr lang="en-SG" smtClean="0"/>
              <a:t>31/1/2023</a:t>
            </a:fld>
            <a:endParaRPr lang="en-SG" dirty="0"/>
          </a:p>
        </p:txBody>
      </p:sp>
      <p:sp>
        <p:nvSpPr>
          <p:cNvPr id="6" name="Footer Placeholder 5">
            <a:extLst>
              <a:ext uri="{FF2B5EF4-FFF2-40B4-BE49-F238E27FC236}">
                <a16:creationId xmlns:a16="http://schemas.microsoft.com/office/drawing/2014/main" id="{AF31248E-52B4-DC74-12B1-F00660E8FBDE}"/>
              </a:ext>
            </a:extLst>
          </p:cNvPr>
          <p:cNvSpPr>
            <a:spLocks noGrp="1"/>
          </p:cNvSpPr>
          <p:nvPr>
            <p:ph type="ftr" sz="quarter" idx="11"/>
          </p:nvPr>
        </p:nvSpPr>
        <p:spPr/>
        <p:txBody>
          <a:bodyPr/>
          <a:lstStyle/>
          <a:p>
            <a:endParaRPr lang="en-SG" dirty="0"/>
          </a:p>
        </p:txBody>
      </p:sp>
      <p:sp>
        <p:nvSpPr>
          <p:cNvPr id="7" name="Slide Number Placeholder 6">
            <a:extLst>
              <a:ext uri="{FF2B5EF4-FFF2-40B4-BE49-F238E27FC236}">
                <a16:creationId xmlns:a16="http://schemas.microsoft.com/office/drawing/2014/main" id="{E106406B-DD3C-E23D-2EB9-FF80C0B0940D}"/>
              </a:ext>
            </a:extLst>
          </p:cNvPr>
          <p:cNvSpPr>
            <a:spLocks noGrp="1"/>
          </p:cNvSpPr>
          <p:nvPr>
            <p:ph type="sldNum" sz="quarter" idx="12"/>
          </p:nvPr>
        </p:nvSpPr>
        <p:spPr/>
        <p:txBody>
          <a:bodyPr/>
          <a:lstStyle/>
          <a:p>
            <a:fld id="{0FAF8F53-A2F0-4FEF-9533-DCDA5522C906}" type="slidenum">
              <a:rPr lang="en-SG" smtClean="0"/>
              <a:t>‹#›</a:t>
            </a:fld>
            <a:endParaRPr lang="en-SG" dirty="0"/>
          </a:p>
        </p:txBody>
      </p:sp>
    </p:spTree>
    <p:extLst>
      <p:ext uri="{BB962C8B-B14F-4D97-AF65-F5344CB8AC3E}">
        <p14:creationId xmlns:p14="http://schemas.microsoft.com/office/powerpoint/2010/main" val="22480065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A3B63-D0DA-3048-6B37-C168E23AC674}"/>
              </a:ext>
            </a:extLst>
          </p:cNvPr>
          <p:cNvSpPr>
            <a:spLocks noGrp="1"/>
          </p:cNvSpPr>
          <p:nvPr>
            <p:ph type="title"/>
          </p:nvPr>
        </p:nvSpPr>
        <p:spPr>
          <a:xfrm>
            <a:off x="839788" y="365125"/>
            <a:ext cx="10515600" cy="1325563"/>
          </a:xfrm>
        </p:spPr>
        <p:txBody>
          <a:bodyPr/>
          <a:lstStyle/>
          <a:p>
            <a:r>
              <a:rPr lang="en-US"/>
              <a:t>Click to edit Master title style</a:t>
            </a:r>
            <a:endParaRPr lang="en-SG"/>
          </a:p>
        </p:txBody>
      </p:sp>
      <p:sp>
        <p:nvSpPr>
          <p:cNvPr id="3" name="Text Placeholder 2">
            <a:extLst>
              <a:ext uri="{FF2B5EF4-FFF2-40B4-BE49-F238E27FC236}">
                <a16:creationId xmlns:a16="http://schemas.microsoft.com/office/drawing/2014/main" id="{09A9F21E-D215-4E5E-7AD3-43F071E43D4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4BAF539-37EF-712B-E188-83815953F06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Text Placeholder 4">
            <a:extLst>
              <a:ext uri="{FF2B5EF4-FFF2-40B4-BE49-F238E27FC236}">
                <a16:creationId xmlns:a16="http://schemas.microsoft.com/office/drawing/2014/main" id="{9FD72831-7297-3F25-9667-BFA2C375A05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40D568F-CF90-0D7F-A8E7-3FE9C2DAAEA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7" name="Date Placeholder 6">
            <a:extLst>
              <a:ext uri="{FF2B5EF4-FFF2-40B4-BE49-F238E27FC236}">
                <a16:creationId xmlns:a16="http://schemas.microsoft.com/office/drawing/2014/main" id="{54BA07F9-A99E-474A-6115-6D4291676A6F}"/>
              </a:ext>
            </a:extLst>
          </p:cNvPr>
          <p:cNvSpPr>
            <a:spLocks noGrp="1"/>
          </p:cNvSpPr>
          <p:nvPr>
            <p:ph type="dt" sz="half" idx="10"/>
          </p:nvPr>
        </p:nvSpPr>
        <p:spPr/>
        <p:txBody>
          <a:bodyPr/>
          <a:lstStyle/>
          <a:p>
            <a:fld id="{568D23B1-6EF9-4DFF-A006-F22E70A73051}" type="datetimeFigureOut">
              <a:rPr lang="en-SG" smtClean="0"/>
              <a:t>31/1/2023</a:t>
            </a:fld>
            <a:endParaRPr lang="en-SG" dirty="0"/>
          </a:p>
        </p:txBody>
      </p:sp>
      <p:sp>
        <p:nvSpPr>
          <p:cNvPr id="8" name="Footer Placeholder 7">
            <a:extLst>
              <a:ext uri="{FF2B5EF4-FFF2-40B4-BE49-F238E27FC236}">
                <a16:creationId xmlns:a16="http://schemas.microsoft.com/office/drawing/2014/main" id="{FB4E383E-38BE-CD25-81CF-8ABBBFB206B6}"/>
              </a:ext>
            </a:extLst>
          </p:cNvPr>
          <p:cNvSpPr>
            <a:spLocks noGrp="1"/>
          </p:cNvSpPr>
          <p:nvPr>
            <p:ph type="ftr" sz="quarter" idx="11"/>
          </p:nvPr>
        </p:nvSpPr>
        <p:spPr/>
        <p:txBody>
          <a:bodyPr/>
          <a:lstStyle/>
          <a:p>
            <a:endParaRPr lang="en-SG" dirty="0"/>
          </a:p>
        </p:txBody>
      </p:sp>
      <p:sp>
        <p:nvSpPr>
          <p:cNvPr id="9" name="Slide Number Placeholder 8">
            <a:extLst>
              <a:ext uri="{FF2B5EF4-FFF2-40B4-BE49-F238E27FC236}">
                <a16:creationId xmlns:a16="http://schemas.microsoft.com/office/drawing/2014/main" id="{6987D696-A1A7-7439-EBAD-2147A1B3FD4C}"/>
              </a:ext>
            </a:extLst>
          </p:cNvPr>
          <p:cNvSpPr>
            <a:spLocks noGrp="1"/>
          </p:cNvSpPr>
          <p:nvPr>
            <p:ph type="sldNum" sz="quarter" idx="12"/>
          </p:nvPr>
        </p:nvSpPr>
        <p:spPr/>
        <p:txBody>
          <a:bodyPr/>
          <a:lstStyle/>
          <a:p>
            <a:fld id="{0FAF8F53-A2F0-4FEF-9533-DCDA5522C906}" type="slidenum">
              <a:rPr lang="en-SG" smtClean="0"/>
              <a:t>‹#›</a:t>
            </a:fld>
            <a:endParaRPr lang="en-SG" dirty="0"/>
          </a:p>
        </p:txBody>
      </p:sp>
    </p:spTree>
    <p:extLst>
      <p:ext uri="{BB962C8B-B14F-4D97-AF65-F5344CB8AC3E}">
        <p14:creationId xmlns:p14="http://schemas.microsoft.com/office/powerpoint/2010/main" val="32108267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CFFD31-5942-AA61-F4B2-5A7ADB18759B}"/>
              </a:ext>
            </a:extLst>
          </p:cNvPr>
          <p:cNvSpPr>
            <a:spLocks noGrp="1"/>
          </p:cNvSpPr>
          <p:nvPr>
            <p:ph type="title"/>
          </p:nvPr>
        </p:nvSpPr>
        <p:spPr/>
        <p:txBody>
          <a:bodyPr/>
          <a:lstStyle/>
          <a:p>
            <a:r>
              <a:rPr lang="en-US"/>
              <a:t>Click to edit Master title style</a:t>
            </a:r>
            <a:endParaRPr lang="en-SG"/>
          </a:p>
        </p:txBody>
      </p:sp>
      <p:sp>
        <p:nvSpPr>
          <p:cNvPr id="3" name="Date Placeholder 2">
            <a:extLst>
              <a:ext uri="{FF2B5EF4-FFF2-40B4-BE49-F238E27FC236}">
                <a16:creationId xmlns:a16="http://schemas.microsoft.com/office/drawing/2014/main" id="{FEB98808-BC23-9E24-49D6-D9923712D605}"/>
              </a:ext>
            </a:extLst>
          </p:cNvPr>
          <p:cNvSpPr>
            <a:spLocks noGrp="1"/>
          </p:cNvSpPr>
          <p:nvPr>
            <p:ph type="dt" sz="half" idx="10"/>
          </p:nvPr>
        </p:nvSpPr>
        <p:spPr/>
        <p:txBody>
          <a:bodyPr/>
          <a:lstStyle/>
          <a:p>
            <a:fld id="{568D23B1-6EF9-4DFF-A006-F22E70A73051}" type="datetimeFigureOut">
              <a:rPr lang="en-SG" smtClean="0"/>
              <a:t>31/1/2023</a:t>
            </a:fld>
            <a:endParaRPr lang="en-SG" dirty="0"/>
          </a:p>
        </p:txBody>
      </p:sp>
      <p:sp>
        <p:nvSpPr>
          <p:cNvPr id="4" name="Footer Placeholder 3">
            <a:extLst>
              <a:ext uri="{FF2B5EF4-FFF2-40B4-BE49-F238E27FC236}">
                <a16:creationId xmlns:a16="http://schemas.microsoft.com/office/drawing/2014/main" id="{07810CE3-081C-B457-0953-7B6D0474CB40}"/>
              </a:ext>
            </a:extLst>
          </p:cNvPr>
          <p:cNvSpPr>
            <a:spLocks noGrp="1"/>
          </p:cNvSpPr>
          <p:nvPr>
            <p:ph type="ftr" sz="quarter" idx="11"/>
          </p:nvPr>
        </p:nvSpPr>
        <p:spPr/>
        <p:txBody>
          <a:bodyPr/>
          <a:lstStyle/>
          <a:p>
            <a:endParaRPr lang="en-SG" dirty="0"/>
          </a:p>
        </p:txBody>
      </p:sp>
      <p:sp>
        <p:nvSpPr>
          <p:cNvPr id="5" name="Slide Number Placeholder 4">
            <a:extLst>
              <a:ext uri="{FF2B5EF4-FFF2-40B4-BE49-F238E27FC236}">
                <a16:creationId xmlns:a16="http://schemas.microsoft.com/office/drawing/2014/main" id="{9D506563-949B-76C8-B201-F02F8F90390D}"/>
              </a:ext>
            </a:extLst>
          </p:cNvPr>
          <p:cNvSpPr>
            <a:spLocks noGrp="1"/>
          </p:cNvSpPr>
          <p:nvPr>
            <p:ph type="sldNum" sz="quarter" idx="12"/>
          </p:nvPr>
        </p:nvSpPr>
        <p:spPr/>
        <p:txBody>
          <a:bodyPr/>
          <a:lstStyle/>
          <a:p>
            <a:fld id="{0FAF8F53-A2F0-4FEF-9533-DCDA5522C906}" type="slidenum">
              <a:rPr lang="en-SG" smtClean="0"/>
              <a:t>‹#›</a:t>
            </a:fld>
            <a:endParaRPr lang="en-SG" dirty="0"/>
          </a:p>
        </p:txBody>
      </p:sp>
    </p:spTree>
    <p:extLst>
      <p:ext uri="{BB962C8B-B14F-4D97-AF65-F5344CB8AC3E}">
        <p14:creationId xmlns:p14="http://schemas.microsoft.com/office/powerpoint/2010/main" val="6554555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E16500B-F78C-83CC-5CE0-3756892DCC0B}"/>
              </a:ext>
            </a:extLst>
          </p:cNvPr>
          <p:cNvSpPr>
            <a:spLocks noGrp="1"/>
          </p:cNvSpPr>
          <p:nvPr>
            <p:ph type="dt" sz="half" idx="10"/>
          </p:nvPr>
        </p:nvSpPr>
        <p:spPr/>
        <p:txBody>
          <a:bodyPr/>
          <a:lstStyle/>
          <a:p>
            <a:fld id="{568D23B1-6EF9-4DFF-A006-F22E70A73051}" type="datetimeFigureOut">
              <a:rPr lang="en-SG" smtClean="0"/>
              <a:t>31/1/2023</a:t>
            </a:fld>
            <a:endParaRPr lang="en-SG" dirty="0"/>
          </a:p>
        </p:txBody>
      </p:sp>
      <p:sp>
        <p:nvSpPr>
          <p:cNvPr id="3" name="Footer Placeholder 2">
            <a:extLst>
              <a:ext uri="{FF2B5EF4-FFF2-40B4-BE49-F238E27FC236}">
                <a16:creationId xmlns:a16="http://schemas.microsoft.com/office/drawing/2014/main" id="{53D59A0F-F451-0026-403F-BF5A5CF5EEF9}"/>
              </a:ext>
            </a:extLst>
          </p:cNvPr>
          <p:cNvSpPr>
            <a:spLocks noGrp="1"/>
          </p:cNvSpPr>
          <p:nvPr>
            <p:ph type="ftr" sz="quarter" idx="11"/>
          </p:nvPr>
        </p:nvSpPr>
        <p:spPr/>
        <p:txBody>
          <a:bodyPr/>
          <a:lstStyle/>
          <a:p>
            <a:endParaRPr lang="en-SG" dirty="0"/>
          </a:p>
        </p:txBody>
      </p:sp>
      <p:sp>
        <p:nvSpPr>
          <p:cNvPr id="4" name="Slide Number Placeholder 3">
            <a:extLst>
              <a:ext uri="{FF2B5EF4-FFF2-40B4-BE49-F238E27FC236}">
                <a16:creationId xmlns:a16="http://schemas.microsoft.com/office/drawing/2014/main" id="{B93EF60A-0383-2268-F613-CF10374AE089}"/>
              </a:ext>
            </a:extLst>
          </p:cNvPr>
          <p:cNvSpPr>
            <a:spLocks noGrp="1"/>
          </p:cNvSpPr>
          <p:nvPr>
            <p:ph type="sldNum" sz="quarter" idx="12"/>
          </p:nvPr>
        </p:nvSpPr>
        <p:spPr/>
        <p:txBody>
          <a:bodyPr/>
          <a:lstStyle/>
          <a:p>
            <a:fld id="{0FAF8F53-A2F0-4FEF-9533-DCDA5522C906}" type="slidenum">
              <a:rPr lang="en-SG" smtClean="0"/>
              <a:t>‹#›</a:t>
            </a:fld>
            <a:endParaRPr lang="en-SG" dirty="0"/>
          </a:p>
        </p:txBody>
      </p:sp>
    </p:spTree>
    <p:extLst>
      <p:ext uri="{BB962C8B-B14F-4D97-AF65-F5344CB8AC3E}">
        <p14:creationId xmlns:p14="http://schemas.microsoft.com/office/powerpoint/2010/main" val="40369272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CA2088-14E7-C62A-5A16-57331E709C9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Content Placeholder 2">
            <a:extLst>
              <a:ext uri="{FF2B5EF4-FFF2-40B4-BE49-F238E27FC236}">
                <a16:creationId xmlns:a16="http://schemas.microsoft.com/office/drawing/2014/main" id="{1F81317A-86A0-AB01-9F5E-F5821658699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Text Placeholder 3">
            <a:extLst>
              <a:ext uri="{FF2B5EF4-FFF2-40B4-BE49-F238E27FC236}">
                <a16:creationId xmlns:a16="http://schemas.microsoft.com/office/drawing/2014/main" id="{00CF6E03-BA03-BE32-1FB0-15E18646466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211662C-8FB0-5070-1054-8160BA82D94E}"/>
              </a:ext>
            </a:extLst>
          </p:cNvPr>
          <p:cNvSpPr>
            <a:spLocks noGrp="1"/>
          </p:cNvSpPr>
          <p:nvPr>
            <p:ph type="dt" sz="half" idx="10"/>
          </p:nvPr>
        </p:nvSpPr>
        <p:spPr/>
        <p:txBody>
          <a:bodyPr/>
          <a:lstStyle/>
          <a:p>
            <a:fld id="{568D23B1-6EF9-4DFF-A006-F22E70A73051}" type="datetimeFigureOut">
              <a:rPr lang="en-SG" smtClean="0"/>
              <a:t>31/1/2023</a:t>
            </a:fld>
            <a:endParaRPr lang="en-SG" dirty="0"/>
          </a:p>
        </p:txBody>
      </p:sp>
      <p:sp>
        <p:nvSpPr>
          <p:cNvPr id="6" name="Footer Placeholder 5">
            <a:extLst>
              <a:ext uri="{FF2B5EF4-FFF2-40B4-BE49-F238E27FC236}">
                <a16:creationId xmlns:a16="http://schemas.microsoft.com/office/drawing/2014/main" id="{735605E2-574E-8FA5-BE29-6052CE795DC5}"/>
              </a:ext>
            </a:extLst>
          </p:cNvPr>
          <p:cNvSpPr>
            <a:spLocks noGrp="1"/>
          </p:cNvSpPr>
          <p:nvPr>
            <p:ph type="ftr" sz="quarter" idx="11"/>
          </p:nvPr>
        </p:nvSpPr>
        <p:spPr/>
        <p:txBody>
          <a:bodyPr/>
          <a:lstStyle/>
          <a:p>
            <a:endParaRPr lang="en-SG" dirty="0"/>
          </a:p>
        </p:txBody>
      </p:sp>
      <p:sp>
        <p:nvSpPr>
          <p:cNvPr id="7" name="Slide Number Placeholder 6">
            <a:extLst>
              <a:ext uri="{FF2B5EF4-FFF2-40B4-BE49-F238E27FC236}">
                <a16:creationId xmlns:a16="http://schemas.microsoft.com/office/drawing/2014/main" id="{DE0BB9F2-250C-43CD-94A9-4CABF6EE035E}"/>
              </a:ext>
            </a:extLst>
          </p:cNvPr>
          <p:cNvSpPr>
            <a:spLocks noGrp="1"/>
          </p:cNvSpPr>
          <p:nvPr>
            <p:ph type="sldNum" sz="quarter" idx="12"/>
          </p:nvPr>
        </p:nvSpPr>
        <p:spPr/>
        <p:txBody>
          <a:bodyPr/>
          <a:lstStyle/>
          <a:p>
            <a:fld id="{0FAF8F53-A2F0-4FEF-9533-DCDA5522C906}" type="slidenum">
              <a:rPr lang="en-SG" smtClean="0"/>
              <a:t>‹#›</a:t>
            </a:fld>
            <a:endParaRPr lang="en-SG" dirty="0"/>
          </a:p>
        </p:txBody>
      </p:sp>
    </p:spTree>
    <p:extLst>
      <p:ext uri="{BB962C8B-B14F-4D97-AF65-F5344CB8AC3E}">
        <p14:creationId xmlns:p14="http://schemas.microsoft.com/office/powerpoint/2010/main" val="19843402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2E5BB1-4184-60F1-B70D-690FECEBA8E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Picture Placeholder 2">
            <a:extLst>
              <a:ext uri="{FF2B5EF4-FFF2-40B4-BE49-F238E27FC236}">
                <a16:creationId xmlns:a16="http://schemas.microsoft.com/office/drawing/2014/main" id="{4F0C61D6-928A-D400-13FB-AE5BABFE8B8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dirty="0"/>
          </a:p>
        </p:txBody>
      </p:sp>
      <p:sp>
        <p:nvSpPr>
          <p:cNvPr id="4" name="Text Placeholder 3">
            <a:extLst>
              <a:ext uri="{FF2B5EF4-FFF2-40B4-BE49-F238E27FC236}">
                <a16:creationId xmlns:a16="http://schemas.microsoft.com/office/drawing/2014/main" id="{1EBA941F-C6B3-1DBB-3DF2-6255DEB15A9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A3BDCBD-6E76-B86F-2F5F-9A095D6B3C96}"/>
              </a:ext>
            </a:extLst>
          </p:cNvPr>
          <p:cNvSpPr>
            <a:spLocks noGrp="1"/>
          </p:cNvSpPr>
          <p:nvPr>
            <p:ph type="dt" sz="half" idx="10"/>
          </p:nvPr>
        </p:nvSpPr>
        <p:spPr/>
        <p:txBody>
          <a:bodyPr/>
          <a:lstStyle/>
          <a:p>
            <a:fld id="{568D23B1-6EF9-4DFF-A006-F22E70A73051}" type="datetimeFigureOut">
              <a:rPr lang="en-SG" smtClean="0"/>
              <a:t>31/1/2023</a:t>
            </a:fld>
            <a:endParaRPr lang="en-SG" dirty="0"/>
          </a:p>
        </p:txBody>
      </p:sp>
      <p:sp>
        <p:nvSpPr>
          <p:cNvPr id="6" name="Footer Placeholder 5">
            <a:extLst>
              <a:ext uri="{FF2B5EF4-FFF2-40B4-BE49-F238E27FC236}">
                <a16:creationId xmlns:a16="http://schemas.microsoft.com/office/drawing/2014/main" id="{94F3FE2F-0FDB-33FD-E02E-34A75FAFE764}"/>
              </a:ext>
            </a:extLst>
          </p:cNvPr>
          <p:cNvSpPr>
            <a:spLocks noGrp="1"/>
          </p:cNvSpPr>
          <p:nvPr>
            <p:ph type="ftr" sz="quarter" idx="11"/>
          </p:nvPr>
        </p:nvSpPr>
        <p:spPr/>
        <p:txBody>
          <a:bodyPr/>
          <a:lstStyle/>
          <a:p>
            <a:endParaRPr lang="en-SG" dirty="0"/>
          </a:p>
        </p:txBody>
      </p:sp>
      <p:sp>
        <p:nvSpPr>
          <p:cNvPr id="7" name="Slide Number Placeholder 6">
            <a:extLst>
              <a:ext uri="{FF2B5EF4-FFF2-40B4-BE49-F238E27FC236}">
                <a16:creationId xmlns:a16="http://schemas.microsoft.com/office/drawing/2014/main" id="{81C4D4C3-FBAF-0734-12F6-CE4512E55879}"/>
              </a:ext>
            </a:extLst>
          </p:cNvPr>
          <p:cNvSpPr>
            <a:spLocks noGrp="1"/>
          </p:cNvSpPr>
          <p:nvPr>
            <p:ph type="sldNum" sz="quarter" idx="12"/>
          </p:nvPr>
        </p:nvSpPr>
        <p:spPr/>
        <p:txBody>
          <a:bodyPr/>
          <a:lstStyle/>
          <a:p>
            <a:fld id="{0FAF8F53-A2F0-4FEF-9533-DCDA5522C906}" type="slidenum">
              <a:rPr lang="en-SG" smtClean="0"/>
              <a:t>‹#›</a:t>
            </a:fld>
            <a:endParaRPr lang="en-SG" dirty="0"/>
          </a:p>
        </p:txBody>
      </p:sp>
    </p:spTree>
    <p:extLst>
      <p:ext uri="{BB962C8B-B14F-4D97-AF65-F5344CB8AC3E}">
        <p14:creationId xmlns:p14="http://schemas.microsoft.com/office/powerpoint/2010/main" val="411421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6FE3110-3C31-9744-BCE1-F6742E7A7D1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SG"/>
          </a:p>
        </p:txBody>
      </p:sp>
      <p:sp>
        <p:nvSpPr>
          <p:cNvPr id="3" name="Text Placeholder 2">
            <a:extLst>
              <a:ext uri="{FF2B5EF4-FFF2-40B4-BE49-F238E27FC236}">
                <a16:creationId xmlns:a16="http://schemas.microsoft.com/office/drawing/2014/main" id="{0AA8F2D6-2E50-E32F-3F20-D99BCCFCB1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44C18200-AB04-96CF-74FF-5FF57F7B95C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68D23B1-6EF9-4DFF-A006-F22E70A73051}" type="datetimeFigureOut">
              <a:rPr lang="en-SG" smtClean="0"/>
              <a:t>31/1/2023</a:t>
            </a:fld>
            <a:endParaRPr lang="en-SG" dirty="0"/>
          </a:p>
        </p:txBody>
      </p:sp>
      <p:sp>
        <p:nvSpPr>
          <p:cNvPr id="5" name="Footer Placeholder 4">
            <a:extLst>
              <a:ext uri="{FF2B5EF4-FFF2-40B4-BE49-F238E27FC236}">
                <a16:creationId xmlns:a16="http://schemas.microsoft.com/office/drawing/2014/main" id="{E4DB6C13-B38D-3DB3-DB8F-2ED270FCEFD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G" dirty="0"/>
          </a:p>
        </p:txBody>
      </p:sp>
      <p:sp>
        <p:nvSpPr>
          <p:cNvPr id="6" name="Slide Number Placeholder 5">
            <a:extLst>
              <a:ext uri="{FF2B5EF4-FFF2-40B4-BE49-F238E27FC236}">
                <a16:creationId xmlns:a16="http://schemas.microsoft.com/office/drawing/2014/main" id="{329C7E0A-090F-9018-3953-7BFD370D9B5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AF8F53-A2F0-4FEF-9533-DCDA5522C906}" type="slidenum">
              <a:rPr lang="en-SG" smtClean="0"/>
              <a:t>‹#›</a:t>
            </a:fld>
            <a:endParaRPr lang="en-SG" dirty="0"/>
          </a:p>
        </p:txBody>
      </p:sp>
    </p:spTree>
    <p:extLst>
      <p:ext uri="{BB962C8B-B14F-4D97-AF65-F5344CB8AC3E}">
        <p14:creationId xmlns:p14="http://schemas.microsoft.com/office/powerpoint/2010/main" val="12713210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youtube.com/watch?v=jgm3gQhzUq4&amp;t=57s" TargetMode="External"/><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hyperlink" Target="https://www.youtube.com/watch?v=wZsRmYPcPTQ" TargetMode="External"/></Relationships>
</file>

<file path=ppt/slides/_rels/slide6.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2EE9385-272D-78F8-37EF-D7BFBD2E461E}"/>
              </a:ext>
            </a:extLst>
          </p:cNvPr>
          <p:cNvSpPr txBox="1"/>
          <p:nvPr/>
        </p:nvSpPr>
        <p:spPr>
          <a:xfrm>
            <a:off x="0" y="-12557"/>
            <a:ext cx="12191999" cy="461665"/>
          </a:xfrm>
          <a:prstGeom prst="rect">
            <a:avLst/>
          </a:prstGeom>
          <a:solidFill>
            <a:schemeClr val="accent1">
              <a:lumMod val="75000"/>
            </a:schemeClr>
          </a:solidFill>
          <a:ln>
            <a:solidFill>
              <a:schemeClr val="tx1"/>
            </a:solidFill>
          </a:ln>
        </p:spPr>
        <p:txBody>
          <a:bodyPr wrap="square" rtlCol="0">
            <a:spAutoFit/>
          </a:bodyPr>
          <a:lstStyle/>
          <a:p>
            <a:r>
              <a:rPr lang="en-SG" sz="2400" dirty="0">
                <a:solidFill>
                  <a:schemeClr val="bg1"/>
                </a:solidFill>
              </a:rPr>
              <a:t>Cluster Users Emulator [ Introduction ] </a:t>
            </a:r>
            <a:endParaRPr lang="en-SG" sz="2400" dirty="0">
              <a:solidFill>
                <a:srgbClr val="FF0000"/>
              </a:solidFill>
            </a:endParaRPr>
          </a:p>
        </p:txBody>
      </p:sp>
      <p:pic>
        <p:nvPicPr>
          <p:cNvPr id="5" name="Picture 4" descr="Graphical user interface, text&#10;&#10;Description automatically generated with medium confidence">
            <a:extLst>
              <a:ext uri="{FF2B5EF4-FFF2-40B4-BE49-F238E27FC236}">
                <a16:creationId xmlns:a16="http://schemas.microsoft.com/office/drawing/2014/main" id="{CCBDD8B4-58ED-392B-004A-4336DFD8CA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27245" y="53310"/>
            <a:ext cx="1598494" cy="348275"/>
          </a:xfrm>
          <a:prstGeom prst="rect">
            <a:avLst/>
          </a:prstGeom>
        </p:spPr>
      </p:pic>
      <p:sp>
        <p:nvSpPr>
          <p:cNvPr id="2" name="TextBox 1">
            <a:extLst>
              <a:ext uri="{FF2B5EF4-FFF2-40B4-BE49-F238E27FC236}">
                <a16:creationId xmlns:a16="http://schemas.microsoft.com/office/drawing/2014/main" id="{DCADC662-95B1-8431-9D84-67099C71BEBE}"/>
              </a:ext>
            </a:extLst>
          </p:cNvPr>
          <p:cNvSpPr txBox="1"/>
          <p:nvPr/>
        </p:nvSpPr>
        <p:spPr>
          <a:xfrm>
            <a:off x="563125" y="731765"/>
            <a:ext cx="10876814" cy="4278094"/>
          </a:xfrm>
          <a:prstGeom prst="rect">
            <a:avLst/>
          </a:prstGeom>
          <a:noFill/>
        </p:spPr>
        <p:txBody>
          <a:bodyPr wrap="square" rtlCol="0">
            <a:spAutoFit/>
          </a:bodyPr>
          <a:lstStyle/>
          <a:p>
            <a:r>
              <a:rPr lang="en-US" sz="1600" b="1" dirty="0"/>
              <a:t>Introduction</a:t>
            </a:r>
          </a:p>
          <a:p>
            <a:endParaRPr lang="en-US" sz="1600" b="1" dirty="0"/>
          </a:p>
          <a:p>
            <a:r>
              <a:rPr lang="en-US" sz="1600" b="1" dirty="0"/>
              <a:t>This product introduction slides will show what is Cluster User Emulator, who may be interested about using it, why user choose using this compare with other tools, technical details, the w</a:t>
            </a:r>
            <a:r>
              <a:rPr lang="en-US" sz="1600" b="1" dirty="0">
                <a:solidFill>
                  <a:schemeClr val="tx1"/>
                </a:solidFill>
              </a:rPr>
              <a:t>eaknesses of our </a:t>
            </a:r>
            <a:r>
              <a:rPr lang="en-US" sz="1600" b="1" dirty="0"/>
              <a:t>product and some product use case.</a:t>
            </a:r>
          </a:p>
          <a:p>
            <a:endParaRPr lang="en-US" sz="1600" b="1" dirty="0"/>
          </a:p>
          <a:p>
            <a:r>
              <a:rPr lang="en-US" sz="1600" b="1" dirty="0"/>
              <a:t>Contents: </a:t>
            </a:r>
          </a:p>
          <a:p>
            <a:endParaRPr lang="en-US" sz="1600" b="1" dirty="0"/>
          </a:p>
          <a:p>
            <a:r>
              <a:rPr lang="en-US" sz="1600" b="1" dirty="0"/>
              <a:t>Page [1, 2] : Production </a:t>
            </a:r>
            <a:r>
              <a:rPr lang="en-US" sz="1600" b="1"/>
              <a:t>Introduction (What </a:t>
            </a:r>
            <a:r>
              <a:rPr lang="en-US" sz="1600" b="1" dirty="0"/>
              <a:t>is Cluster User Emulator)</a:t>
            </a:r>
          </a:p>
          <a:p>
            <a:endParaRPr lang="en-US" sz="1600" b="1" dirty="0"/>
          </a:p>
          <a:p>
            <a:endParaRPr lang="en-US" sz="1600" b="1" dirty="0"/>
          </a:p>
          <a:p>
            <a:endParaRPr lang="en-US" sz="1600" b="1" dirty="0"/>
          </a:p>
          <a:p>
            <a:endParaRPr lang="en-US" sz="1600" b="1" dirty="0"/>
          </a:p>
          <a:p>
            <a:endParaRPr lang="en-US" sz="1600" b="1" dirty="0"/>
          </a:p>
          <a:p>
            <a:endParaRPr lang="en-US" sz="1600" b="1" dirty="0"/>
          </a:p>
          <a:p>
            <a:endParaRPr lang="en-US" sz="1600" b="1" dirty="0"/>
          </a:p>
          <a:p>
            <a:endParaRPr lang="en-US" sz="1600" b="1" dirty="0"/>
          </a:p>
          <a:p>
            <a:r>
              <a:rPr lang="en-US" sz="1600" b="1" dirty="0"/>
              <a:t> </a:t>
            </a:r>
          </a:p>
        </p:txBody>
      </p:sp>
    </p:spTree>
    <p:extLst>
      <p:ext uri="{BB962C8B-B14F-4D97-AF65-F5344CB8AC3E}">
        <p14:creationId xmlns:p14="http://schemas.microsoft.com/office/powerpoint/2010/main" val="38536156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C4335D5-0078-1587-DC97-D13ACDE98BEC}"/>
              </a:ext>
            </a:extLst>
          </p:cNvPr>
          <p:cNvSpPr txBox="1"/>
          <p:nvPr/>
        </p:nvSpPr>
        <p:spPr>
          <a:xfrm>
            <a:off x="0" y="-12557"/>
            <a:ext cx="12191999" cy="461665"/>
          </a:xfrm>
          <a:prstGeom prst="rect">
            <a:avLst/>
          </a:prstGeom>
          <a:solidFill>
            <a:schemeClr val="accent1">
              <a:lumMod val="75000"/>
            </a:schemeClr>
          </a:solidFill>
          <a:ln>
            <a:solidFill>
              <a:schemeClr val="tx1"/>
            </a:solidFill>
          </a:ln>
        </p:spPr>
        <p:txBody>
          <a:bodyPr wrap="square" rtlCol="0">
            <a:spAutoFit/>
          </a:bodyPr>
          <a:lstStyle/>
          <a:p>
            <a:r>
              <a:rPr lang="en-SG" sz="2400" dirty="0">
                <a:solidFill>
                  <a:schemeClr val="bg1"/>
                </a:solidFill>
              </a:rPr>
              <a:t>Cluster Users Emulator  [ Introduction ] </a:t>
            </a:r>
            <a:endParaRPr lang="en-SG" sz="2400" dirty="0">
              <a:solidFill>
                <a:srgbClr val="FF0000"/>
              </a:solidFill>
            </a:endParaRPr>
          </a:p>
        </p:txBody>
      </p:sp>
      <p:pic>
        <p:nvPicPr>
          <p:cNvPr id="5" name="Picture 4" descr="Graphical user interface, text&#10;&#10;Description automatically generated with medium confidence">
            <a:extLst>
              <a:ext uri="{FF2B5EF4-FFF2-40B4-BE49-F238E27FC236}">
                <a16:creationId xmlns:a16="http://schemas.microsoft.com/office/drawing/2014/main" id="{25E0E093-95E0-5258-C35D-3C788413E87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27245" y="53310"/>
            <a:ext cx="1598494" cy="348275"/>
          </a:xfrm>
          <a:prstGeom prst="rect">
            <a:avLst/>
          </a:prstGeom>
        </p:spPr>
      </p:pic>
      <p:sp>
        <p:nvSpPr>
          <p:cNvPr id="6" name="TextBox 5">
            <a:extLst>
              <a:ext uri="{FF2B5EF4-FFF2-40B4-BE49-F238E27FC236}">
                <a16:creationId xmlns:a16="http://schemas.microsoft.com/office/drawing/2014/main" id="{7264604C-E974-314F-2C60-9796347B0839}"/>
              </a:ext>
            </a:extLst>
          </p:cNvPr>
          <p:cNvSpPr txBox="1"/>
          <p:nvPr/>
        </p:nvSpPr>
        <p:spPr>
          <a:xfrm>
            <a:off x="599149" y="821217"/>
            <a:ext cx="9280346" cy="5570756"/>
          </a:xfrm>
          <a:prstGeom prst="rect">
            <a:avLst/>
          </a:prstGeom>
          <a:noFill/>
        </p:spPr>
        <p:txBody>
          <a:bodyPr wrap="square" rtlCol="0">
            <a:spAutoFit/>
          </a:bodyPr>
          <a:lstStyle/>
          <a:p>
            <a:pPr algn="just"/>
            <a:r>
              <a:rPr lang="en-US" b="1" dirty="0"/>
              <a:t>What is Cluster Users Emulator? </a:t>
            </a:r>
          </a:p>
          <a:p>
            <a:pPr algn="just"/>
            <a:endParaRPr lang="en-US" sz="1600" b="1" dirty="0"/>
          </a:p>
          <a:p>
            <a:pPr algn="just"/>
            <a:r>
              <a:rPr lang="en-US" sz="1600" dirty="0"/>
              <a:t>The Cluster Users Emulator is a multiple users’ action emulation system running in a network/compute cluster system which can fill the customers’ requirement about:</a:t>
            </a:r>
          </a:p>
          <a:p>
            <a:pPr algn="just"/>
            <a:endParaRPr lang="en-US" sz="1600" dirty="0"/>
          </a:p>
          <a:p>
            <a:pPr marL="285750" indent="-285750" algn="just">
              <a:buFont typeface="Arial" panose="020B0604020202020204" pitchFamily="34" charset="0"/>
              <a:buChar char="•"/>
            </a:pPr>
            <a:r>
              <a:rPr lang="en-US" sz="1600" dirty="0"/>
              <a:t>Network-traffic / node activities generation. </a:t>
            </a:r>
          </a:p>
          <a:p>
            <a:pPr marL="285750" indent="-285750" algn="just">
              <a:buFont typeface="Arial" panose="020B0604020202020204" pitchFamily="34" charset="0"/>
              <a:buChar char="•"/>
            </a:pPr>
            <a:r>
              <a:rPr lang="en-US" sz="1600" dirty="0"/>
              <a:t>Robotic process / tasks automation. </a:t>
            </a:r>
          </a:p>
          <a:p>
            <a:pPr marL="285750" indent="-285750" algn="just">
              <a:buFont typeface="Arial" panose="020B0604020202020204" pitchFamily="34" charset="0"/>
              <a:buChar char="•"/>
            </a:pPr>
            <a:r>
              <a:rPr lang="en-US" sz="1600" dirty="0"/>
              <a:t>System tasks’ process monitoring and control.</a:t>
            </a:r>
          </a:p>
          <a:p>
            <a:pPr algn="just"/>
            <a:endParaRPr lang="en-US" sz="1600" b="1" dirty="0"/>
          </a:p>
          <a:p>
            <a:pPr algn="just"/>
            <a:endParaRPr lang="en-US" sz="1600" b="1" dirty="0"/>
          </a:p>
          <a:p>
            <a:pPr algn="just"/>
            <a:r>
              <a:rPr lang="en-US" b="1" dirty="0"/>
              <a:t>Program Design Purpose</a:t>
            </a:r>
          </a:p>
          <a:p>
            <a:pPr algn="just"/>
            <a:endParaRPr lang="en-US" sz="1600" b="1" dirty="0"/>
          </a:p>
          <a:p>
            <a:pPr algn="just"/>
            <a:r>
              <a:rPr lang="en-US" sz="1600" dirty="0"/>
              <a:t>We want to create a distributed and no-centralized single/multiple users’ activities emulator system to simulate and monitor a mid side cluster of users’ normal network traffic actions and the local activities events. The system can be applied to support below scenario : </a:t>
            </a:r>
          </a:p>
          <a:p>
            <a:pPr algn="just"/>
            <a:endParaRPr lang="en-US" sz="1600" dirty="0"/>
          </a:p>
          <a:p>
            <a:pPr marL="285750" indent="-285750" algn="just">
              <a:buFont typeface="Arial" panose="020B0604020202020204" pitchFamily="34" charset="0"/>
              <a:buChar char="•"/>
            </a:pPr>
            <a:r>
              <a:rPr lang="en-US" sz="1600" dirty="0"/>
              <a:t>Auto repeat/replay specified numbers of users (blue team) activities (</a:t>
            </a:r>
            <a:r>
              <a:rPr lang="en-SG" sz="1600" dirty="0"/>
              <a:t>b</a:t>
            </a:r>
            <a:r>
              <a:rPr lang="en-SG" sz="1600" b="0" i="0" dirty="0">
                <a:effectLst/>
              </a:rPr>
              <a:t>enign-traffic</a:t>
            </a:r>
            <a:r>
              <a:rPr lang="en-US" sz="1600" dirty="0"/>
              <a:t>) or </a:t>
            </a:r>
            <a:r>
              <a:rPr lang="en-SG" sz="1600" b="0" i="0" dirty="0">
                <a:effectLst/>
              </a:rPr>
              <a:t>or attack-action (red team) </a:t>
            </a:r>
            <a:r>
              <a:rPr lang="en-US" sz="1600" dirty="0"/>
              <a:t>in cyber exercise event.</a:t>
            </a:r>
          </a:p>
          <a:p>
            <a:pPr marL="285750" indent="-285750" algn="just">
              <a:buFont typeface="Arial" panose="020B0604020202020204" pitchFamily="34" charset="0"/>
              <a:buChar char="•"/>
            </a:pPr>
            <a:r>
              <a:rPr lang="en-US" sz="1600" dirty="0"/>
              <a:t>Generate required network traffic flow with different network protocols for network security research project. </a:t>
            </a:r>
          </a:p>
          <a:p>
            <a:pPr marL="285750" indent="-285750" algn="just">
              <a:buFont typeface="Arial" panose="020B0604020202020204" pitchFamily="34" charset="0"/>
              <a:buChar char="•"/>
            </a:pPr>
            <a:r>
              <a:rPr lang="en-US" sz="1600" dirty="0"/>
              <a:t>Be used to build the repeatable users’ test environment for AI/ML trained model’s testing and verification.</a:t>
            </a:r>
          </a:p>
          <a:p>
            <a:pPr marL="285750" indent="-285750" algn="just">
              <a:buFont typeface="Arial" panose="020B0604020202020204" pitchFamily="34" charset="0"/>
              <a:buChar char="•"/>
            </a:pPr>
            <a:r>
              <a:rPr lang="en-US" sz="1600" dirty="0"/>
              <a:t>Provide library API for customer to build customized complex “Human type” action. </a:t>
            </a:r>
          </a:p>
        </p:txBody>
      </p:sp>
    </p:spTree>
    <p:extLst>
      <p:ext uri="{BB962C8B-B14F-4D97-AF65-F5344CB8AC3E}">
        <p14:creationId xmlns:p14="http://schemas.microsoft.com/office/powerpoint/2010/main" val="34337246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 name="Picture 50">
            <a:extLst>
              <a:ext uri="{FF2B5EF4-FFF2-40B4-BE49-F238E27FC236}">
                <a16:creationId xmlns:a16="http://schemas.microsoft.com/office/drawing/2014/main" id="{70C991E6-EC73-58A9-6ABC-F1FA2ABE4B55}"/>
              </a:ext>
            </a:extLst>
          </p:cNvPr>
          <p:cNvPicPr>
            <a:picLocks noChangeAspect="1"/>
          </p:cNvPicPr>
          <p:nvPr/>
        </p:nvPicPr>
        <p:blipFill>
          <a:blip r:embed="rId3"/>
          <a:stretch>
            <a:fillRect/>
          </a:stretch>
        </p:blipFill>
        <p:spPr>
          <a:xfrm>
            <a:off x="6096000" y="1265899"/>
            <a:ext cx="5734379" cy="5085205"/>
          </a:xfrm>
          <a:prstGeom prst="rect">
            <a:avLst/>
          </a:prstGeom>
          <a:ln>
            <a:solidFill>
              <a:schemeClr val="tx1"/>
            </a:solidFill>
            <a:prstDash val="dash"/>
          </a:ln>
        </p:spPr>
      </p:pic>
      <p:sp>
        <p:nvSpPr>
          <p:cNvPr id="4" name="TextBox 3">
            <a:extLst>
              <a:ext uri="{FF2B5EF4-FFF2-40B4-BE49-F238E27FC236}">
                <a16:creationId xmlns:a16="http://schemas.microsoft.com/office/drawing/2014/main" id="{B2EE9385-272D-78F8-37EF-D7BFBD2E461E}"/>
              </a:ext>
            </a:extLst>
          </p:cNvPr>
          <p:cNvSpPr txBox="1"/>
          <p:nvPr/>
        </p:nvSpPr>
        <p:spPr>
          <a:xfrm>
            <a:off x="0" y="-12557"/>
            <a:ext cx="12191999" cy="461665"/>
          </a:xfrm>
          <a:prstGeom prst="rect">
            <a:avLst/>
          </a:prstGeom>
          <a:solidFill>
            <a:schemeClr val="accent1">
              <a:lumMod val="75000"/>
            </a:schemeClr>
          </a:solidFill>
          <a:ln>
            <a:solidFill>
              <a:schemeClr val="tx1"/>
            </a:solidFill>
          </a:ln>
        </p:spPr>
        <p:txBody>
          <a:bodyPr wrap="square" rtlCol="0">
            <a:spAutoFit/>
          </a:bodyPr>
          <a:lstStyle/>
          <a:p>
            <a:r>
              <a:rPr lang="en-SG" sz="2400" dirty="0">
                <a:solidFill>
                  <a:schemeClr val="bg1"/>
                </a:solidFill>
              </a:rPr>
              <a:t>Cluster Users Emulator  [ Introduction ] </a:t>
            </a:r>
            <a:endParaRPr lang="en-SG" sz="2400" dirty="0">
              <a:solidFill>
                <a:srgbClr val="FF0000"/>
              </a:solidFill>
            </a:endParaRPr>
          </a:p>
        </p:txBody>
      </p:sp>
      <p:pic>
        <p:nvPicPr>
          <p:cNvPr id="5" name="Picture 4" descr="Graphical user interface, text&#10;&#10;Description automatically generated with medium confidence">
            <a:extLst>
              <a:ext uri="{FF2B5EF4-FFF2-40B4-BE49-F238E27FC236}">
                <a16:creationId xmlns:a16="http://schemas.microsoft.com/office/drawing/2014/main" id="{CCBDD8B4-58ED-392B-004A-4336DFD8CA6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27245" y="53310"/>
            <a:ext cx="1598494" cy="348275"/>
          </a:xfrm>
          <a:prstGeom prst="rect">
            <a:avLst/>
          </a:prstGeom>
        </p:spPr>
      </p:pic>
      <p:sp>
        <p:nvSpPr>
          <p:cNvPr id="47" name="TextBox 46">
            <a:extLst>
              <a:ext uri="{FF2B5EF4-FFF2-40B4-BE49-F238E27FC236}">
                <a16:creationId xmlns:a16="http://schemas.microsoft.com/office/drawing/2014/main" id="{927A1C77-2657-A42A-0407-4F6B59F33E79}"/>
              </a:ext>
            </a:extLst>
          </p:cNvPr>
          <p:cNvSpPr txBox="1"/>
          <p:nvPr/>
        </p:nvSpPr>
        <p:spPr>
          <a:xfrm>
            <a:off x="273168" y="849849"/>
            <a:ext cx="5580980" cy="5786199"/>
          </a:xfrm>
          <a:prstGeom prst="rect">
            <a:avLst/>
          </a:prstGeom>
          <a:noFill/>
        </p:spPr>
        <p:txBody>
          <a:bodyPr wrap="square" rtlCol="0">
            <a:spAutoFit/>
          </a:bodyPr>
          <a:lstStyle/>
          <a:p>
            <a:r>
              <a:rPr lang="en-US" b="1" dirty="0"/>
              <a:t>System Structure</a:t>
            </a:r>
          </a:p>
          <a:p>
            <a:pPr algn="just"/>
            <a:endParaRPr lang="en-US" sz="1600" dirty="0"/>
          </a:p>
          <a:p>
            <a:pPr algn="just"/>
            <a:r>
              <a:rPr lang="en-US" sz="1600" dirty="0"/>
              <a:t>The user Emulator system can be deployed on single compute node, real network system, VMs based SDN (software defined network).  The product contents three parts, the “User actions repository”, the “User action emulator/scheduler” and the “scheduler monitor hub”. (The 3 parts relationship is shown in the left system deployment structure diagram)</a:t>
            </a:r>
          </a:p>
          <a:p>
            <a:pPr algn="just"/>
            <a:endParaRPr lang="en-US" sz="1600" dirty="0"/>
          </a:p>
          <a:p>
            <a:pPr marL="285750" indent="-285750" algn="just">
              <a:buFont typeface="Arial" panose="020B0604020202020204" pitchFamily="34" charset="0"/>
              <a:buChar char="•"/>
            </a:pPr>
            <a:r>
              <a:rPr lang="en-US" sz="1600" b="1" dirty="0"/>
              <a:t>User Actions Repository </a:t>
            </a:r>
            <a:r>
              <a:rPr lang="en-US" sz="1600" dirty="0"/>
              <a:t>: Provide the library APIs repository to simulate simple user’s normal activities/events under hardware, network, OS and App level. (Such as starting the online meeting, send/receive email, upload/download files, edit MS-Office doc, On/Off Windows FW, watch online/offline video…)</a:t>
            </a:r>
          </a:p>
          <a:p>
            <a:pPr marL="285750" indent="-285750" algn="just">
              <a:buFont typeface="Arial" panose="020B0604020202020204" pitchFamily="34" charset="0"/>
              <a:buChar char="•"/>
            </a:pPr>
            <a:r>
              <a:rPr lang="en-US" sz="1600" b="1" dirty="0"/>
              <a:t>User Action Emulator</a:t>
            </a:r>
            <a:r>
              <a:rPr lang="en-US" sz="1600" dirty="0"/>
              <a:t>: A RPA type scheduler to invoke the action in repository to build more complex “Human type” activities and run the tasks based on the users’ timeline playbook configuration.</a:t>
            </a:r>
          </a:p>
          <a:p>
            <a:pPr marL="285750" indent="-285750" algn="just">
              <a:buFont typeface="Arial" panose="020B0604020202020204" pitchFamily="34" charset="0"/>
              <a:buChar char="•"/>
            </a:pPr>
            <a:r>
              <a:rPr lang="en-US" sz="1600" b="1" dirty="0"/>
              <a:t>Scheduler Monitor Hub</a:t>
            </a:r>
            <a:r>
              <a:rPr lang="en-US" sz="1600" dirty="0"/>
              <a:t>: A no-centralized monitor website host which provides plug and play tasks state view function for customer to monitor and control all/parts of their  schedulers in a computers/servers cluster. </a:t>
            </a:r>
          </a:p>
        </p:txBody>
      </p:sp>
      <p:sp>
        <p:nvSpPr>
          <p:cNvPr id="49" name="TextBox 48">
            <a:extLst>
              <a:ext uri="{FF2B5EF4-FFF2-40B4-BE49-F238E27FC236}">
                <a16:creationId xmlns:a16="http://schemas.microsoft.com/office/drawing/2014/main" id="{039CD2E5-2D39-1473-1F22-81941D98852C}"/>
              </a:ext>
            </a:extLst>
          </p:cNvPr>
          <p:cNvSpPr txBox="1"/>
          <p:nvPr/>
        </p:nvSpPr>
        <p:spPr>
          <a:xfrm>
            <a:off x="5969126" y="906363"/>
            <a:ext cx="3599930" cy="307777"/>
          </a:xfrm>
          <a:prstGeom prst="rect">
            <a:avLst/>
          </a:prstGeom>
          <a:noFill/>
        </p:spPr>
        <p:txBody>
          <a:bodyPr wrap="square" rtlCol="0">
            <a:spAutoFit/>
          </a:bodyPr>
          <a:lstStyle/>
          <a:p>
            <a:r>
              <a:rPr lang="en-US" sz="1400" b="1" dirty="0"/>
              <a:t>System Deployment Structure Diagram </a:t>
            </a:r>
            <a:endParaRPr lang="en-SG" sz="1400" b="1" dirty="0"/>
          </a:p>
        </p:txBody>
      </p:sp>
    </p:spTree>
    <p:extLst>
      <p:ext uri="{BB962C8B-B14F-4D97-AF65-F5344CB8AC3E}">
        <p14:creationId xmlns:p14="http://schemas.microsoft.com/office/powerpoint/2010/main" val="3450798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771F21B-5594-3C93-C738-F7AD99E94C8D}"/>
              </a:ext>
            </a:extLst>
          </p:cNvPr>
          <p:cNvSpPr txBox="1"/>
          <p:nvPr/>
        </p:nvSpPr>
        <p:spPr>
          <a:xfrm>
            <a:off x="0" y="-12557"/>
            <a:ext cx="12191999" cy="461665"/>
          </a:xfrm>
          <a:prstGeom prst="rect">
            <a:avLst/>
          </a:prstGeom>
          <a:solidFill>
            <a:schemeClr val="accent1">
              <a:lumMod val="75000"/>
            </a:schemeClr>
          </a:solidFill>
          <a:ln>
            <a:solidFill>
              <a:schemeClr val="tx1"/>
            </a:solidFill>
          </a:ln>
        </p:spPr>
        <p:txBody>
          <a:bodyPr wrap="square" rtlCol="0">
            <a:spAutoFit/>
          </a:bodyPr>
          <a:lstStyle/>
          <a:p>
            <a:r>
              <a:rPr lang="en-SG" sz="2400" dirty="0">
                <a:solidFill>
                  <a:schemeClr val="bg1"/>
                </a:solidFill>
              </a:rPr>
              <a:t>Cluster Users Emulator  [ Product overview ] </a:t>
            </a:r>
            <a:endParaRPr lang="en-SG" sz="2400" dirty="0">
              <a:solidFill>
                <a:srgbClr val="FF0000"/>
              </a:solidFill>
            </a:endParaRPr>
          </a:p>
        </p:txBody>
      </p:sp>
      <p:pic>
        <p:nvPicPr>
          <p:cNvPr id="5" name="Picture 4" descr="Graphical user interface, text&#10;&#10;Description automatically generated with medium confidence">
            <a:extLst>
              <a:ext uri="{FF2B5EF4-FFF2-40B4-BE49-F238E27FC236}">
                <a16:creationId xmlns:a16="http://schemas.microsoft.com/office/drawing/2014/main" id="{5A0FED60-9150-4AF2-E43D-9378280F40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27245" y="53310"/>
            <a:ext cx="1598494" cy="348275"/>
          </a:xfrm>
          <a:prstGeom prst="rect">
            <a:avLst/>
          </a:prstGeom>
        </p:spPr>
      </p:pic>
      <p:sp>
        <p:nvSpPr>
          <p:cNvPr id="6" name="TextBox 5">
            <a:extLst>
              <a:ext uri="{FF2B5EF4-FFF2-40B4-BE49-F238E27FC236}">
                <a16:creationId xmlns:a16="http://schemas.microsoft.com/office/drawing/2014/main" id="{9D16C642-91A9-8348-CCEC-1DC506FC14FD}"/>
              </a:ext>
            </a:extLst>
          </p:cNvPr>
          <p:cNvSpPr txBox="1"/>
          <p:nvPr/>
        </p:nvSpPr>
        <p:spPr>
          <a:xfrm>
            <a:off x="370549" y="629035"/>
            <a:ext cx="10015842" cy="2062103"/>
          </a:xfrm>
          <a:prstGeom prst="rect">
            <a:avLst/>
          </a:prstGeom>
          <a:noFill/>
        </p:spPr>
        <p:txBody>
          <a:bodyPr wrap="square" rtlCol="0">
            <a:spAutoFit/>
          </a:bodyPr>
          <a:lstStyle/>
          <a:p>
            <a:pPr algn="just"/>
            <a:r>
              <a:rPr lang="en-US" sz="1600" b="1" dirty="0"/>
              <a:t>Product Overview </a:t>
            </a:r>
          </a:p>
          <a:p>
            <a:pPr algn="just"/>
            <a:r>
              <a:rPr lang="en-US" sz="1600" b="1" dirty="0"/>
              <a:t> </a:t>
            </a:r>
          </a:p>
          <a:p>
            <a:pPr algn="just"/>
            <a:r>
              <a:rPr lang="en-US" sz="1600" dirty="0"/>
              <a:t>There are several kinds of well-developed network traffic generators, task scheduler tools and the tasks progress monitors hub in the market. But most of these tools’ functions are very general and don’t cover all the three areas (monitor, management and simulate), so the customer still needs to build their system and do lots of development work. Our Cluster Users Emulator is aimed to provide a packaged all-in-one light solution allow our customer to simulate a groups of different users’ complex human type action, then schedule these event and monitor/control the task without spend much workload to play with several different tools. </a:t>
            </a:r>
          </a:p>
        </p:txBody>
      </p:sp>
      <p:graphicFrame>
        <p:nvGraphicFramePr>
          <p:cNvPr id="8" name="Table 5">
            <a:extLst>
              <a:ext uri="{FF2B5EF4-FFF2-40B4-BE49-F238E27FC236}">
                <a16:creationId xmlns:a16="http://schemas.microsoft.com/office/drawing/2014/main" id="{1175F86C-AAAA-6731-7A69-46AC06CF4BFE}"/>
              </a:ext>
            </a:extLst>
          </p:cNvPr>
          <p:cNvGraphicFramePr>
            <a:graphicFrameLocks noGrp="1"/>
          </p:cNvGraphicFramePr>
          <p:nvPr>
            <p:extLst>
              <p:ext uri="{D42A27DB-BD31-4B8C-83A1-F6EECF244321}">
                <p14:modId xmlns:p14="http://schemas.microsoft.com/office/powerpoint/2010/main" val="1096614984"/>
              </p:ext>
            </p:extLst>
          </p:nvPr>
        </p:nvGraphicFramePr>
        <p:xfrm>
          <a:off x="489818" y="2995899"/>
          <a:ext cx="9777303" cy="3765234"/>
        </p:xfrm>
        <a:graphic>
          <a:graphicData uri="http://schemas.openxmlformats.org/drawingml/2006/table">
            <a:tbl>
              <a:tblPr firstRow="1" bandRow="1">
                <a:tableStyleId>{5C22544A-7EE6-4342-B048-85BDC9FD1C3A}</a:tableStyleId>
              </a:tblPr>
              <a:tblGrid>
                <a:gridCol w="4694455">
                  <a:extLst>
                    <a:ext uri="{9D8B030D-6E8A-4147-A177-3AD203B41FA5}">
                      <a16:colId xmlns:a16="http://schemas.microsoft.com/office/drawing/2014/main" val="4149870345"/>
                    </a:ext>
                  </a:extLst>
                </a:gridCol>
                <a:gridCol w="5082848">
                  <a:extLst>
                    <a:ext uri="{9D8B030D-6E8A-4147-A177-3AD203B41FA5}">
                      <a16:colId xmlns:a16="http://schemas.microsoft.com/office/drawing/2014/main" val="3730207817"/>
                    </a:ext>
                  </a:extLst>
                </a:gridCol>
              </a:tblGrid>
              <a:tr h="2027874">
                <a:tc>
                  <a:txBody>
                    <a:bodyPr/>
                    <a:lstStyle/>
                    <a:p>
                      <a:r>
                        <a:rPr lang="en-US" sz="1200" dirty="0">
                          <a:solidFill>
                            <a:schemeClr val="tx1"/>
                          </a:solidFill>
                        </a:rPr>
                        <a:t>Strengths </a:t>
                      </a:r>
                    </a:p>
                    <a:p>
                      <a:endParaRPr lang="en-US" sz="1200" dirty="0">
                        <a:solidFill>
                          <a:schemeClr val="tx1"/>
                        </a:solidFill>
                      </a:endParaRPr>
                    </a:p>
                    <a:p>
                      <a:pPr marL="285750" indent="-285750">
                        <a:buFont typeface="Arial" panose="020B0604020202020204" pitchFamily="34" charset="0"/>
                        <a:buChar char="•"/>
                      </a:pPr>
                      <a:r>
                        <a:rPr lang="en-US" sz="1200" b="0" dirty="0">
                          <a:solidFill>
                            <a:schemeClr val="tx1"/>
                          </a:solidFill>
                        </a:rPr>
                        <a:t>Provide action emulation, tasks management, monitor and control all-in-one solution. </a:t>
                      </a:r>
                    </a:p>
                    <a:p>
                      <a:pPr marL="285750" indent="-285750">
                        <a:buFont typeface="Arial" panose="020B0604020202020204" pitchFamily="34" charset="0"/>
                        <a:buChar char="•"/>
                      </a:pPr>
                      <a:r>
                        <a:rPr lang="en-US" sz="1200" b="0" dirty="0">
                          <a:solidFill>
                            <a:schemeClr val="tx1"/>
                          </a:solidFill>
                        </a:rPr>
                        <a:t>Opensource with fully customized feature redesign flexibility and free.</a:t>
                      </a:r>
                    </a:p>
                    <a:p>
                      <a:pPr marL="285750" indent="-285750">
                        <a:buFont typeface="Arial" panose="020B0604020202020204" pitchFamily="34" charset="0"/>
                        <a:buChar char="•"/>
                      </a:pPr>
                      <a:r>
                        <a:rPr lang="en-US" sz="1200" b="0" dirty="0">
                          <a:solidFill>
                            <a:schemeClr val="tx1"/>
                          </a:solidFill>
                        </a:rPr>
                        <a:t>No-centralized monitor feature to reduce system modification complexity.  </a:t>
                      </a:r>
                    </a:p>
                    <a:p>
                      <a:pPr marL="285750" indent="-285750">
                        <a:buFont typeface="Arial" panose="020B0604020202020204" pitchFamily="34" charset="0"/>
                        <a:buChar char="•"/>
                      </a:pPr>
                      <a:r>
                        <a:rPr lang="en-US" sz="1200" b="0" dirty="0">
                          <a:solidFill>
                            <a:schemeClr val="tx1"/>
                          </a:solidFill>
                        </a:rPr>
                        <a:t>Windows planform and UI operation action lib. </a:t>
                      </a:r>
                    </a:p>
                    <a:p>
                      <a:pPr marL="285750" indent="-285750">
                        <a:buFont typeface="Arial" panose="020B0604020202020204" pitchFamily="34" charset="0"/>
                        <a:buChar char="•"/>
                      </a:pPr>
                      <a:r>
                        <a:rPr lang="en-US" sz="1200" b="0" dirty="0">
                          <a:solidFill>
                            <a:schemeClr val="tx1"/>
                          </a:solidFill>
                        </a:rPr>
                        <a:t>Simulate complex human type activities.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Weaknesses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SG" sz="1200" dirty="0">
                        <a:solidFill>
                          <a:schemeClr val="tx1"/>
                        </a:solidFill>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SG" sz="1200" b="0" dirty="0">
                          <a:solidFill>
                            <a:schemeClr val="tx1"/>
                          </a:solidFill>
                        </a:rPr>
                        <a:t>Monitor-hub only provides basic tasks control function </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SG" sz="1200" b="0" dirty="0">
                          <a:solidFill>
                            <a:schemeClr val="tx1"/>
                          </a:solidFill>
                        </a:rPr>
                        <a:t>Need to do the customized change based on the server and platform. </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SG" sz="1200" b="0" dirty="0">
                          <a:solidFill>
                            <a:schemeClr val="tx1"/>
                          </a:solidFill>
                        </a:rPr>
                        <a:t>Don’t have task pause/continuous function. </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SG" sz="1200" b="0" dirty="0">
                          <a:solidFill>
                            <a:schemeClr val="tx1"/>
                          </a:solidFill>
                        </a:rPr>
                        <a:t>Some of the features are under development. </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SG" sz="1200" b="0" dirty="0">
                          <a:solidFill>
                            <a:schemeClr val="tx1"/>
                          </a:solidFill>
                        </a:rPr>
                        <a:t>Compare with other mature robotic process automation product in the market, our product still need users have programming knowledge.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SG"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2634739533"/>
                  </a:ext>
                </a:extLst>
              </a:tr>
              <a:tr h="1675201">
                <a:tc>
                  <a:txBody>
                    <a:bodyPr/>
                    <a:lstStyle/>
                    <a:p>
                      <a:r>
                        <a:rPr lang="en-SG" sz="1200" b="1" dirty="0"/>
                        <a:t>Opportunities</a:t>
                      </a:r>
                    </a:p>
                    <a:p>
                      <a:endParaRPr lang="en-SG" sz="1200" b="1" dirty="0"/>
                    </a:p>
                    <a:p>
                      <a:pPr marL="285750" indent="-285750">
                        <a:buFont typeface="Arial" panose="020B0604020202020204" pitchFamily="34" charset="0"/>
                        <a:buChar char="•"/>
                      </a:pPr>
                      <a:r>
                        <a:rPr lang="en-SG" sz="1200" b="0" dirty="0"/>
                        <a:t>Free for the researchers to add their algo in the platform. </a:t>
                      </a:r>
                    </a:p>
                    <a:p>
                      <a:pPr marL="285750" indent="-285750">
                        <a:buFont typeface="Arial" panose="020B0604020202020204" pitchFamily="34" charset="0"/>
                        <a:buChar char="•"/>
                      </a:pPr>
                      <a:r>
                        <a:rPr lang="en-SG" sz="1200" b="0" dirty="0"/>
                        <a:t>Avoid customers to spend time to fix the compatible problem among different programming language, platform and license issue. </a:t>
                      </a:r>
                    </a:p>
                    <a:p>
                      <a:pPr marL="285750" indent="-285750">
                        <a:buFont typeface="Arial" panose="020B0604020202020204" pitchFamily="34" charset="0"/>
                        <a:buChar char="•"/>
                      </a:pPr>
                      <a:r>
                        <a:rPr lang="en-SG" sz="1200" b="0" dirty="0"/>
                        <a:t>Provide more action emulation features for the MS-windows customer and the customer with UI operation request.</a:t>
                      </a:r>
                    </a:p>
                    <a:p>
                      <a:pPr marL="285750" indent="-285750">
                        <a:buFont typeface="Arial" panose="020B0604020202020204" pitchFamily="34" charset="0"/>
                        <a:buChar char="•"/>
                      </a:pPr>
                      <a:r>
                        <a:rPr lang="en-SG" sz="1200" b="0" dirty="0"/>
                        <a:t>Can also used to simulate different teams’ attack and defence action in cyber exercise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r>
                        <a:rPr lang="en-SG" sz="1200" b="1" dirty="0"/>
                        <a:t>Threats</a:t>
                      </a:r>
                    </a:p>
                    <a:p>
                      <a:endParaRPr lang="en-SG" sz="1200" b="1" dirty="0"/>
                    </a:p>
                    <a:p>
                      <a:r>
                        <a:rPr lang="en-SG" sz="1200" b="1" dirty="0"/>
                        <a:t>Several Cluster task management tools: </a:t>
                      </a:r>
                    </a:p>
                    <a:p>
                      <a:pPr marL="285750" indent="-285750">
                        <a:buFont typeface="Arial" panose="020B0604020202020204" pitchFamily="34" charset="0"/>
                        <a:buChar char="•"/>
                      </a:pPr>
                      <a:r>
                        <a:rPr lang="en-SG" sz="1200" b="0" dirty="0"/>
                        <a:t>Airflow (Linux)</a:t>
                      </a:r>
                    </a:p>
                    <a:p>
                      <a:pPr marL="285750" indent="-285750">
                        <a:buFont typeface="Arial" panose="020B0604020202020204" pitchFamily="34" charset="0"/>
                        <a:buChar char="•"/>
                      </a:pPr>
                      <a:r>
                        <a:rPr lang="en-SG" sz="1200" b="0" dirty="0"/>
                        <a:t>PM2 (Linux)</a:t>
                      </a:r>
                    </a:p>
                    <a:p>
                      <a:pPr marL="285750" indent="-285750">
                        <a:buFont typeface="Arial" panose="020B0604020202020204" pitchFamily="34" charset="0"/>
                        <a:buChar char="•"/>
                      </a:pPr>
                      <a:r>
                        <a:rPr lang="en-SG" sz="1200" b="0" dirty="0"/>
                        <a:t>Rancher-hub (K8s)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extLst>
                  <a:ext uri="{0D108BD9-81ED-4DB2-BD59-A6C34878D82A}">
                    <a16:rowId xmlns:a16="http://schemas.microsoft.com/office/drawing/2014/main" val="630623173"/>
                  </a:ext>
                </a:extLst>
              </a:tr>
            </a:tbl>
          </a:graphicData>
        </a:graphic>
      </p:graphicFrame>
      <p:sp>
        <p:nvSpPr>
          <p:cNvPr id="10" name="TextBox 9">
            <a:extLst>
              <a:ext uri="{FF2B5EF4-FFF2-40B4-BE49-F238E27FC236}">
                <a16:creationId xmlns:a16="http://schemas.microsoft.com/office/drawing/2014/main" id="{66A0348F-4908-C82D-0A95-0008B24CFD46}"/>
              </a:ext>
            </a:extLst>
          </p:cNvPr>
          <p:cNvSpPr txBox="1"/>
          <p:nvPr/>
        </p:nvSpPr>
        <p:spPr>
          <a:xfrm>
            <a:off x="370549" y="2691138"/>
            <a:ext cx="3599930" cy="338554"/>
          </a:xfrm>
          <a:prstGeom prst="rect">
            <a:avLst/>
          </a:prstGeom>
          <a:noFill/>
        </p:spPr>
        <p:txBody>
          <a:bodyPr wrap="square" rtlCol="0">
            <a:spAutoFit/>
          </a:bodyPr>
          <a:lstStyle/>
          <a:p>
            <a:r>
              <a:rPr lang="en-US" sz="1600" b="1" dirty="0"/>
              <a:t>SWOT Business Analysis</a:t>
            </a:r>
            <a:endParaRPr lang="en-SG" sz="1600" b="1" dirty="0"/>
          </a:p>
        </p:txBody>
      </p:sp>
    </p:spTree>
    <p:extLst>
      <p:ext uri="{BB962C8B-B14F-4D97-AF65-F5344CB8AC3E}">
        <p14:creationId xmlns:p14="http://schemas.microsoft.com/office/powerpoint/2010/main" val="37499283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771F21B-5594-3C93-C738-F7AD99E94C8D}"/>
              </a:ext>
            </a:extLst>
          </p:cNvPr>
          <p:cNvSpPr txBox="1"/>
          <p:nvPr/>
        </p:nvSpPr>
        <p:spPr>
          <a:xfrm>
            <a:off x="0" y="-12557"/>
            <a:ext cx="12191999" cy="461665"/>
          </a:xfrm>
          <a:prstGeom prst="rect">
            <a:avLst/>
          </a:prstGeom>
          <a:solidFill>
            <a:schemeClr val="accent1">
              <a:lumMod val="75000"/>
            </a:schemeClr>
          </a:solidFill>
          <a:ln>
            <a:solidFill>
              <a:schemeClr val="tx1"/>
            </a:solidFill>
          </a:ln>
        </p:spPr>
        <p:txBody>
          <a:bodyPr wrap="square" rtlCol="0">
            <a:spAutoFit/>
          </a:bodyPr>
          <a:lstStyle/>
          <a:p>
            <a:r>
              <a:rPr lang="en-SG" sz="2400" dirty="0">
                <a:solidFill>
                  <a:schemeClr val="bg1"/>
                </a:solidFill>
              </a:rPr>
              <a:t>Cluster Users Emulator  [ Product overview ] </a:t>
            </a:r>
            <a:endParaRPr lang="en-SG" sz="2400" dirty="0">
              <a:solidFill>
                <a:srgbClr val="FF0000"/>
              </a:solidFill>
            </a:endParaRPr>
          </a:p>
        </p:txBody>
      </p:sp>
      <p:pic>
        <p:nvPicPr>
          <p:cNvPr id="5" name="Picture 4" descr="Graphical user interface, text&#10;&#10;Description automatically generated with medium confidence">
            <a:extLst>
              <a:ext uri="{FF2B5EF4-FFF2-40B4-BE49-F238E27FC236}">
                <a16:creationId xmlns:a16="http://schemas.microsoft.com/office/drawing/2014/main" id="{5A0FED60-9150-4AF2-E43D-9378280F40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27245" y="53310"/>
            <a:ext cx="1598494" cy="348275"/>
          </a:xfrm>
          <a:prstGeom prst="rect">
            <a:avLst/>
          </a:prstGeom>
        </p:spPr>
      </p:pic>
      <p:sp>
        <p:nvSpPr>
          <p:cNvPr id="6" name="TextBox 5">
            <a:extLst>
              <a:ext uri="{FF2B5EF4-FFF2-40B4-BE49-F238E27FC236}">
                <a16:creationId xmlns:a16="http://schemas.microsoft.com/office/drawing/2014/main" id="{9D16C642-91A9-8348-CCEC-1DC506FC14FD}"/>
              </a:ext>
            </a:extLst>
          </p:cNvPr>
          <p:cNvSpPr txBox="1"/>
          <p:nvPr/>
        </p:nvSpPr>
        <p:spPr>
          <a:xfrm>
            <a:off x="281097" y="876478"/>
            <a:ext cx="11629806" cy="2462213"/>
          </a:xfrm>
          <a:prstGeom prst="rect">
            <a:avLst/>
          </a:prstGeom>
          <a:noFill/>
        </p:spPr>
        <p:txBody>
          <a:bodyPr wrap="square" rtlCol="0">
            <a:spAutoFit/>
          </a:bodyPr>
          <a:lstStyle/>
          <a:p>
            <a:pPr algn="just"/>
            <a:r>
              <a:rPr lang="en-US" sz="1400" b="1" dirty="0"/>
              <a:t>Who may be interested about using it: </a:t>
            </a:r>
          </a:p>
          <a:p>
            <a:pPr algn="just"/>
            <a:endParaRPr lang="en-US" sz="1400" b="1" dirty="0"/>
          </a:p>
          <a:p>
            <a:pPr algn="just"/>
            <a:r>
              <a:rPr lang="en-US" sz="1400" b="1" dirty="0"/>
              <a:t>Customer who’s system config and requirement are keep updating   </a:t>
            </a:r>
          </a:p>
          <a:p>
            <a:pPr algn="just"/>
            <a:endParaRPr lang="en-US" sz="1400" b="1" dirty="0"/>
          </a:p>
          <a:p>
            <a:pPr algn="just"/>
            <a:endParaRPr lang="en-US" sz="1400" b="1" dirty="0"/>
          </a:p>
          <a:p>
            <a:pPr algn="just"/>
            <a:endParaRPr lang="en-US" sz="1400" b="1" dirty="0"/>
          </a:p>
          <a:p>
            <a:pPr algn="just"/>
            <a:endParaRPr lang="en-US" sz="1400" b="1" dirty="0"/>
          </a:p>
          <a:p>
            <a:pPr algn="just"/>
            <a:endParaRPr lang="en-US" sz="1400" b="1" dirty="0"/>
          </a:p>
          <a:p>
            <a:pPr algn="just"/>
            <a:endParaRPr lang="en-US" sz="1400" b="1" dirty="0"/>
          </a:p>
          <a:p>
            <a:pPr algn="just"/>
            <a:endParaRPr lang="en-US" sz="1400" b="1" dirty="0"/>
          </a:p>
          <a:p>
            <a:pPr algn="just"/>
            <a:r>
              <a:rPr lang="en-US" sz="1400" dirty="0"/>
              <a:t> </a:t>
            </a:r>
          </a:p>
        </p:txBody>
      </p:sp>
      <p:sp>
        <p:nvSpPr>
          <p:cNvPr id="9" name="TextBox 8">
            <a:extLst>
              <a:ext uri="{FF2B5EF4-FFF2-40B4-BE49-F238E27FC236}">
                <a16:creationId xmlns:a16="http://schemas.microsoft.com/office/drawing/2014/main" id="{CBED0AED-F398-BF63-86FD-DE7214483296}"/>
              </a:ext>
            </a:extLst>
          </p:cNvPr>
          <p:cNvSpPr txBox="1"/>
          <p:nvPr/>
        </p:nvSpPr>
        <p:spPr>
          <a:xfrm>
            <a:off x="281097" y="4076361"/>
            <a:ext cx="11327807" cy="769441"/>
          </a:xfrm>
          <a:prstGeom prst="rect">
            <a:avLst/>
          </a:prstGeom>
          <a:noFill/>
        </p:spPr>
        <p:txBody>
          <a:bodyPr wrap="square" rtlCol="0">
            <a:spAutoFit/>
          </a:bodyPr>
          <a:lstStyle/>
          <a:p>
            <a:pPr algn="just"/>
            <a:r>
              <a:rPr lang="en-US" sz="1600" b="1" dirty="0"/>
              <a:t>User Action emulator demo video: </a:t>
            </a:r>
          </a:p>
          <a:p>
            <a:pPr marL="285750" indent="-285750" algn="just">
              <a:buFont typeface="Arial" panose="020B0604020202020204" pitchFamily="34" charset="0"/>
              <a:buChar char="•"/>
            </a:pPr>
            <a:r>
              <a:rPr lang="en-US" sz="1400" dirty="0">
                <a:hlinkClick r:id="rId3"/>
              </a:rPr>
              <a:t>https://www.youtube.com/watch?v=jgm3gQhzUq4&amp;t=57s</a:t>
            </a:r>
            <a:endParaRPr lang="en-US" sz="1400" dirty="0"/>
          </a:p>
          <a:p>
            <a:pPr marL="285750" indent="-285750" algn="just">
              <a:buFont typeface="Arial" panose="020B0604020202020204" pitchFamily="34" charset="0"/>
              <a:buChar char="•"/>
            </a:pPr>
            <a:r>
              <a:rPr lang="en-US" sz="1400" dirty="0">
                <a:hlinkClick r:id="rId4"/>
              </a:rPr>
              <a:t>https://www.youtube.com/watch?v=wZsRmYPcPTQ</a:t>
            </a:r>
            <a:endParaRPr lang="en-US" sz="1400" dirty="0"/>
          </a:p>
        </p:txBody>
      </p:sp>
    </p:spTree>
    <p:extLst>
      <p:ext uri="{BB962C8B-B14F-4D97-AF65-F5344CB8AC3E}">
        <p14:creationId xmlns:p14="http://schemas.microsoft.com/office/powerpoint/2010/main" val="40844122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2EE9385-272D-78F8-37EF-D7BFBD2E461E}"/>
              </a:ext>
            </a:extLst>
          </p:cNvPr>
          <p:cNvSpPr txBox="1"/>
          <p:nvPr/>
        </p:nvSpPr>
        <p:spPr>
          <a:xfrm>
            <a:off x="0" y="-12557"/>
            <a:ext cx="12191999" cy="461665"/>
          </a:xfrm>
          <a:prstGeom prst="rect">
            <a:avLst/>
          </a:prstGeom>
          <a:solidFill>
            <a:schemeClr val="accent1">
              <a:lumMod val="75000"/>
            </a:schemeClr>
          </a:solidFill>
          <a:ln>
            <a:solidFill>
              <a:schemeClr val="tx1"/>
            </a:solidFill>
          </a:ln>
        </p:spPr>
        <p:txBody>
          <a:bodyPr wrap="square" rtlCol="0">
            <a:spAutoFit/>
          </a:bodyPr>
          <a:lstStyle/>
          <a:p>
            <a:r>
              <a:rPr lang="en-SG" sz="2400" dirty="0">
                <a:solidFill>
                  <a:schemeClr val="bg1"/>
                </a:solidFill>
              </a:rPr>
              <a:t>User Action Emulator [ Components ]  </a:t>
            </a:r>
            <a:endParaRPr lang="en-SG" sz="2400" dirty="0">
              <a:solidFill>
                <a:srgbClr val="FF0000"/>
              </a:solidFill>
            </a:endParaRPr>
          </a:p>
        </p:txBody>
      </p:sp>
      <p:pic>
        <p:nvPicPr>
          <p:cNvPr id="5" name="Picture 4" descr="Graphical user interface, text&#10;&#10;Description automatically generated with medium confidence">
            <a:extLst>
              <a:ext uri="{FF2B5EF4-FFF2-40B4-BE49-F238E27FC236}">
                <a16:creationId xmlns:a16="http://schemas.microsoft.com/office/drawing/2014/main" id="{CCBDD8B4-58ED-392B-004A-4336DFD8CA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27245" y="53310"/>
            <a:ext cx="1598494" cy="348275"/>
          </a:xfrm>
          <a:prstGeom prst="rect">
            <a:avLst/>
          </a:prstGeom>
        </p:spPr>
      </p:pic>
      <p:sp>
        <p:nvSpPr>
          <p:cNvPr id="2" name="TextBox 1">
            <a:extLst>
              <a:ext uri="{FF2B5EF4-FFF2-40B4-BE49-F238E27FC236}">
                <a16:creationId xmlns:a16="http://schemas.microsoft.com/office/drawing/2014/main" id="{E41C1A65-01D5-3779-0FF5-323BD359DE9A}"/>
              </a:ext>
            </a:extLst>
          </p:cNvPr>
          <p:cNvSpPr txBox="1"/>
          <p:nvPr/>
        </p:nvSpPr>
        <p:spPr>
          <a:xfrm>
            <a:off x="190182" y="615348"/>
            <a:ext cx="4229300" cy="5509200"/>
          </a:xfrm>
          <a:prstGeom prst="rect">
            <a:avLst/>
          </a:prstGeom>
          <a:noFill/>
        </p:spPr>
        <p:txBody>
          <a:bodyPr wrap="square" rtlCol="0">
            <a:spAutoFit/>
          </a:bodyPr>
          <a:lstStyle/>
          <a:p>
            <a:endParaRPr lang="en-US" sz="1600" b="1" dirty="0"/>
          </a:p>
          <a:p>
            <a:r>
              <a:rPr lang="en-US" sz="1600" b="1" dirty="0"/>
              <a:t>Program components</a:t>
            </a:r>
          </a:p>
          <a:p>
            <a:r>
              <a:rPr lang="en-US" sz="1600" dirty="0"/>
              <a:t>The emulator program provides 4 levels of components to build/implement the customers requirement: </a:t>
            </a:r>
          </a:p>
          <a:p>
            <a:endParaRPr lang="en-US" sz="1600" dirty="0"/>
          </a:p>
          <a:p>
            <a:pPr marL="285750" indent="-285750">
              <a:buFont typeface="Arial" panose="020B0604020202020204" pitchFamily="34" charset="0"/>
              <a:buChar char="•"/>
            </a:pPr>
            <a:r>
              <a:rPr lang="en-US" sz="1600" b="1" dirty="0"/>
              <a:t>Basic action function[lvl-0] : </a:t>
            </a:r>
            <a:r>
              <a:rPr lang="en-US" sz="1600" dirty="0"/>
              <a:t>Do one basic action such as file send tcp request, file copy, run cmd. </a:t>
            </a:r>
          </a:p>
          <a:p>
            <a:pPr marL="285750" indent="-285750">
              <a:buFont typeface="Arial" panose="020B0604020202020204" pitchFamily="34" charset="0"/>
              <a:buChar char="•"/>
            </a:pPr>
            <a:r>
              <a:rPr lang="en-US" sz="1600" b="1" dirty="0"/>
              <a:t>User action [lvl-1]:</a:t>
            </a:r>
            <a:r>
              <a:rPr lang="en-US" sz="1600" dirty="0"/>
              <a:t> Grouped basic functions with a schedule config file to implement complex user’s action such read and write email, join a zoom meeting. </a:t>
            </a:r>
          </a:p>
          <a:p>
            <a:pPr marL="285750" indent="-285750">
              <a:buFont typeface="Arial" panose="020B0604020202020204" pitchFamily="34" charset="0"/>
              <a:buChar char="•"/>
            </a:pPr>
            <a:r>
              <a:rPr lang="en-US" sz="1600" b="1" dirty="0"/>
              <a:t>Actor [lvl-2]: </a:t>
            </a:r>
            <a:r>
              <a:rPr lang="en-US" sz="1600" dirty="0"/>
              <a:t>Grouped user actions with a schedule config file to implement human normal activity such as edit a PPT and share to the cloud, play a sample game, surf the internet and download the contents. </a:t>
            </a:r>
          </a:p>
          <a:p>
            <a:pPr marL="285750" indent="-285750">
              <a:buFont typeface="Arial" panose="020B0604020202020204" pitchFamily="34" charset="0"/>
              <a:buChar char="•"/>
            </a:pPr>
            <a:r>
              <a:rPr lang="en-SG" sz="1600" b="1" dirty="0"/>
              <a:t>User emulator [lvl-3]: </a:t>
            </a:r>
            <a:r>
              <a:rPr lang="en-SG" sz="1600" dirty="0"/>
              <a:t>Schedule the actors with a customized timeline so the emulator can implement a specific user’s daily event, such as a network admin.</a:t>
            </a:r>
          </a:p>
        </p:txBody>
      </p:sp>
      <p:sp>
        <p:nvSpPr>
          <p:cNvPr id="3" name="Rectangle 2">
            <a:extLst>
              <a:ext uri="{FF2B5EF4-FFF2-40B4-BE49-F238E27FC236}">
                <a16:creationId xmlns:a16="http://schemas.microsoft.com/office/drawing/2014/main" id="{9AB8E00F-A69E-C3F3-BA43-A79DA2EB4C78}"/>
              </a:ext>
            </a:extLst>
          </p:cNvPr>
          <p:cNvSpPr/>
          <p:nvPr/>
        </p:nvSpPr>
        <p:spPr>
          <a:xfrm>
            <a:off x="4540537" y="1694475"/>
            <a:ext cx="6816520" cy="3520387"/>
          </a:xfrm>
          <a:prstGeom prst="rect">
            <a:avLst/>
          </a:prstGeom>
          <a:ln w="19050">
            <a:solidFill>
              <a:schemeClr val="accent1">
                <a:lumMod val="75000"/>
              </a:schemeClr>
            </a:solidFill>
            <a:prstDash val="sysDash"/>
          </a:ln>
        </p:spPr>
        <p:style>
          <a:lnRef idx="2">
            <a:schemeClr val="accent6"/>
          </a:lnRef>
          <a:fillRef idx="1">
            <a:schemeClr val="lt1"/>
          </a:fillRef>
          <a:effectRef idx="0">
            <a:schemeClr val="accent6"/>
          </a:effectRef>
          <a:fontRef idx="minor">
            <a:schemeClr val="dk1"/>
          </a:fontRef>
        </p:style>
        <p:txBody>
          <a:bodyPr rtlCol="0" anchor="ctr"/>
          <a:lstStyle/>
          <a:p>
            <a:endParaRPr lang="en-SG" b="1" dirty="0"/>
          </a:p>
        </p:txBody>
      </p:sp>
      <p:sp>
        <p:nvSpPr>
          <p:cNvPr id="6" name="Rectangle 5">
            <a:extLst>
              <a:ext uri="{FF2B5EF4-FFF2-40B4-BE49-F238E27FC236}">
                <a16:creationId xmlns:a16="http://schemas.microsoft.com/office/drawing/2014/main" id="{9D6BE40C-1F02-59B8-4628-236AC9A22230}"/>
              </a:ext>
            </a:extLst>
          </p:cNvPr>
          <p:cNvSpPr/>
          <p:nvPr/>
        </p:nvSpPr>
        <p:spPr>
          <a:xfrm>
            <a:off x="4649089" y="1990858"/>
            <a:ext cx="5159218" cy="2337036"/>
          </a:xfrm>
          <a:prstGeom prst="rect">
            <a:avLst/>
          </a:prstGeom>
          <a:ln w="28575">
            <a:prstDash val="sysDash"/>
          </a:ln>
        </p:spPr>
        <p:style>
          <a:lnRef idx="2">
            <a:schemeClr val="accent6"/>
          </a:lnRef>
          <a:fillRef idx="1">
            <a:schemeClr val="lt1"/>
          </a:fillRef>
          <a:effectRef idx="0">
            <a:schemeClr val="accent6"/>
          </a:effectRef>
          <a:fontRef idx="minor">
            <a:schemeClr val="dk1"/>
          </a:fontRef>
        </p:style>
        <p:txBody>
          <a:bodyPr rtlCol="0" anchor="ctr"/>
          <a:lstStyle/>
          <a:p>
            <a:endParaRPr lang="en-SG" b="1" dirty="0"/>
          </a:p>
        </p:txBody>
      </p:sp>
      <p:sp>
        <p:nvSpPr>
          <p:cNvPr id="7" name="Rectangle 6">
            <a:extLst>
              <a:ext uri="{FF2B5EF4-FFF2-40B4-BE49-F238E27FC236}">
                <a16:creationId xmlns:a16="http://schemas.microsoft.com/office/drawing/2014/main" id="{AE429F22-7297-7423-3A0D-7B9E7CE6E58C}"/>
              </a:ext>
            </a:extLst>
          </p:cNvPr>
          <p:cNvSpPr/>
          <p:nvPr/>
        </p:nvSpPr>
        <p:spPr>
          <a:xfrm>
            <a:off x="4729190" y="2224774"/>
            <a:ext cx="2030850" cy="1197864"/>
          </a:xfrm>
          <a:prstGeom prst="rect">
            <a:avLst/>
          </a:prstGeom>
          <a:ln w="19050">
            <a:prstDash val="solid"/>
            <a:extLst>
              <a:ext uri="{C807C97D-BFC1-408E-A445-0C87EB9F89A2}">
                <ask:lineSketchStyleProps xmlns:ask="http://schemas.microsoft.com/office/drawing/2018/sketchyshapes">
                  <ask:type>
                    <ask:lineSketchNone/>
                  </ask:type>
                </ask:lineSketchStyleProps>
              </a:ext>
            </a:extLst>
          </a:ln>
        </p:spPr>
        <p:style>
          <a:lnRef idx="2">
            <a:schemeClr val="accent6"/>
          </a:lnRef>
          <a:fillRef idx="1">
            <a:schemeClr val="lt1"/>
          </a:fillRef>
          <a:effectRef idx="0">
            <a:schemeClr val="accent6"/>
          </a:effectRef>
          <a:fontRef idx="minor">
            <a:schemeClr val="dk1"/>
          </a:fontRef>
        </p:style>
        <p:txBody>
          <a:bodyPr rtlCol="0" anchor="ctr"/>
          <a:lstStyle/>
          <a:p>
            <a:endParaRPr lang="en-SG" b="1" dirty="0"/>
          </a:p>
        </p:txBody>
      </p:sp>
      <p:pic>
        <p:nvPicPr>
          <p:cNvPr id="8" name="Picture 7">
            <a:extLst>
              <a:ext uri="{FF2B5EF4-FFF2-40B4-BE49-F238E27FC236}">
                <a16:creationId xmlns:a16="http://schemas.microsoft.com/office/drawing/2014/main" id="{47E70C46-0143-4572-9D01-1E6DBA498813}"/>
              </a:ext>
            </a:extLst>
          </p:cNvPr>
          <p:cNvPicPr>
            <a:picLocks noChangeAspect="1"/>
          </p:cNvPicPr>
          <p:nvPr/>
        </p:nvPicPr>
        <p:blipFill>
          <a:blip r:embed="rId3"/>
          <a:stretch>
            <a:fillRect/>
          </a:stretch>
        </p:blipFill>
        <p:spPr>
          <a:xfrm>
            <a:off x="5215215" y="2308547"/>
            <a:ext cx="355832" cy="427982"/>
          </a:xfrm>
          <a:prstGeom prst="rect">
            <a:avLst/>
          </a:prstGeom>
        </p:spPr>
      </p:pic>
      <p:pic>
        <p:nvPicPr>
          <p:cNvPr id="9" name="Picture 8">
            <a:extLst>
              <a:ext uri="{FF2B5EF4-FFF2-40B4-BE49-F238E27FC236}">
                <a16:creationId xmlns:a16="http://schemas.microsoft.com/office/drawing/2014/main" id="{0D27725B-2131-6919-4035-6D9EB239C4A6}"/>
              </a:ext>
            </a:extLst>
          </p:cNvPr>
          <p:cNvPicPr>
            <a:picLocks noChangeAspect="1"/>
          </p:cNvPicPr>
          <p:nvPr/>
        </p:nvPicPr>
        <p:blipFill>
          <a:blip r:embed="rId4"/>
          <a:stretch>
            <a:fillRect/>
          </a:stretch>
        </p:blipFill>
        <p:spPr>
          <a:xfrm>
            <a:off x="6245362" y="2320776"/>
            <a:ext cx="411108" cy="424159"/>
          </a:xfrm>
          <a:prstGeom prst="rect">
            <a:avLst/>
          </a:prstGeom>
          <a:ln w="3175">
            <a:solidFill>
              <a:schemeClr val="tx1"/>
            </a:solidFill>
          </a:ln>
        </p:spPr>
      </p:pic>
      <p:pic>
        <p:nvPicPr>
          <p:cNvPr id="10" name="Picture 9">
            <a:extLst>
              <a:ext uri="{FF2B5EF4-FFF2-40B4-BE49-F238E27FC236}">
                <a16:creationId xmlns:a16="http://schemas.microsoft.com/office/drawing/2014/main" id="{6E46BFAF-74BC-E17F-55A4-0941846975F4}"/>
              </a:ext>
            </a:extLst>
          </p:cNvPr>
          <p:cNvPicPr>
            <a:picLocks noChangeAspect="1"/>
          </p:cNvPicPr>
          <p:nvPr/>
        </p:nvPicPr>
        <p:blipFill>
          <a:blip r:embed="rId3"/>
          <a:stretch>
            <a:fillRect/>
          </a:stretch>
        </p:blipFill>
        <p:spPr>
          <a:xfrm>
            <a:off x="5803034" y="2291778"/>
            <a:ext cx="355832" cy="427982"/>
          </a:xfrm>
          <a:prstGeom prst="rect">
            <a:avLst/>
          </a:prstGeom>
        </p:spPr>
      </p:pic>
      <p:pic>
        <p:nvPicPr>
          <p:cNvPr id="11" name="Picture 10">
            <a:extLst>
              <a:ext uri="{FF2B5EF4-FFF2-40B4-BE49-F238E27FC236}">
                <a16:creationId xmlns:a16="http://schemas.microsoft.com/office/drawing/2014/main" id="{5EB57103-BF39-1B4D-0E2D-A33F819C0017}"/>
              </a:ext>
            </a:extLst>
          </p:cNvPr>
          <p:cNvPicPr>
            <a:picLocks noChangeAspect="1"/>
          </p:cNvPicPr>
          <p:nvPr/>
        </p:nvPicPr>
        <p:blipFill>
          <a:blip r:embed="rId3"/>
          <a:stretch>
            <a:fillRect/>
          </a:stretch>
        </p:blipFill>
        <p:spPr>
          <a:xfrm>
            <a:off x="4801470" y="2308547"/>
            <a:ext cx="355832" cy="427982"/>
          </a:xfrm>
          <a:prstGeom prst="rect">
            <a:avLst/>
          </a:prstGeom>
        </p:spPr>
      </p:pic>
      <p:sp>
        <p:nvSpPr>
          <p:cNvPr id="12" name="TextBox 11">
            <a:extLst>
              <a:ext uri="{FF2B5EF4-FFF2-40B4-BE49-F238E27FC236}">
                <a16:creationId xmlns:a16="http://schemas.microsoft.com/office/drawing/2014/main" id="{103850DB-0F16-6D40-E0C6-3FE10D2DBBE7}"/>
              </a:ext>
            </a:extLst>
          </p:cNvPr>
          <p:cNvSpPr txBox="1"/>
          <p:nvPr/>
        </p:nvSpPr>
        <p:spPr>
          <a:xfrm>
            <a:off x="5527596" y="2399809"/>
            <a:ext cx="347472" cy="369332"/>
          </a:xfrm>
          <a:prstGeom prst="rect">
            <a:avLst/>
          </a:prstGeom>
          <a:noFill/>
        </p:spPr>
        <p:txBody>
          <a:bodyPr wrap="square" rtlCol="0">
            <a:spAutoFit/>
          </a:bodyPr>
          <a:lstStyle/>
          <a:p>
            <a:r>
              <a:rPr lang="en-SG" dirty="0"/>
              <a:t>…</a:t>
            </a:r>
          </a:p>
        </p:txBody>
      </p:sp>
      <p:sp>
        <p:nvSpPr>
          <p:cNvPr id="13" name="TextBox 12">
            <a:extLst>
              <a:ext uri="{FF2B5EF4-FFF2-40B4-BE49-F238E27FC236}">
                <a16:creationId xmlns:a16="http://schemas.microsoft.com/office/drawing/2014/main" id="{2CDF6211-2FAD-33E5-3533-FA487F683940}"/>
              </a:ext>
            </a:extLst>
          </p:cNvPr>
          <p:cNvSpPr txBox="1"/>
          <p:nvPr/>
        </p:nvSpPr>
        <p:spPr>
          <a:xfrm>
            <a:off x="4696759" y="2696986"/>
            <a:ext cx="1509778" cy="261610"/>
          </a:xfrm>
          <a:prstGeom prst="rect">
            <a:avLst/>
          </a:prstGeom>
          <a:noFill/>
        </p:spPr>
        <p:txBody>
          <a:bodyPr wrap="square" rtlCol="0">
            <a:spAutoFit/>
          </a:bodyPr>
          <a:lstStyle/>
          <a:p>
            <a:r>
              <a:rPr lang="en-SG" sz="1100" dirty="0"/>
              <a:t>Basic action functions </a:t>
            </a:r>
          </a:p>
        </p:txBody>
      </p:sp>
      <p:sp>
        <p:nvSpPr>
          <p:cNvPr id="14" name="TextBox 13">
            <a:extLst>
              <a:ext uri="{FF2B5EF4-FFF2-40B4-BE49-F238E27FC236}">
                <a16:creationId xmlns:a16="http://schemas.microsoft.com/office/drawing/2014/main" id="{5D5FFC8A-C4C2-A408-1652-D9D29AC92CA1}"/>
              </a:ext>
            </a:extLst>
          </p:cNvPr>
          <p:cNvSpPr txBox="1"/>
          <p:nvPr/>
        </p:nvSpPr>
        <p:spPr>
          <a:xfrm>
            <a:off x="6224952" y="2753197"/>
            <a:ext cx="587931" cy="261610"/>
          </a:xfrm>
          <a:prstGeom prst="rect">
            <a:avLst/>
          </a:prstGeom>
          <a:noFill/>
        </p:spPr>
        <p:txBody>
          <a:bodyPr wrap="square" rtlCol="0">
            <a:spAutoFit/>
          </a:bodyPr>
          <a:lstStyle/>
          <a:p>
            <a:r>
              <a:rPr lang="en-SG" sz="1100" dirty="0"/>
              <a:t>Config</a:t>
            </a:r>
          </a:p>
        </p:txBody>
      </p:sp>
      <p:cxnSp>
        <p:nvCxnSpPr>
          <p:cNvPr id="15" name="Straight Arrow Connector 14">
            <a:extLst>
              <a:ext uri="{FF2B5EF4-FFF2-40B4-BE49-F238E27FC236}">
                <a16:creationId xmlns:a16="http://schemas.microsoft.com/office/drawing/2014/main" id="{135836CC-5157-F56F-054E-E537495DE33F}"/>
              </a:ext>
            </a:extLst>
          </p:cNvPr>
          <p:cNvCxnSpPr/>
          <p:nvPr/>
        </p:nvCxnSpPr>
        <p:spPr>
          <a:xfrm>
            <a:off x="5451648" y="2870550"/>
            <a:ext cx="0" cy="17609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ED3F9901-DECA-6406-A9E9-F47479AE4E19}"/>
              </a:ext>
            </a:extLst>
          </p:cNvPr>
          <p:cNvCxnSpPr>
            <a:cxnSpLocks/>
          </p:cNvCxnSpPr>
          <p:nvPr/>
        </p:nvCxnSpPr>
        <p:spPr>
          <a:xfrm>
            <a:off x="6251502" y="2838806"/>
            <a:ext cx="0" cy="19064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8C3B7DC7-FA61-98E7-8765-71109F44757D}"/>
              </a:ext>
            </a:extLst>
          </p:cNvPr>
          <p:cNvSpPr txBox="1"/>
          <p:nvPr/>
        </p:nvSpPr>
        <p:spPr>
          <a:xfrm>
            <a:off x="5232430" y="3071018"/>
            <a:ext cx="1211353" cy="261610"/>
          </a:xfrm>
          <a:prstGeom prst="rect">
            <a:avLst/>
          </a:prstGeom>
          <a:noFill/>
          <a:ln w="12700">
            <a:solidFill>
              <a:schemeClr val="tx1"/>
            </a:solidFill>
            <a:prstDash val="sysDash"/>
          </a:ln>
        </p:spPr>
        <p:txBody>
          <a:bodyPr wrap="square" rtlCol="0">
            <a:spAutoFit/>
          </a:bodyPr>
          <a:lstStyle/>
          <a:p>
            <a:r>
              <a:rPr lang="en-SG" sz="1100" dirty="0"/>
              <a:t>Thread scheduler </a:t>
            </a:r>
          </a:p>
        </p:txBody>
      </p:sp>
      <p:sp>
        <p:nvSpPr>
          <p:cNvPr id="18" name="TextBox 17">
            <a:extLst>
              <a:ext uri="{FF2B5EF4-FFF2-40B4-BE49-F238E27FC236}">
                <a16:creationId xmlns:a16="http://schemas.microsoft.com/office/drawing/2014/main" id="{F5B06563-9F93-47F8-38E4-593AFEC33A0B}"/>
              </a:ext>
            </a:extLst>
          </p:cNvPr>
          <p:cNvSpPr txBox="1"/>
          <p:nvPr/>
        </p:nvSpPr>
        <p:spPr>
          <a:xfrm>
            <a:off x="4649088" y="1996666"/>
            <a:ext cx="1509778" cy="261610"/>
          </a:xfrm>
          <a:prstGeom prst="rect">
            <a:avLst/>
          </a:prstGeom>
          <a:noFill/>
        </p:spPr>
        <p:txBody>
          <a:bodyPr wrap="square" rtlCol="0">
            <a:spAutoFit/>
          </a:bodyPr>
          <a:lstStyle/>
          <a:p>
            <a:r>
              <a:rPr lang="en-SG" sz="1100" b="1" dirty="0"/>
              <a:t>User Action</a:t>
            </a:r>
          </a:p>
        </p:txBody>
      </p:sp>
      <p:sp>
        <p:nvSpPr>
          <p:cNvPr id="19" name="Rectangle 18">
            <a:extLst>
              <a:ext uri="{FF2B5EF4-FFF2-40B4-BE49-F238E27FC236}">
                <a16:creationId xmlns:a16="http://schemas.microsoft.com/office/drawing/2014/main" id="{F9E64683-112B-D497-448E-844A9D4FEC21}"/>
              </a:ext>
            </a:extLst>
          </p:cNvPr>
          <p:cNvSpPr/>
          <p:nvPr/>
        </p:nvSpPr>
        <p:spPr>
          <a:xfrm>
            <a:off x="7036221" y="2249669"/>
            <a:ext cx="2030850" cy="1197864"/>
          </a:xfrm>
          <a:prstGeom prst="rect">
            <a:avLst/>
          </a:prstGeom>
          <a:ln w="19050">
            <a:prstDash val="solid"/>
            <a:extLst>
              <a:ext uri="{C807C97D-BFC1-408E-A445-0C87EB9F89A2}">
                <ask:lineSketchStyleProps xmlns:ask="http://schemas.microsoft.com/office/drawing/2018/sketchyshapes">
                  <ask:type>
                    <ask:lineSketchNone/>
                  </ask:type>
                </ask:lineSketchStyleProps>
              </a:ext>
            </a:extLst>
          </a:ln>
        </p:spPr>
        <p:style>
          <a:lnRef idx="2">
            <a:schemeClr val="accent6"/>
          </a:lnRef>
          <a:fillRef idx="1">
            <a:schemeClr val="lt1"/>
          </a:fillRef>
          <a:effectRef idx="0">
            <a:schemeClr val="accent6"/>
          </a:effectRef>
          <a:fontRef idx="minor">
            <a:schemeClr val="dk1"/>
          </a:fontRef>
        </p:style>
        <p:txBody>
          <a:bodyPr rtlCol="0" anchor="ctr"/>
          <a:lstStyle/>
          <a:p>
            <a:endParaRPr lang="en-SG" b="1" dirty="0"/>
          </a:p>
        </p:txBody>
      </p:sp>
      <p:pic>
        <p:nvPicPr>
          <p:cNvPr id="20" name="Picture 19">
            <a:extLst>
              <a:ext uri="{FF2B5EF4-FFF2-40B4-BE49-F238E27FC236}">
                <a16:creationId xmlns:a16="http://schemas.microsoft.com/office/drawing/2014/main" id="{6AB946EE-2ABD-A448-055B-3516D6DDFAD1}"/>
              </a:ext>
            </a:extLst>
          </p:cNvPr>
          <p:cNvPicPr>
            <a:picLocks noChangeAspect="1"/>
          </p:cNvPicPr>
          <p:nvPr/>
        </p:nvPicPr>
        <p:blipFill>
          <a:blip r:embed="rId4"/>
          <a:stretch>
            <a:fillRect/>
          </a:stretch>
        </p:blipFill>
        <p:spPr>
          <a:xfrm>
            <a:off x="8552393" y="2345671"/>
            <a:ext cx="411108" cy="424159"/>
          </a:xfrm>
          <a:prstGeom prst="rect">
            <a:avLst/>
          </a:prstGeom>
          <a:ln w="3175">
            <a:solidFill>
              <a:schemeClr val="tx1"/>
            </a:solidFill>
          </a:ln>
        </p:spPr>
      </p:pic>
      <p:pic>
        <p:nvPicPr>
          <p:cNvPr id="21" name="Picture 20">
            <a:extLst>
              <a:ext uri="{FF2B5EF4-FFF2-40B4-BE49-F238E27FC236}">
                <a16:creationId xmlns:a16="http://schemas.microsoft.com/office/drawing/2014/main" id="{70AF1C2C-8288-4A10-C534-1189513CFE63}"/>
              </a:ext>
            </a:extLst>
          </p:cNvPr>
          <p:cNvPicPr>
            <a:picLocks noChangeAspect="1"/>
          </p:cNvPicPr>
          <p:nvPr/>
        </p:nvPicPr>
        <p:blipFill>
          <a:blip r:embed="rId3"/>
          <a:stretch>
            <a:fillRect/>
          </a:stretch>
        </p:blipFill>
        <p:spPr>
          <a:xfrm>
            <a:off x="8110065" y="2316673"/>
            <a:ext cx="355832" cy="427982"/>
          </a:xfrm>
          <a:prstGeom prst="rect">
            <a:avLst/>
          </a:prstGeom>
        </p:spPr>
      </p:pic>
      <p:sp>
        <p:nvSpPr>
          <p:cNvPr id="22" name="TextBox 21">
            <a:extLst>
              <a:ext uri="{FF2B5EF4-FFF2-40B4-BE49-F238E27FC236}">
                <a16:creationId xmlns:a16="http://schemas.microsoft.com/office/drawing/2014/main" id="{94EA8823-615F-46FC-9581-E8AA467574D7}"/>
              </a:ext>
            </a:extLst>
          </p:cNvPr>
          <p:cNvSpPr txBox="1"/>
          <p:nvPr/>
        </p:nvSpPr>
        <p:spPr>
          <a:xfrm>
            <a:off x="7834627" y="2424704"/>
            <a:ext cx="347472" cy="369332"/>
          </a:xfrm>
          <a:prstGeom prst="rect">
            <a:avLst/>
          </a:prstGeom>
          <a:noFill/>
        </p:spPr>
        <p:txBody>
          <a:bodyPr wrap="square" rtlCol="0">
            <a:spAutoFit/>
          </a:bodyPr>
          <a:lstStyle/>
          <a:p>
            <a:r>
              <a:rPr lang="en-SG" dirty="0"/>
              <a:t>…</a:t>
            </a:r>
          </a:p>
        </p:txBody>
      </p:sp>
      <p:sp>
        <p:nvSpPr>
          <p:cNvPr id="23" name="TextBox 22">
            <a:extLst>
              <a:ext uri="{FF2B5EF4-FFF2-40B4-BE49-F238E27FC236}">
                <a16:creationId xmlns:a16="http://schemas.microsoft.com/office/drawing/2014/main" id="{A95FB2D7-2D6C-2C9D-7748-745D2E2FE096}"/>
              </a:ext>
            </a:extLst>
          </p:cNvPr>
          <p:cNvSpPr txBox="1"/>
          <p:nvPr/>
        </p:nvSpPr>
        <p:spPr>
          <a:xfrm>
            <a:off x="7003790" y="2721881"/>
            <a:ext cx="1509778" cy="261610"/>
          </a:xfrm>
          <a:prstGeom prst="rect">
            <a:avLst/>
          </a:prstGeom>
          <a:noFill/>
        </p:spPr>
        <p:txBody>
          <a:bodyPr wrap="square" rtlCol="0">
            <a:spAutoFit/>
          </a:bodyPr>
          <a:lstStyle/>
          <a:p>
            <a:r>
              <a:rPr lang="en-SG" sz="1100" dirty="0"/>
              <a:t>Customized functions </a:t>
            </a:r>
          </a:p>
        </p:txBody>
      </p:sp>
      <p:sp>
        <p:nvSpPr>
          <p:cNvPr id="24" name="TextBox 23">
            <a:extLst>
              <a:ext uri="{FF2B5EF4-FFF2-40B4-BE49-F238E27FC236}">
                <a16:creationId xmlns:a16="http://schemas.microsoft.com/office/drawing/2014/main" id="{9FE9F28D-52C9-B2DD-2BF4-EC3DA1841D7D}"/>
              </a:ext>
            </a:extLst>
          </p:cNvPr>
          <p:cNvSpPr txBox="1"/>
          <p:nvPr/>
        </p:nvSpPr>
        <p:spPr>
          <a:xfrm>
            <a:off x="8531984" y="2778092"/>
            <a:ext cx="555500" cy="261610"/>
          </a:xfrm>
          <a:prstGeom prst="rect">
            <a:avLst/>
          </a:prstGeom>
          <a:noFill/>
        </p:spPr>
        <p:txBody>
          <a:bodyPr wrap="square" rtlCol="0">
            <a:spAutoFit/>
          </a:bodyPr>
          <a:lstStyle/>
          <a:p>
            <a:r>
              <a:rPr lang="en-SG" sz="1100" dirty="0"/>
              <a:t>Config</a:t>
            </a:r>
          </a:p>
        </p:txBody>
      </p:sp>
      <p:cxnSp>
        <p:nvCxnSpPr>
          <p:cNvPr id="25" name="Straight Arrow Connector 24">
            <a:extLst>
              <a:ext uri="{FF2B5EF4-FFF2-40B4-BE49-F238E27FC236}">
                <a16:creationId xmlns:a16="http://schemas.microsoft.com/office/drawing/2014/main" id="{8AF5B6A6-7417-1786-8BEE-95AF8445AAD8}"/>
              </a:ext>
            </a:extLst>
          </p:cNvPr>
          <p:cNvCxnSpPr/>
          <p:nvPr/>
        </p:nvCxnSpPr>
        <p:spPr>
          <a:xfrm>
            <a:off x="7758679" y="2895445"/>
            <a:ext cx="0" cy="17609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3157A07C-8D72-F18B-9D59-FBA4ED556AD4}"/>
              </a:ext>
            </a:extLst>
          </p:cNvPr>
          <p:cNvCxnSpPr>
            <a:cxnSpLocks/>
          </p:cNvCxnSpPr>
          <p:nvPr/>
        </p:nvCxnSpPr>
        <p:spPr>
          <a:xfrm>
            <a:off x="8558533" y="2863701"/>
            <a:ext cx="0" cy="19064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7A5A6C55-178B-69E7-9D5C-AC7F24BB15E0}"/>
              </a:ext>
            </a:extLst>
          </p:cNvPr>
          <p:cNvSpPr txBox="1"/>
          <p:nvPr/>
        </p:nvSpPr>
        <p:spPr>
          <a:xfrm>
            <a:off x="7539461" y="3095913"/>
            <a:ext cx="1211353" cy="261610"/>
          </a:xfrm>
          <a:prstGeom prst="rect">
            <a:avLst/>
          </a:prstGeom>
          <a:noFill/>
          <a:ln w="12700">
            <a:solidFill>
              <a:schemeClr val="tx1"/>
            </a:solidFill>
            <a:prstDash val="sysDash"/>
          </a:ln>
        </p:spPr>
        <p:txBody>
          <a:bodyPr wrap="square" rtlCol="0">
            <a:spAutoFit/>
          </a:bodyPr>
          <a:lstStyle/>
          <a:p>
            <a:r>
              <a:rPr lang="en-SG" sz="1100" dirty="0"/>
              <a:t>Thread scheduler </a:t>
            </a:r>
          </a:p>
        </p:txBody>
      </p:sp>
      <p:sp>
        <p:nvSpPr>
          <p:cNvPr id="28" name="TextBox 27">
            <a:extLst>
              <a:ext uri="{FF2B5EF4-FFF2-40B4-BE49-F238E27FC236}">
                <a16:creationId xmlns:a16="http://schemas.microsoft.com/office/drawing/2014/main" id="{C0F9AB22-8598-0103-12A2-47AD4B29B271}"/>
              </a:ext>
            </a:extLst>
          </p:cNvPr>
          <p:cNvSpPr txBox="1"/>
          <p:nvPr/>
        </p:nvSpPr>
        <p:spPr>
          <a:xfrm>
            <a:off x="6956119" y="2021561"/>
            <a:ext cx="1509778" cy="261610"/>
          </a:xfrm>
          <a:prstGeom prst="rect">
            <a:avLst/>
          </a:prstGeom>
          <a:noFill/>
        </p:spPr>
        <p:txBody>
          <a:bodyPr wrap="square" rtlCol="0">
            <a:spAutoFit/>
          </a:bodyPr>
          <a:lstStyle/>
          <a:p>
            <a:r>
              <a:rPr lang="en-SG" sz="1100" b="1" dirty="0"/>
              <a:t>User Action</a:t>
            </a:r>
          </a:p>
        </p:txBody>
      </p:sp>
      <p:pic>
        <p:nvPicPr>
          <p:cNvPr id="29" name="Picture 28">
            <a:extLst>
              <a:ext uri="{FF2B5EF4-FFF2-40B4-BE49-F238E27FC236}">
                <a16:creationId xmlns:a16="http://schemas.microsoft.com/office/drawing/2014/main" id="{A22E518B-2383-1A72-95CA-4A3188F4AC54}"/>
              </a:ext>
            </a:extLst>
          </p:cNvPr>
          <p:cNvPicPr>
            <a:picLocks noChangeAspect="1"/>
          </p:cNvPicPr>
          <p:nvPr/>
        </p:nvPicPr>
        <p:blipFill>
          <a:blip r:embed="rId5"/>
          <a:stretch>
            <a:fillRect/>
          </a:stretch>
        </p:blipFill>
        <p:spPr>
          <a:xfrm>
            <a:off x="7108246" y="2333442"/>
            <a:ext cx="375454" cy="369332"/>
          </a:xfrm>
          <a:prstGeom prst="rect">
            <a:avLst/>
          </a:prstGeom>
          <a:ln w="6350">
            <a:solidFill>
              <a:schemeClr val="tx1"/>
            </a:solidFill>
          </a:ln>
        </p:spPr>
      </p:pic>
      <p:pic>
        <p:nvPicPr>
          <p:cNvPr id="30" name="Picture 29">
            <a:extLst>
              <a:ext uri="{FF2B5EF4-FFF2-40B4-BE49-F238E27FC236}">
                <a16:creationId xmlns:a16="http://schemas.microsoft.com/office/drawing/2014/main" id="{810D91C4-BCD4-641C-D9EC-BEBB14A40F46}"/>
              </a:ext>
            </a:extLst>
          </p:cNvPr>
          <p:cNvPicPr>
            <a:picLocks noChangeAspect="1"/>
          </p:cNvPicPr>
          <p:nvPr/>
        </p:nvPicPr>
        <p:blipFill>
          <a:blip r:embed="rId6"/>
          <a:stretch>
            <a:fillRect/>
          </a:stretch>
        </p:blipFill>
        <p:spPr>
          <a:xfrm>
            <a:off x="7546302" y="2330998"/>
            <a:ext cx="361342" cy="381740"/>
          </a:xfrm>
          <a:prstGeom prst="rect">
            <a:avLst/>
          </a:prstGeom>
          <a:ln w="9525">
            <a:solidFill>
              <a:schemeClr val="tx1"/>
            </a:solidFill>
          </a:ln>
        </p:spPr>
      </p:pic>
      <p:sp>
        <p:nvSpPr>
          <p:cNvPr id="31" name="TextBox 30">
            <a:extLst>
              <a:ext uri="{FF2B5EF4-FFF2-40B4-BE49-F238E27FC236}">
                <a16:creationId xmlns:a16="http://schemas.microsoft.com/office/drawing/2014/main" id="{7458933F-01CF-7102-051D-1937750FD0D6}"/>
              </a:ext>
            </a:extLst>
          </p:cNvPr>
          <p:cNvSpPr txBox="1"/>
          <p:nvPr/>
        </p:nvSpPr>
        <p:spPr>
          <a:xfrm>
            <a:off x="6722428" y="3123727"/>
            <a:ext cx="347472" cy="369332"/>
          </a:xfrm>
          <a:prstGeom prst="rect">
            <a:avLst/>
          </a:prstGeom>
          <a:noFill/>
        </p:spPr>
        <p:txBody>
          <a:bodyPr wrap="square" rtlCol="0">
            <a:spAutoFit/>
          </a:bodyPr>
          <a:lstStyle/>
          <a:p>
            <a:r>
              <a:rPr lang="en-SG" dirty="0"/>
              <a:t>…</a:t>
            </a:r>
          </a:p>
        </p:txBody>
      </p:sp>
      <p:pic>
        <p:nvPicPr>
          <p:cNvPr id="32" name="Picture 31">
            <a:extLst>
              <a:ext uri="{FF2B5EF4-FFF2-40B4-BE49-F238E27FC236}">
                <a16:creationId xmlns:a16="http://schemas.microsoft.com/office/drawing/2014/main" id="{AB808636-E16E-A781-9C0C-8DCB91A8F2CC}"/>
              </a:ext>
            </a:extLst>
          </p:cNvPr>
          <p:cNvPicPr>
            <a:picLocks noChangeAspect="1"/>
          </p:cNvPicPr>
          <p:nvPr/>
        </p:nvPicPr>
        <p:blipFill>
          <a:blip r:embed="rId4"/>
          <a:stretch>
            <a:fillRect/>
          </a:stretch>
        </p:blipFill>
        <p:spPr>
          <a:xfrm>
            <a:off x="9293508" y="2834562"/>
            <a:ext cx="411108" cy="424159"/>
          </a:xfrm>
          <a:prstGeom prst="rect">
            <a:avLst/>
          </a:prstGeom>
          <a:ln w="3175">
            <a:solidFill>
              <a:schemeClr val="tx1"/>
            </a:solidFill>
          </a:ln>
        </p:spPr>
      </p:pic>
      <p:sp>
        <p:nvSpPr>
          <p:cNvPr id="33" name="TextBox 32">
            <a:extLst>
              <a:ext uri="{FF2B5EF4-FFF2-40B4-BE49-F238E27FC236}">
                <a16:creationId xmlns:a16="http://schemas.microsoft.com/office/drawing/2014/main" id="{8CD7CD4F-6D36-B67C-DADA-6B2AC8748C75}"/>
              </a:ext>
            </a:extLst>
          </p:cNvPr>
          <p:cNvSpPr txBox="1"/>
          <p:nvPr/>
        </p:nvSpPr>
        <p:spPr>
          <a:xfrm>
            <a:off x="9220375" y="3231449"/>
            <a:ext cx="587931" cy="261610"/>
          </a:xfrm>
          <a:prstGeom prst="rect">
            <a:avLst/>
          </a:prstGeom>
          <a:noFill/>
        </p:spPr>
        <p:txBody>
          <a:bodyPr wrap="square" rtlCol="0">
            <a:spAutoFit/>
          </a:bodyPr>
          <a:lstStyle/>
          <a:p>
            <a:r>
              <a:rPr lang="en-SG" sz="1100" dirty="0"/>
              <a:t>Config</a:t>
            </a:r>
          </a:p>
        </p:txBody>
      </p:sp>
      <p:sp>
        <p:nvSpPr>
          <p:cNvPr id="34" name="TextBox 33">
            <a:extLst>
              <a:ext uri="{FF2B5EF4-FFF2-40B4-BE49-F238E27FC236}">
                <a16:creationId xmlns:a16="http://schemas.microsoft.com/office/drawing/2014/main" id="{46F31EF1-C4C5-AA1E-31B6-3895428D57F0}"/>
              </a:ext>
            </a:extLst>
          </p:cNvPr>
          <p:cNvSpPr txBox="1"/>
          <p:nvPr/>
        </p:nvSpPr>
        <p:spPr>
          <a:xfrm>
            <a:off x="5832874" y="3900705"/>
            <a:ext cx="2042828" cy="261610"/>
          </a:xfrm>
          <a:prstGeom prst="rect">
            <a:avLst/>
          </a:prstGeom>
          <a:noFill/>
          <a:ln w="12700">
            <a:solidFill>
              <a:schemeClr val="tx1"/>
            </a:solidFill>
            <a:prstDash val="sysDash"/>
          </a:ln>
        </p:spPr>
        <p:txBody>
          <a:bodyPr wrap="square" rtlCol="0">
            <a:spAutoFit/>
          </a:bodyPr>
          <a:lstStyle/>
          <a:p>
            <a:r>
              <a:rPr lang="en-SG" sz="1100" dirty="0"/>
              <a:t>Process and threads scheduler </a:t>
            </a:r>
          </a:p>
        </p:txBody>
      </p:sp>
      <p:cxnSp>
        <p:nvCxnSpPr>
          <p:cNvPr id="35" name="Connector: Elbow 34">
            <a:extLst>
              <a:ext uri="{FF2B5EF4-FFF2-40B4-BE49-F238E27FC236}">
                <a16:creationId xmlns:a16="http://schemas.microsoft.com/office/drawing/2014/main" id="{CAD2DFF5-77F2-BAE6-A605-041FFE1CEA82}"/>
              </a:ext>
            </a:extLst>
          </p:cNvPr>
          <p:cNvCxnSpPr>
            <a:cxnSpLocks/>
            <a:endCxn id="34" idx="1"/>
          </p:cNvCxnSpPr>
          <p:nvPr/>
        </p:nvCxnSpPr>
        <p:spPr>
          <a:xfrm rot="16200000" flipH="1">
            <a:off x="5332631" y="3531267"/>
            <a:ext cx="591476" cy="409010"/>
          </a:xfrm>
          <a:prstGeom prst="bentConnector2">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6" name="Connector: Elbow 35">
            <a:extLst>
              <a:ext uri="{FF2B5EF4-FFF2-40B4-BE49-F238E27FC236}">
                <a16:creationId xmlns:a16="http://schemas.microsoft.com/office/drawing/2014/main" id="{3AE8AB8C-6852-CAEB-D489-59AB45234D78}"/>
              </a:ext>
            </a:extLst>
          </p:cNvPr>
          <p:cNvCxnSpPr>
            <a:cxnSpLocks/>
            <a:stCxn id="19" idx="2"/>
            <a:endCxn id="34" idx="0"/>
          </p:cNvCxnSpPr>
          <p:nvPr/>
        </p:nvCxnSpPr>
        <p:spPr>
          <a:xfrm rot="5400000">
            <a:off x="7226381" y="3075440"/>
            <a:ext cx="453172" cy="1197358"/>
          </a:xfrm>
          <a:prstGeom prst="bentConnector3">
            <a:avLst>
              <a:gd name="adj1" fmla="val 50000"/>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7" name="Connector: Elbow 36">
            <a:extLst>
              <a:ext uri="{FF2B5EF4-FFF2-40B4-BE49-F238E27FC236}">
                <a16:creationId xmlns:a16="http://schemas.microsoft.com/office/drawing/2014/main" id="{4ACF832F-9525-DF46-8CE1-B7FD7FA39096}"/>
              </a:ext>
            </a:extLst>
          </p:cNvPr>
          <p:cNvCxnSpPr>
            <a:cxnSpLocks/>
            <a:stCxn id="33" idx="2"/>
            <a:endCxn id="34" idx="3"/>
          </p:cNvCxnSpPr>
          <p:nvPr/>
        </p:nvCxnSpPr>
        <p:spPr>
          <a:xfrm rot="5400000">
            <a:off x="8425797" y="2942965"/>
            <a:ext cx="538451" cy="1638639"/>
          </a:xfrm>
          <a:prstGeom prst="bentConnector2">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83867544-ED54-85E1-89BE-478E88537D7B}"/>
              </a:ext>
            </a:extLst>
          </p:cNvPr>
          <p:cNvSpPr txBox="1"/>
          <p:nvPr/>
        </p:nvSpPr>
        <p:spPr>
          <a:xfrm>
            <a:off x="4589406" y="1713475"/>
            <a:ext cx="567896" cy="261610"/>
          </a:xfrm>
          <a:prstGeom prst="rect">
            <a:avLst/>
          </a:prstGeom>
          <a:noFill/>
        </p:spPr>
        <p:txBody>
          <a:bodyPr wrap="square" rtlCol="0">
            <a:spAutoFit/>
          </a:bodyPr>
          <a:lstStyle/>
          <a:p>
            <a:r>
              <a:rPr lang="en-SG" sz="1100" b="1" dirty="0"/>
              <a:t>Actor</a:t>
            </a:r>
          </a:p>
        </p:txBody>
      </p:sp>
      <p:sp>
        <p:nvSpPr>
          <p:cNvPr id="39" name="Rectangle 38">
            <a:extLst>
              <a:ext uri="{FF2B5EF4-FFF2-40B4-BE49-F238E27FC236}">
                <a16:creationId xmlns:a16="http://schemas.microsoft.com/office/drawing/2014/main" id="{3D49B6E7-6641-EBF5-D27A-55592BADC163}"/>
              </a:ext>
            </a:extLst>
          </p:cNvPr>
          <p:cNvSpPr/>
          <p:nvPr/>
        </p:nvSpPr>
        <p:spPr>
          <a:xfrm flipH="1">
            <a:off x="10243152" y="1965903"/>
            <a:ext cx="273279" cy="2337036"/>
          </a:xfrm>
          <a:prstGeom prst="rect">
            <a:avLst/>
          </a:prstGeom>
          <a:ln w="28575">
            <a:prstDash val="sysDash"/>
          </a:ln>
        </p:spPr>
        <p:style>
          <a:lnRef idx="2">
            <a:schemeClr val="accent6"/>
          </a:lnRef>
          <a:fillRef idx="1">
            <a:schemeClr val="lt1"/>
          </a:fillRef>
          <a:effectRef idx="0">
            <a:schemeClr val="accent6"/>
          </a:effectRef>
          <a:fontRef idx="minor">
            <a:schemeClr val="dk1"/>
          </a:fontRef>
        </p:style>
        <p:txBody>
          <a:bodyPr rtlCol="0" anchor="ctr"/>
          <a:lstStyle/>
          <a:p>
            <a:endParaRPr lang="en-SG" b="1" dirty="0"/>
          </a:p>
        </p:txBody>
      </p:sp>
      <p:sp>
        <p:nvSpPr>
          <p:cNvPr id="40" name="TextBox 39">
            <a:extLst>
              <a:ext uri="{FF2B5EF4-FFF2-40B4-BE49-F238E27FC236}">
                <a16:creationId xmlns:a16="http://schemas.microsoft.com/office/drawing/2014/main" id="{A337FD8A-73D3-63B9-0F1F-1026ED0461BF}"/>
              </a:ext>
            </a:extLst>
          </p:cNvPr>
          <p:cNvSpPr txBox="1"/>
          <p:nvPr/>
        </p:nvSpPr>
        <p:spPr>
          <a:xfrm>
            <a:off x="9885854" y="4031510"/>
            <a:ext cx="347472" cy="369332"/>
          </a:xfrm>
          <a:prstGeom prst="rect">
            <a:avLst/>
          </a:prstGeom>
          <a:noFill/>
        </p:spPr>
        <p:txBody>
          <a:bodyPr wrap="square" rtlCol="0">
            <a:spAutoFit/>
          </a:bodyPr>
          <a:lstStyle/>
          <a:p>
            <a:r>
              <a:rPr lang="en-SG" dirty="0"/>
              <a:t>…</a:t>
            </a:r>
          </a:p>
        </p:txBody>
      </p:sp>
      <p:sp>
        <p:nvSpPr>
          <p:cNvPr id="41" name="TextBox 40">
            <a:extLst>
              <a:ext uri="{FF2B5EF4-FFF2-40B4-BE49-F238E27FC236}">
                <a16:creationId xmlns:a16="http://schemas.microsoft.com/office/drawing/2014/main" id="{B55F0571-491B-99EE-27C6-8F453CC11084}"/>
              </a:ext>
            </a:extLst>
          </p:cNvPr>
          <p:cNvSpPr txBox="1"/>
          <p:nvPr/>
        </p:nvSpPr>
        <p:spPr>
          <a:xfrm>
            <a:off x="10059590" y="1694474"/>
            <a:ext cx="1509778" cy="261610"/>
          </a:xfrm>
          <a:prstGeom prst="rect">
            <a:avLst/>
          </a:prstGeom>
          <a:noFill/>
        </p:spPr>
        <p:txBody>
          <a:bodyPr wrap="square" rtlCol="0">
            <a:spAutoFit/>
          </a:bodyPr>
          <a:lstStyle/>
          <a:p>
            <a:r>
              <a:rPr lang="en-SG" sz="1100" b="1" dirty="0"/>
              <a:t>Actor</a:t>
            </a:r>
          </a:p>
        </p:txBody>
      </p:sp>
      <p:sp>
        <p:nvSpPr>
          <p:cNvPr id="42" name="TextBox 41">
            <a:extLst>
              <a:ext uri="{FF2B5EF4-FFF2-40B4-BE49-F238E27FC236}">
                <a16:creationId xmlns:a16="http://schemas.microsoft.com/office/drawing/2014/main" id="{C98726C6-5D3C-6BEF-3BC8-C51503D345E5}"/>
              </a:ext>
            </a:extLst>
          </p:cNvPr>
          <p:cNvSpPr txBox="1"/>
          <p:nvPr/>
        </p:nvSpPr>
        <p:spPr>
          <a:xfrm>
            <a:off x="10208066" y="2965506"/>
            <a:ext cx="478177" cy="369332"/>
          </a:xfrm>
          <a:prstGeom prst="rect">
            <a:avLst/>
          </a:prstGeom>
          <a:noFill/>
        </p:spPr>
        <p:txBody>
          <a:bodyPr wrap="square" rtlCol="0">
            <a:spAutoFit/>
          </a:bodyPr>
          <a:lstStyle/>
          <a:p>
            <a:r>
              <a:rPr lang="en-SG" dirty="0"/>
              <a:t>…</a:t>
            </a:r>
          </a:p>
        </p:txBody>
      </p:sp>
      <p:pic>
        <p:nvPicPr>
          <p:cNvPr id="43" name="Picture 42">
            <a:extLst>
              <a:ext uri="{FF2B5EF4-FFF2-40B4-BE49-F238E27FC236}">
                <a16:creationId xmlns:a16="http://schemas.microsoft.com/office/drawing/2014/main" id="{BDA44D16-A21E-39FB-E587-BE585C8F46FD}"/>
              </a:ext>
            </a:extLst>
          </p:cNvPr>
          <p:cNvPicPr>
            <a:picLocks noChangeAspect="1"/>
          </p:cNvPicPr>
          <p:nvPr/>
        </p:nvPicPr>
        <p:blipFill>
          <a:blip r:embed="rId4"/>
          <a:stretch>
            <a:fillRect/>
          </a:stretch>
        </p:blipFill>
        <p:spPr>
          <a:xfrm>
            <a:off x="10745722" y="3638840"/>
            <a:ext cx="411108" cy="424159"/>
          </a:xfrm>
          <a:prstGeom prst="rect">
            <a:avLst/>
          </a:prstGeom>
          <a:ln w="3175">
            <a:solidFill>
              <a:schemeClr val="tx1"/>
            </a:solidFill>
          </a:ln>
        </p:spPr>
      </p:pic>
      <p:sp>
        <p:nvSpPr>
          <p:cNvPr id="44" name="TextBox 43">
            <a:extLst>
              <a:ext uri="{FF2B5EF4-FFF2-40B4-BE49-F238E27FC236}">
                <a16:creationId xmlns:a16="http://schemas.microsoft.com/office/drawing/2014/main" id="{23FC0823-240E-2331-FE71-897C7BC70350}"/>
              </a:ext>
            </a:extLst>
          </p:cNvPr>
          <p:cNvSpPr txBox="1"/>
          <p:nvPr/>
        </p:nvSpPr>
        <p:spPr>
          <a:xfrm>
            <a:off x="10627127" y="4133081"/>
            <a:ext cx="729930" cy="261610"/>
          </a:xfrm>
          <a:prstGeom prst="rect">
            <a:avLst/>
          </a:prstGeom>
          <a:noFill/>
        </p:spPr>
        <p:txBody>
          <a:bodyPr wrap="square" rtlCol="0">
            <a:spAutoFit/>
          </a:bodyPr>
          <a:lstStyle/>
          <a:p>
            <a:r>
              <a:rPr lang="en-SG" sz="1100" dirty="0"/>
              <a:t>Playbook</a:t>
            </a:r>
          </a:p>
        </p:txBody>
      </p:sp>
      <p:cxnSp>
        <p:nvCxnSpPr>
          <p:cNvPr id="45" name="Connector: Elbow 44">
            <a:extLst>
              <a:ext uri="{FF2B5EF4-FFF2-40B4-BE49-F238E27FC236}">
                <a16:creationId xmlns:a16="http://schemas.microsoft.com/office/drawing/2014/main" id="{2D427D88-7AE8-40C4-E658-45B99A5C6CE0}"/>
              </a:ext>
            </a:extLst>
          </p:cNvPr>
          <p:cNvCxnSpPr>
            <a:cxnSpLocks/>
            <a:stCxn id="6" idx="2"/>
            <a:endCxn id="46" idx="1"/>
          </p:cNvCxnSpPr>
          <p:nvPr/>
        </p:nvCxnSpPr>
        <p:spPr>
          <a:xfrm rot="16200000" flipH="1">
            <a:off x="7356125" y="4200467"/>
            <a:ext cx="568095" cy="822948"/>
          </a:xfrm>
          <a:prstGeom prst="bentConnector2">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706EAD95-94A7-B81E-F5D6-49F7ED8147F2}"/>
              </a:ext>
            </a:extLst>
          </p:cNvPr>
          <p:cNvSpPr txBox="1"/>
          <p:nvPr/>
        </p:nvSpPr>
        <p:spPr>
          <a:xfrm>
            <a:off x="8051646" y="4765184"/>
            <a:ext cx="844924" cy="261610"/>
          </a:xfrm>
          <a:prstGeom prst="rect">
            <a:avLst/>
          </a:prstGeom>
          <a:noFill/>
          <a:ln w="12700">
            <a:solidFill>
              <a:schemeClr val="tx1"/>
            </a:solidFill>
            <a:prstDash val="sysDash"/>
          </a:ln>
        </p:spPr>
        <p:txBody>
          <a:bodyPr wrap="square" rtlCol="0">
            <a:spAutoFit/>
          </a:bodyPr>
          <a:lstStyle/>
          <a:p>
            <a:r>
              <a:rPr lang="en-SG" sz="1100" dirty="0"/>
              <a:t>scheduler </a:t>
            </a:r>
          </a:p>
        </p:txBody>
      </p:sp>
      <p:cxnSp>
        <p:nvCxnSpPr>
          <p:cNvPr id="47" name="Connector: Elbow 46">
            <a:extLst>
              <a:ext uri="{FF2B5EF4-FFF2-40B4-BE49-F238E27FC236}">
                <a16:creationId xmlns:a16="http://schemas.microsoft.com/office/drawing/2014/main" id="{62024E72-FBD4-43A8-1686-C73C66172338}"/>
              </a:ext>
            </a:extLst>
          </p:cNvPr>
          <p:cNvCxnSpPr>
            <a:cxnSpLocks/>
            <a:stCxn id="44" idx="2"/>
            <a:endCxn id="46" idx="3"/>
          </p:cNvCxnSpPr>
          <p:nvPr/>
        </p:nvCxnSpPr>
        <p:spPr>
          <a:xfrm rot="5400000">
            <a:off x="9693682" y="3597579"/>
            <a:ext cx="501298" cy="2095522"/>
          </a:xfrm>
          <a:prstGeom prst="bentConnector2">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48" name="Connector: Elbow 47">
            <a:extLst>
              <a:ext uri="{FF2B5EF4-FFF2-40B4-BE49-F238E27FC236}">
                <a16:creationId xmlns:a16="http://schemas.microsoft.com/office/drawing/2014/main" id="{F7E3E71B-9A31-6C08-F9B7-D7C0F296F586}"/>
              </a:ext>
            </a:extLst>
          </p:cNvPr>
          <p:cNvCxnSpPr>
            <a:cxnSpLocks/>
            <a:stCxn id="39" idx="2"/>
            <a:endCxn id="46" idx="0"/>
          </p:cNvCxnSpPr>
          <p:nvPr/>
        </p:nvCxnSpPr>
        <p:spPr>
          <a:xfrm rot="5400000">
            <a:off x="9195828" y="3581220"/>
            <a:ext cx="462245" cy="1905683"/>
          </a:xfrm>
          <a:prstGeom prst="bentConnector3">
            <a:avLst>
              <a:gd name="adj1" fmla="val 50000"/>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13565886-B674-B578-2D68-16685F0939B3}"/>
              </a:ext>
            </a:extLst>
          </p:cNvPr>
          <p:cNvSpPr txBox="1"/>
          <p:nvPr/>
        </p:nvSpPr>
        <p:spPr>
          <a:xfrm>
            <a:off x="4543623" y="1410032"/>
            <a:ext cx="1200992" cy="261610"/>
          </a:xfrm>
          <a:prstGeom prst="rect">
            <a:avLst/>
          </a:prstGeom>
          <a:noFill/>
        </p:spPr>
        <p:txBody>
          <a:bodyPr wrap="square" rtlCol="0">
            <a:spAutoFit/>
          </a:bodyPr>
          <a:lstStyle/>
          <a:p>
            <a:r>
              <a:rPr lang="en-SG" sz="1100" b="1" dirty="0"/>
              <a:t>User emulator </a:t>
            </a:r>
          </a:p>
        </p:txBody>
      </p:sp>
      <p:sp>
        <p:nvSpPr>
          <p:cNvPr id="50" name="Rectangle 49">
            <a:extLst>
              <a:ext uri="{FF2B5EF4-FFF2-40B4-BE49-F238E27FC236}">
                <a16:creationId xmlns:a16="http://schemas.microsoft.com/office/drawing/2014/main" id="{92DE34E1-F402-1D0E-5466-26C052F2C24B}"/>
              </a:ext>
            </a:extLst>
          </p:cNvPr>
          <p:cNvSpPr/>
          <p:nvPr/>
        </p:nvSpPr>
        <p:spPr>
          <a:xfrm flipH="1">
            <a:off x="11777427" y="1662443"/>
            <a:ext cx="323729" cy="3552419"/>
          </a:xfrm>
          <a:prstGeom prst="rect">
            <a:avLst/>
          </a:prstGeom>
          <a:ln w="19050">
            <a:solidFill>
              <a:schemeClr val="accent1">
                <a:lumMod val="75000"/>
              </a:schemeClr>
            </a:solidFill>
            <a:prstDash val="sysDash"/>
          </a:ln>
        </p:spPr>
        <p:style>
          <a:lnRef idx="2">
            <a:schemeClr val="accent6"/>
          </a:lnRef>
          <a:fillRef idx="1">
            <a:schemeClr val="lt1"/>
          </a:fillRef>
          <a:effectRef idx="0">
            <a:schemeClr val="accent6"/>
          </a:effectRef>
          <a:fontRef idx="minor">
            <a:schemeClr val="dk1"/>
          </a:fontRef>
        </p:style>
        <p:txBody>
          <a:bodyPr rtlCol="0" anchor="ctr"/>
          <a:lstStyle/>
          <a:p>
            <a:endParaRPr lang="en-SG" b="1" dirty="0"/>
          </a:p>
        </p:txBody>
      </p:sp>
      <p:sp>
        <p:nvSpPr>
          <p:cNvPr id="51" name="TextBox 50">
            <a:extLst>
              <a:ext uri="{FF2B5EF4-FFF2-40B4-BE49-F238E27FC236}">
                <a16:creationId xmlns:a16="http://schemas.microsoft.com/office/drawing/2014/main" id="{09A16B16-C98A-4C7D-8A7D-AB4854F11A80}"/>
              </a:ext>
            </a:extLst>
          </p:cNvPr>
          <p:cNvSpPr txBox="1"/>
          <p:nvPr/>
        </p:nvSpPr>
        <p:spPr>
          <a:xfrm>
            <a:off x="11025956" y="1316256"/>
            <a:ext cx="1200992" cy="261610"/>
          </a:xfrm>
          <a:prstGeom prst="rect">
            <a:avLst/>
          </a:prstGeom>
          <a:noFill/>
        </p:spPr>
        <p:txBody>
          <a:bodyPr wrap="square" rtlCol="0">
            <a:spAutoFit/>
          </a:bodyPr>
          <a:lstStyle/>
          <a:p>
            <a:r>
              <a:rPr lang="en-SG" sz="1100" b="1" dirty="0"/>
              <a:t>User emulators </a:t>
            </a:r>
          </a:p>
        </p:txBody>
      </p:sp>
      <p:sp>
        <p:nvSpPr>
          <p:cNvPr id="52" name="TextBox 51">
            <a:extLst>
              <a:ext uri="{FF2B5EF4-FFF2-40B4-BE49-F238E27FC236}">
                <a16:creationId xmlns:a16="http://schemas.microsoft.com/office/drawing/2014/main" id="{F4F9220E-06DC-97B6-5F63-BB01F5A8A6A9}"/>
              </a:ext>
            </a:extLst>
          </p:cNvPr>
          <p:cNvSpPr txBox="1"/>
          <p:nvPr/>
        </p:nvSpPr>
        <p:spPr>
          <a:xfrm>
            <a:off x="11747120" y="3031905"/>
            <a:ext cx="478177" cy="369332"/>
          </a:xfrm>
          <a:prstGeom prst="rect">
            <a:avLst/>
          </a:prstGeom>
          <a:noFill/>
        </p:spPr>
        <p:txBody>
          <a:bodyPr wrap="square" rtlCol="0">
            <a:spAutoFit/>
          </a:bodyPr>
          <a:lstStyle/>
          <a:p>
            <a:r>
              <a:rPr lang="en-SG" dirty="0"/>
              <a:t>…</a:t>
            </a:r>
          </a:p>
        </p:txBody>
      </p:sp>
      <p:sp>
        <p:nvSpPr>
          <p:cNvPr id="53" name="TextBox 52">
            <a:extLst>
              <a:ext uri="{FF2B5EF4-FFF2-40B4-BE49-F238E27FC236}">
                <a16:creationId xmlns:a16="http://schemas.microsoft.com/office/drawing/2014/main" id="{E75EA05C-E829-CAEB-76EB-60EF45DC8ECB}"/>
              </a:ext>
            </a:extLst>
          </p:cNvPr>
          <p:cNvSpPr txBox="1"/>
          <p:nvPr/>
        </p:nvSpPr>
        <p:spPr>
          <a:xfrm>
            <a:off x="5171302" y="4748894"/>
            <a:ext cx="1816450" cy="261610"/>
          </a:xfrm>
          <a:prstGeom prst="rect">
            <a:avLst/>
          </a:prstGeom>
          <a:noFill/>
          <a:ln w="12700">
            <a:solidFill>
              <a:schemeClr val="tx1"/>
            </a:solidFill>
            <a:prstDash val="sysDash"/>
          </a:ln>
        </p:spPr>
        <p:txBody>
          <a:bodyPr wrap="square" rtlCol="0">
            <a:spAutoFit/>
          </a:bodyPr>
          <a:lstStyle/>
          <a:p>
            <a:r>
              <a:rPr lang="en-SG" sz="1100" dirty="0"/>
              <a:t>Monitor and control web-UI </a:t>
            </a:r>
          </a:p>
        </p:txBody>
      </p:sp>
      <p:sp>
        <p:nvSpPr>
          <p:cNvPr id="54" name="TextBox 53">
            <a:extLst>
              <a:ext uri="{FF2B5EF4-FFF2-40B4-BE49-F238E27FC236}">
                <a16:creationId xmlns:a16="http://schemas.microsoft.com/office/drawing/2014/main" id="{6C4AF90C-9570-7AFA-C324-7E28956767FD}"/>
              </a:ext>
            </a:extLst>
          </p:cNvPr>
          <p:cNvSpPr txBox="1"/>
          <p:nvPr/>
        </p:nvSpPr>
        <p:spPr>
          <a:xfrm>
            <a:off x="11387364" y="4858720"/>
            <a:ext cx="478177" cy="369332"/>
          </a:xfrm>
          <a:prstGeom prst="rect">
            <a:avLst/>
          </a:prstGeom>
          <a:noFill/>
        </p:spPr>
        <p:txBody>
          <a:bodyPr wrap="square" rtlCol="0">
            <a:spAutoFit/>
          </a:bodyPr>
          <a:lstStyle/>
          <a:p>
            <a:r>
              <a:rPr lang="en-SG" dirty="0"/>
              <a:t>…</a:t>
            </a:r>
          </a:p>
        </p:txBody>
      </p:sp>
      <p:sp>
        <p:nvSpPr>
          <p:cNvPr id="55" name="Cloud 54">
            <a:extLst>
              <a:ext uri="{FF2B5EF4-FFF2-40B4-BE49-F238E27FC236}">
                <a16:creationId xmlns:a16="http://schemas.microsoft.com/office/drawing/2014/main" id="{1C55F1AE-7BED-3E03-DBC0-CF8595F073C2}"/>
              </a:ext>
            </a:extLst>
          </p:cNvPr>
          <p:cNvSpPr/>
          <p:nvPr/>
        </p:nvSpPr>
        <p:spPr>
          <a:xfrm>
            <a:off x="9714220" y="5683515"/>
            <a:ext cx="987691" cy="456037"/>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000" dirty="0"/>
              <a:t>network</a:t>
            </a:r>
          </a:p>
        </p:txBody>
      </p:sp>
      <p:cxnSp>
        <p:nvCxnSpPr>
          <p:cNvPr id="56" name="Straight Arrow Connector 55">
            <a:extLst>
              <a:ext uri="{FF2B5EF4-FFF2-40B4-BE49-F238E27FC236}">
                <a16:creationId xmlns:a16="http://schemas.microsoft.com/office/drawing/2014/main" id="{7FE5A605-0954-F18F-3C77-F1988A546F11}"/>
              </a:ext>
            </a:extLst>
          </p:cNvPr>
          <p:cNvCxnSpPr>
            <a:cxnSpLocks/>
            <a:stCxn id="3" idx="2"/>
          </p:cNvCxnSpPr>
          <p:nvPr/>
        </p:nvCxnSpPr>
        <p:spPr>
          <a:xfrm>
            <a:off x="7948797" y="5214862"/>
            <a:ext cx="1937057" cy="4973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7" name="TextBox 56">
            <a:extLst>
              <a:ext uri="{FF2B5EF4-FFF2-40B4-BE49-F238E27FC236}">
                <a16:creationId xmlns:a16="http://schemas.microsoft.com/office/drawing/2014/main" id="{83E9299D-DD18-B564-23BE-5F3C6A0EDD06}"/>
              </a:ext>
            </a:extLst>
          </p:cNvPr>
          <p:cNvSpPr txBox="1"/>
          <p:nvPr/>
        </p:nvSpPr>
        <p:spPr>
          <a:xfrm>
            <a:off x="4701494" y="3172932"/>
            <a:ext cx="1200992" cy="261610"/>
          </a:xfrm>
          <a:prstGeom prst="rect">
            <a:avLst/>
          </a:prstGeom>
          <a:noFill/>
        </p:spPr>
        <p:txBody>
          <a:bodyPr wrap="square" rtlCol="0">
            <a:spAutoFit/>
          </a:bodyPr>
          <a:lstStyle/>
          <a:p>
            <a:r>
              <a:rPr lang="en-SG" sz="1100" b="1" dirty="0">
                <a:solidFill>
                  <a:schemeClr val="tx1">
                    <a:lumMod val="65000"/>
                    <a:lumOff val="35000"/>
                  </a:schemeClr>
                </a:solidFill>
              </a:rPr>
              <a:t>lvl1</a:t>
            </a:r>
          </a:p>
        </p:txBody>
      </p:sp>
      <p:sp>
        <p:nvSpPr>
          <p:cNvPr id="58" name="TextBox 57">
            <a:extLst>
              <a:ext uri="{FF2B5EF4-FFF2-40B4-BE49-F238E27FC236}">
                <a16:creationId xmlns:a16="http://schemas.microsoft.com/office/drawing/2014/main" id="{BCE59671-42F2-C211-BA06-49E826BD02E5}"/>
              </a:ext>
            </a:extLst>
          </p:cNvPr>
          <p:cNvSpPr txBox="1"/>
          <p:nvPr/>
        </p:nvSpPr>
        <p:spPr>
          <a:xfrm>
            <a:off x="4653787" y="4090048"/>
            <a:ext cx="1200992" cy="261610"/>
          </a:xfrm>
          <a:prstGeom prst="rect">
            <a:avLst/>
          </a:prstGeom>
          <a:noFill/>
        </p:spPr>
        <p:txBody>
          <a:bodyPr wrap="square" rtlCol="0">
            <a:spAutoFit/>
          </a:bodyPr>
          <a:lstStyle/>
          <a:p>
            <a:r>
              <a:rPr lang="en-SG" sz="1100" b="1" dirty="0">
                <a:solidFill>
                  <a:schemeClr val="tx1">
                    <a:lumMod val="65000"/>
                    <a:lumOff val="35000"/>
                  </a:schemeClr>
                </a:solidFill>
              </a:rPr>
              <a:t>lvl2</a:t>
            </a:r>
          </a:p>
        </p:txBody>
      </p:sp>
      <p:sp>
        <p:nvSpPr>
          <p:cNvPr id="59" name="TextBox 58">
            <a:extLst>
              <a:ext uri="{FF2B5EF4-FFF2-40B4-BE49-F238E27FC236}">
                <a16:creationId xmlns:a16="http://schemas.microsoft.com/office/drawing/2014/main" id="{83DBD9E7-3A1A-D485-34E4-A82B2DE4CEE6}"/>
              </a:ext>
            </a:extLst>
          </p:cNvPr>
          <p:cNvSpPr txBox="1"/>
          <p:nvPr/>
        </p:nvSpPr>
        <p:spPr>
          <a:xfrm>
            <a:off x="4601289" y="4933481"/>
            <a:ext cx="1200992" cy="261610"/>
          </a:xfrm>
          <a:prstGeom prst="rect">
            <a:avLst/>
          </a:prstGeom>
          <a:noFill/>
        </p:spPr>
        <p:txBody>
          <a:bodyPr wrap="square" rtlCol="0">
            <a:spAutoFit/>
          </a:bodyPr>
          <a:lstStyle/>
          <a:p>
            <a:r>
              <a:rPr lang="en-SG" sz="1100" b="1" dirty="0">
                <a:solidFill>
                  <a:schemeClr val="tx1">
                    <a:lumMod val="65000"/>
                    <a:lumOff val="35000"/>
                  </a:schemeClr>
                </a:solidFill>
              </a:rPr>
              <a:t>lvl3</a:t>
            </a:r>
          </a:p>
        </p:txBody>
      </p:sp>
      <p:cxnSp>
        <p:nvCxnSpPr>
          <p:cNvPr id="60" name="Straight Arrow Connector 59">
            <a:extLst>
              <a:ext uri="{FF2B5EF4-FFF2-40B4-BE49-F238E27FC236}">
                <a16:creationId xmlns:a16="http://schemas.microsoft.com/office/drawing/2014/main" id="{E044340F-DBFE-BA2A-04AA-97CA1DA4C7B0}"/>
              </a:ext>
            </a:extLst>
          </p:cNvPr>
          <p:cNvCxnSpPr>
            <a:cxnSpLocks/>
          </p:cNvCxnSpPr>
          <p:nvPr/>
        </p:nvCxnSpPr>
        <p:spPr>
          <a:xfrm flipH="1">
            <a:off x="10627127" y="5260083"/>
            <a:ext cx="1312164" cy="4234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1" name="TextBox 60">
            <a:extLst>
              <a:ext uri="{FF2B5EF4-FFF2-40B4-BE49-F238E27FC236}">
                <a16:creationId xmlns:a16="http://schemas.microsoft.com/office/drawing/2014/main" id="{406FEA8F-5A75-2994-9F58-791E3F8C9950}"/>
              </a:ext>
            </a:extLst>
          </p:cNvPr>
          <p:cNvSpPr txBox="1"/>
          <p:nvPr/>
        </p:nvSpPr>
        <p:spPr>
          <a:xfrm>
            <a:off x="7264833" y="5769512"/>
            <a:ext cx="987691" cy="261610"/>
          </a:xfrm>
          <a:prstGeom prst="rect">
            <a:avLst/>
          </a:prstGeom>
          <a:noFill/>
          <a:ln w="12700">
            <a:solidFill>
              <a:schemeClr val="tx1"/>
            </a:solidFill>
            <a:prstDash val="sysDash"/>
          </a:ln>
        </p:spPr>
        <p:txBody>
          <a:bodyPr wrap="square" rtlCol="0">
            <a:spAutoFit/>
          </a:bodyPr>
          <a:lstStyle/>
          <a:p>
            <a:r>
              <a:rPr lang="en-SG" sz="1100" dirty="0"/>
              <a:t>Monitor hub</a:t>
            </a:r>
          </a:p>
        </p:txBody>
      </p:sp>
      <p:cxnSp>
        <p:nvCxnSpPr>
          <p:cNvPr id="62" name="Straight Arrow Connector 61">
            <a:extLst>
              <a:ext uri="{FF2B5EF4-FFF2-40B4-BE49-F238E27FC236}">
                <a16:creationId xmlns:a16="http://schemas.microsoft.com/office/drawing/2014/main" id="{05859D0B-682A-CA46-703D-395332605251}"/>
              </a:ext>
            </a:extLst>
          </p:cNvPr>
          <p:cNvCxnSpPr>
            <a:cxnSpLocks/>
            <a:stCxn id="55" idx="2"/>
            <a:endCxn id="61" idx="3"/>
          </p:cNvCxnSpPr>
          <p:nvPr/>
        </p:nvCxnSpPr>
        <p:spPr>
          <a:xfrm flipH="1" flipV="1">
            <a:off x="8252524" y="5900317"/>
            <a:ext cx="1464760" cy="112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3" name="TextBox 62">
            <a:extLst>
              <a:ext uri="{FF2B5EF4-FFF2-40B4-BE49-F238E27FC236}">
                <a16:creationId xmlns:a16="http://schemas.microsoft.com/office/drawing/2014/main" id="{5573E32D-CA65-AE0C-9E31-49F798441645}"/>
              </a:ext>
            </a:extLst>
          </p:cNvPr>
          <p:cNvSpPr txBox="1"/>
          <p:nvPr/>
        </p:nvSpPr>
        <p:spPr>
          <a:xfrm>
            <a:off x="5423864" y="5783721"/>
            <a:ext cx="1176072" cy="2308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altLang="zh-CN" sz="900" b="1" dirty="0"/>
              <a:t>Web-Browser </a:t>
            </a:r>
            <a:endParaRPr lang="zh-CN" altLang="en-US" sz="1600" dirty="0"/>
          </a:p>
        </p:txBody>
      </p:sp>
      <p:pic>
        <p:nvPicPr>
          <p:cNvPr id="64" name="Picture 4">
            <a:extLst>
              <a:ext uri="{FF2B5EF4-FFF2-40B4-BE49-F238E27FC236}">
                <a16:creationId xmlns:a16="http://schemas.microsoft.com/office/drawing/2014/main" id="{38586A40-B675-8A03-91AC-2B7E8C9E9E5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125725" y="5769512"/>
            <a:ext cx="257116" cy="257116"/>
          </a:xfrm>
          <a:prstGeom prst="rect">
            <a:avLst/>
          </a:prstGeom>
          <a:noFill/>
          <a:extLst>
            <a:ext uri="{909E8E84-426E-40DD-AFC4-6F175D3DCCD1}">
              <a14:hiddenFill xmlns:a14="http://schemas.microsoft.com/office/drawing/2010/main">
                <a:solidFill>
                  <a:srgbClr val="FFFFFF"/>
                </a:solidFill>
              </a14:hiddenFill>
            </a:ext>
          </a:extLst>
        </p:spPr>
      </p:pic>
      <p:pic>
        <p:nvPicPr>
          <p:cNvPr id="65" name="Picture 64">
            <a:extLst>
              <a:ext uri="{FF2B5EF4-FFF2-40B4-BE49-F238E27FC236}">
                <a16:creationId xmlns:a16="http://schemas.microsoft.com/office/drawing/2014/main" id="{DC0EFD8E-BEA6-1B66-CAC7-F8C63C7A123E}"/>
              </a:ext>
            </a:extLst>
          </p:cNvPr>
          <p:cNvPicPr>
            <a:picLocks noChangeAspect="1"/>
          </p:cNvPicPr>
          <p:nvPr/>
        </p:nvPicPr>
        <p:blipFill>
          <a:blip r:embed="rId8"/>
          <a:stretch>
            <a:fillRect/>
          </a:stretch>
        </p:blipFill>
        <p:spPr>
          <a:xfrm>
            <a:off x="6193192" y="5805973"/>
            <a:ext cx="176680" cy="175361"/>
          </a:xfrm>
          <a:prstGeom prst="rect">
            <a:avLst/>
          </a:prstGeom>
        </p:spPr>
      </p:pic>
      <p:pic>
        <p:nvPicPr>
          <p:cNvPr id="66" name="Picture 65">
            <a:extLst>
              <a:ext uri="{FF2B5EF4-FFF2-40B4-BE49-F238E27FC236}">
                <a16:creationId xmlns:a16="http://schemas.microsoft.com/office/drawing/2014/main" id="{38A50E91-605B-6FE5-6E91-38D84677A1E1}"/>
              </a:ext>
            </a:extLst>
          </p:cNvPr>
          <p:cNvPicPr>
            <a:picLocks noChangeAspect="1"/>
          </p:cNvPicPr>
          <p:nvPr/>
        </p:nvPicPr>
        <p:blipFill>
          <a:blip r:embed="rId9"/>
          <a:stretch>
            <a:fillRect/>
          </a:stretch>
        </p:blipFill>
        <p:spPr>
          <a:xfrm>
            <a:off x="6392601" y="5806613"/>
            <a:ext cx="198715" cy="194395"/>
          </a:xfrm>
          <a:prstGeom prst="rect">
            <a:avLst/>
          </a:prstGeom>
        </p:spPr>
      </p:pic>
      <p:cxnSp>
        <p:nvCxnSpPr>
          <p:cNvPr id="67" name="Straight Arrow Connector 66">
            <a:extLst>
              <a:ext uri="{FF2B5EF4-FFF2-40B4-BE49-F238E27FC236}">
                <a16:creationId xmlns:a16="http://schemas.microsoft.com/office/drawing/2014/main" id="{23DE441D-0F3B-0444-92B2-35553BF27974}"/>
              </a:ext>
            </a:extLst>
          </p:cNvPr>
          <p:cNvCxnSpPr>
            <a:cxnSpLocks/>
          </p:cNvCxnSpPr>
          <p:nvPr/>
        </p:nvCxnSpPr>
        <p:spPr>
          <a:xfrm flipV="1">
            <a:off x="6011900" y="5043386"/>
            <a:ext cx="0" cy="74033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EE933173-1E00-1678-AA00-592F93346DE3}"/>
              </a:ext>
            </a:extLst>
          </p:cNvPr>
          <p:cNvCxnSpPr>
            <a:cxnSpLocks/>
            <a:endCxn id="61" idx="1"/>
          </p:cNvCxnSpPr>
          <p:nvPr/>
        </p:nvCxnSpPr>
        <p:spPr>
          <a:xfrm>
            <a:off x="6605985" y="5892536"/>
            <a:ext cx="658848" cy="778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9" name="TextBox 68">
            <a:extLst>
              <a:ext uri="{FF2B5EF4-FFF2-40B4-BE49-F238E27FC236}">
                <a16:creationId xmlns:a16="http://schemas.microsoft.com/office/drawing/2014/main" id="{D0238303-4232-23C8-5B0A-EF284C1ABFBD}"/>
              </a:ext>
            </a:extLst>
          </p:cNvPr>
          <p:cNvSpPr txBox="1"/>
          <p:nvPr/>
        </p:nvSpPr>
        <p:spPr>
          <a:xfrm>
            <a:off x="4582169" y="835103"/>
            <a:ext cx="3599930" cy="338554"/>
          </a:xfrm>
          <a:prstGeom prst="rect">
            <a:avLst/>
          </a:prstGeom>
          <a:noFill/>
        </p:spPr>
        <p:txBody>
          <a:bodyPr wrap="square" rtlCol="0">
            <a:spAutoFit/>
          </a:bodyPr>
          <a:lstStyle/>
          <a:p>
            <a:r>
              <a:rPr lang="en-US" sz="1600" b="1" dirty="0"/>
              <a:t>Components relationship diagram </a:t>
            </a:r>
            <a:endParaRPr lang="en-SG" sz="1600" b="1" dirty="0"/>
          </a:p>
        </p:txBody>
      </p:sp>
    </p:spTree>
    <p:extLst>
      <p:ext uri="{BB962C8B-B14F-4D97-AF65-F5344CB8AC3E}">
        <p14:creationId xmlns:p14="http://schemas.microsoft.com/office/powerpoint/2010/main" val="39376126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2EE9385-272D-78F8-37EF-D7BFBD2E461E}"/>
              </a:ext>
            </a:extLst>
          </p:cNvPr>
          <p:cNvSpPr txBox="1"/>
          <p:nvPr/>
        </p:nvSpPr>
        <p:spPr>
          <a:xfrm>
            <a:off x="0" y="-12557"/>
            <a:ext cx="12191999" cy="461665"/>
          </a:xfrm>
          <a:prstGeom prst="rect">
            <a:avLst/>
          </a:prstGeom>
          <a:solidFill>
            <a:schemeClr val="accent1">
              <a:lumMod val="75000"/>
            </a:schemeClr>
          </a:solidFill>
          <a:ln>
            <a:solidFill>
              <a:schemeClr val="tx1"/>
            </a:solidFill>
          </a:ln>
        </p:spPr>
        <p:txBody>
          <a:bodyPr wrap="square" rtlCol="0">
            <a:spAutoFit/>
          </a:bodyPr>
          <a:lstStyle/>
          <a:p>
            <a:r>
              <a:rPr lang="en-SG" sz="2400" dirty="0">
                <a:solidFill>
                  <a:schemeClr val="bg1"/>
                </a:solidFill>
              </a:rPr>
              <a:t>User Action Emulator [ Pre-built actors we have provided ]  </a:t>
            </a:r>
            <a:endParaRPr lang="en-SG" sz="2400" dirty="0">
              <a:solidFill>
                <a:srgbClr val="FF0000"/>
              </a:solidFill>
            </a:endParaRPr>
          </a:p>
        </p:txBody>
      </p:sp>
      <p:pic>
        <p:nvPicPr>
          <p:cNvPr id="5" name="Picture 4" descr="Graphical user interface, text&#10;&#10;Description automatically generated with medium confidence">
            <a:extLst>
              <a:ext uri="{FF2B5EF4-FFF2-40B4-BE49-F238E27FC236}">
                <a16:creationId xmlns:a16="http://schemas.microsoft.com/office/drawing/2014/main" id="{CCBDD8B4-58ED-392B-004A-4336DFD8CA6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27245" y="53310"/>
            <a:ext cx="1598494" cy="348275"/>
          </a:xfrm>
          <a:prstGeom prst="rect">
            <a:avLst/>
          </a:prstGeom>
        </p:spPr>
      </p:pic>
      <p:graphicFrame>
        <p:nvGraphicFramePr>
          <p:cNvPr id="3" name="Table 5">
            <a:extLst>
              <a:ext uri="{FF2B5EF4-FFF2-40B4-BE49-F238E27FC236}">
                <a16:creationId xmlns:a16="http://schemas.microsoft.com/office/drawing/2014/main" id="{3E91A4D8-4A6B-529A-0D40-91743A9431DA}"/>
              </a:ext>
            </a:extLst>
          </p:cNvPr>
          <p:cNvGraphicFramePr>
            <a:graphicFrameLocks noGrp="1"/>
          </p:cNvGraphicFramePr>
          <p:nvPr>
            <p:extLst>
              <p:ext uri="{D42A27DB-BD31-4B8C-83A1-F6EECF244321}">
                <p14:modId xmlns:p14="http://schemas.microsoft.com/office/powerpoint/2010/main" val="123551066"/>
              </p:ext>
            </p:extLst>
          </p:nvPr>
        </p:nvGraphicFramePr>
        <p:xfrm>
          <a:off x="393591" y="1316102"/>
          <a:ext cx="6118970" cy="5157157"/>
        </p:xfrm>
        <a:graphic>
          <a:graphicData uri="http://schemas.openxmlformats.org/drawingml/2006/table">
            <a:tbl>
              <a:tblPr firstRow="1" bandRow="1">
                <a:tableStyleId>{5C22544A-7EE6-4342-B048-85BDC9FD1C3A}</a:tableStyleId>
              </a:tblPr>
              <a:tblGrid>
                <a:gridCol w="498927">
                  <a:extLst>
                    <a:ext uri="{9D8B030D-6E8A-4147-A177-3AD203B41FA5}">
                      <a16:colId xmlns:a16="http://schemas.microsoft.com/office/drawing/2014/main" val="3380695120"/>
                    </a:ext>
                  </a:extLst>
                </a:gridCol>
                <a:gridCol w="1423997">
                  <a:extLst>
                    <a:ext uri="{9D8B030D-6E8A-4147-A177-3AD203B41FA5}">
                      <a16:colId xmlns:a16="http://schemas.microsoft.com/office/drawing/2014/main" val="308096956"/>
                    </a:ext>
                  </a:extLst>
                </a:gridCol>
                <a:gridCol w="2724582">
                  <a:extLst>
                    <a:ext uri="{9D8B030D-6E8A-4147-A177-3AD203B41FA5}">
                      <a16:colId xmlns:a16="http://schemas.microsoft.com/office/drawing/2014/main" val="1115179321"/>
                    </a:ext>
                  </a:extLst>
                </a:gridCol>
                <a:gridCol w="1471464">
                  <a:extLst>
                    <a:ext uri="{9D8B030D-6E8A-4147-A177-3AD203B41FA5}">
                      <a16:colId xmlns:a16="http://schemas.microsoft.com/office/drawing/2014/main" val="3583060921"/>
                    </a:ext>
                  </a:extLst>
                </a:gridCol>
              </a:tblGrid>
              <a:tr h="366717">
                <a:tc>
                  <a:txBody>
                    <a:bodyPr/>
                    <a:lstStyle/>
                    <a:p>
                      <a:r>
                        <a:rPr lang="en-SG" sz="1000" dirty="0"/>
                        <a:t>Index</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r>
                        <a:rPr lang="en-SG" sz="1000" dirty="0"/>
                        <a:t>Actor module name</a:t>
                      </a:r>
                    </a:p>
                  </a:txBody>
                  <a:tcPr>
                    <a:lnT w="12700" cap="flat" cmpd="sng" algn="ctr">
                      <a:solidFill>
                        <a:schemeClr val="tx1"/>
                      </a:solidFill>
                      <a:prstDash val="solid"/>
                      <a:round/>
                      <a:headEnd type="none" w="med" len="med"/>
                      <a:tailEnd type="none" w="med" len="med"/>
                    </a:lnT>
                  </a:tcPr>
                </a:tc>
                <a:tc>
                  <a:txBody>
                    <a:bodyPr/>
                    <a:lstStyle/>
                    <a:p>
                      <a:r>
                        <a:rPr lang="en-SG" sz="1000" dirty="0"/>
                        <a:t>Function provided</a:t>
                      </a:r>
                    </a:p>
                  </a:txBody>
                  <a:tcPr>
                    <a:lnT w="12700" cap="flat" cmpd="sng" algn="ctr">
                      <a:solidFill>
                        <a:schemeClr val="tx1"/>
                      </a:solidFill>
                      <a:prstDash val="solid"/>
                      <a:round/>
                      <a:headEnd type="none" w="med" len="med"/>
                      <a:tailEnd type="none" w="med" len="med"/>
                    </a:lnT>
                  </a:tcPr>
                </a:tc>
                <a:tc>
                  <a:txBody>
                    <a:bodyPr/>
                    <a:lstStyle/>
                    <a:p>
                      <a:r>
                        <a:rPr lang="en-SG" sz="1000" dirty="0"/>
                        <a:t>Traffic/protocol type</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896556790"/>
                  </a:ext>
                </a:extLst>
              </a:tr>
              <a:tr h="370840">
                <a:tc>
                  <a:txBody>
                    <a:bodyPr/>
                    <a:lstStyle/>
                    <a:p>
                      <a:r>
                        <a:rPr lang="en-SG" sz="1000" dirty="0"/>
                        <a:t>1</a:t>
                      </a:r>
                    </a:p>
                  </a:txBody>
                  <a:tcPr>
                    <a:lnL w="12700" cap="flat" cmpd="sng" algn="ctr">
                      <a:solidFill>
                        <a:schemeClr val="tx1"/>
                      </a:solidFill>
                      <a:prstDash val="solid"/>
                      <a:round/>
                      <a:headEnd type="none" w="med" len="med"/>
                      <a:tailEnd type="none" w="med" len="med"/>
                    </a:lnL>
                  </a:tcPr>
                </a:tc>
                <a:tc>
                  <a:txBody>
                    <a:bodyPr/>
                    <a:lstStyle/>
                    <a:p>
                      <a:r>
                        <a:rPr lang="en-SG" sz="1000" b="0" kern="1200" dirty="0">
                          <a:solidFill>
                            <a:schemeClr val="dk1"/>
                          </a:solidFill>
                          <a:effectLst/>
                        </a:rPr>
                        <a:t>pingActor</a:t>
                      </a:r>
                      <a:endParaRPr lang="en-SG" sz="1000" dirty="0"/>
                    </a:p>
                  </a:txBody>
                  <a:tcPr/>
                </a:tc>
                <a:tc>
                  <a:txBody>
                    <a:bodyPr/>
                    <a:lstStyle/>
                    <a:p>
                      <a:pPr marL="171450" indent="-171450">
                        <a:buFont typeface="Arial" panose="020B0604020202020204" pitchFamily="34" charset="0"/>
                        <a:buChar char="•"/>
                      </a:pPr>
                      <a:r>
                        <a:rPr lang="en-SG" sz="1000" b="0" kern="1200" dirty="0">
                          <a:solidFill>
                            <a:schemeClr val="dk1"/>
                          </a:solidFill>
                          <a:effectLst/>
                        </a:rPr>
                        <a:t>ping</a:t>
                      </a:r>
                      <a:endParaRPr lang="en-SG" sz="1000" dirty="0"/>
                    </a:p>
                  </a:txBody>
                  <a:tcPr/>
                </a:tc>
                <a:tc>
                  <a:txBody>
                    <a:bodyPr/>
                    <a:lstStyle/>
                    <a:p>
                      <a:r>
                        <a:rPr lang="en-SG" sz="1000" b="0" kern="1200" dirty="0">
                          <a:solidFill>
                            <a:schemeClr val="dk1"/>
                          </a:solidFill>
                          <a:effectLst/>
                        </a:rPr>
                        <a:t>ICMP</a:t>
                      </a:r>
                      <a:endParaRPr lang="en-SG" sz="1000" dirty="0"/>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553099790"/>
                  </a:ext>
                </a:extLst>
              </a:tr>
              <a:tr h="370840">
                <a:tc>
                  <a:txBody>
                    <a:bodyPr/>
                    <a:lstStyle/>
                    <a:p>
                      <a:r>
                        <a:rPr lang="en-SG" sz="1000" dirty="0"/>
                        <a:t>2</a:t>
                      </a:r>
                    </a:p>
                  </a:txBody>
                  <a:tcPr>
                    <a:lnL w="12700" cap="flat" cmpd="sng" algn="ctr">
                      <a:solidFill>
                        <a:schemeClr val="tx1"/>
                      </a:solidFill>
                      <a:prstDash val="solid"/>
                      <a:round/>
                      <a:headEnd type="none" w="med" len="med"/>
                      <a:tailEnd type="none" w="med" len="med"/>
                    </a:lnL>
                  </a:tcPr>
                </a:tc>
                <a:tc>
                  <a:txBody>
                    <a:bodyPr/>
                    <a:lstStyle/>
                    <a:p>
                      <a:r>
                        <a:rPr lang="en-SG" sz="1000" b="0" kern="1200" dirty="0">
                          <a:solidFill>
                            <a:schemeClr val="dk1"/>
                          </a:solidFill>
                          <a:effectLst/>
                        </a:rPr>
                        <a:t>webActor</a:t>
                      </a:r>
                      <a:endParaRPr lang="en-SG" sz="1000" dirty="0"/>
                    </a:p>
                  </a:txBody>
                  <a:tcPr/>
                </a:tc>
                <a:tc>
                  <a:txBody>
                    <a:bodyPr/>
                    <a:lstStyle/>
                    <a:p>
                      <a:pPr marL="171450" indent="-171450">
                        <a:buFont typeface="Arial" panose="020B0604020202020204" pitchFamily="34" charset="0"/>
                        <a:buChar char="•"/>
                      </a:pPr>
                      <a:r>
                        <a:rPr lang="en-US" sz="1000" dirty="0"/>
                        <a:t>Fetch a websites, send http(s) request.</a:t>
                      </a:r>
                    </a:p>
                    <a:p>
                      <a:pPr marL="171450" indent="-171450">
                        <a:buFont typeface="Arial" panose="020B0604020202020204" pitchFamily="34" charset="0"/>
                        <a:buChar char="•"/>
                      </a:pPr>
                      <a:r>
                        <a:rPr lang="en-US" sz="1000" dirty="0"/>
                        <a:t>Surf internet. Watch YouTube  video.</a:t>
                      </a:r>
                      <a:endParaRPr lang="en-SG" sz="1000" dirty="0"/>
                    </a:p>
                  </a:txBody>
                  <a:tcPr/>
                </a:tc>
                <a:tc>
                  <a:txBody>
                    <a:bodyPr/>
                    <a:lstStyle/>
                    <a:p>
                      <a:r>
                        <a:rPr lang="en-SG" sz="1000" b="0" kern="1200" dirty="0">
                          <a:solidFill>
                            <a:schemeClr val="dk1"/>
                          </a:solidFill>
                          <a:effectLst/>
                        </a:rPr>
                        <a:t>http(s)</a:t>
                      </a:r>
                      <a:endParaRPr lang="en-SG" sz="1000" dirty="0"/>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476181168"/>
                  </a:ext>
                </a:extLst>
              </a:tr>
              <a:tr h="370840">
                <a:tc>
                  <a:txBody>
                    <a:bodyPr/>
                    <a:lstStyle/>
                    <a:p>
                      <a:r>
                        <a:rPr lang="en-SG" sz="1000" dirty="0"/>
                        <a:t>3</a:t>
                      </a:r>
                    </a:p>
                  </a:txBody>
                  <a:tcPr>
                    <a:lnL w="12700" cap="flat" cmpd="sng" algn="ctr">
                      <a:solidFill>
                        <a:schemeClr val="tx1"/>
                      </a:solidFill>
                      <a:prstDash val="solid"/>
                      <a:round/>
                      <a:headEnd type="none" w="med" len="med"/>
                      <a:tailEnd type="none" w="med" len="med"/>
                    </a:lnL>
                  </a:tcPr>
                </a:tc>
                <a:tc>
                  <a:txBody>
                    <a:bodyPr/>
                    <a:lstStyle/>
                    <a:p>
                      <a:r>
                        <a:rPr lang="en-SG" sz="1000" dirty="0"/>
                        <a:t>webDownloader</a:t>
                      </a:r>
                    </a:p>
                  </a:txBody>
                  <a:tcPr/>
                </a:tc>
                <a:tc>
                  <a:txBody>
                    <a:bodyPr/>
                    <a:lstStyle/>
                    <a:p>
                      <a:pPr marL="171450" indent="-171450">
                        <a:buFont typeface="Arial" panose="020B0604020202020204" pitchFamily="34" charset="0"/>
                        <a:buChar char="•"/>
                      </a:pPr>
                      <a:r>
                        <a:rPr lang="en-SG" sz="1000" dirty="0"/>
                        <a:t>Download website components: https web cert, css, html, js, images, downloadable link.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SG" sz="1000" dirty="0"/>
                        <a:t>Page screen shot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1000" dirty="0"/>
                        <a:t>http(s), Page screen shot</a:t>
                      </a:r>
                    </a:p>
                    <a:p>
                      <a:endParaRPr lang="en-SG" sz="1000" dirty="0"/>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794426225"/>
                  </a:ext>
                </a:extLst>
              </a:tr>
              <a:tr h="370840">
                <a:tc>
                  <a:txBody>
                    <a:bodyPr/>
                    <a:lstStyle/>
                    <a:p>
                      <a:r>
                        <a:rPr lang="en-SG" sz="1000" dirty="0"/>
                        <a:t>4</a:t>
                      </a:r>
                    </a:p>
                  </a:txBody>
                  <a:tcPr>
                    <a:lnL w="12700" cap="flat" cmpd="sng" algn="ctr">
                      <a:solidFill>
                        <a:schemeClr val="tx1"/>
                      </a:solidFill>
                      <a:prstDash val="solid"/>
                      <a:round/>
                      <a:headEnd type="none" w="med" len="med"/>
                      <a:tailEnd type="none" w="med" len="med"/>
                    </a:ln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1000" dirty="0"/>
                        <a:t>transferActor</a:t>
                      </a:r>
                    </a:p>
                    <a:p>
                      <a:endParaRPr lang="en-SG" sz="1000" dirty="0"/>
                    </a:p>
                  </a:txBody>
                  <a:tcPr/>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dirty="0"/>
                        <a:t>Upload and download a file or  </a:t>
                      </a:r>
                      <a:r>
                        <a:rPr lang="en-SG" sz="1000" dirty="0"/>
                        <a:t>Transfer files via sftp.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dirty="0"/>
                        <a:t>Copy a file or directory to or from a nfs or smb share.</a:t>
                      </a:r>
                      <a:endParaRPr lang="en-SG" sz="10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1000" dirty="0"/>
                        <a:t>ftp(s), sftp, nfs/smb</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863115443"/>
                  </a:ext>
                </a:extLst>
              </a:tr>
              <a:tr h="370840">
                <a:tc>
                  <a:txBody>
                    <a:bodyPr/>
                    <a:lstStyle/>
                    <a:p>
                      <a:r>
                        <a:rPr lang="en-SG" sz="1000" dirty="0"/>
                        <a:t>5</a:t>
                      </a:r>
                    </a:p>
                  </a:txBody>
                  <a:tcPr>
                    <a:lnL w="12700" cap="flat" cmpd="sng" algn="ctr">
                      <a:solidFill>
                        <a:schemeClr val="tx1"/>
                      </a:solidFill>
                      <a:prstDash val="solid"/>
                      <a:round/>
                      <a:headEnd type="none" w="med" len="med"/>
                      <a:tailEnd type="none" w="med" len="med"/>
                    </a:ln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1000" dirty="0"/>
                        <a:t>sshConnector/sshForwarder</a:t>
                      </a:r>
                    </a:p>
                  </a:txBody>
                  <a:tcPr/>
                </a:tc>
                <a:tc>
                  <a:txBody>
                    <a:bodyPr/>
                    <a:lstStyle/>
                    <a:p>
                      <a:pPr marL="171450" indent="-171450">
                        <a:buFont typeface="Arial" panose="020B0604020202020204" pitchFamily="34" charset="0"/>
                        <a:buChar char="•"/>
                      </a:pPr>
                      <a:r>
                        <a:rPr lang="en-US" sz="1000" dirty="0"/>
                        <a:t>ssh connection or scp file transfer. </a:t>
                      </a:r>
                    </a:p>
                    <a:p>
                      <a:pPr marL="171450" indent="-171450">
                        <a:buFont typeface="Arial" panose="020B0604020202020204" pitchFamily="34" charset="0"/>
                        <a:buChar char="•"/>
                      </a:pPr>
                      <a:r>
                        <a:rPr lang="en-US" sz="1000" dirty="0"/>
                        <a:t>Forward traffic thought specified port.</a:t>
                      </a:r>
                      <a:endParaRPr lang="en-SG" sz="1000" dirty="0"/>
                    </a:p>
                  </a:txBody>
                  <a:tcPr/>
                </a:tc>
                <a:tc>
                  <a:txBody>
                    <a:bodyPr/>
                    <a:lstStyle/>
                    <a:p>
                      <a:r>
                        <a:rPr lang="en-SG" sz="1000" dirty="0"/>
                        <a:t>ssh/scp</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55004137"/>
                  </a:ext>
                </a:extLst>
              </a:tr>
              <a:tr h="370840">
                <a:tc>
                  <a:txBody>
                    <a:bodyPr/>
                    <a:lstStyle/>
                    <a:p>
                      <a:r>
                        <a:rPr lang="en-SG" sz="1000" dirty="0"/>
                        <a:t>6</a:t>
                      </a:r>
                    </a:p>
                  </a:txBody>
                  <a:tcPr>
                    <a:lnL w="12700" cap="flat" cmpd="sng" algn="ctr">
                      <a:solidFill>
                        <a:schemeClr val="tx1"/>
                      </a:solidFill>
                      <a:prstDash val="solid"/>
                      <a:round/>
                      <a:headEnd type="none" w="med" len="med"/>
                      <a:tailEnd type="none" w="med" len="med"/>
                    </a:lnL>
                  </a:tcPr>
                </a:tc>
                <a:tc>
                  <a:txBody>
                    <a:bodyPr/>
                    <a:lstStyle/>
                    <a:p>
                      <a:r>
                        <a:rPr lang="en-SG" sz="1000" dirty="0"/>
                        <a:t>udpCom</a:t>
                      </a:r>
                    </a:p>
                  </a:txBody>
                  <a:tcPr/>
                </a:tc>
                <a:tc>
                  <a:txBody>
                    <a:bodyPr/>
                    <a:lstStyle/>
                    <a:p>
                      <a:pPr marL="171450" indent="-171450">
                        <a:buFont typeface="Arial" panose="020B0604020202020204" pitchFamily="34" charset="0"/>
                        <a:buChar char="•"/>
                      </a:pPr>
                      <a:r>
                        <a:rPr lang="en-US" sz="1000" dirty="0"/>
                        <a:t>Any kinds of UDP message communication or file transfer.</a:t>
                      </a:r>
                      <a:endParaRPr lang="en-SG" sz="1000" dirty="0"/>
                    </a:p>
                  </a:txBody>
                  <a:tcPr/>
                </a:tc>
                <a:tc>
                  <a:txBody>
                    <a:bodyPr/>
                    <a:lstStyle/>
                    <a:p>
                      <a:r>
                        <a:rPr lang="en-SG" sz="1000" dirty="0"/>
                        <a:t>udp</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4081149017"/>
                  </a:ext>
                </a:extLst>
              </a:tr>
              <a:tr h="370840">
                <a:tc>
                  <a:txBody>
                    <a:bodyPr/>
                    <a:lstStyle/>
                    <a:p>
                      <a:r>
                        <a:rPr lang="en-SG" sz="1000" dirty="0"/>
                        <a:t>7</a:t>
                      </a:r>
                    </a:p>
                  </a:txBody>
                  <a:tcPr>
                    <a:lnL w="12700" cap="flat" cmpd="sng" algn="ctr">
                      <a:solidFill>
                        <a:schemeClr val="tx1"/>
                      </a:solidFill>
                      <a:prstDash val="solid"/>
                      <a:round/>
                      <a:headEnd type="none" w="med" len="med"/>
                      <a:tailEnd type="none" w="med" len="med"/>
                    </a:lnL>
                  </a:tcPr>
                </a:tc>
                <a:tc>
                  <a:txBody>
                    <a:bodyPr/>
                    <a:lstStyle/>
                    <a:p>
                      <a:r>
                        <a:rPr lang="en-SG" sz="1000" dirty="0"/>
                        <a:t>tcpCom</a:t>
                      </a:r>
                    </a:p>
                  </a:txBody>
                  <a:tcPr/>
                </a:tc>
                <a:tc>
                  <a:txBody>
                    <a:bodyPr/>
                    <a:lstStyle/>
                    <a:p>
                      <a:pPr marL="171450" indent="-171450">
                        <a:buFont typeface="Arial" panose="020B0604020202020204" pitchFamily="34" charset="0"/>
                        <a:buChar char="•"/>
                      </a:pPr>
                      <a:r>
                        <a:rPr lang="en-US" sz="1000" dirty="0"/>
                        <a:t>Any kinds of TCP message communication or file transfer.</a:t>
                      </a:r>
                      <a:endParaRPr lang="en-SG" sz="1000" dirty="0"/>
                    </a:p>
                  </a:txBody>
                  <a:tcPr/>
                </a:tc>
                <a:tc>
                  <a:txBody>
                    <a:bodyPr/>
                    <a:lstStyle/>
                    <a:p>
                      <a:r>
                        <a:rPr lang="en-SG" sz="1000" dirty="0"/>
                        <a:t>tcp</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372352072"/>
                  </a:ext>
                </a:extLst>
              </a:tr>
              <a:tr h="370840">
                <a:tc>
                  <a:txBody>
                    <a:bodyPr/>
                    <a:lstStyle/>
                    <a:p>
                      <a:r>
                        <a:rPr lang="en-SG" sz="1000" dirty="0"/>
                        <a:t>8</a:t>
                      </a:r>
                    </a:p>
                  </a:txBody>
                  <a:tcPr>
                    <a:lnL w="12700" cap="flat" cmpd="sng" algn="ctr">
                      <a:solidFill>
                        <a:schemeClr val="tx1"/>
                      </a:solidFill>
                      <a:prstDash val="solid"/>
                      <a:round/>
                      <a:headEnd type="none" w="med" len="med"/>
                      <a:tailEnd type="none" w="med" len="med"/>
                    </a:lnL>
                  </a:tcPr>
                </a:tc>
                <a:tc>
                  <a:txBody>
                    <a:bodyPr/>
                    <a:lstStyle/>
                    <a:p>
                      <a:r>
                        <a:rPr lang="en-SG" sz="1000" dirty="0"/>
                        <a:t>emailActor</a:t>
                      </a:r>
                    </a:p>
                  </a:txBody>
                  <a:tcPr/>
                </a:tc>
                <a:tc>
                  <a:txBody>
                    <a:bodyPr/>
                    <a:lstStyle/>
                    <a:p>
                      <a:pPr marL="171450" indent="-171450">
                        <a:buFont typeface="Arial" panose="020B0604020202020204" pitchFamily="34" charset="0"/>
                        <a:buChar char="•"/>
                      </a:pPr>
                      <a:r>
                        <a:rPr lang="en-US" sz="1000" dirty="0"/>
                        <a:t>Email receive and send (Gmail, Hotmail, Mailu)</a:t>
                      </a:r>
                      <a:endParaRPr lang="en-SG" sz="1000" dirty="0"/>
                    </a:p>
                  </a:txBody>
                  <a:tcPr/>
                </a:tc>
                <a:tc>
                  <a:txBody>
                    <a:bodyPr/>
                    <a:lstStyle/>
                    <a:p>
                      <a:r>
                        <a:rPr lang="en-SG" sz="1000" dirty="0"/>
                        <a:t>SMTP/IMAP4,POP,IMAP_SSL</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4148151138"/>
                  </a:ext>
                </a:extLst>
              </a:tr>
              <a:tr h="370840">
                <a:tc>
                  <a:txBody>
                    <a:bodyPr/>
                    <a:lstStyle/>
                    <a:p>
                      <a:r>
                        <a:rPr lang="en-SG" sz="1000" dirty="0"/>
                        <a:t>7</a:t>
                      </a:r>
                    </a:p>
                  </a:txBody>
                  <a:tcPr>
                    <a:lnL w="12700" cap="flat" cmpd="sng" algn="ctr">
                      <a:solidFill>
                        <a:schemeClr val="tx1"/>
                      </a:solidFill>
                      <a:prstDash val="solid"/>
                      <a:round/>
                      <a:headEnd type="none" w="med" len="med"/>
                      <a:tailEnd type="none" w="med" len="med"/>
                    </a:lnL>
                  </a:tcPr>
                </a:tc>
                <a:tc>
                  <a:txBody>
                    <a:bodyPr/>
                    <a:lstStyle/>
                    <a:p>
                      <a:r>
                        <a:rPr lang="en-SG" sz="1000" dirty="0"/>
                        <a:t>camEchoClient</a:t>
                      </a:r>
                    </a:p>
                  </a:txBody>
                  <a:tcPr/>
                </a:tc>
                <a:tc>
                  <a:txBody>
                    <a:bodyPr/>
                    <a:lstStyle/>
                    <a:p>
                      <a:pPr marL="171450" indent="-171450">
                        <a:buFont typeface="Arial" panose="020B0604020202020204" pitchFamily="34" charset="0"/>
                        <a:buChar char="•"/>
                      </a:pPr>
                      <a:r>
                        <a:rPr lang="en-SG" sz="1000" dirty="0"/>
                        <a:t>Real-Time Streaming(IP camera) or </a:t>
                      </a:r>
                      <a:r>
                        <a:rPr lang="en-US" sz="1000" dirty="0"/>
                        <a:t>HTTP Live Streaming such as video web site.</a:t>
                      </a:r>
                      <a:endParaRPr lang="en-SG" sz="1000" dirty="0"/>
                    </a:p>
                  </a:txBody>
                  <a:tcPr/>
                </a:tc>
                <a:tc>
                  <a:txBody>
                    <a:bodyPr/>
                    <a:lstStyle/>
                    <a:p>
                      <a:r>
                        <a:rPr lang="en-SG" sz="1000" dirty="0"/>
                        <a:t>RTSP / HLS</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4012374987"/>
                  </a:ext>
                </a:extLst>
              </a:tr>
              <a:tr h="370840">
                <a:tc>
                  <a:txBody>
                    <a:bodyPr/>
                    <a:lstStyle/>
                    <a:p>
                      <a:r>
                        <a:rPr lang="en-SG" sz="1000" dirty="0"/>
                        <a:t>8</a:t>
                      </a:r>
                    </a:p>
                  </a:txBody>
                  <a:tcPr>
                    <a:lnL w="12700" cap="flat" cmpd="sng" algn="ctr">
                      <a:solidFill>
                        <a:schemeClr val="tx1"/>
                      </a:solidFill>
                      <a:prstDash val="solid"/>
                      <a:round/>
                      <a:headEnd type="none" w="med" len="med"/>
                      <a:tailEnd type="none" w="med" len="med"/>
                    </a:lnL>
                  </a:tcPr>
                </a:tc>
                <a:tc>
                  <a:txBody>
                    <a:bodyPr/>
                    <a:lstStyle/>
                    <a:p>
                      <a:r>
                        <a:rPr lang="en-SG" sz="1000" dirty="0"/>
                        <a:t>pcapReplayActor</a:t>
                      </a:r>
                    </a:p>
                  </a:txBody>
                  <a:tcPr/>
                </a:tc>
                <a:tc>
                  <a:txBody>
                    <a:bodyPr/>
                    <a:lstStyle/>
                    <a:p>
                      <a:pPr marL="171450" indent="-171450">
                        <a:buFont typeface="Arial" panose="020B0604020202020204" pitchFamily="34" charset="0"/>
                        <a:buChar char="•"/>
                      </a:pPr>
                      <a:r>
                        <a:rPr lang="en-US" sz="1000" dirty="0"/>
                        <a:t>parsing pcap file and send the packet to the specific destination.</a:t>
                      </a:r>
                      <a:endParaRPr lang="en-SG" sz="1000" dirty="0"/>
                    </a:p>
                  </a:txBody>
                  <a:tcPr/>
                </a:tc>
                <a:tc>
                  <a:txBody>
                    <a:bodyPr/>
                    <a:lstStyle/>
                    <a:p>
                      <a:r>
                        <a:rPr lang="en-SG" sz="1000" dirty="0"/>
                        <a:t>replaying send packet in pcap</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9284880"/>
                  </a:ext>
                </a:extLst>
              </a:tr>
              <a:tr h="370840">
                <a:tc>
                  <a:txBody>
                    <a:bodyPr/>
                    <a:lstStyle/>
                    <a:p>
                      <a:r>
                        <a:rPr lang="en-SG" sz="1000" dirty="0"/>
                        <a:t>9</a:t>
                      </a: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r>
                        <a:rPr lang="en-SG" sz="1000" dirty="0"/>
                        <a:t>telnetActor</a:t>
                      </a:r>
                    </a:p>
                  </a:txBody>
                  <a:tcPr>
                    <a:lnB w="12700" cap="flat" cmpd="sng" algn="ctr">
                      <a:solidFill>
                        <a:schemeClr val="tx1"/>
                      </a:solidFill>
                      <a:prstDash val="solid"/>
                      <a:round/>
                      <a:headEnd type="none" w="med" len="med"/>
                      <a:tailEnd type="none" w="med" len="med"/>
                    </a:lnB>
                  </a:tcPr>
                </a:tc>
                <a:tc>
                  <a:txBody>
                    <a:bodyPr/>
                    <a:lstStyle/>
                    <a:p>
                      <a:pPr marL="171450" indent="-171450">
                        <a:buFont typeface="Arial" panose="020B0604020202020204" pitchFamily="34" charset="0"/>
                        <a:buChar char="•"/>
                      </a:pPr>
                      <a:r>
                        <a:rPr lang="en-US" sz="1000" dirty="0"/>
                        <a:t>Remote login/Open a telnet connection and issue commands.</a:t>
                      </a:r>
                      <a:endParaRPr lang="en-SG" sz="1000" dirty="0"/>
                    </a:p>
                  </a:txBody>
                  <a:tcPr>
                    <a:lnB w="12700" cap="flat" cmpd="sng" algn="ctr">
                      <a:solidFill>
                        <a:schemeClr val="tx1"/>
                      </a:solidFill>
                      <a:prstDash val="solid"/>
                      <a:round/>
                      <a:headEnd type="none" w="med" len="med"/>
                      <a:tailEnd type="none" w="med" len="med"/>
                    </a:lnB>
                  </a:tcPr>
                </a:tc>
                <a:tc>
                  <a:txBody>
                    <a:bodyPr/>
                    <a:lstStyle/>
                    <a:p>
                      <a:r>
                        <a:rPr lang="en-SG" sz="1000" dirty="0"/>
                        <a:t>telnet</a:t>
                      </a: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92204886"/>
                  </a:ext>
                </a:extLst>
              </a:tr>
            </a:tbl>
          </a:graphicData>
        </a:graphic>
      </p:graphicFrame>
      <p:sp>
        <p:nvSpPr>
          <p:cNvPr id="6" name="TextBox 5">
            <a:extLst>
              <a:ext uri="{FF2B5EF4-FFF2-40B4-BE49-F238E27FC236}">
                <a16:creationId xmlns:a16="http://schemas.microsoft.com/office/drawing/2014/main" id="{15CB6618-6C5C-D8D4-35C0-A07B7518B8C8}"/>
              </a:ext>
            </a:extLst>
          </p:cNvPr>
          <p:cNvSpPr txBox="1"/>
          <p:nvPr/>
        </p:nvSpPr>
        <p:spPr>
          <a:xfrm>
            <a:off x="322470" y="835103"/>
            <a:ext cx="4269408" cy="338554"/>
          </a:xfrm>
          <a:prstGeom prst="rect">
            <a:avLst/>
          </a:prstGeom>
          <a:noFill/>
        </p:spPr>
        <p:txBody>
          <a:bodyPr wrap="square" rtlCol="0">
            <a:spAutoFit/>
          </a:bodyPr>
          <a:lstStyle/>
          <a:p>
            <a:r>
              <a:rPr lang="en-US" sz="1600" b="1" dirty="0"/>
              <a:t>Network traffic generation actors repository </a:t>
            </a:r>
            <a:endParaRPr lang="en-SG" sz="1600" b="1" dirty="0"/>
          </a:p>
        </p:txBody>
      </p:sp>
      <p:graphicFrame>
        <p:nvGraphicFramePr>
          <p:cNvPr id="7" name="Table 5">
            <a:extLst>
              <a:ext uri="{FF2B5EF4-FFF2-40B4-BE49-F238E27FC236}">
                <a16:creationId xmlns:a16="http://schemas.microsoft.com/office/drawing/2014/main" id="{24B83012-43CA-4227-7189-5FC416B45BBC}"/>
              </a:ext>
            </a:extLst>
          </p:cNvPr>
          <p:cNvGraphicFramePr>
            <a:graphicFrameLocks noGrp="1"/>
          </p:cNvGraphicFramePr>
          <p:nvPr>
            <p:extLst>
              <p:ext uri="{D42A27DB-BD31-4B8C-83A1-F6EECF244321}">
                <p14:modId xmlns:p14="http://schemas.microsoft.com/office/powerpoint/2010/main" val="3963582719"/>
              </p:ext>
            </p:extLst>
          </p:nvPr>
        </p:nvGraphicFramePr>
        <p:xfrm>
          <a:off x="7153413" y="1286197"/>
          <a:ext cx="4865756" cy="2966720"/>
        </p:xfrm>
        <a:graphic>
          <a:graphicData uri="http://schemas.openxmlformats.org/drawingml/2006/table">
            <a:tbl>
              <a:tblPr firstRow="1" bandRow="1">
                <a:tableStyleId>{5C22544A-7EE6-4342-B048-85BDC9FD1C3A}</a:tableStyleId>
              </a:tblPr>
              <a:tblGrid>
                <a:gridCol w="522357">
                  <a:extLst>
                    <a:ext uri="{9D8B030D-6E8A-4147-A177-3AD203B41FA5}">
                      <a16:colId xmlns:a16="http://schemas.microsoft.com/office/drawing/2014/main" val="3380695120"/>
                    </a:ext>
                  </a:extLst>
                </a:gridCol>
                <a:gridCol w="1490869">
                  <a:extLst>
                    <a:ext uri="{9D8B030D-6E8A-4147-A177-3AD203B41FA5}">
                      <a16:colId xmlns:a16="http://schemas.microsoft.com/office/drawing/2014/main" val="308096956"/>
                    </a:ext>
                  </a:extLst>
                </a:gridCol>
                <a:gridCol w="2852530">
                  <a:extLst>
                    <a:ext uri="{9D8B030D-6E8A-4147-A177-3AD203B41FA5}">
                      <a16:colId xmlns:a16="http://schemas.microsoft.com/office/drawing/2014/main" val="1115179321"/>
                    </a:ext>
                  </a:extLst>
                </a:gridCol>
              </a:tblGrid>
              <a:tr h="370840">
                <a:tc>
                  <a:txBody>
                    <a:bodyPr/>
                    <a:lstStyle/>
                    <a:p>
                      <a:r>
                        <a:rPr lang="en-SG" sz="1000" dirty="0"/>
                        <a:t>Index</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r>
                        <a:rPr lang="en-SG" sz="1000" dirty="0"/>
                        <a:t>Actor module name</a:t>
                      </a:r>
                    </a:p>
                  </a:txBody>
                  <a:tcPr>
                    <a:lnT w="12700" cap="flat" cmpd="sng" algn="ctr">
                      <a:solidFill>
                        <a:schemeClr val="tx1"/>
                      </a:solidFill>
                      <a:prstDash val="solid"/>
                      <a:round/>
                      <a:headEnd type="none" w="med" len="med"/>
                      <a:tailEnd type="none" w="med" len="med"/>
                    </a:lnT>
                  </a:tcPr>
                </a:tc>
                <a:tc>
                  <a:txBody>
                    <a:bodyPr/>
                    <a:lstStyle/>
                    <a:p>
                      <a:r>
                        <a:rPr lang="en-SG" sz="1000" dirty="0"/>
                        <a:t>Function provided</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896556790"/>
                  </a:ext>
                </a:extLst>
              </a:tr>
              <a:tr h="370840">
                <a:tc>
                  <a:txBody>
                    <a:bodyPr/>
                    <a:lstStyle/>
                    <a:p>
                      <a:r>
                        <a:rPr lang="en-SG" sz="1000" dirty="0"/>
                        <a:t>1</a:t>
                      </a:r>
                    </a:p>
                  </a:txBody>
                  <a:tcPr>
                    <a:lnL w="12700" cap="flat" cmpd="sng" algn="ctr">
                      <a:solidFill>
                        <a:schemeClr val="tx1"/>
                      </a:solidFill>
                      <a:prstDash val="solid"/>
                      <a:round/>
                      <a:headEnd type="none" w="med" len="med"/>
                      <a:tailEnd type="none" w="med" len="med"/>
                    </a:lnL>
                  </a:tcPr>
                </a:tc>
                <a:tc>
                  <a:txBody>
                    <a:bodyPr/>
                    <a:lstStyle/>
                    <a:p>
                      <a:r>
                        <a:rPr lang="en-SG" sz="1000" b="0" kern="1200" dirty="0">
                          <a:solidFill>
                            <a:schemeClr val="dk1"/>
                          </a:solidFill>
                          <a:effectLst/>
                        </a:rPr>
                        <a:t>zoomActor</a:t>
                      </a:r>
                      <a:endParaRPr lang="en-SG" sz="1000" dirty="0"/>
                    </a:p>
                  </a:txBody>
                  <a:tcPr/>
                </a:tc>
                <a:tc>
                  <a:txBody>
                    <a:bodyPr/>
                    <a:lstStyle/>
                    <a:p>
                      <a:r>
                        <a:rPr lang="en-SG" sz="1000" b="0" kern="1200" dirty="0">
                          <a:solidFill>
                            <a:schemeClr val="dk1"/>
                          </a:solidFill>
                          <a:effectLst/>
                        </a:rPr>
                        <a:t>Join a zoom meeting</a:t>
                      </a:r>
                      <a:endParaRPr lang="en-SG" sz="1000" dirty="0"/>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553099790"/>
                  </a:ext>
                </a:extLst>
              </a:tr>
              <a:tr h="370840">
                <a:tc>
                  <a:txBody>
                    <a:bodyPr/>
                    <a:lstStyle/>
                    <a:p>
                      <a:r>
                        <a:rPr lang="en-SG" sz="1000" dirty="0"/>
                        <a:t>2</a:t>
                      </a:r>
                    </a:p>
                  </a:txBody>
                  <a:tcPr>
                    <a:lnL w="12700" cap="flat" cmpd="sng" algn="ctr">
                      <a:solidFill>
                        <a:schemeClr val="tx1"/>
                      </a:solidFill>
                      <a:prstDash val="solid"/>
                      <a:round/>
                      <a:headEnd type="none" w="med" len="med"/>
                      <a:tailEnd type="none" w="med" len="med"/>
                    </a:lnL>
                  </a:tcPr>
                </a:tc>
                <a:tc>
                  <a:txBody>
                    <a:bodyPr/>
                    <a:lstStyle/>
                    <a:p>
                      <a:r>
                        <a:rPr lang="en-SG" sz="1000" b="0" kern="1200" dirty="0">
                          <a:solidFill>
                            <a:schemeClr val="dk1"/>
                          </a:solidFill>
                          <a:effectLst/>
                        </a:rPr>
                        <a:t>musicActor</a:t>
                      </a:r>
                      <a:endParaRPr lang="en-SG" sz="1000" dirty="0"/>
                    </a:p>
                  </a:txBody>
                  <a:tcPr/>
                </a:tc>
                <a:tc>
                  <a:txBody>
                    <a:bodyPr/>
                    <a:lstStyle/>
                    <a:p>
                      <a:r>
                        <a:rPr lang="en-US" sz="1000" dirty="0"/>
                        <a:t>Search audio files and play one by one. </a:t>
                      </a:r>
                      <a:endParaRPr lang="en-SG" sz="1000" dirty="0"/>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476181168"/>
                  </a:ext>
                </a:extLst>
              </a:tr>
              <a:tr h="370840">
                <a:tc>
                  <a:txBody>
                    <a:bodyPr/>
                    <a:lstStyle/>
                    <a:p>
                      <a:r>
                        <a:rPr lang="en-SG" sz="1000" dirty="0"/>
                        <a:t>3</a:t>
                      </a:r>
                    </a:p>
                  </a:txBody>
                  <a:tcPr>
                    <a:lnL w="12700" cap="flat" cmpd="sng" algn="ctr">
                      <a:solidFill>
                        <a:schemeClr val="tx1"/>
                      </a:solidFill>
                      <a:prstDash val="solid"/>
                      <a:round/>
                      <a:headEnd type="none" w="med" len="med"/>
                      <a:tailEnd type="none" w="med" len="med"/>
                    </a:lnL>
                  </a:tcPr>
                </a:tc>
                <a:tc>
                  <a:txBody>
                    <a:bodyPr/>
                    <a:lstStyle/>
                    <a:p>
                      <a:r>
                        <a:rPr lang="en-SG" sz="1000" dirty="0"/>
                        <a:t>VideoActor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t>Search video/movie files and play one by one. </a:t>
                      </a:r>
                      <a:endParaRPr lang="en-SG" sz="1000" dirty="0"/>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794426225"/>
                  </a:ext>
                </a:extLst>
              </a:tr>
              <a:tr h="370840">
                <a:tc>
                  <a:txBody>
                    <a:bodyPr/>
                    <a:lstStyle/>
                    <a:p>
                      <a:r>
                        <a:rPr lang="en-SG" sz="1000" dirty="0"/>
                        <a:t>4</a:t>
                      </a:r>
                    </a:p>
                  </a:txBody>
                  <a:tcPr>
                    <a:lnL w="12700" cap="flat" cmpd="sng" algn="ctr">
                      <a:solidFill>
                        <a:schemeClr val="tx1"/>
                      </a:solidFill>
                      <a:prstDash val="solid"/>
                      <a:round/>
                      <a:headEnd type="none" w="med" len="med"/>
                      <a:tailEnd type="none" w="med" len="med"/>
                    </a:ln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1000" dirty="0"/>
                        <a:t>msFileActor(Word)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t>Create/edit MS-word(*.docx) file</a:t>
                      </a:r>
                      <a:endParaRPr lang="en-SG" sz="1000" dirty="0"/>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558206522"/>
                  </a:ext>
                </a:extLst>
              </a:tr>
              <a:tr h="370840">
                <a:tc>
                  <a:txBody>
                    <a:bodyPr/>
                    <a:lstStyle/>
                    <a:p>
                      <a:r>
                        <a:rPr lang="en-SG" sz="1000" dirty="0"/>
                        <a:t>5</a:t>
                      </a:r>
                    </a:p>
                  </a:txBody>
                  <a:tcPr>
                    <a:lnL w="12700" cap="flat" cmpd="sng" algn="ctr">
                      <a:solidFill>
                        <a:schemeClr val="tx1"/>
                      </a:solidFill>
                      <a:prstDash val="solid"/>
                      <a:round/>
                      <a:headEnd type="none" w="med" len="med"/>
                      <a:tailEnd type="none" w="med" len="med"/>
                    </a:ln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1000" dirty="0"/>
                        <a:t>msFileActor(PPT)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t>Create/edit MS-powerpoint(*.pptx) file</a:t>
                      </a:r>
                      <a:endParaRPr lang="en-SG" sz="1000" dirty="0"/>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863115443"/>
                  </a:ext>
                </a:extLst>
              </a:tr>
              <a:tr h="370840">
                <a:tc>
                  <a:txBody>
                    <a:bodyPr/>
                    <a:lstStyle/>
                    <a:p>
                      <a:r>
                        <a:rPr lang="en-SG" sz="1000" dirty="0"/>
                        <a:t>6</a:t>
                      </a:r>
                    </a:p>
                  </a:txBody>
                  <a:tcPr>
                    <a:lnL w="12700" cap="flat" cmpd="sng" algn="ctr">
                      <a:solidFill>
                        <a:schemeClr val="tx1"/>
                      </a:solidFill>
                      <a:prstDash val="solid"/>
                      <a:round/>
                      <a:headEnd type="none" w="med" len="med"/>
                      <a:tailEnd type="none" w="med" len="med"/>
                    </a:ln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1000" dirty="0"/>
                        <a:t>msTeamsActor</a:t>
                      </a:r>
                    </a:p>
                  </a:txBody>
                  <a:tcPr/>
                </a:tc>
                <a:tc>
                  <a:txBody>
                    <a:bodyPr/>
                    <a:lstStyle/>
                    <a:p>
                      <a:r>
                        <a:rPr lang="en-US" sz="1000" dirty="0"/>
                        <a:t>Join teams meeting, send a message.</a:t>
                      </a:r>
                      <a:endParaRPr lang="en-SG" sz="1000" dirty="0"/>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55004137"/>
                  </a:ext>
                </a:extLst>
              </a:tr>
              <a:tr h="370840">
                <a:tc>
                  <a:txBody>
                    <a:bodyPr/>
                    <a:lstStyle/>
                    <a:p>
                      <a:r>
                        <a:rPr lang="en-SG" sz="1000" dirty="0"/>
                        <a:t>7</a:t>
                      </a: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r>
                        <a:rPr lang="en-SG" sz="1000" dirty="0"/>
                        <a:t>fileActor</a:t>
                      </a:r>
                    </a:p>
                  </a:txBody>
                  <a:tcPr>
                    <a:lnB w="12700" cap="flat" cmpd="sng" algn="ctr">
                      <a:solidFill>
                        <a:schemeClr val="tx1"/>
                      </a:solidFill>
                      <a:prstDash val="solid"/>
                      <a:round/>
                      <a:headEnd type="none" w="med" len="med"/>
                      <a:tailEnd type="none" w="med" len="med"/>
                    </a:lnB>
                  </a:tcPr>
                </a:tc>
                <a:tc>
                  <a:txBody>
                    <a:bodyPr/>
                    <a:lstStyle/>
                    <a:p>
                      <a:r>
                        <a:rPr lang="en-US" sz="1000" dirty="0"/>
                        <a:t>Check pdf file and parse the info.</a:t>
                      </a:r>
                      <a:endParaRPr lang="en-SG" sz="1000" dirty="0"/>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1149017"/>
                  </a:ext>
                </a:extLst>
              </a:tr>
            </a:tbl>
          </a:graphicData>
        </a:graphic>
      </p:graphicFrame>
      <p:sp>
        <p:nvSpPr>
          <p:cNvPr id="8" name="TextBox 7">
            <a:extLst>
              <a:ext uri="{FF2B5EF4-FFF2-40B4-BE49-F238E27FC236}">
                <a16:creationId xmlns:a16="http://schemas.microsoft.com/office/drawing/2014/main" id="{138EFD8C-376B-7A8F-739A-6047F97BE298}"/>
              </a:ext>
            </a:extLst>
          </p:cNvPr>
          <p:cNvSpPr txBox="1"/>
          <p:nvPr/>
        </p:nvSpPr>
        <p:spPr>
          <a:xfrm>
            <a:off x="7057084" y="835103"/>
            <a:ext cx="4269408" cy="338554"/>
          </a:xfrm>
          <a:prstGeom prst="rect">
            <a:avLst/>
          </a:prstGeom>
          <a:noFill/>
        </p:spPr>
        <p:txBody>
          <a:bodyPr wrap="square" rtlCol="0">
            <a:spAutoFit/>
          </a:bodyPr>
          <a:lstStyle/>
          <a:p>
            <a:r>
              <a:rPr lang="en-SG" sz="1600" b="1" dirty="0"/>
              <a:t>Application event actors repository </a:t>
            </a:r>
          </a:p>
        </p:txBody>
      </p:sp>
      <p:graphicFrame>
        <p:nvGraphicFramePr>
          <p:cNvPr id="9" name="Table 5">
            <a:extLst>
              <a:ext uri="{FF2B5EF4-FFF2-40B4-BE49-F238E27FC236}">
                <a16:creationId xmlns:a16="http://schemas.microsoft.com/office/drawing/2014/main" id="{C0D742AC-0B12-6BEA-176A-BE437E45E5D3}"/>
              </a:ext>
            </a:extLst>
          </p:cNvPr>
          <p:cNvGraphicFramePr>
            <a:graphicFrameLocks noGrp="1"/>
          </p:cNvGraphicFramePr>
          <p:nvPr>
            <p:extLst>
              <p:ext uri="{D42A27DB-BD31-4B8C-83A1-F6EECF244321}">
                <p14:modId xmlns:p14="http://schemas.microsoft.com/office/powerpoint/2010/main" val="89040102"/>
              </p:ext>
            </p:extLst>
          </p:nvPr>
        </p:nvGraphicFramePr>
        <p:xfrm>
          <a:off x="7153413" y="4591065"/>
          <a:ext cx="4865756" cy="1962288"/>
        </p:xfrm>
        <a:graphic>
          <a:graphicData uri="http://schemas.openxmlformats.org/drawingml/2006/table">
            <a:tbl>
              <a:tblPr firstRow="1" bandRow="1">
                <a:tableStyleId>{5C22544A-7EE6-4342-B048-85BDC9FD1C3A}</a:tableStyleId>
              </a:tblPr>
              <a:tblGrid>
                <a:gridCol w="522357">
                  <a:extLst>
                    <a:ext uri="{9D8B030D-6E8A-4147-A177-3AD203B41FA5}">
                      <a16:colId xmlns:a16="http://schemas.microsoft.com/office/drawing/2014/main" val="3380695120"/>
                    </a:ext>
                  </a:extLst>
                </a:gridCol>
                <a:gridCol w="1490869">
                  <a:extLst>
                    <a:ext uri="{9D8B030D-6E8A-4147-A177-3AD203B41FA5}">
                      <a16:colId xmlns:a16="http://schemas.microsoft.com/office/drawing/2014/main" val="308096956"/>
                    </a:ext>
                  </a:extLst>
                </a:gridCol>
                <a:gridCol w="2852530">
                  <a:extLst>
                    <a:ext uri="{9D8B030D-6E8A-4147-A177-3AD203B41FA5}">
                      <a16:colId xmlns:a16="http://schemas.microsoft.com/office/drawing/2014/main" val="1115179321"/>
                    </a:ext>
                  </a:extLst>
                </a:gridCol>
              </a:tblGrid>
              <a:tr h="353412">
                <a:tc>
                  <a:txBody>
                    <a:bodyPr/>
                    <a:lstStyle/>
                    <a:p>
                      <a:r>
                        <a:rPr lang="en-SG" sz="1000" dirty="0"/>
                        <a:t>Index</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r>
                        <a:rPr lang="en-SG" sz="1000" dirty="0"/>
                        <a:t>Actor module name</a:t>
                      </a:r>
                    </a:p>
                  </a:txBody>
                  <a:tcPr>
                    <a:lnT w="12700" cap="flat" cmpd="sng" algn="ctr">
                      <a:solidFill>
                        <a:schemeClr val="tx1"/>
                      </a:solidFill>
                      <a:prstDash val="solid"/>
                      <a:round/>
                      <a:headEnd type="none" w="med" len="med"/>
                      <a:tailEnd type="none" w="med" len="med"/>
                    </a:lnT>
                  </a:tcPr>
                </a:tc>
                <a:tc>
                  <a:txBody>
                    <a:bodyPr/>
                    <a:lstStyle/>
                    <a:p>
                      <a:r>
                        <a:rPr lang="en-SG" sz="1000" dirty="0"/>
                        <a:t>Function provided</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896556790"/>
                  </a:ext>
                </a:extLst>
              </a:tr>
              <a:tr h="522857">
                <a:tc>
                  <a:txBody>
                    <a:bodyPr/>
                    <a:lstStyle/>
                    <a:p>
                      <a:r>
                        <a:rPr lang="en-SG" sz="1000" dirty="0"/>
                        <a:t>1</a:t>
                      </a:r>
                    </a:p>
                  </a:txBody>
                  <a:tcPr>
                    <a:lnL w="12700" cap="flat" cmpd="sng" algn="ctr">
                      <a:solidFill>
                        <a:schemeClr val="tx1"/>
                      </a:solidFill>
                      <a:prstDash val="solid"/>
                      <a:round/>
                      <a:headEnd type="none" w="med" len="med"/>
                      <a:tailEnd type="none" w="med" len="med"/>
                    </a:lnL>
                  </a:tcPr>
                </a:tc>
                <a:tc>
                  <a:txBody>
                    <a:bodyPr/>
                    <a:lstStyle/>
                    <a:p>
                      <a:r>
                        <a:rPr lang="en-SG" sz="1000" b="0" kern="1200" dirty="0">
                          <a:solidFill>
                            <a:schemeClr val="dk1"/>
                          </a:solidFill>
                          <a:effectLst/>
                        </a:rPr>
                        <a:t>mouse_keyboard Actor</a:t>
                      </a:r>
                      <a:endParaRPr lang="en-SG" sz="1000" dirty="0"/>
                    </a:p>
                  </a:txBody>
                  <a:tcPr/>
                </a:tc>
                <a:tc>
                  <a:txBody>
                    <a:bodyPr/>
                    <a:lstStyle/>
                    <a:p>
                      <a:r>
                        <a:rPr lang="en-US" sz="1000" b="0" kern="1200" dirty="0">
                          <a:solidFill>
                            <a:schemeClr val="dk1"/>
                          </a:solidFill>
                          <a:effectLst/>
                        </a:rPr>
                        <a:t>Replay recorded user mouse + keyboard action, Simulate user's mouse+keyboard action based on pre-config</a:t>
                      </a:r>
                      <a:endParaRPr lang="en-SG" sz="1000" dirty="0"/>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553099790"/>
                  </a:ext>
                </a:extLst>
              </a:tr>
              <a:tr h="353412">
                <a:tc>
                  <a:txBody>
                    <a:bodyPr/>
                    <a:lstStyle/>
                    <a:p>
                      <a:r>
                        <a:rPr lang="en-SG" sz="1000" dirty="0"/>
                        <a:t>2</a:t>
                      </a:r>
                    </a:p>
                  </a:txBody>
                  <a:tcPr>
                    <a:lnL w="12700" cap="flat" cmpd="sng" algn="ctr">
                      <a:solidFill>
                        <a:schemeClr val="tx1"/>
                      </a:solidFill>
                      <a:prstDash val="solid"/>
                      <a:round/>
                      <a:headEnd type="none" w="med" len="med"/>
                      <a:tailEnd type="none" w="med" len="med"/>
                    </a:lnL>
                  </a:tcPr>
                </a:tc>
                <a:tc>
                  <a:txBody>
                    <a:bodyPr/>
                    <a:lstStyle/>
                    <a:p>
                      <a:r>
                        <a:rPr lang="en-SG" sz="1000" b="0" kern="1200" dirty="0">
                          <a:solidFill>
                            <a:schemeClr val="dk1"/>
                          </a:solidFill>
                          <a:effectLst/>
                        </a:rPr>
                        <a:t>TelegramActor</a:t>
                      </a:r>
                      <a:endParaRPr lang="en-SG" sz="1000" dirty="0"/>
                    </a:p>
                  </a:txBody>
                  <a:tcPr/>
                </a:tc>
                <a:tc>
                  <a:txBody>
                    <a:bodyPr/>
                    <a:lstStyle/>
                    <a:p>
                      <a:r>
                        <a:rPr lang="en-US" sz="1000" dirty="0"/>
                        <a:t>Send message to phone by telegram</a:t>
                      </a:r>
                      <a:endParaRPr lang="en-SG" sz="1000" dirty="0"/>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476181168"/>
                  </a:ext>
                </a:extLst>
              </a:tr>
              <a:tr h="353412">
                <a:tc>
                  <a:txBody>
                    <a:bodyPr/>
                    <a:lstStyle/>
                    <a:p>
                      <a:r>
                        <a:rPr lang="en-SG" sz="1000" dirty="0"/>
                        <a:t>3</a:t>
                      </a:r>
                    </a:p>
                  </a:txBody>
                  <a:tcPr>
                    <a:lnL w="12700" cap="flat" cmpd="sng" algn="ctr">
                      <a:solidFill>
                        <a:schemeClr val="tx1"/>
                      </a:solidFill>
                      <a:prstDash val="solid"/>
                      <a:round/>
                      <a:headEnd type="none" w="med" len="med"/>
                      <a:tailEnd type="none" w="med" len="med"/>
                    </a:lnL>
                  </a:tcPr>
                </a:tc>
                <a:tc>
                  <a:txBody>
                    <a:bodyPr/>
                    <a:lstStyle/>
                    <a:p>
                      <a:r>
                        <a:rPr lang="en-SG" sz="1000" dirty="0"/>
                        <a:t>gameActor(dino/sudoku)</a:t>
                      </a:r>
                    </a:p>
                  </a:txBody>
                  <a:tcPr/>
                </a:tc>
                <a:tc>
                  <a:txBody>
                    <a:bodyPr/>
                    <a:lstStyle/>
                    <a:p>
                      <a:r>
                        <a:rPr lang="en-US" sz="1000" dirty="0"/>
                        <a:t>Play google dino game. play sudoku game.</a:t>
                      </a:r>
                      <a:endParaRPr lang="en-SG" sz="1000" dirty="0"/>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794426225"/>
                  </a:ext>
                </a:extLst>
              </a:tr>
              <a:tr h="353412">
                <a:tc>
                  <a:txBody>
                    <a:bodyPr/>
                    <a:lstStyle/>
                    <a:p>
                      <a:r>
                        <a:rPr lang="en-SG" sz="1000" dirty="0"/>
                        <a:t>4</a:t>
                      </a: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r>
                        <a:rPr lang="en-SG" sz="1000" dirty="0"/>
                        <a:t>PaintActor</a:t>
                      </a:r>
                    </a:p>
                  </a:txBody>
                  <a:tcPr>
                    <a:lnB w="12700" cap="flat" cmpd="sng" algn="ctr">
                      <a:solidFill>
                        <a:schemeClr val="tx1"/>
                      </a:solidFill>
                      <a:prstDash val="solid"/>
                      <a:round/>
                      <a:headEnd type="none" w="med" len="med"/>
                      <a:tailEnd type="none" w="med" len="med"/>
                    </a:lnB>
                  </a:tcPr>
                </a:tc>
                <a:tc>
                  <a:txBody>
                    <a:bodyPr/>
                    <a:lstStyle/>
                    <a:p>
                      <a:r>
                        <a:rPr lang="en-SG" sz="1000" dirty="0"/>
                        <a:t>Draw picture with MS-Paint app.</a:t>
                      </a: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81525643"/>
                  </a:ext>
                </a:extLst>
              </a:tr>
            </a:tbl>
          </a:graphicData>
        </a:graphic>
      </p:graphicFrame>
      <p:sp>
        <p:nvSpPr>
          <p:cNvPr id="10" name="TextBox 9">
            <a:extLst>
              <a:ext uri="{FF2B5EF4-FFF2-40B4-BE49-F238E27FC236}">
                <a16:creationId xmlns:a16="http://schemas.microsoft.com/office/drawing/2014/main" id="{DABC52E8-651F-68A0-4FD1-0C1389D4F432}"/>
              </a:ext>
            </a:extLst>
          </p:cNvPr>
          <p:cNvSpPr txBox="1"/>
          <p:nvPr/>
        </p:nvSpPr>
        <p:spPr>
          <a:xfrm>
            <a:off x="7057084" y="4252511"/>
            <a:ext cx="4269408" cy="338554"/>
          </a:xfrm>
          <a:prstGeom prst="rect">
            <a:avLst/>
          </a:prstGeom>
          <a:noFill/>
        </p:spPr>
        <p:txBody>
          <a:bodyPr wrap="square" rtlCol="0">
            <a:spAutoFit/>
          </a:bodyPr>
          <a:lstStyle/>
          <a:p>
            <a:r>
              <a:rPr lang="en-SG" sz="1600" b="1" dirty="0"/>
              <a:t>Human activities repository </a:t>
            </a:r>
          </a:p>
        </p:txBody>
      </p:sp>
    </p:spTree>
    <p:extLst>
      <p:ext uri="{BB962C8B-B14F-4D97-AF65-F5344CB8AC3E}">
        <p14:creationId xmlns:p14="http://schemas.microsoft.com/office/powerpoint/2010/main" val="18430104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2EE9385-272D-78F8-37EF-D7BFBD2E461E}"/>
              </a:ext>
            </a:extLst>
          </p:cNvPr>
          <p:cNvSpPr txBox="1"/>
          <p:nvPr/>
        </p:nvSpPr>
        <p:spPr>
          <a:xfrm>
            <a:off x="0" y="-12557"/>
            <a:ext cx="12191999" cy="461665"/>
          </a:xfrm>
          <a:prstGeom prst="rect">
            <a:avLst/>
          </a:prstGeom>
          <a:solidFill>
            <a:schemeClr val="accent1">
              <a:lumMod val="75000"/>
            </a:schemeClr>
          </a:solidFill>
          <a:ln>
            <a:solidFill>
              <a:schemeClr val="tx1"/>
            </a:solidFill>
          </a:ln>
        </p:spPr>
        <p:txBody>
          <a:bodyPr wrap="square" rtlCol="0">
            <a:spAutoFit/>
          </a:bodyPr>
          <a:lstStyle/>
          <a:p>
            <a:r>
              <a:rPr lang="en-SG" sz="2400" dirty="0">
                <a:solidFill>
                  <a:schemeClr val="bg1"/>
                </a:solidFill>
              </a:rPr>
              <a:t>User Action Emulator [ Pre-built actors we provided and monitor UI ]  </a:t>
            </a:r>
            <a:endParaRPr lang="en-SG" sz="2400" dirty="0">
              <a:solidFill>
                <a:srgbClr val="FF0000"/>
              </a:solidFill>
            </a:endParaRPr>
          </a:p>
        </p:txBody>
      </p:sp>
      <p:pic>
        <p:nvPicPr>
          <p:cNvPr id="5" name="Picture 4" descr="Graphical user interface, text&#10;&#10;Description automatically generated with medium confidence">
            <a:extLst>
              <a:ext uri="{FF2B5EF4-FFF2-40B4-BE49-F238E27FC236}">
                <a16:creationId xmlns:a16="http://schemas.microsoft.com/office/drawing/2014/main" id="{CCBDD8B4-58ED-392B-004A-4336DFD8CA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27245" y="53310"/>
            <a:ext cx="1598494" cy="348275"/>
          </a:xfrm>
          <a:prstGeom prst="rect">
            <a:avLst/>
          </a:prstGeom>
        </p:spPr>
      </p:pic>
      <p:graphicFrame>
        <p:nvGraphicFramePr>
          <p:cNvPr id="7" name="Table 5">
            <a:extLst>
              <a:ext uri="{FF2B5EF4-FFF2-40B4-BE49-F238E27FC236}">
                <a16:creationId xmlns:a16="http://schemas.microsoft.com/office/drawing/2014/main" id="{24B83012-43CA-4227-7189-5FC416B45BBC}"/>
              </a:ext>
            </a:extLst>
          </p:cNvPr>
          <p:cNvGraphicFramePr>
            <a:graphicFrameLocks noGrp="1"/>
          </p:cNvGraphicFramePr>
          <p:nvPr>
            <p:extLst>
              <p:ext uri="{D42A27DB-BD31-4B8C-83A1-F6EECF244321}">
                <p14:modId xmlns:p14="http://schemas.microsoft.com/office/powerpoint/2010/main" val="1642846139"/>
              </p:ext>
            </p:extLst>
          </p:nvPr>
        </p:nvGraphicFramePr>
        <p:xfrm>
          <a:off x="372940" y="1204137"/>
          <a:ext cx="3548820" cy="1341120"/>
        </p:xfrm>
        <a:graphic>
          <a:graphicData uri="http://schemas.openxmlformats.org/drawingml/2006/table">
            <a:tbl>
              <a:tblPr firstRow="1" bandRow="1">
                <a:tableStyleId>{5C22544A-7EE6-4342-B048-85BDC9FD1C3A}</a:tableStyleId>
              </a:tblPr>
              <a:tblGrid>
                <a:gridCol w="380979">
                  <a:extLst>
                    <a:ext uri="{9D8B030D-6E8A-4147-A177-3AD203B41FA5}">
                      <a16:colId xmlns:a16="http://schemas.microsoft.com/office/drawing/2014/main" val="3380695120"/>
                    </a:ext>
                  </a:extLst>
                </a:gridCol>
                <a:gridCol w="1087359">
                  <a:extLst>
                    <a:ext uri="{9D8B030D-6E8A-4147-A177-3AD203B41FA5}">
                      <a16:colId xmlns:a16="http://schemas.microsoft.com/office/drawing/2014/main" val="308096956"/>
                    </a:ext>
                  </a:extLst>
                </a:gridCol>
                <a:gridCol w="2080482">
                  <a:extLst>
                    <a:ext uri="{9D8B030D-6E8A-4147-A177-3AD203B41FA5}">
                      <a16:colId xmlns:a16="http://schemas.microsoft.com/office/drawing/2014/main" val="1115179321"/>
                    </a:ext>
                  </a:extLst>
                </a:gridCol>
              </a:tblGrid>
              <a:tr h="370840">
                <a:tc>
                  <a:txBody>
                    <a:bodyPr/>
                    <a:lstStyle/>
                    <a:p>
                      <a:r>
                        <a:rPr lang="en-SG" sz="1000" dirty="0"/>
                        <a:t>Index</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r>
                        <a:rPr lang="en-SG" sz="1000" dirty="0"/>
                        <a:t>Actor module name</a:t>
                      </a:r>
                    </a:p>
                  </a:txBody>
                  <a:tcPr>
                    <a:lnT w="12700" cap="flat" cmpd="sng" algn="ctr">
                      <a:solidFill>
                        <a:schemeClr val="tx1"/>
                      </a:solidFill>
                      <a:prstDash val="solid"/>
                      <a:round/>
                      <a:headEnd type="none" w="med" len="med"/>
                      <a:tailEnd type="none" w="med" len="med"/>
                    </a:lnT>
                  </a:tcPr>
                </a:tc>
                <a:tc>
                  <a:txBody>
                    <a:bodyPr/>
                    <a:lstStyle/>
                    <a:p>
                      <a:r>
                        <a:rPr lang="en-SG" sz="1000" dirty="0"/>
                        <a:t>Function provided</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896556790"/>
                  </a:ext>
                </a:extLst>
              </a:tr>
              <a:tr h="370840">
                <a:tc>
                  <a:txBody>
                    <a:bodyPr/>
                    <a:lstStyle/>
                    <a:p>
                      <a:r>
                        <a:rPr lang="en-SG" sz="1000" dirty="0"/>
                        <a:t>1</a:t>
                      </a:r>
                    </a:p>
                  </a:txBody>
                  <a:tcPr>
                    <a:lnL w="12700" cap="flat" cmpd="sng" algn="ctr">
                      <a:solidFill>
                        <a:schemeClr val="tx1"/>
                      </a:solidFill>
                      <a:prstDash val="solid"/>
                      <a:round/>
                      <a:headEnd type="none" w="med" len="med"/>
                      <a:tailEnd type="none" w="med" len="med"/>
                    </a:lnL>
                  </a:tcPr>
                </a:tc>
                <a:tc>
                  <a:txBody>
                    <a:bodyPr/>
                    <a:lstStyle/>
                    <a:p>
                      <a:r>
                        <a:rPr lang="en-SG" sz="1000" b="0" kern="1200" dirty="0">
                          <a:solidFill>
                            <a:schemeClr val="dk1"/>
                          </a:solidFill>
                          <a:effectLst/>
                        </a:rPr>
                        <a:t>CmdActor</a:t>
                      </a:r>
                      <a:endParaRPr lang="en-SG" sz="1000" dirty="0"/>
                    </a:p>
                  </a:txBody>
                  <a:tcPr/>
                </a:tc>
                <a:tc>
                  <a:txBody>
                    <a:bodyPr/>
                    <a:lstStyle/>
                    <a:p>
                      <a:r>
                        <a:rPr lang="en-US" sz="1000" b="0" kern="1200" dirty="0">
                          <a:solidFill>
                            <a:schemeClr val="dk1"/>
                          </a:solidFill>
                          <a:effectLst/>
                        </a:rPr>
                        <a:t>Run Window/Linux  commend under cmd or PowerShell.</a:t>
                      </a:r>
                      <a:endParaRPr lang="en-SG" sz="1000" dirty="0"/>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553099790"/>
                  </a:ext>
                </a:extLst>
              </a:tr>
              <a:tr h="370840">
                <a:tc>
                  <a:txBody>
                    <a:bodyPr/>
                    <a:lstStyle/>
                    <a:p>
                      <a:r>
                        <a:rPr lang="en-SG" sz="1000" dirty="0"/>
                        <a:t>2</a:t>
                      </a: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r>
                        <a:rPr lang="en-SG" sz="1000" b="0" kern="1200" dirty="0">
                          <a:solidFill>
                            <a:schemeClr val="dk1"/>
                          </a:solidFill>
                          <a:effectLst/>
                        </a:rPr>
                        <a:t>SettingActor</a:t>
                      </a:r>
                      <a:endParaRPr lang="en-SG" sz="1000" dirty="0"/>
                    </a:p>
                  </a:txBody>
                  <a:tcPr>
                    <a:lnB w="12700" cap="flat" cmpd="sng" algn="ctr">
                      <a:solidFill>
                        <a:schemeClr val="tx1"/>
                      </a:solidFill>
                      <a:prstDash val="solid"/>
                      <a:round/>
                      <a:headEnd type="none" w="med" len="med"/>
                      <a:tailEnd type="none" w="med" len="med"/>
                    </a:lnB>
                  </a:tcPr>
                </a:tc>
                <a:tc>
                  <a:txBody>
                    <a:bodyPr/>
                    <a:lstStyle/>
                    <a:p>
                      <a:r>
                        <a:rPr lang="en-US" sz="1000" dirty="0"/>
                        <a:t>Change some OS setting (on/off firewall, change display bg, sort desktop, reboot)</a:t>
                      </a:r>
                      <a:endParaRPr lang="en-SG" sz="1000" dirty="0"/>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76181168"/>
                  </a:ext>
                </a:extLst>
              </a:tr>
            </a:tbl>
          </a:graphicData>
        </a:graphic>
      </p:graphicFrame>
      <p:sp>
        <p:nvSpPr>
          <p:cNvPr id="8" name="TextBox 7">
            <a:extLst>
              <a:ext uri="{FF2B5EF4-FFF2-40B4-BE49-F238E27FC236}">
                <a16:creationId xmlns:a16="http://schemas.microsoft.com/office/drawing/2014/main" id="{138EFD8C-376B-7A8F-739A-6047F97BE298}"/>
              </a:ext>
            </a:extLst>
          </p:cNvPr>
          <p:cNvSpPr txBox="1"/>
          <p:nvPr/>
        </p:nvSpPr>
        <p:spPr>
          <a:xfrm>
            <a:off x="259568" y="755026"/>
            <a:ext cx="4269408" cy="338554"/>
          </a:xfrm>
          <a:prstGeom prst="rect">
            <a:avLst/>
          </a:prstGeom>
          <a:noFill/>
        </p:spPr>
        <p:txBody>
          <a:bodyPr wrap="square" rtlCol="0">
            <a:spAutoFit/>
          </a:bodyPr>
          <a:lstStyle/>
          <a:p>
            <a:r>
              <a:rPr lang="en-US" sz="1600" b="1" dirty="0"/>
              <a:t>System Operation Actors </a:t>
            </a:r>
            <a:r>
              <a:rPr lang="en-SG" sz="1600" b="1" dirty="0"/>
              <a:t>Repository </a:t>
            </a:r>
          </a:p>
        </p:txBody>
      </p:sp>
      <p:graphicFrame>
        <p:nvGraphicFramePr>
          <p:cNvPr id="9" name="Table 5">
            <a:extLst>
              <a:ext uri="{FF2B5EF4-FFF2-40B4-BE49-F238E27FC236}">
                <a16:creationId xmlns:a16="http://schemas.microsoft.com/office/drawing/2014/main" id="{C0D742AC-0B12-6BEA-176A-BE437E45E5D3}"/>
              </a:ext>
            </a:extLst>
          </p:cNvPr>
          <p:cNvGraphicFramePr>
            <a:graphicFrameLocks noGrp="1"/>
          </p:cNvGraphicFramePr>
          <p:nvPr>
            <p:extLst>
              <p:ext uri="{D42A27DB-BD31-4B8C-83A1-F6EECF244321}">
                <p14:modId xmlns:p14="http://schemas.microsoft.com/office/powerpoint/2010/main" val="397633608"/>
              </p:ext>
            </p:extLst>
          </p:nvPr>
        </p:nvGraphicFramePr>
        <p:xfrm>
          <a:off x="372940" y="3122486"/>
          <a:ext cx="3548820" cy="2064989"/>
        </p:xfrm>
        <a:graphic>
          <a:graphicData uri="http://schemas.openxmlformats.org/drawingml/2006/table">
            <a:tbl>
              <a:tblPr firstRow="1" bandRow="1">
                <a:tableStyleId>{5C22544A-7EE6-4342-B048-85BDC9FD1C3A}</a:tableStyleId>
              </a:tblPr>
              <a:tblGrid>
                <a:gridCol w="380979">
                  <a:extLst>
                    <a:ext uri="{9D8B030D-6E8A-4147-A177-3AD203B41FA5}">
                      <a16:colId xmlns:a16="http://schemas.microsoft.com/office/drawing/2014/main" val="3380695120"/>
                    </a:ext>
                  </a:extLst>
                </a:gridCol>
                <a:gridCol w="1006894">
                  <a:extLst>
                    <a:ext uri="{9D8B030D-6E8A-4147-A177-3AD203B41FA5}">
                      <a16:colId xmlns:a16="http://schemas.microsoft.com/office/drawing/2014/main" val="308096956"/>
                    </a:ext>
                  </a:extLst>
                </a:gridCol>
                <a:gridCol w="2160947">
                  <a:extLst>
                    <a:ext uri="{9D8B030D-6E8A-4147-A177-3AD203B41FA5}">
                      <a16:colId xmlns:a16="http://schemas.microsoft.com/office/drawing/2014/main" val="1115179321"/>
                    </a:ext>
                  </a:extLst>
                </a:gridCol>
              </a:tblGrid>
              <a:tr h="353412">
                <a:tc>
                  <a:txBody>
                    <a:bodyPr/>
                    <a:lstStyle/>
                    <a:p>
                      <a:r>
                        <a:rPr lang="en-SG" sz="1000" dirty="0"/>
                        <a:t>Index</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r>
                        <a:rPr lang="en-SG" sz="1000" dirty="0"/>
                        <a:t>Actor module name</a:t>
                      </a:r>
                    </a:p>
                  </a:txBody>
                  <a:tcPr>
                    <a:lnT w="12700" cap="flat" cmpd="sng" algn="ctr">
                      <a:solidFill>
                        <a:schemeClr val="tx1"/>
                      </a:solidFill>
                      <a:prstDash val="solid"/>
                      <a:round/>
                      <a:headEnd type="none" w="med" len="med"/>
                      <a:tailEnd type="none" w="med" len="med"/>
                    </a:lnT>
                  </a:tcPr>
                </a:tc>
                <a:tc>
                  <a:txBody>
                    <a:bodyPr/>
                    <a:lstStyle/>
                    <a:p>
                      <a:r>
                        <a:rPr lang="en-SG" sz="1000" dirty="0"/>
                        <a:t>Function provided</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896556790"/>
                  </a:ext>
                </a:extLst>
              </a:tr>
              <a:tr h="522857">
                <a:tc>
                  <a:txBody>
                    <a:bodyPr/>
                    <a:lstStyle/>
                    <a:p>
                      <a:r>
                        <a:rPr lang="en-SG" sz="1000" dirty="0"/>
                        <a:t>1</a:t>
                      </a:r>
                    </a:p>
                  </a:txBody>
                  <a:tcPr>
                    <a:lnL w="12700" cap="flat" cmpd="sng" algn="ctr">
                      <a:solidFill>
                        <a:schemeClr val="tx1"/>
                      </a:solidFill>
                      <a:prstDash val="solid"/>
                      <a:round/>
                      <a:headEnd type="none" w="med" len="med"/>
                      <a:tailEnd type="none" w="med" len="med"/>
                    </a:lnL>
                  </a:tcPr>
                </a:tc>
                <a:tc>
                  <a:txBody>
                    <a:bodyPr/>
                    <a:lstStyle/>
                    <a:p>
                      <a:r>
                        <a:rPr lang="en-SG" sz="1000" b="0" kern="1200" dirty="0">
                          <a:solidFill>
                            <a:schemeClr val="dk1"/>
                          </a:solidFill>
                          <a:effectLst/>
                        </a:rPr>
                        <a:t>SerialConnector</a:t>
                      </a:r>
                      <a:endParaRPr lang="en-SG" sz="1000" dirty="0"/>
                    </a:p>
                  </a:txBody>
                  <a:tcPr/>
                </a:tc>
                <a:tc>
                  <a:txBody>
                    <a:bodyPr/>
                    <a:lstStyle/>
                    <a:p>
                      <a:r>
                        <a:rPr lang="en-US" sz="1000" b="0" kern="1200" dirty="0">
                          <a:solidFill>
                            <a:schemeClr val="dk1"/>
                          </a:solidFill>
                          <a:effectLst/>
                        </a:rPr>
                        <a:t>Send and read message to/from COM port.</a:t>
                      </a:r>
                      <a:endParaRPr lang="en-SG" sz="1000" dirty="0"/>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553099790"/>
                  </a:ext>
                </a:extLst>
              </a:tr>
              <a:tr h="353412">
                <a:tc>
                  <a:txBody>
                    <a:bodyPr/>
                    <a:lstStyle/>
                    <a:p>
                      <a:r>
                        <a:rPr lang="en-SG" sz="1000" dirty="0"/>
                        <a:t>2</a:t>
                      </a:r>
                    </a:p>
                  </a:txBody>
                  <a:tcPr>
                    <a:lnL w="12700" cap="flat" cmpd="sng" algn="ctr">
                      <a:solidFill>
                        <a:schemeClr val="tx1"/>
                      </a:solidFill>
                      <a:prstDash val="solid"/>
                      <a:round/>
                      <a:headEnd type="none" w="med" len="med"/>
                      <a:tailEnd type="none" w="med" len="med"/>
                    </a:lnL>
                  </a:tcPr>
                </a:tc>
                <a:tc>
                  <a:txBody>
                    <a:bodyPr/>
                    <a:lstStyle/>
                    <a:p>
                      <a:r>
                        <a:rPr lang="en-SG" sz="1000" b="0" kern="1200" dirty="0">
                          <a:solidFill>
                            <a:schemeClr val="dk1"/>
                          </a:solidFill>
                          <a:effectLst/>
                        </a:rPr>
                        <a:t>camEchoServer</a:t>
                      </a:r>
                      <a:endParaRPr lang="en-SG" sz="1000" dirty="0"/>
                    </a:p>
                  </a:txBody>
                  <a:tcPr/>
                </a:tc>
                <a:tc>
                  <a:txBody>
                    <a:bodyPr/>
                    <a:lstStyle/>
                    <a:p>
                      <a:r>
                        <a:rPr lang="en-US" sz="1000" dirty="0"/>
                        <a:t>Computer built in camera/usb camera video read record. Start a HLS server.</a:t>
                      </a:r>
                      <a:endParaRPr lang="en-SG" sz="1000" dirty="0"/>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476181168"/>
                  </a:ext>
                </a:extLst>
              </a:tr>
              <a:tr h="353412">
                <a:tc>
                  <a:txBody>
                    <a:bodyPr/>
                    <a:lstStyle/>
                    <a:p>
                      <a:r>
                        <a:rPr lang="en-SG" sz="1000" dirty="0"/>
                        <a:t>3</a:t>
                      </a:r>
                    </a:p>
                  </a:txBody>
                  <a:tcPr>
                    <a:lnL w="12700" cap="flat" cmpd="sng" algn="ctr">
                      <a:solidFill>
                        <a:schemeClr val="tx1"/>
                      </a:solidFill>
                      <a:prstDash val="solid"/>
                      <a:round/>
                      <a:headEnd type="none" w="med" len="med"/>
                      <a:tailEnd type="none" w="med" len="med"/>
                    </a:lnL>
                  </a:tcPr>
                </a:tc>
                <a:tc>
                  <a:txBody>
                    <a:bodyPr/>
                    <a:lstStyle/>
                    <a:p>
                      <a:r>
                        <a:rPr lang="en-SG" sz="1000" dirty="0"/>
                        <a:t>ScreanRecorder</a:t>
                      </a:r>
                    </a:p>
                  </a:txBody>
                  <a:tcPr/>
                </a:tc>
                <a:tc>
                  <a:txBody>
                    <a:bodyPr/>
                    <a:lstStyle/>
                    <a:p>
                      <a:r>
                        <a:rPr lang="en-US" sz="1000" dirty="0"/>
                        <a:t>snapshot the screen under frequency.</a:t>
                      </a:r>
                      <a:endParaRPr lang="en-SG" sz="1000" dirty="0"/>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794426225"/>
                  </a:ext>
                </a:extLst>
              </a:tr>
              <a:tr h="353412">
                <a:tc>
                  <a:txBody>
                    <a:bodyPr/>
                    <a:lstStyle/>
                    <a:p>
                      <a:r>
                        <a:rPr lang="en-SG" sz="1000" dirty="0"/>
                        <a:t>4</a:t>
                      </a: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r>
                        <a:rPr lang="en-SG" sz="1000" dirty="0"/>
                        <a:t>DBHandler</a:t>
                      </a:r>
                    </a:p>
                  </a:txBody>
                  <a:tcPr>
                    <a:lnB w="12700" cap="flat" cmpd="sng" algn="ctr">
                      <a:solidFill>
                        <a:schemeClr val="tx1"/>
                      </a:solidFill>
                      <a:prstDash val="solid"/>
                      <a:round/>
                      <a:headEnd type="none" w="med" len="med"/>
                      <a:tailEnd type="none" w="med" len="med"/>
                    </a:lnB>
                  </a:tcPr>
                </a:tc>
                <a:tc>
                  <a:txBody>
                    <a:bodyPr/>
                    <a:lstStyle/>
                    <a:p>
                      <a:r>
                        <a:rPr lang="en-US" sz="1000" dirty="0"/>
                        <a:t>DataBase (SQLite3, influxDB, arangodb) access action simulator.</a:t>
                      </a:r>
                      <a:endParaRPr lang="en-SG" sz="1000" dirty="0"/>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81525643"/>
                  </a:ext>
                </a:extLst>
              </a:tr>
            </a:tbl>
          </a:graphicData>
        </a:graphic>
      </p:graphicFrame>
      <p:sp>
        <p:nvSpPr>
          <p:cNvPr id="10" name="TextBox 9">
            <a:extLst>
              <a:ext uri="{FF2B5EF4-FFF2-40B4-BE49-F238E27FC236}">
                <a16:creationId xmlns:a16="http://schemas.microsoft.com/office/drawing/2014/main" id="{DABC52E8-651F-68A0-4FD1-0C1389D4F432}"/>
              </a:ext>
            </a:extLst>
          </p:cNvPr>
          <p:cNvSpPr txBox="1"/>
          <p:nvPr/>
        </p:nvSpPr>
        <p:spPr>
          <a:xfrm>
            <a:off x="259568" y="2670028"/>
            <a:ext cx="4269408" cy="338554"/>
          </a:xfrm>
          <a:prstGeom prst="rect">
            <a:avLst/>
          </a:prstGeom>
          <a:noFill/>
        </p:spPr>
        <p:txBody>
          <a:bodyPr wrap="square" rtlCol="0">
            <a:spAutoFit/>
          </a:bodyPr>
          <a:lstStyle/>
          <a:p>
            <a:r>
              <a:rPr lang="en-SG" sz="1600" b="1" dirty="0"/>
              <a:t>Other Action Repository</a:t>
            </a:r>
          </a:p>
        </p:txBody>
      </p:sp>
      <p:sp>
        <p:nvSpPr>
          <p:cNvPr id="2" name="TextBox 1">
            <a:extLst>
              <a:ext uri="{FF2B5EF4-FFF2-40B4-BE49-F238E27FC236}">
                <a16:creationId xmlns:a16="http://schemas.microsoft.com/office/drawing/2014/main" id="{94E06D7B-D6E9-8DFE-3944-24B0157E4E43}"/>
              </a:ext>
            </a:extLst>
          </p:cNvPr>
          <p:cNvSpPr txBox="1"/>
          <p:nvPr/>
        </p:nvSpPr>
        <p:spPr>
          <a:xfrm>
            <a:off x="4519590" y="743663"/>
            <a:ext cx="4269408" cy="338554"/>
          </a:xfrm>
          <a:prstGeom prst="rect">
            <a:avLst/>
          </a:prstGeom>
          <a:noFill/>
        </p:spPr>
        <p:txBody>
          <a:bodyPr wrap="square" rtlCol="0">
            <a:spAutoFit/>
          </a:bodyPr>
          <a:lstStyle/>
          <a:p>
            <a:r>
              <a:rPr lang="en-SG" sz="1600" b="1" dirty="0"/>
              <a:t>User’s Action monitor web:</a:t>
            </a:r>
          </a:p>
        </p:txBody>
      </p:sp>
      <p:pic>
        <p:nvPicPr>
          <p:cNvPr id="12" name="Picture 11" descr="A screenshot of a computer&#10;&#10;Description automatically generated">
            <a:extLst>
              <a:ext uri="{FF2B5EF4-FFF2-40B4-BE49-F238E27FC236}">
                <a16:creationId xmlns:a16="http://schemas.microsoft.com/office/drawing/2014/main" id="{BF37BF6A-DEF8-9A7D-19A7-30130330F815}"/>
              </a:ext>
            </a:extLst>
          </p:cNvPr>
          <p:cNvPicPr>
            <a:picLocks noChangeAspect="1"/>
          </p:cNvPicPr>
          <p:nvPr/>
        </p:nvPicPr>
        <p:blipFill rotWithShape="1">
          <a:blip r:embed="rId3">
            <a:extLst>
              <a:ext uri="{28A0092B-C50C-407E-A947-70E740481C1C}">
                <a14:useLocalDpi xmlns:a14="http://schemas.microsoft.com/office/drawing/2010/main" val="0"/>
              </a:ext>
            </a:extLst>
          </a:blip>
          <a:srcRect b="5440"/>
          <a:stretch/>
        </p:blipFill>
        <p:spPr>
          <a:xfrm>
            <a:off x="4528976" y="1204137"/>
            <a:ext cx="7482532" cy="3979972"/>
          </a:xfrm>
          <a:prstGeom prst="rect">
            <a:avLst/>
          </a:prstGeom>
          <a:ln w="3175">
            <a:solidFill>
              <a:schemeClr val="tx1"/>
            </a:solidFill>
          </a:ln>
        </p:spPr>
      </p:pic>
      <p:sp>
        <p:nvSpPr>
          <p:cNvPr id="13" name="TextBox 12">
            <a:extLst>
              <a:ext uri="{FF2B5EF4-FFF2-40B4-BE49-F238E27FC236}">
                <a16:creationId xmlns:a16="http://schemas.microsoft.com/office/drawing/2014/main" id="{386AD3BF-2C15-9716-3262-FD64E58EB5A2}"/>
              </a:ext>
            </a:extLst>
          </p:cNvPr>
          <p:cNvSpPr txBox="1"/>
          <p:nvPr/>
        </p:nvSpPr>
        <p:spPr>
          <a:xfrm>
            <a:off x="259568" y="5326561"/>
            <a:ext cx="8880788" cy="1323439"/>
          </a:xfrm>
          <a:prstGeom prst="rect">
            <a:avLst/>
          </a:prstGeom>
          <a:noFill/>
        </p:spPr>
        <p:txBody>
          <a:bodyPr wrap="square" rtlCol="0">
            <a:spAutoFit/>
          </a:bodyPr>
          <a:lstStyle/>
          <a:p>
            <a:r>
              <a:rPr lang="en-SG" sz="1600" b="1" dirty="0"/>
              <a:t>Emulator’s action monitor web feature: </a:t>
            </a:r>
          </a:p>
          <a:p>
            <a:pPr marL="285750" indent="-285750">
              <a:buFont typeface="Arial" panose="020B0604020202020204" pitchFamily="34" charset="0"/>
              <a:buChar char="•"/>
            </a:pPr>
            <a:r>
              <a:rPr lang="en-SG" sz="1600" dirty="0"/>
              <a:t>User can monitor the scheduled actions(events) execution state from the monitor Web. </a:t>
            </a:r>
          </a:p>
          <a:p>
            <a:pPr marL="285750" indent="-285750">
              <a:buFont typeface="Arial" panose="020B0604020202020204" pitchFamily="34" charset="0"/>
              <a:buChar char="•"/>
            </a:pPr>
            <a:r>
              <a:rPr lang="en-SG" sz="1600" dirty="0"/>
              <a:t>User can remove/deactivate the action from the web. </a:t>
            </a:r>
          </a:p>
          <a:p>
            <a:pPr marL="285750" indent="-285750">
              <a:buFont typeface="Arial" panose="020B0604020202020204" pitchFamily="34" charset="0"/>
              <a:buChar char="•"/>
            </a:pPr>
            <a:r>
              <a:rPr lang="en-SG" sz="1600" dirty="0"/>
              <a:t>The web provide regular action (daily/weekly action) and random action monitoring. </a:t>
            </a:r>
          </a:p>
          <a:p>
            <a:pPr marL="285750" indent="-285750">
              <a:buFont typeface="Arial" panose="020B0604020202020204" pitchFamily="34" charset="0"/>
              <a:buChar char="•"/>
            </a:pPr>
            <a:r>
              <a:rPr lang="en-SG" sz="1600"/>
              <a:t>(Under </a:t>
            </a:r>
            <a:r>
              <a:rPr lang="en-SG" sz="1600" dirty="0"/>
              <a:t>development) user can add new action/edit the actions from the Web interface</a:t>
            </a:r>
            <a:r>
              <a:rPr lang="en-SG" sz="1600" b="1" dirty="0"/>
              <a:t>. </a:t>
            </a:r>
          </a:p>
        </p:txBody>
      </p:sp>
    </p:spTree>
    <p:extLst>
      <p:ext uri="{BB962C8B-B14F-4D97-AF65-F5344CB8AC3E}">
        <p14:creationId xmlns:p14="http://schemas.microsoft.com/office/powerpoint/2010/main" val="23115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499</TotalTime>
  <Words>1625</Words>
  <Application>Microsoft Office PowerPoint</Application>
  <PresentationFormat>Widescreen</PresentationFormat>
  <Paragraphs>260</Paragraphs>
  <Slides>8</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Liu yuancheng</dc:creator>
  <cp:lastModifiedBy>Liu yuancheng</cp:lastModifiedBy>
  <cp:revision>205</cp:revision>
  <dcterms:created xsi:type="dcterms:W3CDTF">2023-01-03T12:34:38Z</dcterms:created>
  <dcterms:modified xsi:type="dcterms:W3CDTF">2023-01-31T04:42:35Z</dcterms:modified>
</cp:coreProperties>
</file>