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3" r:id="rId3"/>
    <p:sldId id="262" r:id="rId4"/>
    <p:sldId id="300" r:id="rId5"/>
    <p:sldId id="301" r:id="rId6"/>
    <p:sldId id="302" r:id="rId7"/>
    <p:sldId id="303" r:id="rId8"/>
    <p:sldId id="261" r:id="rId9"/>
    <p:sldId id="258" r:id="rId10"/>
    <p:sldId id="298" r:id="rId11"/>
    <p:sldId id="299" r:id="rId12"/>
    <p:sldId id="30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6DB02-48BF-406A-9449-0BBAAE1D3FCC}" type="datetimeFigureOut">
              <a:rPr lang="en-SG" smtClean="0"/>
              <a:t>1/2/2023</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C630E-0CE8-4915-8E08-22247CA7F11A}" type="slidenum">
              <a:rPr lang="en-SG" smtClean="0"/>
              <a:t>‹#›</a:t>
            </a:fld>
            <a:endParaRPr lang="en-SG" dirty="0"/>
          </a:p>
        </p:txBody>
      </p:sp>
    </p:spTree>
    <p:extLst>
      <p:ext uri="{BB962C8B-B14F-4D97-AF65-F5344CB8AC3E}">
        <p14:creationId xmlns:p14="http://schemas.microsoft.com/office/powerpoint/2010/main" val="302503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3</a:t>
            </a:fld>
            <a:endParaRPr lang="en-SG" dirty="0"/>
          </a:p>
        </p:txBody>
      </p:sp>
    </p:spTree>
    <p:extLst>
      <p:ext uri="{BB962C8B-B14F-4D97-AF65-F5344CB8AC3E}">
        <p14:creationId xmlns:p14="http://schemas.microsoft.com/office/powerpoint/2010/main" val="4249955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5</a:t>
            </a:fld>
            <a:endParaRPr lang="en-SG" dirty="0"/>
          </a:p>
        </p:txBody>
      </p:sp>
    </p:spTree>
    <p:extLst>
      <p:ext uri="{BB962C8B-B14F-4D97-AF65-F5344CB8AC3E}">
        <p14:creationId xmlns:p14="http://schemas.microsoft.com/office/powerpoint/2010/main" val="381460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9</a:t>
            </a:fld>
            <a:endParaRPr lang="en-SG" dirty="0"/>
          </a:p>
        </p:txBody>
      </p:sp>
    </p:spTree>
    <p:extLst>
      <p:ext uri="{BB962C8B-B14F-4D97-AF65-F5344CB8AC3E}">
        <p14:creationId xmlns:p14="http://schemas.microsoft.com/office/powerpoint/2010/main" val="2765088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12</a:t>
            </a:fld>
            <a:endParaRPr lang="en-SG" dirty="0"/>
          </a:p>
        </p:txBody>
      </p:sp>
    </p:spTree>
    <p:extLst>
      <p:ext uri="{BB962C8B-B14F-4D97-AF65-F5344CB8AC3E}">
        <p14:creationId xmlns:p14="http://schemas.microsoft.com/office/powerpoint/2010/main" val="3344393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9274-28DD-E174-1281-64383FB570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7B23797-6D40-7CF9-CA14-0C3BC6983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3F3003B-C319-7CAD-D801-7A224D34CBE9}"/>
              </a:ext>
            </a:extLst>
          </p:cNvPr>
          <p:cNvSpPr>
            <a:spLocks noGrp="1"/>
          </p:cNvSpPr>
          <p:nvPr>
            <p:ph type="dt" sz="half" idx="10"/>
          </p:nvPr>
        </p:nvSpPr>
        <p:spPr/>
        <p:txBody>
          <a:bodyPr/>
          <a:lstStyle/>
          <a:p>
            <a:fld id="{568D23B1-6EF9-4DFF-A006-F22E70A73051}" type="datetimeFigureOut">
              <a:rPr lang="en-SG" smtClean="0"/>
              <a:t>1/2/2023</a:t>
            </a:fld>
            <a:endParaRPr lang="en-SG" dirty="0"/>
          </a:p>
        </p:txBody>
      </p:sp>
      <p:sp>
        <p:nvSpPr>
          <p:cNvPr id="5" name="Footer Placeholder 4">
            <a:extLst>
              <a:ext uri="{FF2B5EF4-FFF2-40B4-BE49-F238E27FC236}">
                <a16:creationId xmlns:a16="http://schemas.microsoft.com/office/drawing/2014/main" id="{FDBACEF1-59E8-4AF0-9C4B-E228544125BC}"/>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89937B84-E03A-6F1D-4DBA-4A0DEB2F8971}"/>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97552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D0B5-7C99-D5CB-3023-0CB35713733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5D74EF4-4589-FEDD-A428-CC5F3EF496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47330D1-FBB8-8608-91C9-478082D43FA1}"/>
              </a:ext>
            </a:extLst>
          </p:cNvPr>
          <p:cNvSpPr>
            <a:spLocks noGrp="1"/>
          </p:cNvSpPr>
          <p:nvPr>
            <p:ph type="dt" sz="half" idx="10"/>
          </p:nvPr>
        </p:nvSpPr>
        <p:spPr/>
        <p:txBody>
          <a:bodyPr/>
          <a:lstStyle/>
          <a:p>
            <a:fld id="{568D23B1-6EF9-4DFF-A006-F22E70A73051}" type="datetimeFigureOut">
              <a:rPr lang="en-SG" smtClean="0"/>
              <a:t>1/2/2023</a:t>
            </a:fld>
            <a:endParaRPr lang="en-SG" dirty="0"/>
          </a:p>
        </p:txBody>
      </p:sp>
      <p:sp>
        <p:nvSpPr>
          <p:cNvPr id="5" name="Footer Placeholder 4">
            <a:extLst>
              <a:ext uri="{FF2B5EF4-FFF2-40B4-BE49-F238E27FC236}">
                <a16:creationId xmlns:a16="http://schemas.microsoft.com/office/drawing/2014/main" id="{9A4CF333-842F-014F-B9B4-0647898B8E30}"/>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2ACC225C-B128-32D5-B893-26FAB2BB341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82708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74235-A75F-9A98-6A48-E4DDE7F454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C2C6B40-BFBA-4FE8-AA73-FD8C5C02B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DA7129E-62B8-7805-437E-7F0B7C24E8C8}"/>
              </a:ext>
            </a:extLst>
          </p:cNvPr>
          <p:cNvSpPr>
            <a:spLocks noGrp="1"/>
          </p:cNvSpPr>
          <p:nvPr>
            <p:ph type="dt" sz="half" idx="10"/>
          </p:nvPr>
        </p:nvSpPr>
        <p:spPr/>
        <p:txBody>
          <a:bodyPr/>
          <a:lstStyle/>
          <a:p>
            <a:fld id="{568D23B1-6EF9-4DFF-A006-F22E70A73051}" type="datetimeFigureOut">
              <a:rPr lang="en-SG" smtClean="0"/>
              <a:t>1/2/2023</a:t>
            </a:fld>
            <a:endParaRPr lang="en-SG" dirty="0"/>
          </a:p>
        </p:txBody>
      </p:sp>
      <p:sp>
        <p:nvSpPr>
          <p:cNvPr id="5" name="Footer Placeholder 4">
            <a:extLst>
              <a:ext uri="{FF2B5EF4-FFF2-40B4-BE49-F238E27FC236}">
                <a16:creationId xmlns:a16="http://schemas.microsoft.com/office/drawing/2014/main" id="{C1F990F8-22E7-9D44-40E4-F4A6AAD9B1F4}"/>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0AAA168E-8B8A-D577-58FE-C85A3D71D707}"/>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08415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B014-1AFF-107A-91F7-E854B69CC8D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0D1522E-89D1-85C1-511B-F177B1404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68BF1BC-ED16-4D06-9DA5-CDBE240DF980}"/>
              </a:ext>
            </a:extLst>
          </p:cNvPr>
          <p:cNvSpPr>
            <a:spLocks noGrp="1"/>
          </p:cNvSpPr>
          <p:nvPr>
            <p:ph type="dt" sz="half" idx="10"/>
          </p:nvPr>
        </p:nvSpPr>
        <p:spPr/>
        <p:txBody>
          <a:bodyPr/>
          <a:lstStyle/>
          <a:p>
            <a:fld id="{568D23B1-6EF9-4DFF-A006-F22E70A73051}" type="datetimeFigureOut">
              <a:rPr lang="en-SG" smtClean="0"/>
              <a:t>1/2/2023</a:t>
            </a:fld>
            <a:endParaRPr lang="en-SG" dirty="0"/>
          </a:p>
        </p:txBody>
      </p:sp>
      <p:sp>
        <p:nvSpPr>
          <p:cNvPr id="5" name="Footer Placeholder 4">
            <a:extLst>
              <a:ext uri="{FF2B5EF4-FFF2-40B4-BE49-F238E27FC236}">
                <a16:creationId xmlns:a16="http://schemas.microsoft.com/office/drawing/2014/main" id="{D71897EE-394D-F77C-D96E-BC13AB415CB8}"/>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E437261D-B1D8-6773-ACFA-5511A3A07FF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42717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5E26-56A7-B639-C1C5-6370C4E9BA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D7F754F-BD76-D4EF-466F-62A741DD71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D2442-9176-A0C8-2681-DC8B2C7C0508}"/>
              </a:ext>
            </a:extLst>
          </p:cNvPr>
          <p:cNvSpPr>
            <a:spLocks noGrp="1"/>
          </p:cNvSpPr>
          <p:nvPr>
            <p:ph type="dt" sz="half" idx="10"/>
          </p:nvPr>
        </p:nvSpPr>
        <p:spPr/>
        <p:txBody>
          <a:bodyPr/>
          <a:lstStyle/>
          <a:p>
            <a:fld id="{568D23B1-6EF9-4DFF-A006-F22E70A73051}" type="datetimeFigureOut">
              <a:rPr lang="en-SG" smtClean="0"/>
              <a:t>1/2/2023</a:t>
            </a:fld>
            <a:endParaRPr lang="en-SG" dirty="0"/>
          </a:p>
        </p:txBody>
      </p:sp>
      <p:sp>
        <p:nvSpPr>
          <p:cNvPr id="5" name="Footer Placeholder 4">
            <a:extLst>
              <a:ext uri="{FF2B5EF4-FFF2-40B4-BE49-F238E27FC236}">
                <a16:creationId xmlns:a16="http://schemas.microsoft.com/office/drawing/2014/main" id="{994E4E6C-6CA6-4F70-4D61-21CCF03CF735}"/>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B94920FC-98FC-5F75-867C-FEF185AB1760}"/>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55004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9758-0AA3-1C7A-E2D1-4F55102DE8B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B5B651E-A646-854E-3270-595A54CFD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4EBAD9E-26F8-78C9-36D4-B526509E16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42F5A0E-CA02-4F1B-3D24-11D79CFECB4D}"/>
              </a:ext>
            </a:extLst>
          </p:cNvPr>
          <p:cNvSpPr>
            <a:spLocks noGrp="1"/>
          </p:cNvSpPr>
          <p:nvPr>
            <p:ph type="dt" sz="half" idx="10"/>
          </p:nvPr>
        </p:nvSpPr>
        <p:spPr/>
        <p:txBody>
          <a:bodyPr/>
          <a:lstStyle/>
          <a:p>
            <a:fld id="{568D23B1-6EF9-4DFF-A006-F22E70A73051}" type="datetimeFigureOut">
              <a:rPr lang="en-SG" smtClean="0"/>
              <a:t>1/2/2023</a:t>
            </a:fld>
            <a:endParaRPr lang="en-SG" dirty="0"/>
          </a:p>
        </p:txBody>
      </p:sp>
      <p:sp>
        <p:nvSpPr>
          <p:cNvPr id="6" name="Footer Placeholder 5">
            <a:extLst>
              <a:ext uri="{FF2B5EF4-FFF2-40B4-BE49-F238E27FC236}">
                <a16:creationId xmlns:a16="http://schemas.microsoft.com/office/drawing/2014/main" id="{AF31248E-52B4-DC74-12B1-F00660E8FBDE}"/>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E106406B-DD3C-E23D-2EB9-FF80C0B094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24800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3B63-D0DA-3048-6B37-C168E23AC67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9A9F21E-D215-4E5E-7AD3-43F071E43D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BAF539-37EF-712B-E188-83815953F0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FD72831-7297-3F25-9667-BFA2C375A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0D568F-CF90-0D7F-A8E7-3FE9C2D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4BA07F9-A99E-474A-6115-6D4291676A6F}"/>
              </a:ext>
            </a:extLst>
          </p:cNvPr>
          <p:cNvSpPr>
            <a:spLocks noGrp="1"/>
          </p:cNvSpPr>
          <p:nvPr>
            <p:ph type="dt" sz="half" idx="10"/>
          </p:nvPr>
        </p:nvSpPr>
        <p:spPr/>
        <p:txBody>
          <a:bodyPr/>
          <a:lstStyle/>
          <a:p>
            <a:fld id="{568D23B1-6EF9-4DFF-A006-F22E70A73051}" type="datetimeFigureOut">
              <a:rPr lang="en-SG" smtClean="0"/>
              <a:t>1/2/2023</a:t>
            </a:fld>
            <a:endParaRPr lang="en-SG" dirty="0"/>
          </a:p>
        </p:txBody>
      </p:sp>
      <p:sp>
        <p:nvSpPr>
          <p:cNvPr id="8" name="Footer Placeholder 7">
            <a:extLst>
              <a:ext uri="{FF2B5EF4-FFF2-40B4-BE49-F238E27FC236}">
                <a16:creationId xmlns:a16="http://schemas.microsoft.com/office/drawing/2014/main" id="{FB4E383E-38BE-CD25-81CF-8ABBBFB206B6}"/>
              </a:ext>
            </a:extLst>
          </p:cNvPr>
          <p:cNvSpPr>
            <a:spLocks noGrp="1"/>
          </p:cNvSpPr>
          <p:nvPr>
            <p:ph type="ftr" sz="quarter" idx="11"/>
          </p:nvPr>
        </p:nvSpPr>
        <p:spPr/>
        <p:txBody>
          <a:bodyPr/>
          <a:lstStyle/>
          <a:p>
            <a:endParaRPr lang="en-SG" dirty="0"/>
          </a:p>
        </p:txBody>
      </p:sp>
      <p:sp>
        <p:nvSpPr>
          <p:cNvPr id="9" name="Slide Number Placeholder 8">
            <a:extLst>
              <a:ext uri="{FF2B5EF4-FFF2-40B4-BE49-F238E27FC236}">
                <a16:creationId xmlns:a16="http://schemas.microsoft.com/office/drawing/2014/main" id="{6987D696-A1A7-7439-EBAD-2147A1B3FD4C}"/>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3210826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FD31-5942-AA61-F4B2-5A7ADB18759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EB98808-BC23-9E24-49D6-D9923712D605}"/>
              </a:ext>
            </a:extLst>
          </p:cNvPr>
          <p:cNvSpPr>
            <a:spLocks noGrp="1"/>
          </p:cNvSpPr>
          <p:nvPr>
            <p:ph type="dt" sz="half" idx="10"/>
          </p:nvPr>
        </p:nvSpPr>
        <p:spPr/>
        <p:txBody>
          <a:bodyPr/>
          <a:lstStyle/>
          <a:p>
            <a:fld id="{568D23B1-6EF9-4DFF-A006-F22E70A73051}" type="datetimeFigureOut">
              <a:rPr lang="en-SG" smtClean="0"/>
              <a:t>1/2/2023</a:t>
            </a:fld>
            <a:endParaRPr lang="en-SG" dirty="0"/>
          </a:p>
        </p:txBody>
      </p:sp>
      <p:sp>
        <p:nvSpPr>
          <p:cNvPr id="4" name="Footer Placeholder 3">
            <a:extLst>
              <a:ext uri="{FF2B5EF4-FFF2-40B4-BE49-F238E27FC236}">
                <a16:creationId xmlns:a16="http://schemas.microsoft.com/office/drawing/2014/main" id="{07810CE3-081C-B457-0953-7B6D0474CB40}"/>
              </a:ext>
            </a:extLst>
          </p:cNvPr>
          <p:cNvSpPr>
            <a:spLocks noGrp="1"/>
          </p:cNvSpPr>
          <p:nvPr>
            <p:ph type="ftr" sz="quarter" idx="11"/>
          </p:nvPr>
        </p:nvSpPr>
        <p:spPr/>
        <p:txBody>
          <a:bodyPr/>
          <a:lstStyle/>
          <a:p>
            <a:endParaRPr lang="en-SG" dirty="0"/>
          </a:p>
        </p:txBody>
      </p:sp>
      <p:sp>
        <p:nvSpPr>
          <p:cNvPr id="5" name="Slide Number Placeholder 4">
            <a:extLst>
              <a:ext uri="{FF2B5EF4-FFF2-40B4-BE49-F238E27FC236}">
                <a16:creationId xmlns:a16="http://schemas.microsoft.com/office/drawing/2014/main" id="{9D506563-949B-76C8-B201-F02F8F9039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65545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6500B-F78C-83CC-5CE0-3756892DCC0B}"/>
              </a:ext>
            </a:extLst>
          </p:cNvPr>
          <p:cNvSpPr>
            <a:spLocks noGrp="1"/>
          </p:cNvSpPr>
          <p:nvPr>
            <p:ph type="dt" sz="half" idx="10"/>
          </p:nvPr>
        </p:nvSpPr>
        <p:spPr/>
        <p:txBody>
          <a:bodyPr/>
          <a:lstStyle/>
          <a:p>
            <a:fld id="{568D23B1-6EF9-4DFF-A006-F22E70A73051}" type="datetimeFigureOut">
              <a:rPr lang="en-SG" smtClean="0"/>
              <a:t>1/2/2023</a:t>
            </a:fld>
            <a:endParaRPr lang="en-SG" dirty="0"/>
          </a:p>
        </p:txBody>
      </p:sp>
      <p:sp>
        <p:nvSpPr>
          <p:cNvPr id="3" name="Footer Placeholder 2">
            <a:extLst>
              <a:ext uri="{FF2B5EF4-FFF2-40B4-BE49-F238E27FC236}">
                <a16:creationId xmlns:a16="http://schemas.microsoft.com/office/drawing/2014/main" id="{53D59A0F-F451-0026-403F-BF5A5CF5EEF9}"/>
              </a:ext>
            </a:extLst>
          </p:cNvPr>
          <p:cNvSpPr>
            <a:spLocks noGrp="1"/>
          </p:cNvSpPr>
          <p:nvPr>
            <p:ph type="ftr" sz="quarter" idx="11"/>
          </p:nvPr>
        </p:nvSpPr>
        <p:spPr/>
        <p:txBody>
          <a:bodyPr/>
          <a:lstStyle/>
          <a:p>
            <a:endParaRPr lang="en-SG" dirty="0"/>
          </a:p>
        </p:txBody>
      </p:sp>
      <p:sp>
        <p:nvSpPr>
          <p:cNvPr id="4" name="Slide Number Placeholder 3">
            <a:extLst>
              <a:ext uri="{FF2B5EF4-FFF2-40B4-BE49-F238E27FC236}">
                <a16:creationId xmlns:a16="http://schemas.microsoft.com/office/drawing/2014/main" id="{B93EF60A-0383-2268-F613-CF10374AE08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03692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2088-14E7-C62A-5A16-57331E709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1F81317A-86A0-AB01-9F5E-F58216586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00CF6E03-BA03-BE32-1FB0-15E186464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1662C-8FB0-5070-1054-8160BA82D94E}"/>
              </a:ext>
            </a:extLst>
          </p:cNvPr>
          <p:cNvSpPr>
            <a:spLocks noGrp="1"/>
          </p:cNvSpPr>
          <p:nvPr>
            <p:ph type="dt" sz="half" idx="10"/>
          </p:nvPr>
        </p:nvSpPr>
        <p:spPr/>
        <p:txBody>
          <a:bodyPr/>
          <a:lstStyle/>
          <a:p>
            <a:fld id="{568D23B1-6EF9-4DFF-A006-F22E70A73051}" type="datetimeFigureOut">
              <a:rPr lang="en-SG" smtClean="0"/>
              <a:t>1/2/2023</a:t>
            </a:fld>
            <a:endParaRPr lang="en-SG" dirty="0"/>
          </a:p>
        </p:txBody>
      </p:sp>
      <p:sp>
        <p:nvSpPr>
          <p:cNvPr id="6" name="Footer Placeholder 5">
            <a:extLst>
              <a:ext uri="{FF2B5EF4-FFF2-40B4-BE49-F238E27FC236}">
                <a16:creationId xmlns:a16="http://schemas.microsoft.com/office/drawing/2014/main" id="{735605E2-574E-8FA5-BE29-6052CE795DC5}"/>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DE0BB9F2-250C-43CD-94A9-4CABF6EE035E}"/>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198434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5BB1-4184-60F1-B70D-690FECEBA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F0C61D6-928A-D400-13FB-AE5BABFE8B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p:txBody>
      </p:sp>
      <p:sp>
        <p:nvSpPr>
          <p:cNvPr id="4" name="Text Placeholder 3">
            <a:extLst>
              <a:ext uri="{FF2B5EF4-FFF2-40B4-BE49-F238E27FC236}">
                <a16:creationId xmlns:a16="http://schemas.microsoft.com/office/drawing/2014/main" id="{1EBA941F-C6B3-1DBB-3DF2-6255DEB15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BDCBD-6E76-B86F-2F5F-9A095D6B3C96}"/>
              </a:ext>
            </a:extLst>
          </p:cNvPr>
          <p:cNvSpPr>
            <a:spLocks noGrp="1"/>
          </p:cNvSpPr>
          <p:nvPr>
            <p:ph type="dt" sz="half" idx="10"/>
          </p:nvPr>
        </p:nvSpPr>
        <p:spPr/>
        <p:txBody>
          <a:bodyPr/>
          <a:lstStyle/>
          <a:p>
            <a:fld id="{568D23B1-6EF9-4DFF-A006-F22E70A73051}" type="datetimeFigureOut">
              <a:rPr lang="en-SG" smtClean="0"/>
              <a:t>1/2/2023</a:t>
            </a:fld>
            <a:endParaRPr lang="en-SG" dirty="0"/>
          </a:p>
        </p:txBody>
      </p:sp>
      <p:sp>
        <p:nvSpPr>
          <p:cNvPr id="6" name="Footer Placeholder 5">
            <a:extLst>
              <a:ext uri="{FF2B5EF4-FFF2-40B4-BE49-F238E27FC236}">
                <a16:creationId xmlns:a16="http://schemas.microsoft.com/office/drawing/2014/main" id="{94F3FE2F-0FDB-33FD-E02E-34A75FAFE764}"/>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81C4D4C3-FBAF-0734-12F6-CE4512E5587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114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E3110-3C31-9744-BCE1-F6742E7A7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AA8F2D6-2E50-E32F-3F20-D99BCCFCB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4C18200-AB04-96CF-74FF-5FF57F7B95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D23B1-6EF9-4DFF-A006-F22E70A73051}" type="datetimeFigureOut">
              <a:rPr lang="en-SG" smtClean="0"/>
              <a:t>1/2/2023</a:t>
            </a:fld>
            <a:endParaRPr lang="en-SG" dirty="0"/>
          </a:p>
        </p:txBody>
      </p:sp>
      <p:sp>
        <p:nvSpPr>
          <p:cNvPr id="5" name="Footer Placeholder 4">
            <a:extLst>
              <a:ext uri="{FF2B5EF4-FFF2-40B4-BE49-F238E27FC236}">
                <a16:creationId xmlns:a16="http://schemas.microsoft.com/office/drawing/2014/main" id="{E4DB6C13-B38D-3DB3-DB8F-2ED270FCE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a:extLst>
              <a:ext uri="{FF2B5EF4-FFF2-40B4-BE49-F238E27FC236}">
                <a16:creationId xmlns:a16="http://schemas.microsoft.com/office/drawing/2014/main" id="{329C7E0A-090F-9018-3953-7BFD370D9B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F8F53-A2F0-4FEF-9533-DCDA5522C906}" type="slidenum">
              <a:rPr lang="en-SG" smtClean="0"/>
              <a:t>‹#›</a:t>
            </a:fld>
            <a:endParaRPr lang="en-SG" dirty="0"/>
          </a:p>
        </p:txBody>
      </p:sp>
    </p:spTree>
    <p:extLst>
      <p:ext uri="{BB962C8B-B14F-4D97-AF65-F5344CB8AC3E}">
        <p14:creationId xmlns:p14="http://schemas.microsoft.com/office/powerpoint/2010/main" val="127132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youtube.com/watch?v=wZsRmYPcPTQ" TargetMode="External"/><Relationship Id="rId4" Type="http://schemas.openxmlformats.org/officeDocument/2006/relationships/hyperlink" Target="https://www.youtube.com/watch?v=jgm3gQhzUq4&amp;t=57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563125" y="731765"/>
            <a:ext cx="10500110" cy="5878532"/>
          </a:xfrm>
          <a:prstGeom prst="rect">
            <a:avLst/>
          </a:prstGeom>
          <a:noFill/>
        </p:spPr>
        <p:txBody>
          <a:bodyPr wrap="square" rtlCol="0">
            <a:spAutoFit/>
          </a:bodyPr>
          <a:lstStyle/>
          <a:p>
            <a:r>
              <a:rPr lang="en-US" sz="2400" b="1" dirty="0"/>
              <a:t>Introduction</a:t>
            </a:r>
          </a:p>
          <a:p>
            <a:endParaRPr lang="en-US" sz="1600" b="1" dirty="0"/>
          </a:p>
          <a:p>
            <a:pPr algn="just"/>
            <a:r>
              <a:rPr lang="en-US" sz="1600" b="1" dirty="0"/>
              <a:t>This product introduction slides will show what is Cluster User Emulator, who may be interested about using it, why user choose using it compared with using other tools with similar function, technical details, the w</a:t>
            </a:r>
            <a:r>
              <a:rPr lang="en-US" sz="1600" b="1" dirty="0">
                <a:solidFill>
                  <a:schemeClr val="tx1"/>
                </a:solidFill>
              </a:rPr>
              <a:t>eaknesses of the </a:t>
            </a:r>
            <a:r>
              <a:rPr lang="en-US" sz="1600" b="1" dirty="0"/>
              <a:t>product and one product use case.</a:t>
            </a:r>
          </a:p>
          <a:p>
            <a:pPr algn="just"/>
            <a:endParaRPr lang="en-US" sz="1600" b="1" dirty="0"/>
          </a:p>
          <a:p>
            <a:pPr algn="just"/>
            <a:r>
              <a:rPr lang="en-US" sz="1600" b="1" dirty="0"/>
              <a:t>Contents: </a:t>
            </a:r>
          </a:p>
          <a:p>
            <a:pPr algn="just"/>
            <a:endParaRPr lang="en-US" sz="1600" b="1" dirty="0"/>
          </a:p>
          <a:p>
            <a:pPr marL="285750" indent="-285750" algn="just">
              <a:buFont typeface="Arial" panose="020B0604020202020204" pitchFamily="34" charset="0"/>
              <a:buChar char="•"/>
            </a:pPr>
            <a:r>
              <a:rPr lang="en-US" sz="1600" b="1" dirty="0"/>
              <a:t>Page [1] : </a:t>
            </a:r>
            <a:r>
              <a:rPr lang="en-US" sz="1600" dirty="0"/>
              <a:t>Document contents</a:t>
            </a:r>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r>
              <a:rPr lang="en-US" sz="1600" b="1" dirty="0"/>
              <a:t>Page [2, 3] </a:t>
            </a:r>
            <a:r>
              <a:rPr lang="en-US" sz="1600" dirty="0"/>
              <a:t>: Product introduction (What is Cluster Users Emulator).</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Page [4, 5] </a:t>
            </a:r>
            <a:r>
              <a:rPr lang="en-US" sz="1600" dirty="0"/>
              <a:t>: Product overview (Who and Why customers are interested about using it).</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Page [6, 7] </a:t>
            </a:r>
            <a:r>
              <a:rPr lang="en-US" sz="1600" dirty="0"/>
              <a:t>: Technical detail (User action emulator system design).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Page [8] </a:t>
            </a:r>
            <a:r>
              <a:rPr lang="en-US" sz="1600" dirty="0"/>
              <a:t>: Technical detail (Cluster User Emulator System workflow diagram).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Page [9, 10] </a:t>
            </a:r>
            <a:r>
              <a:rPr lang="en-US" sz="1600" dirty="0"/>
              <a:t>: Technical detail (Introduction of action repository).</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Page [11]: </a:t>
            </a:r>
            <a:r>
              <a:rPr lang="en-US" sz="1600" dirty="0"/>
              <a:t>Technical detail (Introduction of Monitor hub).</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Page [12]: </a:t>
            </a:r>
            <a:r>
              <a:rPr lang="en-US" sz="1600" dirty="0"/>
              <a:t>Product use case (NCL testbed for </a:t>
            </a:r>
            <a:r>
              <a:rPr lang="en-SG" sz="1600" dirty="0" err="1"/>
              <a:t>lockshield</a:t>
            </a:r>
            <a:r>
              <a:rPr lang="en-SG" sz="1600" dirty="0"/>
              <a:t> 2023</a:t>
            </a:r>
            <a:r>
              <a:rPr lang="en-US" sz="1600" dirty="0"/>
              <a:t>)</a:t>
            </a:r>
          </a:p>
        </p:txBody>
      </p:sp>
    </p:spTree>
    <p:extLst>
      <p:ext uri="{BB962C8B-B14F-4D97-AF65-F5344CB8AC3E}">
        <p14:creationId xmlns:p14="http://schemas.microsoft.com/office/powerpoint/2010/main" val="3853615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2F00163-5914-682C-EC02-B9D4F21011A7}"/>
              </a:ext>
            </a:extLst>
          </p:cNvPr>
          <p:cNvGraphicFramePr>
            <a:graphicFrameLocks noGrp="1"/>
          </p:cNvGraphicFramePr>
          <p:nvPr/>
        </p:nvGraphicFramePr>
        <p:xfrm>
          <a:off x="505725" y="1279205"/>
          <a:ext cx="4865756" cy="2966720"/>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zoomActor</a:t>
                      </a:r>
                      <a:endParaRPr lang="en-SG" sz="1000" dirty="0"/>
                    </a:p>
                  </a:txBody>
                  <a:tcPr/>
                </a:tc>
                <a:tc>
                  <a:txBody>
                    <a:bodyPr/>
                    <a:lstStyle/>
                    <a:p>
                      <a:r>
                        <a:rPr lang="en-SG" sz="1000" b="0" kern="1200" dirty="0">
                          <a:solidFill>
                            <a:schemeClr val="dk1"/>
                          </a:solidFill>
                          <a:effectLst/>
                        </a:rPr>
                        <a:t>Join/Start a zoom meeting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musicActor</a:t>
                      </a:r>
                      <a:endParaRPr lang="en-SG" sz="1000" dirty="0"/>
                    </a:p>
                  </a:txBody>
                  <a:tcPr/>
                </a:tc>
                <a:tc>
                  <a:txBody>
                    <a:bodyPr/>
                    <a:lstStyle/>
                    <a:p>
                      <a:r>
                        <a:rPr lang="en-US" sz="1000" dirty="0"/>
                        <a:t>Search audio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VideoActor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Search video/movie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MS-word(*.docx)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58206522"/>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msFileActor(PPT)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MS-powerpoint(*.pptx)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msTeamsActor</a:t>
                      </a:r>
                    </a:p>
                  </a:txBody>
                  <a:tcPr/>
                </a:tc>
                <a:tc>
                  <a:txBody>
                    <a:bodyPr/>
                    <a:lstStyle/>
                    <a:p>
                      <a:r>
                        <a:rPr lang="en-US" sz="1000" dirty="0"/>
                        <a:t>Join teams meeting, send a message.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fileActor</a:t>
                      </a:r>
                    </a:p>
                  </a:txBody>
                  <a:tcPr>
                    <a:lnB w="12700" cap="flat" cmpd="sng" algn="ctr">
                      <a:solidFill>
                        <a:schemeClr val="tx1"/>
                      </a:solidFill>
                      <a:prstDash val="solid"/>
                      <a:round/>
                      <a:headEnd type="none" w="med" len="med"/>
                      <a:tailEnd type="none" w="med" len="med"/>
                    </a:lnB>
                  </a:tcPr>
                </a:tc>
                <a:tc>
                  <a:txBody>
                    <a:bodyPr/>
                    <a:lstStyle/>
                    <a:p>
                      <a:r>
                        <a:rPr lang="en-US" sz="1000" dirty="0"/>
                        <a:t>Check pdf file and parse the info.</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149017"/>
                  </a:ext>
                </a:extLst>
              </a:tr>
            </a:tbl>
          </a:graphicData>
        </a:graphic>
      </p:graphicFrame>
      <p:sp>
        <p:nvSpPr>
          <p:cNvPr id="6" name="TextBox 5">
            <a:extLst>
              <a:ext uri="{FF2B5EF4-FFF2-40B4-BE49-F238E27FC236}">
                <a16:creationId xmlns:a16="http://schemas.microsoft.com/office/drawing/2014/main" id="{8E2D547D-96A9-2BE3-F94F-24C0F5F99731}"/>
              </a:ext>
            </a:extLst>
          </p:cNvPr>
          <p:cNvSpPr txBox="1"/>
          <p:nvPr/>
        </p:nvSpPr>
        <p:spPr>
          <a:xfrm>
            <a:off x="427684" y="742689"/>
            <a:ext cx="4269408" cy="338554"/>
          </a:xfrm>
          <a:prstGeom prst="rect">
            <a:avLst/>
          </a:prstGeom>
          <a:noFill/>
        </p:spPr>
        <p:txBody>
          <a:bodyPr wrap="square" rtlCol="0">
            <a:spAutoFit/>
          </a:bodyPr>
          <a:lstStyle/>
          <a:p>
            <a:r>
              <a:rPr lang="en-SG" sz="1600" b="1" dirty="0"/>
              <a:t>Table-2 : Application event actors repository </a:t>
            </a:r>
          </a:p>
        </p:txBody>
      </p:sp>
      <p:graphicFrame>
        <p:nvGraphicFramePr>
          <p:cNvPr id="7" name="Table 5">
            <a:extLst>
              <a:ext uri="{FF2B5EF4-FFF2-40B4-BE49-F238E27FC236}">
                <a16:creationId xmlns:a16="http://schemas.microsoft.com/office/drawing/2014/main" id="{73201E30-24E5-F582-447E-3275377377A5}"/>
              </a:ext>
            </a:extLst>
          </p:cNvPr>
          <p:cNvGraphicFramePr>
            <a:graphicFrameLocks noGrp="1"/>
          </p:cNvGraphicFramePr>
          <p:nvPr/>
        </p:nvGraphicFramePr>
        <p:xfrm>
          <a:off x="6419180" y="1273977"/>
          <a:ext cx="4865756" cy="1962288"/>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mouse_keyboard Actor</a:t>
                      </a:r>
                      <a:endParaRPr lang="en-SG" sz="1000" dirty="0"/>
                    </a:p>
                  </a:txBody>
                  <a:tcPr/>
                </a:tc>
                <a:tc>
                  <a:txBody>
                    <a:bodyPr/>
                    <a:lstStyle/>
                    <a:p>
                      <a:r>
                        <a:rPr lang="en-US" sz="1000" b="0" kern="1200" dirty="0">
                          <a:solidFill>
                            <a:schemeClr val="dk1"/>
                          </a:solidFill>
                          <a:effectLst/>
                        </a:rPr>
                        <a:t>Replay recorded user mouse + keyboard action, Simulate user's mouse+keyboard action based on pre-config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TelegramActor</a:t>
                      </a:r>
                      <a:endParaRPr lang="en-SG" sz="1000" dirty="0"/>
                    </a:p>
                  </a:txBody>
                  <a:tcPr/>
                </a:tc>
                <a:tc>
                  <a:txBody>
                    <a:bodyPr/>
                    <a:lstStyle/>
                    <a:p>
                      <a:r>
                        <a:rPr lang="en-US" sz="1000" dirty="0"/>
                        <a:t>Send message to phone by telegram</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gameActor(dino/sudoku)</a:t>
                      </a:r>
                    </a:p>
                  </a:txBody>
                  <a:tcPr/>
                </a:tc>
                <a:tc>
                  <a:txBody>
                    <a:bodyPr/>
                    <a:lstStyle/>
                    <a:p>
                      <a:r>
                        <a:rPr lang="en-US" sz="1000" dirty="0"/>
                        <a:t>Play google dino game. play sudoku game.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PaintActor</a:t>
                      </a:r>
                    </a:p>
                  </a:txBody>
                  <a:tcPr>
                    <a:lnB w="12700" cap="flat" cmpd="sng" algn="ctr">
                      <a:solidFill>
                        <a:schemeClr val="tx1"/>
                      </a:solidFill>
                      <a:prstDash val="solid"/>
                      <a:round/>
                      <a:headEnd type="none" w="med" len="med"/>
                      <a:tailEnd type="none" w="med" len="med"/>
                    </a:lnB>
                  </a:tcPr>
                </a:tc>
                <a:tc>
                  <a:txBody>
                    <a:bodyPr/>
                    <a:lstStyle/>
                    <a:p>
                      <a:r>
                        <a:rPr lang="en-SG" sz="1000" dirty="0"/>
                        <a:t>Draw picture with MS-Paint app.</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8" name="TextBox 7">
            <a:extLst>
              <a:ext uri="{FF2B5EF4-FFF2-40B4-BE49-F238E27FC236}">
                <a16:creationId xmlns:a16="http://schemas.microsoft.com/office/drawing/2014/main" id="{DE296301-24A9-2564-21A9-4C0C76F54BD8}"/>
              </a:ext>
            </a:extLst>
          </p:cNvPr>
          <p:cNvSpPr txBox="1"/>
          <p:nvPr/>
        </p:nvSpPr>
        <p:spPr>
          <a:xfrm>
            <a:off x="6336230" y="742689"/>
            <a:ext cx="4269408" cy="338554"/>
          </a:xfrm>
          <a:prstGeom prst="rect">
            <a:avLst/>
          </a:prstGeom>
          <a:noFill/>
        </p:spPr>
        <p:txBody>
          <a:bodyPr wrap="square" rtlCol="0">
            <a:spAutoFit/>
          </a:bodyPr>
          <a:lstStyle/>
          <a:p>
            <a:r>
              <a:rPr lang="en-SG" sz="1600" b="1" dirty="0"/>
              <a:t>Table-3: Human activities repository </a:t>
            </a:r>
          </a:p>
        </p:txBody>
      </p:sp>
      <p:sp>
        <p:nvSpPr>
          <p:cNvPr id="9" name="TextBox 8">
            <a:extLst>
              <a:ext uri="{FF2B5EF4-FFF2-40B4-BE49-F238E27FC236}">
                <a16:creationId xmlns:a16="http://schemas.microsoft.com/office/drawing/2014/main" id="{75069233-4E7F-842A-246B-76952D10F16B}"/>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10" name="Picture 9" descr="Graphical user interface, text&#10;&#10;Description automatically generated with medium confidence">
            <a:extLst>
              <a:ext uri="{FF2B5EF4-FFF2-40B4-BE49-F238E27FC236}">
                <a16:creationId xmlns:a16="http://schemas.microsoft.com/office/drawing/2014/main" id="{D474477B-5CA6-83DE-7937-3AFCAA265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11" name="Table 5">
            <a:extLst>
              <a:ext uri="{FF2B5EF4-FFF2-40B4-BE49-F238E27FC236}">
                <a16:creationId xmlns:a16="http://schemas.microsoft.com/office/drawing/2014/main" id="{88A267A9-A866-BDF1-E72A-0FA952B6EB68}"/>
              </a:ext>
            </a:extLst>
          </p:cNvPr>
          <p:cNvGraphicFramePr>
            <a:graphicFrameLocks noGrp="1"/>
          </p:cNvGraphicFramePr>
          <p:nvPr/>
        </p:nvGraphicFramePr>
        <p:xfrm>
          <a:off x="505725" y="5115599"/>
          <a:ext cx="4775132" cy="1163320"/>
        </p:xfrm>
        <a:graphic>
          <a:graphicData uri="http://schemas.openxmlformats.org/drawingml/2006/table">
            <a:tbl>
              <a:tblPr firstRow="1" bandRow="1">
                <a:tableStyleId>{5C22544A-7EE6-4342-B048-85BDC9FD1C3A}</a:tableStyleId>
              </a:tblPr>
              <a:tblGrid>
                <a:gridCol w="512628">
                  <a:extLst>
                    <a:ext uri="{9D8B030D-6E8A-4147-A177-3AD203B41FA5}">
                      <a16:colId xmlns:a16="http://schemas.microsoft.com/office/drawing/2014/main" val="3380695120"/>
                    </a:ext>
                  </a:extLst>
                </a:gridCol>
                <a:gridCol w="1463101">
                  <a:extLst>
                    <a:ext uri="{9D8B030D-6E8A-4147-A177-3AD203B41FA5}">
                      <a16:colId xmlns:a16="http://schemas.microsoft.com/office/drawing/2014/main" val="308096956"/>
                    </a:ext>
                  </a:extLst>
                </a:gridCol>
                <a:gridCol w="2799403">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graphicFrame>
        <p:nvGraphicFramePr>
          <p:cNvPr id="12" name="Table 5">
            <a:extLst>
              <a:ext uri="{FF2B5EF4-FFF2-40B4-BE49-F238E27FC236}">
                <a16:creationId xmlns:a16="http://schemas.microsoft.com/office/drawing/2014/main" id="{32F455FC-519A-446E-92F0-72ED82B6FD6D}"/>
              </a:ext>
            </a:extLst>
          </p:cNvPr>
          <p:cNvGraphicFramePr>
            <a:graphicFrameLocks noGrp="1"/>
          </p:cNvGraphicFramePr>
          <p:nvPr/>
        </p:nvGraphicFramePr>
        <p:xfrm>
          <a:off x="6419180" y="4300975"/>
          <a:ext cx="4948868" cy="2022161"/>
        </p:xfrm>
        <a:graphic>
          <a:graphicData uri="http://schemas.openxmlformats.org/drawingml/2006/table">
            <a:tbl>
              <a:tblPr firstRow="1" bandRow="1">
                <a:tableStyleId>{5C22544A-7EE6-4342-B048-85BDC9FD1C3A}</a:tableStyleId>
              </a:tblPr>
              <a:tblGrid>
                <a:gridCol w="531279">
                  <a:extLst>
                    <a:ext uri="{9D8B030D-6E8A-4147-A177-3AD203B41FA5}">
                      <a16:colId xmlns:a16="http://schemas.microsoft.com/office/drawing/2014/main" val="3380695120"/>
                    </a:ext>
                  </a:extLst>
                </a:gridCol>
                <a:gridCol w="1404125">
                  <a:extLst>
                    <a:ext uri="{9D8B030D-6E8A-4147-A177-3AD203B41FA5}">
                      <a16:colId xmlns:a16="http://schemas.microsoft.com/office/drawing/2014/main" val="308096956"/>
                    </a:ext>
                  </a:extLst>
                </a:gridCol>
                <a:gridCol w="3013464">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3" name="TextBox 12">
            <a:extLst>
              <a:ext uri="{FF2B5EF4-FFF2-40B4-BE49-F238E27FC236}">
                <a16:creationId xmlns:a16="http://schemas.microsoft.com/office/drawing/2014/main" id="{43A3A97C-A3C0-D00C-9376-DEDCFD30E49C}"/>
              </a:ext>
            </a:extLst>
          </p:cNvPr>
          <p:cNvSpPr txBox="1"/>
          <p:nvPr/>
        </p:nvSpPr>
        <p:spPr>
          <a:xfrm>
            <a:off x="427684" y="4616217"/>
            <a:ext cx="4269408" cy="338554"/>
          </a:xfrm>
          <a:prstGeom prst="rect">
            <a:avLst/>
          </a:prstGeom>
          <a:noFill/>
        </p:spPr>
        <p:txBody>
          <a:bodyPr wrap="square" rtlCol="0">
            <a:spAutoFit/>
          </a:bodyPr>
          <a:lstStyle/>
          <a:p>
            <a:r>
              <a:rPr lang="en-US" sz="1600" b="1" dirty="0"/>
              <a:t>Table-4: System Operation Actors </a:t>
            </a:r>
            <a:r>
              <a:rPr lang="en-SG" sz="1600" b="1" dirty="0"/>
              <a:t>Repository </a:t>
            </a:r>
          </a:p>
        </p:txBody>
      </p:sp>
      <p:sp>
        <p:nvSpPr>
          <p:cNvPr id="14" name="TextBox 13">
            <a:extLst>
              <a:ext uri="{FF2B5EF4-FFF2-40B4-BE49-F238E27FC236}">
                <a16:creationId xmlns:a16="http://schemas.microsoft.com/office/drawing/2014/main" id="{D43D9E41-799B-082E-ED94-30C2B229C80D}"/>
              </a:ext>
            </a:extLst>
          </p:cNvPr>
          <p:cNvSpPr txBox="1"/>
          <p:nvPr/>
        </p:nvSpPr>
        <p:spPr>
          <a:xfrm>
            <a:off x="6336230" y="3722580"/>
            <a:ext cx="4269408" cy="338554"/>
          </a:xfrm>
          <a:prstGeom prst="rect">
            <a:avLst/>
          </a:prstGeom>
          <a:noFill/>
        </p:spPr>
        <p:txBody>
          <a:bodyPr wrap="square" rtlCol="0">
            <a:spAutoFit/>
          </a:bodyPr>
          <a:lstStyle/>
          <a:p>
            <a:r>
              <a:rPr lang="en-SG" sz="1600" b="1" dirty="0"/>
              <a:t>Table-5: Other Action Repository</a:t>
            </a:r>
          </a:p>
        </p:txBody>
      </p:sp>
    </p:spTree>
    <p:extLst>
      <p:ext uri="{BB962C8B-B14F-4D97-AF65-F5344CB8AC3E}">
        <p14:creationId xmlns:p14="http://schemas.microsoft.com/office/powerpoint/2010/main" val="1486316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Scheduler </a:t>
            </a:r>
            <a:r>
              <a:rPr lang="en-SG" sz="2400" dirty="0">
                <a:solidFill>
                  <a:schemeClr val="bg1"/>
                </a:solidFill>
              </a:rPr>
              <a:t>Monitor Hub [Introduction]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3" name="TextBox 12">
            <a:extLst>
              <a:ext uri="{FF2B5EF4-FFF2-40B4-BE49-F238E27FC236}">
                <a16:creationId xmlns:a16="http://schemas.microsoft.com/office/drawing/2014/main" id="{386AD3BF-2C15-9716-3262-FD64E58EB5A2}"/>
              </a:ext>
            </a:extLst>
          </p:cNvPr>
          <p:cNvSpPr txBox="1"/>
          <p:nvPr/>
        </p:nvSpPr>
        <p:spPr>
          <a:xfrm>
            <a:off x="359312" y="671455"/>
            <a:ext cx="11152984" cy="1323439"/>
          </a:xfrm>
          <a:prstGeom prst="rect">
            <a:avLst/>
          </a:prstGeom>
          <a:noFill/>
        </p:spPr>
        <p:txBody>
          <a:bodyPr wrap="square" rtlCol="0">
            <a:spAutoFit/>
          </a:bodyPr>
          <a:lstStyle/>
          <a:p>
            <a:r>
              <a:rPr lang="en-SG" sz="1600" b="1" dirty="0"/>
              <a:t>Introduction </a:t>
            </a:r>
          </a:p>
          <a:p>
            <a:endParaRPr lang="en-SG" sz="1600" b="1" dirty="0"/>
          </a:p>
          <a:p>
            <a:r>
              <a:rPr lang="en-SG" sz="1600" dirty="0"/>
              <a:t>The scheduler monitor hub program provide a website for the customer to check each user emulator’s tasks execution state and do some basic control</a:t>
            </a:r>
            <a:r>
              <a:rPr lang="en-SG" sz="1600" b="1" dirty="0"/>
              <a:t>. </a:t>
            </a:r>
            <a:r>
              <a:rPr lang="en-SG" sz="1600" dirty="0"/>
              <a:t>As shown in the workflow diagram section, the user can connect to the monitor hub server to view the webpage or plug their own laptop in the cluster to “Fetch” the emulators’ state basic their local setting.</a:t>
            </a:r>
            <a:endParaRPr lang="en-SG" sz="1600" b="1" dirty="0"/>
          </a:p>
        </p:txBody>
      </p:sp>
      <p:pic>
        <p:nvPicPr>
          <p:cNvPr id="6" name="Picture 5" descr="Graphical user interface, text&#10;&#10;Description automatically generated">
            <a:extLst>
              <a:ext uri="{FF2B5EF4-FFF2-40B4-BE49-F238E27FC236}">
                <a16:creationId xmlns:a16="http://schemas.microsoft.com/office/drawing/2014/main" id="{324D9724-F857-6BDE-699E-A9C001BC3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12" y="2437037"/>
            <a:ext cx="4263752" cy="2847328"/>
          </a:xfrm>
          <a:prstGeom prst="rect">
            <a:avLst/>
          </a:prstGeom>
          <a:ln w="9525">
            <a:solidFill>
              <a:schemeClr val="tx1"/>
            </a:solidFill>
          </a:ln>
        </p:spPr>
      </p:pic>
      <p:pic>
        <p:nvPicPr>
          <p:cNvPr id="14" name="Picture 13" descr="A screenshot of a computer&#10;&#10;Description automatically generated">
            <a:extLst>
              <a:ext uri="{FF2B5EF4-FFF2-40B4-BE49-F238E27FC236}">
                <a16:creationId xmlns:a16="http://schemas.microsoft.com/office/drawing/2014/main" id="{2C3AFE70-D2DD-E0F9-1EBD-A8ED064F1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426" y="2437037"/>
            <a:ext cx="5297354" cy="2847328"/>
          </a:xfrm>
          <a:prstGeom prst="rect">
            <a:avLst/>
          </a:prstGeom>
          <a:ln w="12700">
            <a:solidFill>
              <a:schemeClr val="tx1"/>
            </a:solidFill>
          </a:ln>
        </p:spPr>
      </p:pic>
      <p:sp>
        <p:nvSpPr>
          <p:cNvPr id="15" name="TextBox 14">
            <a:extLst>
              <a:ext uri="{FF2B5EF4-FFF2-40B4-BE49-F238E27FC236}">
                <a16:creationId xmlns:a16="http://schemas.microsoft.com/office/drawing/2014/main" id="{C93D9814-8A62-16C1-8540-56ADCC3EF024}"/>
              </a:ext>
            </a:extLst>
          </p:cNvPr>
          <p:cNvSpPr txBox="1"/>
          <p:nvPr/>
        </p:nvSpPr>
        <p:spPr>
          <a:xfrm>
            <a:off x="359312" y="2035348"/>
            <a:ext cx="2420706" cy="307777"/>
          </a:xfrm>
          <a:prstGeom prst="rect">
            <a:avLst/>
          </a:prstGeom>
          <a:noFill/>
        </p:spPr>
        <p:txBody>
          <a:bodyPr wrap="square" rtlCol="0">
            <a:spAutoFit/>
          </a:bodyPr>
          <a:lstStyle/>
          <a:p>
            <a:r>
              <a:rPr lang="en-SG" sz="1400" b="1" dirty="0"/>
              <a:t>Schedulers management page</a:t>
            </a:r>
          </a:p>
        </p:txBody>
      </p:sp>
      <p:sp>
        <p:nvSpPr>
          <p:cNvPr id="16" name="TextBox 15">
            <a:extLst>
              <a:ext uri="{FF2B5EF4-FFF2-40B4-BE49-F238E27FC236}">
                <a16:creationId xmlns:a16="http://schemas.microsoft.com/office/drawing/2014/main" id="{5F053022-B8D4-5EE4-DDC8-AD067AA44DD3}"/>
              </a:ext>
            </a:extLst>
          </p:cNvPr>
          <p:cNvSpPr txBox="1"/>
          <p:nvPr/>
        </p:nvSpPr>
        <p:spPr>
          <a:xfrm>
            <a:off x="5211728" y="2035347"/>
            <a:ext cx="4051144" cy="307777"/>
          </a:xfrm>
          <a:prstGeom prst="rect">
            <a:avLst/>
          </a:prstGeom>
          <a:noFill/>
        </p:spPr>
        <p:txBody>
          <a:bodyPr wrap="square" rtlCol="0">
            <a:spAutoFit/>
          </a:bodyPr>
          <a:lstStyle/>
          <a:p>
            <a:r>
              <a:rPr lang="en-SG" sz="1400" b="1" dirty="0"/>
              <a:t>One scheduler’s tasks management page</a:t>
            </a:r>
          </a:p>
        </p:txBody>
      </p:sp>
      <p:sp>
        <p:nvSpPr>
          <p:cNvPr id="17" name="TextBox 16">
            <a:extLst>
              <a:ext uri="{FF2B5EF4-FFF2-40B4-BE49-F238E27FC236}">
                <a16:creationId xmlns:a16="http://schemas.microsoft.com/office/drawing/2014/main" id="{9159AC2F-F04F-FDFF-172D-1F4AA4AD223C}"/>
              </a:ext>
            </a:extLst>
          </p:cNvPr>
          <p:cNvSpPr txBox="1"/>
          <p:nvPr/>
        </p:nvSpPr>
        <p:spPr>
          <a:xfrm>
            <a:off x="440012" y="5288340"/>
            <a:ext cx="10624228" cy="1569660"/>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Each user can customize their own monitor schedulers to be displayed based on their local config setting.</a:t>
            </a:r>
          </a:p>
          <a:p>
            <a:pPr marL="285750" indent="-285750">
              <a:buFont typeface="Arial" panose="020B0604020202020204" pitchFamily="34" charset="0"/>
              <a:buChar char="•"/>
            </a:pPr>
            <a:r>
              <a:rPr lang="en-SG" sz="1600" dirty="0"/>
              <a:t>Tasks management function: task active/deactivate, add new task (under development), change tasks time schedule(under development).</a:t>
            </a:r>
          </a:p>
          <a:p>
            <a:pPr marL="285750" indent="-285750">
              <a:buFont typeface="Arial" panose="020B0604020202020204" pitchFamily="34" charset="0"/>
              <a:buChar char="•"/>
            </a:pPr>
            <a:r>
              <a:rPr lang="en-SG" sz="1600" dirty="0"/>
              <a:t>The user can plug heir own laptop with the monitor hub program into the cluster and start to monitor the scheduler they are interested to check without making any changes of the cluster.</a:t>
            </a:r>
          </a:p>
        </p:txBody>
      </p:sp>
    </p:spTree>
    <p:extLst>
      <p:ext uri="{BB962C8B-B14F-4D97-AF65-F5344CB8AC3E}">
        <p14:creationId xmlns:p14="http://schemas.microsoft.com/office/powerpoint/2010/main" val="191339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654A506-5697-D88F-5888-B22A4672632C}"/>
              </a:ext>
            </a:extLst>
          </p:cNvPr>
          <p:cNvPicPr>
            <a:picLocks noChangeAspect="1"/>
          </p:cNvPicPr>
          <p:nvPr/>
        </p:nvPicPr>
        <p:blipFill>
          <a:blip r:embed="rId3">
            <a:alphaModFix amt="70000"/>
          </a:blip>
          <a:stretch>
            <a:fillRect/>
          </a:stretch>
        </p:blipFill>
        <p:spPr>
          <a:xfrm>
            <a:off x="579244" y="3052662"/>
            <a:ext cx="5652695" cy="3202066"/>
          </a:xfrm>
          <a:prstGeom prst="rect">
            <a:avLst/>
          </a:prstGeom>
          <a:ln>
            <a:solidFill>
              <a:schemeClr val="tx1"/>
            </a:solidFill>
            <a:prstDash val="dash"/>
          </a:ln>
        </p:spPr>
      </p:pic>
      <p:sp>
        <p:nvSpPr>
          <p:cNvPr id="12" name="Rectangle 11">
            <a:extLst>
              <a:ext uri="{FF2B5EF4-FFF2-40B4-BE49-F238E27FC236}">
                <a16:creationId xmlns:a16="http://schemas.microsoft.com/office/drawing/2014/main" id="{F2EB35E3-7A48-7FB5-C890-8ABF44D83490}"/>
              </a:ext>
            </a:extLst>
          </p:cNvPr>
          <p:cNvSpPr/>
          <p:nvPr/>
        </p:nvSpPr>
        <p:spPr>
          <a:xfrm>
            <a:off x="327993" y="2228548"/>
            <a:ext cx="6200764" cy="4432851"/>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sp>
        <p:nvSpPr>
          <p:cNvPr id="15" name="TextBox 14">
            <a:extLst>
              <a:ext uri="{FF2B5EF4-FFF2-40B4-BE49-F238E27FC236}">
                <a16:creationId xmlns:a16="http://schemas.microsoft.com/office/drawing/2014/main" id="{D4A376FC-EEE0-3BCA-AB03-A1AF17A4FEEC}"/>
              </a:ext>
            </a:extLst>
          </p:cNvPr>
          <p:cNvSpPr txBox="1"/>
          <p:nvPr/>
        </p:nvSpPr>
        <p:spPr>
          <a:xfrm>
            <a:off x="-9939"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Use case: LS2023 benign traffic/events generate ]  </a:t>
            </a:r>
            <a:endParaRPr lang="en-SG" sz="2400" dirty="0">
              <a:solidFill>
                <a:srgbClr val="FF0000"/>
              </a:solidFill>
            </a:endParaRPr>
          </a:p>
        </p:txBody>
      </p:sp>
      <p:pic>
        <p:nvPicPr>
          <p:cNvPr id="16" name="Picture 15" descr="Graphical user interface, text&#10;&#10;Description automatically generated with medium confidence">
            <a:extLst>
              <a:ext uri="{FF2B5EF4-FFF2-40B4-BE49-F238E27FC236}">
                <a16:creationId xmlns:a16="http://schemas.microsoft.com/office/drawing/2014/main" id="{77C40496-49D1-C0BF-8AE2-9AE0CA6F9C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7" name="TextBox 16">
            <a:extLst>
              <a:ext uri="{FF2B5EF4-FFF2-40B4-BE49-F238E27FC236}">
                <a16:creationId xmlns:a16="http://schemas.microsoft.com/office/drawing/2014/main" id="{EBF08DFE-C653-793C-2A90-1F31A7ED92CE}"/>
              </a:ext>
            </a:extLst>
          </p:cNvPr>
          <p:cNvSpPr txBox="1"/>
          <p:nvPr/>
        </p:nvSpPr>
        <p:spPr>
          <a:xfrm>
            <a:off x="327992" y="2228548"/>
            <a:ext cx="1510747" cy="338554"/>
          </a:xfrm>
          <a:prstGeom prst="rect">
            <a:avLst/>
          </a:prstGeom>
          <a:noFill/>
        </p:spPr>
        <p:txBody>
          <a:bodyPr wrap="square" rtlCol="0">
            <a:spAutoFit/>
          </a:bodyPr>
          <a:lstStyle/>
          <a:p>
            <a:r>
              <a:rPr lang="en-SG" sz="1600" b="1" dirty="0"/>
              <a:t>Physical Server</a:t>
            </a:r>
          </a:p>
        </p:txBody>
      </p:sp>
      <p:sp>
        <p:nvSpPr>
          <p:cNvPr id="18" name="TextBox 17">
            <a:extLst>
              <a:ext uri="{FF2B5EF4-FFF2-40B4-BE49-F238E27FC236}">
                <a16:creationId xmlns:a16="http://schemas.microsoft.com/office/drawing/2014/main" id="{DD0F07C9-038A-D995-B5E2-EF0922867D50}"/>
              </a:ext>
            </a:extLst>
          </p:cNvPr>
          <p:cNvSpPr txBox="1"/>
          <p:nvPr/>
        </p:nvSpPr>
        <p:spPr>
          <a:xfrm>
            <a:off x="447594" y="2721702"/>
            <a:ext cx="2957997" cy="276999"/>
          </a:xfrm>
          <a:prstGeom prst="rect">
            <a:avLst/>
          </a:prstGeom>
          <a:noFill/>
        </p:spPr>
        <p:txBody>
          <a:bodyPr wrap="square" rtlCol="0">
            <a:spAutoFit/>
          </a:bodyPr>
          <a:lstStyle/>
          <a:p>
            <a:r>
              <a:rPr lang="en-SG" sz="1200" dirty="0"/>
              <a:t>Test environment built by virtual box [VMs]</a:t>
            </a:r>
          </a:p>
        </p:txBody>
      </p:sp>
      <p:pic>
        <p:nvPicPr>
          <p:cNvPr id="19" name="Picture 18">
            <a:extLst>
              <a:ext uri="{FF2B5EF4-FFF2-40B4-BE49-F238E27FC236}">
                <a16:creationId xmlns:a16="http://schemas.microsoft.com/office/drawing/2014/main" id="{A5663F4A-DF56-0BE4-0874-D3C7A9386952}"/>
              </a:ext>
            </a:extLst>
          </p:cNvPr>
          <p:cNvPicPr>
            <a:picLocks noChangeAspect="1"/>
          </p:cNvPicPr>
          <p:nvPr/>
        </p:nvPicPr>
        <p:blipFill>
          <a:blip r:embed="rId5"/>
          <a:stretch>
            <a:fillRect/>
          </a:stretch>
        </p:blipFill>
        <p:spPr>
          <a:xfrm>
            <a:off x="3335903" y="5622105"/>
            <a:ext cx="357810" cy="278297"/>
          </a:xfrm>
          <a:prstGeom prst="rect">
            <a:avLst/>
          </a:prstGeom>
          <a:ln w="12700">
            <a:solidFill>
              <a:schemeClr val="tx1"/>
            </a:solidFill>
          </a:ln>
        </p:spPr>
      </p:pic>
      <p:pic>
        <p:nvPicPr>
          <p:cNvPr id="20" name="Picture 19">
            <a:extLst>
              <a:ext uri="{FF2B5EF4-FFF2-40B4-BE49-F238E27FC236}">
                <a16:creationId xmlns:a16="http://schemas.microsoft.com/office/drawing/2014/main" id="{61575D29-847C-72AF-3576-65E140622928}"/>
              </a:ext>
            </a:extLst>
          </p:cNvPr>
          <p:cNvPicPr>
            <a:picLocks noChangeAspect="1"/>
          </p:cNvPicPr>
          <p:nvPr/>
        </p:nvPicPr>
        <p:blipFill>
          <a:blip r:embed="rId5"/>
          <a:stretch>
            <a:fillRect/>
          </a:stretch>
        </p:blipFill>
        <p:spPr>
          <a:xfrm>
            <a:off x="4459128" y="5612166"/>
            <a:ext cx="357810" cy="278297"/>
          </a:xfrm>
          <a:prstGeom prst="rect">
            <a:avLst/>
          </a:prstGeom>
          <a:ln w="12700">
            <a:solidFill>
              <a:schemeClr val="tx1"/>
            </a:solidFill>
          </a:ln>
        </p:spPr>
      </p:pic>
      <p:pic>
        <p:nvPicPr>
          <p:cNvPr id="21" name="Picture 20">
            <a:extLst>
              <a:ext uri="{FF2B5EF4-FFF2-40B4-BE49-F238E27FC236}">
                <a16:creationId xmlns:a16="http://schemas.microsoft.com/office/drawing/2014/main" id="{964AB3C3-84D4-3813-228F-B503AC8675DA}"/>
              </a:ext>
            </a:extLst>
          </p:cNvPr>
          <p:cNvPicPr>
            <a:picLocks noChangeAspect="1"/>
          </p:cNvPicPr>
          <p:nvPr/>
        </p:nvPicPr>
        <p:blipFill>
          <a:blip r:embed="rId5"/>
          <a:stretch>
            <a:fillRect/>
          </a:stretch>
        </p:blipFill>
        <p:spPr>
          <a:xfrm>
            <a:off x="5452829" y="4559274"/>
            <a:ext cx="357810" cy="278297"/>
          </a:xfrm>
          <a:prstGeom prst="rect">
            <a:avLst/>
          </a:prstGeom>
          <a:ln w="12700">
            <a:solidFill>
              <a:schemeClr val="tx1"/>
            </a:solidFill>
          </a:ln>
        </p:spPr>
      </p:pic>
      <p:pic>
        <p:nvPicPr>
          <p:cNvPr id="23" name="Picture 22">
            <a:extLst>
              <a:ext uri="{FF2B5EF4-FFF2-40B4-BE49-F238E27FC236}">
                <a16:creationId xmlns:a16="http://schemas.microsoft.com/office/drawing/2014/main" id="{1D01585E-0FCE-699F-11E8-0F6500BF5B34}"/>
              </a:ext>
            </a:extLst>
          </p:cNvPr>
          <p:cNvPicPr>
            <a:picLocks noChangeAspect="1"/>
          </p:cNvPicPr>
          <p:nvPr/>
        </p:nvPicPr>
        <p:blipFill>
          <a:blip r:embed="rId6"/>
          <a:stretch>
            <a:fillRect/>
          </a:stretch>
        </p:blipFill>
        <p:spPr>
          <a:xfrm>
            <a:off x="5462768" y="2502967"/>
            <a:ext cx="427130" cy="445361"/>
          </a:xfrm>
          <a:prstGeom prst="rect">
            <a:avLst/>
          </a:prstGeom>
          <a:ln w="9525">
            <a:solidFill>
              <a:schemeClr val="tx1"/>
            </a:solidFill>
          </a:ln>
        </p:spPr>
      </p:pic>
      <p:cxnSp>
        <p:nvCxnSpPr>
          <p:cNvPr id="26" name="Straight Arrow Connector 25">
            <a:extLst>
              <a:ext uri="{FF2B5EF4-FFF2-40B4-BE49-F238E27FC236}">
                <a16:creationId xmlns:a16="http://schemas.microsoft.com/office/drawing/2014/main" id="{3A2229DC-453F-0E46-8D94-74F333771273}"/>
              </a:ext>
            </a:extLst>
          </p:cNvPr>
          <p:cNvCxnSpPr>
            <a:cxnSpLocks/>
          </p:cNvCxnSpPr>
          <p:nvPr/>
        </p:nvCxnSpPr>
        <p:spPr>
          <a:xfrm flipH="1">
            <a:off x="3000043" y="5720657"/>
            <a:ext cx="335860"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0622C23-9A67-0694-F042-338D02AD5E52}"/>
              </a:ext>
            </a:extLst>
          </p:cNvPr>
          <p:cNvCxnSpPr>
            <a:cxnSpLocks/>
          </p:cNvCxnSpPr>
          <p:nvPr/>
        </p:nvCxnSpPr>
        <p:spPr>
          <a:xfrm flipH="1">
            <a:off x="4123268" y="5720657"/>
            <a:ext cx="335860"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C5F31A3-9A70-8BB1-F63D-E988FC7914FD}"/>
              </a:ext>
            </a:extLst>
          </p:cNvPr>
          <p:cNvCxnSpPr>
            <a:cxnSpLocks/>
          </p:cNvCxnSpPr>
          <p:nvPr/>
        </p:nvCxnSpPr>
        <p:spPr>
          <a:xfrm flipH="1">
            <a:off x="5158408" y="4660483"/>
            <a:ext cx="294421"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DEF7E3D-E4CE-CF8F-E80E-DEE43B4A3FA5}"/>
              </a:ext>
            </a:extLst>
          </p:cNvPr>
          <p:cNvSpPr txBox="1"/>
          <p:nvPr/>
        </p:nvSpPr>
        <p:spPr>
          <a:xfrm>
            <a:off x="5251039" y="2291595"/>
            <a:ext cx="1277717" cy="230832"/>
          </a:xfrm>
          <a:prstGeom prst="rect">
            <a:avLst/>
          </a:prstGeom>
          <a:noFill/>
        </p:spPr>
        <p:txBody>
          <a:bodyPr wrap="square" rtlCol="0">
            <a:spAutoFit/>
          </a:bodyPr>
          <a:lstStyle/>
          <a:p>
            <a:r>
              <a:rPr lang="en-US" sz="900" b="1" dirty="0">
                <a:solidFill>
                  <a:srgbClr val="002060"/>
                </a:solidFill>
              </a:rPr>
              <a:t>Monitor-Hub</a:t>
            </a:r>
            <a:endParaRPr lang="en-SG" sz="900" b="1" dirty="0">
              <a:solidFill>
                <a:srgbClr val="002060"/>
              </a:solidFill>
            </a:endParaRPr>
          </a:p>
        </p:txBody>
      </p:sp>
      <p:sp>
        <p:nvSpPr>
          <p:cNvPr id="41" name="TextBox 40">
            <a:extLst>
              <a:ext uri="{FF2B5EF4-FFF2-40B4-BE49-F238E27FC236}">
                <a16:creationId xmlns:a16="http://schemas.microsoft.com/office/drawing/2014/main" id="{6F441173-D231-740C-65D7-3DCDBD5C2E8C}"/>
              </a:ext>
            </a:extLst>
          </p:cNvPr>
          <p:cNvSpPr txBox="1"/>
          <p:nvPr/>
        </p:nvSpPr>
        <p:spPr>
          <a:xfrm>
            <a:off x="2637998" y="5407926"/>
            <a:ext cx="1220524" cy="230832"/>
          </a:xfrm>
          <a:prstGeom prst="rect">
            <a:avLst/>
          </a:prstGeom>
          <a:noFill/>
        </p:spPr>
        <p:txBody>
          <a:bodyPr wrap="square" rtlCol="0">
            <a:spAutoFit/>
          </a:bodyPr>
          <a:lstStyle/>
          <a:p>
            <a:r>
              <a:rPr lang="en-US" sz="900" b="1" dirty="0">
                <a:solidFill>
                  <a:srgbClr val="002060"/>
                </a:solidFill>
              </a:rPr>
              <a:t>User emulator [Bob</a:t>
            </a:r>
            <a:r>
              <a:rPr lang="en-US" sz="900" dirty="0">
                <a:solidFill>
                  <a:srgbClr val="002060"/>
                </a:solidFill>
              </a:rPr>
              <a:t>]</a:t>
            </a:r>
            <a:endParaRPr lang="en-SG" sz="900" dirty="0">
              <a:solidFill>
                <a:srgbClr val="002060"/>
              </a:solidFill>
            </a:endParaRPr>
          </a:p>
        </p:txBody>
      </p:sp>
      <p:sp>
        <p:nvSpPr>
          <p:cNvPr id="42" name="TextBox 41">
            <a:extLst>
              <a:ext uri="{FF2B5EF4-FFF2-40B4-BE49-F238E27FC236}">
                <a16:creationId xmlns:a16="http://schemas.microsoft.com/office/drawing/2014/main" id="{20D40CCA-2D26-1B5B-13BD-170C2DF5B4E2}"/>
              </a:ext>
            </a:extLst>
          </p:cNvPr>
          <p:cNvSpPr txBox="1"/>
          <p:nvPr/>
        </p:nvSpPr>
        <p:spPr>
          <a:xfrm>
            <a:off x="4077644" y="5400098"/>
            <a:ext cx="1220524" cy="230832"/>
          </a:xfrm>
          <a:prstGeom prst="rect">
            <a:avLst/>
          </a:prstGeom>
          <a:noFill/>
        </p:spPr>
        <p:txBody>
          <a:bodyPr wrap="square" rtlCol="0">
            <a:spAutoFit/>
          </a:bodyPr>
          <a:lstStyle/>
          <a:p>
            <a:r>
              <a:rPr lang="en-US" sz="900" b="1" dirty="0">
                <a:solidFill>
                  <a:srgbClr val="002060"/>
                </a:solidFill>
              </a:rPr>
              <a:t>User emulator [Alice</a:t>
            </a:r>
            <a:r>
              <a:rPr lang="en-US" sz="900" dirty="0">
                <a:solidFill>
                  <a:srgbClr val="002060"/>
                </a:solidFill>
              </a:rPr>
              <a:t>]</a:t>
            </a:r>
            <a:endParaRPr lang="en-SG" sz="900" dirty="0">
              <a:solidFill>
                <a:srgbClr val="002060"/>
              </a:solidFill>
            </a:endParaRPr>
          </a:p>
        </p:txBody>
      </p:sp>
      <p:sp>
        <p:nvSpPr>
          <p:cNvPr id="43" name="TextBox 42">
            <a:extLst>
              <a:ext uri="{FF2B5EF4-FFF2-40B4-BE49-F238E27FC236}">
                <a16:creationId xmlns:a16="http://schemas.microsoft.com/office/drawing/2014/main" id="{B1061F2D-0400-6955-7F0B-AF5D481C80D9}"/>
              </a:ext>
            </a:extLst>
          </p:cNvPr>
          <p:cNvSpPr txBox="1"/>
          <p:nvPr/>
        </p:nvSpPr>
        <p:spPr>
          <a:xfrm>
            <a:off x="5200377" y="4329557"/>
            <a:ext cx="1737136" cy="230832"/>
          </a:xfrm>
          <a:prstGeom prst="rect">
            <a:avLst/>
          </a:prstGeom>
          <a:noFill/>
        </p:spPr>
        <p:txBody>
          <a:bodyPr wrap="square" rtlCol="0">
            <a:spAutoFit/>
          </a:bodyPr>
          <a:lstStyle/>
          <a:p>
            <a:r>
              <a:rPr lang="en-US" sz="900" b="1" dirty="0">
                <a:solidFill>
                  <a:srgbClr val="002060"/>
                </a:solidFill>
              </a:rPr>
              <a:t>User emulator [Charlie</a:t>
            </a:r>
            <a:r>
              <a:rPr lang="en-US" sz="900" dirty="0">
                <a:solidFill>
                  <a:srgbClr val="002060"/>
                </a:solidFill>
              </a:rPr>
              <a:t>]</a:t>
            </a:r>
            <a:endParaRPr lang="en-SG" sz="900" dirty="0">
              <a:solidFill>
                <a:srgbClr val="002060"/>
              </a:solidFill>
            </a:endParaRPr>
          </a:p>
        </p:txBody>
      </p:sp>
      <p:pic>
        <p:nvPicPr>
          <p:cNvPr id="45" name="Picture 4">
            <a:extLst>
              <a:ext uri="{FF2B5EF4-FFF2-40B4-BE49-F238E27FC236}">
                <a16:creationId xmlns:a16="http://schemas.microsoft.com/office/drawing/2014/main" id="{18AEAC78-15DE-816E-20FC-D7D8E5432D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3418" y="2457202"/>
            <a:ext cx="528189" cy="528189"/>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Connector: Elbow 55">
            <a:extLst>
              <a:ext uri="{FF2B5EF4-FFF2-40B4-BE49-F238E27FC236}">
                <a16:creationId xmlns:a16="http://schemas.microsoft.com/office/drawing/2014/main" id="{C1F66C8E-30E1-D8AB-0667-F60AAB84E2A5}"/>
              </a:ext>
            </a:extLst>
          </p:cNvPr>
          <p:cNvCxnSpPr>
            <a:cxnSpLocks/>
            <a:stCxn id="23" idx="1"/>
          </p:cNvCxnSpPr>
          <p:nvPr/>
        </p:nvCxnSpPr>
        <p:spPr>
          <a:xfrm rot="10800000" flipV="1">
            <a:off x="3693714" y="2725647"/>
            <a:ext cx="1769054" cy="1790955"/>
          </a:xfrm>
          <a:prstGeom prst="bentConnector2">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8DA4BF1-BE6F-94AE-D32B-F514534FEB0F}"/>
              </a:ext>
            </a:extLst>
          </p:cNvPr>
          <p:cNvCxnSpPr>
            <a:cxnSpLocks/>
          </p:cNvCxnSpPr>
          <p:nvPr/>
        </p:nvCxnSpPr>
        <p:spPr>
          <a:xfrm flipH="1">
            <a:off x="3053399" y="4954245"/>
            <a:ext cx="352192" cy="118911"/>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8CA909A-A8CD-B38C-974B-748CCCF60FFC}"/>
              </a:ext>
            </a:extLst>
          </p:cNvPr>
          <p:cNvCxnSpPr>
            <a:cxnSpLocks/>
          </p:cNvCxnSpPr>
          <p:nvPr/>
        </p:nvCxnSpPr>
        <p:spPr>
          <a:xfrm>
            <a:off x="3745548" y="4837571"/>
            <a:ext cx="627669" cy="235585"/>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6342948D-65D9-FEE2-05F2-253F7B23E44C}"/>
              </a:ext>
            </a:extLst>
          </p:cNvPr>
          <p:cNvCxnSpPr>
            <a:cxnSpLocks/>
          </p:cNvCxnSpPr>
          <p:nvPr/>
        </p:nvCxnSpPr>
        <p:spPr>
          <a:xfrm flipV="1">
            <a:off x="3804712" y="4329557"/>
            <a:ext cx="968535" cy="420617"/>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7" name="Connector: Elbow 1036">
            <a:extLst>
              <a:ext uri="{FF2B5EF4-FFF2-40B4-BE49-F238E27FC236}">
                <a16:creationId xmlns:a16="http://schemas.microsoft.com/office/drawing/2014/main" id="{0B8F3B91-7916-25BE-F415-83702836C7D6}"/>
              </a:ext>
            </a:extLst>
          </p:cNvPr>
          <p:cNvCxnSpPr/>
          <p:nvPr/>
        </p:nvCxnSpPr>
        <p:spPr>
          <a:xfrm rot="16200000" flipH="1">
            <a:off x="3044917" y="5228707"/>
            <a:ext cx="391941" cy="374976"/>
          </a:xfrm>
          <a:prstGeom prst="bentConnector3">
            <a:avLst>
              <a:gd name="adj1" fmla="val -3253"/>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0" name="Connector: Elbow 1039">
            <a:extLst>
              <a:ext uri="{FF2B5EF4-FFF2-40B4-BE49-F238E27FC236}">
                <a16:creationId xmlns:a16="http://schemas.microsoft.com/office/drawing/2014/main" id="{5B0C25E4-2035-228D-30C0-2E69E02D7874}"/>
              </a:ext>
            </a:extLst>
          </p:cNvPr>
          <p:cNvCxnSpPr>
            <a:endCxn id="20" idx="0"/>
          </p:cNvCxnSpPr>
          <p:nvPr/>
        </p:nvCxnSpPr>
        <p:spPr>
          <a:xfrm rot="16200000" flipH="1">
            <a:off x="4267535" y="5241668"/>
            <a:ext cx="391942" cy="349054"/>
          </a:xfrm>
          <a:prstGeom prst="bentConnector3">
            <a:avLst>
              <a:gd name="adj1" fmla="val -717"/>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2" name="Connector: Elbow 1041">
            <a:extLst>
              <a:ext uri="{FF2B5EF4-FFF2-40B4-BE49-F238E27FC236}">
                <a16:creationId xmlns:a16="http://schemas.microsoft.com/office/drawing/2014/main" id="{29FA9369-0196-2FC3-3780-99C0A5F9B190}"/>
              </a:ext>
            </a:extLst>
          </p:cNvPr>
          <p:cNvCxnSpPr/>
          <p:nvPr/>
        </p:nvCxnSpPr>
        <p:spPr>
          <a:xfrm rot="16200000" flipH="1">
            <a:off x="5284850" y="4189891"/>
            <a:ext cx="391942" cy="349054"/>
          </a:xfrm>
          <a:prstGeom prst="bentConnector3">
            <a:avLst>
              <a:gd name="adj1" fmla="val -717"/>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5DE261-75AB-150F-6EF8-795014FF8218}"/>
              </a:ext>
            </a:extLst>
          </p:cNvPr>
          <p:cNvCxnSpPr>
            <a:cxnSpLocks/>
            <a:stCxn id="45" idx="1"/>
            <a:endCxn id="23" idx="3"/>
          </p:cNvCxnSpPr>
          <p:nvPr/>
        </p:nvCxnSpPr>
        <p:spPr>
          <a:xfrm flipH="1">
            <a:off x="5889898" y="2721297"/>
            <a:ext cx="783520" cy="4351"/>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48" name="TextBox 1047">
            <a:extLst>
              <a:ext uri="{FF2B5EF4-FFF2-40B4-BE49-F238E27FC236}">
                <a16:creationId xmlns:a16="http://schemas.microsoft.com/office/drawing/2014/main" id="{FEEBE512-1904-0162-454E-658567A18122}"/>
              </a:ext>
            </a:extLst>
          </p:cNvPr>
          <p:cNvSpPr txBox="1"/>
          <p:nvPr/>
        </p:nvSpPr>
        <p:spPr>
          <a:xfrm>
            <a:off x="252875" y="570363"/>
            <a:ext cx="11611132" cy="1661993"/>
          </a:xfrm>
          <a:prstGeom prst="rect">
            <a:avLst/>
          </a:prstGeom>
          <a:noFill/>
        </p:spPr>
        <p:txBody>
          <a:bodyPr wrap="square" rtlCol="0">
            <a:spAutoFit/>
          </a:bodyPr>
          <a:lstStyle/>
          <a:p>
            <a:r>
              <a:rPr lang="en-SG" sz="1600" b="1" dirty="0"/>
              <a:t>Background </a:t>
            </a:r>
          </a:p>
          <a:p>
            <a:endParaRPr lang="en-SG" sz="1600" b="1" dirty="0"/>
          </a:p>
          <a:p>
            <a:pPr algn="just"/>
            <a:r>
              <a:rPr lang="en-SG" sz="1400" dirty="0"/>
              <a:t>In the </a:t>
            </a:r>
            <a:r>
              <a:rPr lang="en-SG" sz="1400" dirty="0" err="1"/>
              <a:t>lockshield</a:t>
            </a:r>
            <a:r>
              <a:rPr lang="en-SG" sz="1400" dirty="0"/>
              <a:t> 2023, we used VirtualBox to create serval VM based functional servers and a mini software define network environment to simulate a normal company network. We want to simulate 3 Windows users’ daily office work action and do some attack on one of the user’s windows machine with malware. Then we want to analysis different logs to parse the malware’s action from all the users’ normal action and benign traffic data. Cluster Users Emulator is used to simulate 2 types of users action: normal users and the network admin user in the system. (The system config diagram is shown below)</a:t>
            </a:r>
          </a:p>
          <a:p>
            <a:endParaRPr lang="en-SG" sz="1400" dirty="0"/>
          </a:p>
        </p:txBody>
      </p:sp>
      <p:sp>
        <p:nvSpPr>
          <p:cNvPr id="1049" name="TextBox 1048">
            <a:extLst>
              <a:ext uri="{FF2B5EF4-FFF2-40B4-BE49-F238E27FC236}">
                <a16:creationId xmlns:a16="http://schemas.microsoft.com/office/drawing/2014/main" id="{4E631B38-5A19-D85D-CB1A-C5A174773D8F}"/>
              </a:ext>
            </a:extLst>
          </p:cNvPr>
          <p:cNvSpPr txBox="1"/>
          <p:nvPr/>
        </p:nvSpPr>
        <p:spPr>
          <a:xfrm>
            <a:off x="7240174" y="2056093"/>
            <a:ext cx="4763003" cy="4616648"/>
          </a:xfrm>
          <a:prstGeom prst="rect">
            <a:avLst/>
          </a:prstGeom>
          <a:noFill/>
        </p:spPr>
        <p:txBody>
          <a:bodyPr wrap="square" rtlCol="0">
            <a:spAutoFit/>
          </a:bodyPr>
          <a:lstStyle/>
          <a:p>
            <a:r>
              <a:rPr lang="en-SG" sz="1400" b="1" dirty="0"/>
              <a:t>Cluster User Emulator Config </a:t>
            </a:r>
          </a:p>
          <a:p>
            <a:pPr algn="just"/>
            <a:endParaRPr lang="en-SG" sz="1400" b="1" dirty="0"/>
          </a:p>
          <a:p>
            <a:pPr algn="just"/>
            <a:r>
              <a:rPr lang="en-SG" sz="1400" dirty="0"/>
              <a:t>The monitor-hub ran on the host physical server.</a:t>
            </a:r>
          </a:p>
          <a:p>
            <a:pPr algn="just"/>
            <a:endParaRPr lang="en-SG" sz="1400" dirty="0"/>
          </a:p>
          <a:p>
            <a:pPr algn="just"/>
            <a:r>
              <a:rPr lang="en-SG" sz="1400" dirty="0"/>
              <a:t>Action repository are set individually on each VM. </a:t>
            </a:r>
          </a:p>
          <a:p>
            <a:pPr algn="just"/>
            <a:endParaRPr lang="en-SG" sz="1400" dirty="0"/>
          </a:p>
          <a:p>
            <a:pPr algn="just"/>
            <a:r>
              <a:rPr lang="en-SG" sz="1400" dirty="0"/>
              <a:t>Each User Emulator would run on one Windows VM with its own specific action timeline config: </a:t>
            </a:r>
          </a:p>
          <a:p>
            <a:pPr algn="just"/>
            <a:endParaRPr lang="en-SG" sz="1400" dirty="0"/>
          </a:p>
          <a:p>
            <a:pPr marL="285750" indent="-285750" algn="just">
              <a:buFont typeface="Arial" panose="020B0604020202020204" pitchFamily="34" charset="0"/>
              <a:buChar char="•"/>
            </a:pPr>
            <a:r>
              <a:rPr lang="en-SG" sz="1400" dirty="0"/>
              <a:t>User emulator [Bob] will simulate a network admin’s daily work action from 9:00 am – 6:00pm. Total 32 actions will be emulated such as (read/write emails, </a:t>
            </a:r>
            <a:r>
              <a:rPr lang="en-SG" sz="1400" dirty="0" err="1"/>
              <a:t>ssh</a:t>
            </a:r>
            <a:r>
              <a:rPr lang="en-SG" sz="1400" dirty="0"/>
              <a:t> to server, check the network, </a:t>
            </a:r>
            <a:r>
              <a:rPr lang="en-SG" sz="1400" dirty="0" err="1"/>
              <a:t>scp</a:t>
            </a:r>
            <a:r>
              <a:rPr lang="en-SG" sz="1400" dirty="0"/>
              <a:t>/upload/download file, join zoom meeting, write daily report …)</a:t>
            </a:r>
          </a:p>
          <a:p>
            <a:pPr marL="285750" indent="-285750" algn="just">
              <a:buFont typeface="Arial" panose="020B0604020202020204" pitchFamily="34" charset="0"/>
              <a:buChar char="•"/>
            </a:pPr>
            <a:endParaRPr lang="en-SG" sz="1400" dirty="0"/>
          </a:p>
          <a:p>
            <a:pPr marL="285750" indent="-285750" algn="just">
              <a:buFont typeface="Arial" panose="020B0604020202020204" pitchFamily="34" charset="0"/>
              <a:buChar char="•"/>
            </a:pPr>
            <a:r>
              <a:rPr lang="en-SG" sz="1400" dirty="0"/>
              <a:t>User emulator [Alice, Charlie] will simulate a normal office user’s daily work action from 9:00 am – 5:30pm. 24 action will be emulated such as (read/write email, draw picture, create present slides, play game, watch you tube video ..)</a:t>
            </a:r>
          </a:p>
          <a:p>
            <a:pPr algn="just"/>
            <a:r>
              <a:rPr lang="en-SG" sz="1400" dirty="0"/>
              <a:t>All the actions will be repeat every day with the same time line config.</a:t>
            </a:r>
          </a:p>
        </p:txBody>
      </p:sp>
      <p:cxnSp>
        <p:nvCxnSpPr>
          <p:cNvPr id="2" name="Straight Arrow Connector 1">
            <a:extLst>
              <a:ext uri="{FF2B5EF4-FFF2-40B4-BE49-F238E27FC236}">
                <a16:creationId xmlns:a16="http://schemas.microsoft.com/office/drawing/2014/main" id="{C67AC045-8CB7-F9E4-326C-D7012290E866}"/>
              </a:ext>
            </a:extLst>
          </p:cNvPr>
          <p:cNvCxnSpPr>
            <a:cxnSpLocks/>
          </p:cNvCxnSpPr>
          <p:nvPr/>
        </p:nvCxnSpPr>
        <p:spPr>
          <a:xfrm>
            <a:off x="638138" y="6460591"/>
            <a:ext cx="265325"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0741695-7E3A-A396-37B7-AFE8C2257424}"/>
              </a:ext>
            </a:extLst>
          </p:cNvPr>
          <p:cNvSpPr txBox="1"/>
          <p:nvPr/>
        </p:nvSpPr>
        <p:spPr>
          <a:xfrm>
            <a:off x="872184" y="6359062"/>
            <a:ext cx="1505636" cy="230832"/>
          </a:xfrm>
          <a:prstGeom prst="rect">
            <a:avLst/>
          </a:prstGeom>
          <a:noFill/>
        </p:spPr>
        <p:txBody>
          <a:bodyPr wrap="square" rtlCol="0">
            <a:spAutoFit/>
          </a:bodyPr>
          <a:lstStyle/>
          <a:p>
            <a:r>
              <a:rPr lang="en-US" sz="900" dirty="0">
                <a:solidFill>
                  <a:srgbClr val="002060"/>
                </a:solidFill>
              </a:rPr>
              <a:t>Monitor hub’s control flow</a:t>
            </a:r>
            <a:endParaRPr lang="en-SG" sz="900" dirty="0">
              <a:solidFill>
                <a:srgbClr val="002060"/>
              </a:solidFill>
            </a:endParaRPr>
          </a:p>
        </p:txBody>
      </p:sp>
      <p:pic>
        <p:nvPicPr>
          <p:cNvPr id="6" name="Picture 5">
            <a:extLst>
              <a:ext uri="{FF2B5EF4-FFF2-40B4-BE49-F238E27FC236}">
                <a16:creationId xmlns:a16="http://schemas.microsoft.com/office/drawing/2014/main" id="{4B609343-71CD-746D-CE57-8A72529019C0}"/>
              </a:ext>
            </a:extLst>
          </p:cNvPr>
          <p:cNvPicPr>
            <a:picLocks noChangeAspect="1"/>
          </p:cNvPicPr>
          <p:nvPr/>
        </p:nvPicPr>
        <p:blipFill>
          <a:blip r:embed="rId5"/>
          <a:stretch>
            <a:fillRect/>
          </a:stretch>
        </p:blipFill>
        <p:spPr>
          <a:xfrm>
            <a:off x="2697584" y="6380814"/>
            <a:ext cx="269885" cy="209911"/>
          </a:xfrm>
          <a:prstGeom prst="rect">
            <a:avLst/>
          </a:prstGeom>
          <a:ln w="3175">
            <a:solidFill>
              <a:schemeClr val="tx1"/>
            </a:solidFill>
          </a:ln>
        </p:spPr>
      </p:pic>
      <p:sp>
        <p:nvSpPr>
          <p:cNvPr id="7" name="TextBox 6">
            <a:extLst>
              <a:ext uri="{FF2B5EF4-FFF2-40B4-BE49-F238E27FC236}">
                <a16:creationId xmlns:a16="http://schemas.microsoft.com/office/drawing/2014/main" id="{724A010F-052A-1CA9-0DE7-11805902E90E}"/>
              </a:ext>
            </a:extLst>
          </p:cNvPr>
          <p:cNvSpPr txBox="1"/>
          <p:nvPr/>
        </p:nvSpPr>
        <p:spPr>
          <a:xfrm>
            <a:off x="2922011" y="6380246"/>
            <a:ext cx="1277717" cy="230832"/>
          </a:xfrm>
          <a:prstGeom prst="rect">
            <a:avLst/>
          </a:prstGeom>
          <a:noFill/>
        </p:spPr>
        <p:txBody>
          <a:bodyPr wrap="square" rtlCol="0">
            <a:spAutoFit/>
          </a:bodyPr>
          <a:lstStyle/>
          <a:p>
            <a:r>
              <a:rPr lang="en-US" sz="900" dirty="0">
                <a:solidFill>
                  <a:srgbClr val="002060"/>
                </a:solidFill>
              </a:rPr>
              <a:t>User Action Emulator </a:t>
            </a:r>
            <a:endParaRPr lang="en-SG" sz="900" dirty="0">
              <a:solidFill>
                <a:srgbClr val="002060"/>
              </a:solidFill>
            </a:endParaRPr>
          </a:p>
        </p:txBody>
      </p:sp>
    </p:spTree>
    <p:extLst>
      <p:ext uri="{BB962C8B-B14F-4D97-AF65-F5344CB8AC3E}">
        <p14:creationId xmlns:p14="http://schemas.microsoft.com/office/powerpoint/2010/main" val="92758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4335D5-0078-1587-DC97-D13ACDE98BEC}"/>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25E0E093-95E0-5258-C35D-3C788413E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TextBox 5">
            <a:extLst>
              <a:ext uri="{FF2B5EF4-FFF2-40B4-BE49-F238E27FC236}">
                <a16:creationId xmlns:a16="http://schemas.microsoft.com/office/drawing/2014/main" id="{7264604C-E974-314F-2C60-9796347B0839}"/>
              </a:ext>
            </a:extLst>
          </p:cNvPr>
          <p:cNvSpPr txBox="1"/>
          <p:nvPr/>
        </p:nvSpPr>
        <p:spPr>
          <a:xfrm>
            <a:off x="599149" y="821217"/>
            <a:ext cx="9280346" cy="5570756"/>
          </a:xfrm>
          <a:prstGeom prst="rect">
            <a:avLst/>
          </a:prstGeom>
          <a:noFill/>
        </p:spPr>
        <p:txBody>
          <a:bodyPr wrap="square" rtlCol="0">
            <a:spAutoFit/>
          </a:bodyPr>
          <a:lstStyle/>
          <a:p>
            <a:pPr algn="just"/>
            <a:r>
              <a:rPr lang="en-US" b="1" dirty="0"/>
              <a:t>What is Cluster Users Emulator? </a:t>
            </a:r>
          </a:p>
          <a:p>
            <a:pPr algn="just"/>
            <a:endParaRPr lang="en-US" sz="1600" b="1" dirty="0"/>
          </a:p>
          <a:p>
            <a:pPr algn="just"/>
            <a:r>
              <a:rPr lang="en-US" sz="1600" dirty="0"/>
              <a:t>The Cluster Users Emulator is a multiple users’ action emulation system running in a network/compute cluster system which can satisfy the customers’ requirement about:</a:t>
            </a:r>
          </a:p>
          <a:p>
            <a:pPr algn="just"/>
            <a:endParaRPr lang="en-US" sz="1600" dirty="0"/>
          </a:p>
          <a:p>
            <a:pPr marL="285750" indent="-285750" algn="just">
              <a:buFont typeface="Arial" panose="020B0604020202020204" pitchFamily="34" charset="0"/>
              <a:buChar char="•"/>
            </a:pPr>
            <a:r>
              <a:rPr lang="en-US" sz="1600" dirty="0"/>
              <a:t>Network-traffic / node activities / group-users interactive action generation. </a:t>
            </a:r>
          </a:p>
          <a:p>
            <a:pPr marL="285750" indent="-285750" algn="just">
              <a:buFont typeface="Arial" panose="020B0604020202020204" pitchFamily="34" charset="0"/>
              <a:buChar char="•"/>
            </a:pPr>
            <a:r>
              <a:rPr lang="en-US" sz="1600" dirty="0"/>
              <a:t>Robotic process / tasks automation. </a:t>
            </a:r>
          </a:p>
          <a:p>
            <a:pPr marL="285750" indent="-285750" algn="just">
              <a:buFont typeface="Arial" panose="020B0604020202020204" pitchFamily="34" charset="0"/>
              <a:buChar char="•"/>
            </a:pPr>
            <a:r>
              <a:rPr lang="en-US" sz="1600" dirty="0"/>
              <a:t>System tasks’ process monitoring and control.</a:t>
            </a:r>
          </a:p>
          <a:p>
            <a:pPr algn="just"/>
            <a:endParaRPr lang="en-US" sz="1600" b="1" dirty="0"/>
          </a:p>
          <a:p>
            <a:pPr algn="just"/>
            <a:endParaRPr lang="en-US" sz="1600" b="1" dirty="0"/>
          </a:p>
          <a:p>
            <a:pPr algn="just"/>
            <a:r>
              <a:rPr lang="en-US" b="1" dirty="0"/>
              <a:t>Program Design Purpose</a:t>
            </a:r>
          </a:p>
          <a:p>
            <a:pPr algn="just"/>
            <a:endParaRPr lang="en-US" sz="1600" b="1" dirty="0"/>
          </a:p>
          <a:p>
            <a:pPr algn="just"/>
            <a:r>
              <a:rPr lang="en-US" sz="1600" dirty="0"/>
              <a:t>We want to create a distributed and no-centralized single/multiple users’ activities emulator system to simulate and monitor a mid size cluster of users’ normal network traffic actions and the local activities events. The system can be applied to support below scenario : </a:t>
            </a:r>
          </a:p>
          <a:p>
            <a:pPr algn="just"/>
            <a:endParaRPr lang="en-US" sz="1600" dirty="0"/>
          </a:p>
          <a:p>
            <a:pPr marL="285750" indent="-285750" algn="just">
              <a:buFont typeface="Arial" panose="020B0604020202020204" pitchFamily="34" charset="0"/>
              <a:buChar char="•"/>
            </a:pPr>
            <a:r>
              <a:rPr lang="en-US" sz="1600" dirty="0"/>
              <a:t>Auto repeat/replay specified numbers of users (blue team) activities (</a:t>
            </a:r>
            <a:r>
              <a:rPr lang="en-SG" sz="1600" dirty="0"/>
              <a:t>b</a:t>
            </a:r>
            <a:r>
              <a:rPr lang="en-SG" sz="1600" i="0" dirty="0">
                <a:effectLst/>
              </a:rPr>
              <a:t>enign-traffic</a:t>
            </a:r>
            <a:r>
              <a:rPr lang="en-US" sz="1600" dirty="0"/>
              <a:t>) or </a:t>
            </a:r>
            <a:r>
              <a:rPr lang="en-SG" sz="1600" i="0" dirty="0">
                <a:effectLst/>
              </a:rPr>
              <a:t>or attack-action (red team) </a:t>
            </a:r>
            <a:r>
              <a:rPr lang="en-US" sz="1600" dirty="0"/>
              <a:t>in cyber exercise event.</a:t>
            </a:r>
          </a:p>
          <a:p>
            <a:pPr marL="285750" indent="-285750" algn="just">
              <a:buFont typeface="Arial" panose="020B0604020202020204" pitchFamily="34" charset="0"/>
              <a:buChar char="•"/>
            </a:pPr>
            <a:r>
              <a:rPr lang="en-US" sz="1600" dirty="0"/>
              <a:t>Generate required network traffic flow with different network protocols for network security research project. </a:t>
            </a:r>
          </a:p>
          <a:p>
            <a:pPr marL="285750" indent="-285750" algn="just">
              <a:buFont typeface="Arial" panose="020B0604020202020204" pitchFamily="34" charset="0"/>
              <a:buChar char="•"/>
            </a:pPr>
            <a:r>
              <a:rPr lang="en-US" sz="1600" dirty="0"/>
              <a:t>Be used to build the repeatable users’ test environment for AI/ML trained model’s testing and verification.</a:t>
            </a:r>
          </a:p>
          <a:p>
            <a:pPr marL="285750" indent="-285750" algn="just">
              <a:buFont typeface="Arial" panose="020B0604020202020204" pitchFamily="34" charset="0"/>
              <a:buChar char="•"/>
            </a:pPr>
            <a:r>
              <a:rPr lang="en-US" sz="1600" dirty="0"/>
              <a:t>Provide library API for customer to build customized complex “Human type” action. </a:t>
            </a:r>
          </a:p>
        </p:txBody>
      </p:sp>
    </p:spTree>
    <p:extLst>
      <p:ext uri="{BB962C8B-B14F-4D97-AF65-F5344CB8AC3E}">
        <p14:creationId xmlns:p14="http://schemas.microsoft.com/office/powerpoint/2010/main" val="343372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70C991E6-EC73-58A9-6ABC-F1FA2ABE4B55}"/>
              </a:ext>
            </a:extLst>
          </p:cNvPr>
          <p:cNvPicPr>
            <a:picLocks noChangeAspect="1"/>
          </p:cNvPicPr>
          <p:nvPr/>
        </p:nvPicPr>
        <p:blipFill>
          <a:blip r:embed="rId3"/>
          <a:stretch>
            <a:fillRect/>
          </a:stretch>
        </p:blipFill>
        <p:spPr>
          <a:xfrm>
            <a:off x="6096000" y="1265899"/>
            <a:ext cx="5734379" cy="5085205"/>
          </a:xfrm>
          <a:prstGeom prst="rect">
            <a:avLst/>
          </a:prstGeom>
          <a:ln>
            <a:solidFill>
              <a:schemeClr val="tx1"/>
            </a:solidFill>
            <a:prstDash val="dash"/>
          </a:ln>
        </p:spPr>
      </p:pic>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47" name="TextBox 46">
            <a:extLst>
              <a:ext uri="{FF2B5EF4-FFF2-40B4-BE49-F238E27FC236}">
                <a16:creationId xmlns:a16="http://schemas.microsoft.com/office/drawing/2014/main" id="{927A1C77-2657-A42A-0407-4F6B59F33E79}"/>
              </a:ext>
            </a:extLst>
          </p:cNvPr>
          <p:cNvSpPr txBox="1"/>
          <p:nvPr/>
        </p:nvSpPr>
        <p:spPr>
          <a:xfrm>
            <a:off x="273168" y="849849"/>
            <a:ext cx="5580980" cy="5786199"/>
          </a:xfrm>
          <a:prstGeom prst="rect">
            <a:avLst/>
          </a:prstGeom>
          <a:noFill/>
        </p:spPr>
        <p:txBody>
          <a:bodyPr wrap="square" rtlCol="0">
            <a:spAutoFit/>
          </a:bodyPr>
          <a:lstStyle/>
          <a:p>
            <a:r>
              <a:rPr lang="en-US" b="1" dirty="0"/>
              <a:t>System Structure</a:t>
            </a:r>
          </a:p>
          <a:p>
            <a:pPr algn="just"/>
            <a:endParaRPr lang="en-US" sz="1600" dirty="0"/>
          </a:p>
          <a:p>
            <a:pPr algn="just"/>
            <a:r>
              <a:rPr lang="en-US" sz="1600" dirty="0"/>
              <a:t>The user Emulator system can be deployed on single compute node, real network system, VMs based SDN (software defined network).  The product contents three parts, the “User actions repository”, the “User action emulator/scheduler” and the “scheduler monitor hub”. (The 3 parts relationship is shown in the left system deployment structure diagram)</a:t>
            </a:r>
          </a:p>
          <a:p>
            <a:pPr algn="just"/>
            <a:endParaRPr lang="en-US" sz="1600" dirty="0"/>
          </a:p>
          <a:p>
            <a:pPr marL="285750" indent="-285750" algn="just">
              <a:buFont typeface="Arial" panose="020B0604020202020204" pitchFamily="34" charset="0"/>
              <a:buChar char="•"/>
            </a:pPr>
            <a:r>
              <a:rPr lang="en-US" sz="1600" b="1" dirty="0"/>
              <a:t>User Actions Repository </a:t>
            </a:r>
            <a:r>
              <a:rPr lang="en-US" sz="1600" dirty="0"/>
              <a:t>: Provide the library APIs repository to simulate simple user’s normal activities/events under hardware, network, OS and App level. (Such as starting the online meeting, send/receive email, upload/download files, edit MS-Office doc, On/Off Windows FW, watch online/offline video…)</a:t>
            </a:r>
          </a:p>
          <a:p>
            <a:pPr marL="285750" indent="-285750" algn="just">
              <a:buFont typeface="Arial" panose="020B0604020202020204" pitchFamily="34" charset="0"/>
              <a:buChar char="•"/>
            </a:pPr>
            <a:r>
              <a:rPr lang="en-US" sz="1600" b="1" dirty="0"/>
              <a:t>User Action Emulator</a:t>
            </a:r>
            <a:r>
              <a:rPr lang="en-US" sz="1600" dirty="0"/>
              <a:t>: A RPA type scheduler to invoke the lib from action repository to build more complex “Human type” activities and run the tasks based on the users’ timeline playbook configuration.</a:t>
            </a:r>
          </a:p>
          <a:p>
            <a:pPr marL="285750" indent="-285750" algn="just">
              <a:buFont typeface="Arial" panose="020B0604020202020204" pitchFamily="34" charset="0"/>
              <a:buChar char="•"/>
            </a:pPr>
            <a:r>
              <a:rPr lang="en-US" sz="1600" b="1" dirty="0"/>
              <a:t>Scheduler Monitor Hub</a:t>
            </a:r>
            <a:r>
              <a:rPr lang="en-US" sz="1600" dirty="0"/>
              <a:t>: A no-centralized monitor website host which provides plug and play tasks state view function for the customer to monitor and control all/parts of their  schedulers in a computers/servers cluster. </a:t>
            </a:r>
          </a:p>
        </p:txBody>
      </p:sp>
      <p:sp>
        <p:nvSpPr>
          <p:cNvPr id="49" name="TextBox 48">
            <a:extLst>
              <a:ext uri="{FF2B5EF4-FFF2-40B4-BE49-F238E27FC236}">
                <a16:creationId xmlns:a16="http://schemas.microsoft.com/office/drawing/2014/main" id="{039CD2E5-2D39-1473-1F22-81941D98852C}"/>
              </a:ext>
            </a:extLst>
          </p:cNvPr>
          <p:cNvSpPr txBox="1"/>
          <p:nvPr/>
        </p:nvSpPr>
        <p:spPr>
          <a:xfrm>
            <a:off x="5969126" y="906363"/>
            <a:ext cx="3599930" cy="307777"/>
          </a:xfrm>
          <a:prstGeom prst="rect">
            <a:avLst/>
          </a:prstGeom>
          <a:noFill/>
        </p:spPr>
        <p:txBody>
          <a:bodyPr wrap="square" rtlCol="0">
            <a:spAutoFit/>
          </a:bodyPr>
          <a:lstStyle/>
          <a:p>
            <a:r>
              <a:rPr lang="en-US" sz="1400" b="1" dirty="0"/>
              <a:t>System Deployment Structure Diagram </a:t>
            </a:r>
            <a:endParaRPr lang="en-SG" sz="1400" b="1" dirty="0"/>
          </a:p>
        </p:txBody>
      </p:sp>
    </p:spTree>
    <p:extLst>
      <p:ext uri="{BB962C8B-B14F-4D97-AF65-F5344CB8AC3E}">
        <p14:creationId xmlns:p14="http://schemas.microsoft.com/office/powerpoint/2010/main" val="34507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1F21B-5594-3C93-C738-F7AD99E94C8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Product overview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5A0FED60-9150-4AF2-E43D-9378280F4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TextBox 5">
            <a:extLst>
              <a:ext uri="{FF2B5EF4-FFF2-40B4-BE49-F238E27FC236}">
                <a16:creationId xmlns:a16="http://schemas.microsoft.com/office/drawing/2014/main" id="{9D16C642-91A9-8348-CCEC-1DC506FC14FD}"/>
              </a:ext>
            </a:extLst>
          </p:cNvPr>
          <p:cNvSpPr txBox="1"/>
          <p:nvPr/>
        </p:nvSpPr>
        <p:spPr>
          <a:xfrm>
            <a:off x="370549" y="629035"/>
            <a:ext cx="10015842" cy="2062103"/>
          </a:xfrm>
          <a:prstGeom prst="rect">
            <a:avLst/>
          </a:prstGeom>
          <a:noFill/>
        </p:spPr>
        <p:txBody>
          <a:bodyPr wrap="square" rtlCol="0">
            <a:spAutoFit/>
          </a:bodyPr>
          <a:lstStyle/>
          <a:p>
            <a:pPr algn="just"/>
            <a:r>
              <a:rPr lang="en-US" sz="1600" b="1" dirty="0"/>
              <a:t>Product Overview </a:t>
            </a:r>
          </a:p>
          <a:p>
            <a:pPr algn="just"/>
            <a:r>
              <a:rPr lang="en-US" sz="1600" b="1" dirty="0"/>
              <a:t> </a:t>
            </a:r>
          </a:p>
          <a:p>
            <a:pPr algn="just"/>
            <a:r>
              <a:rPr lang="en-US" sz="1600" dirty="0"/>
              <a:t>There are several kinds of well-developed network traffic generators, task scheduler tools and the tasks progress monitors hub in the market. But most of these tools’ functions are very general and don’t cover all the three areas ( emulation, management and monitoring), so the customer still speed a lot of time and effort to build their system. Our Cluster Users Emulator is aimed to provide a packaged all-in-one light solution allow our customers to simulate a groups of different users’ complex human type action, then schedule these events and monitor / control them without spending much workload to play with several different tools. </a:t>
            </a:r>
          </a:p>
        </p:txBody>
      </p:sp>
      <p:graphicFrame>
        <p:nvGraphicFramePr>
          <p:cNvPr id="8" name="Table 5">
            <a:extLst>
              <a:ext uri="{FF2B5EF4-FFF2-40B4-BE49-F238E27FC236}">
                <a16:creationId xmlns:a16="http://schemas.microsoft.com/office/drawing/2014/main" id="{1175F86C-AAAA-6731-7A69-46AC06CF4BFE}"/>
              </a:ext>
            </a:extLst>
          </p:cNvPr>
          <p:cNvGraphicFramePr>
            <a:graphicFrameLocks noGrp="1"/>
          </p:cNvGraphicFramePr>
          <p:nvPr>
            <p:extLst>
              <p:ext uri="{D42A27DB-BD31-4B8C-83A1-F6EECF244321}">
                <p14:modId xmlns:p14="http://schemas.microsoft.com/office/powerpoint/2010/main" val="4241941187"/>
              </p:ext>
            </p:extLst>
          </p:nvPr>
        </p:nvGraphicFramePr>
        <p:xfrm>
          <a:off x="469721" y="3196866"/>
          <a:ext cx="9267131" cy="3546921"/>
        </p:xfrm>
        <a:graphic>
          <a:graphicData uri="http://schemas.openxmlformats.org/drawingml/2006/table">
            <a:tbl>
              <a:tblPr firstRow="1" bandRow="1">
                <a:tableStyleId>{5C22544A-7EE6-4342-B048-85BDC9FD1C3A}</a:tableStyleId>
              </a:tblPr>
              <a:tblGrid>
                <a:gridCol w="4449502">
                  <a:extLst>
                    <a:ext uri="{9D8B030D-6E8A-4147-A177-3AD203B41FA5}">
                      <a16:colId xmlns:a16="http://schemas.microsoft.com/office/drawing/2014/main" val="4149870345"/>
                    </a:ext>
                  </a:extLst>
                </a:gridCol>
                <a:gridCol w="4817629">
                  <a:extLst>
                    <a:ext uri="{9D8B030D-6E8A-4147-A177-3AD203B41FA5}">
                      <a16:colId xmlns:a16="http://schemas.microsoft.com/office/drawing/2014/main" val="3730207817"/>
                    </a:ext>
                  </a:extLst>
                </a:gridCol>
              </a:tblGrid>
              <a:tr h="1809561">
                <a:tc>
                  <a:txBody>
                    <a:bodyPr/>
                    <a:lstStyle/>
                    <a:p>
                      <a:r>
                        <a:rPr lang="en-US" sz="1200" dirty="0">
                          <a:solidFill>
                            <a:schemeClr val="tx1"/>
                          </a:solidFill>
                        </a:rPr>
                        <a:t>Strengths </a:t>
                      </a:r>
                    </a:p>
                    <a:p>
                      <a:pPr marL="285750" indent="-285750">
                        <a:buFont typeface="Arial" panose="020B0604020202020204" pitchFamily="34" charset="0"/>
                        <a:buChar char="•"/>
                      </a:pPr>
                      <a:r>
                        <a:rPr lang="en-US" sz="1200" b="0" dirty="0">
                          <a:solidFill>
                            <a:schemeClr val="tx1"/>
                          </a:solidFill>
                        </a:rPr>
                        <a:t>Provide action emulation, tasks management, monitor and control all-in-one solution. </a:t>
                      </a:r>
                    </a:p>
                    <a:p>
                      <a:pPr marL="285750" indent="-285750">
                        <a:buFont typeface="Arial" panose="020B0604020202020204" pitchFamily="34" charset="0"/>
                        <a:buChar char="•"/>
                      </a:pPr>
                      <a:r>
                        <a:rPr lang="en-US" sz="1200" b="0" dirty="0">
                          <a:solidFill>
                            <a:schemeClr val="tx1"/>
                          </a:solidFill>
                        </a:rPr>
                        <a:t>Opensource with fully customized feature,  re-design flexibility and free integration.</a:t>
                      </a:r>
                    </a:p>
                    <a:p>
                      <a:pPr marL="285750" indent="-285750">
                        <a:buFont typeface="Arial" panose="020B0604020202020204" pitchFamily="34" charset="0"/>
                        <a:buChar char="•"/>
                      </a:pPr>
                      <a:r>
                        <a:rPr lang="en-US" sz="1200" b="0" dirty="0">
                          <a:solidFill>
                            <a:schemeClr val="tx1"/>
                          </a:solidFill>
                        </a:rPr>
                        <a:t>No-centralized monitor feature to reduce system modification complexity.  </a:t>
                      </a:r>
                    </a:p>
                    <a:p>
                      <a:pPr marL="285750" indent="-285750">
                        <a:buFont typeface="Arial" panose="020B0604020202020204" pitchFamily="34" charset="0"/>
                        <a:buChar char="•"/>
                      </a:pPr>
                      <a:r>
                        <a:rPr lang="en-US" sz="1200" b="0" dirty="0">
                          <a:solidFill>
                            <a:schemeClr val="tx1"/>
                          </a:solidFill>
                        </a:rPr>
                        <a:t>Provide Windows planform and UI operation action lib. </a:t>
                      </a:r>
                    </a:p>
                    <a:p>
                      <a:pPr marL="285750" indent="-285750">
                        <a:buFont typeface="Arial" panose="020B0604020202020204" pitchFamily="34" charset="0"/>
                        <a:buChar char="•"/>
                      </a:pPr>
                      <a:r>
                        <a:rPr lang="en-US" sz="1200" b="0" dirty="0">
                          <a:solidFill>
                            <a:schemeClr val="tx1"/>
                          </a:solidFill>
                        </a:rPr>
                        <a:t>Simulate complex human type activities.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Weaknesses </a:t>
                      </a:r>
                      <a:endParaRPr lang="en-SG" sz="12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Monitor-hub only provides basic tasks control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Need to do the customized change based on the server and platform.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Don’t have task pause/continuous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Some of the features are under development.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Compare with other mature robotic process automation product in the market, our product still need users have programming knowledge.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Not much use case to convince customer.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634739533"/>
                  </a:ext>
                </a:extLst>
              </a:tr>
              <a:tr h="1494856">
                <a:tc>
                  <a:txBody>
                    <a:bodyPr/>
                    <a:lstStyle/>
                    <a:p>
                      <a:r>
                        <a:rPr lang="en-SG" sz="1200" b="1" dirty="0"/>
                        <a:t>Opportunities</a:t>
                      </a:r>
                    </a:p>
                    <a:p>
                      <a:pPr marL="285750" indent="-285750">
                        <a:buFont typeface="Arial" panose="020B0604020202020204" pitchFamily="34" charset="0"/>
                        <a:buChar char="•"/>
                      </a:pPr>
                      <a:r>
                        <a:rPr lang="en-SG" sz="1200" b="0" dirty="0"/>
                        <a:t>Free for the researchers to add their algo in the platform. </a:t>
                      </a:r>
                    </a:p>
                    <a:p>
                      <a:pPr marL="285750" indent="-285750">
                        <a:buFont typeface="Arial" panose="020B0604020202020204" pitchFamily="34" charset="0"/>
                        <a:buChar char="•"/>
                      </a:pPr>
                      <a:r>
                        <a:rPr lang="en-SG" sz="1200" b="0" dirty="0"/>
                        <a:t>Avoid customers to spend time to fix the compatible problem among different programming language, platform and license issue. </a:t>
                      </a:r>
                    </a:p>
                    <a:p>
                      <a:pPr marL="285750" indent="-285750">
                        <a:buFont typeface="Arial" panose="020B0604020202020204" pitchFamily="34" charset="0"/>
                        <a:buChar char="•"/>
                      </a:pPr>
                      <a:r>
                        <a:rPr lang="en-SG" sz="1200" b="0" dirty="0"/>
                        <a:t>Provide more action emulation features for the MS-windows customer and the customer with UI operation request.</a:t>
                      </a:r>
                    </a:p>
                    <a:p>
                      <a:pPr marL="285750" indent="-285750">
                        <a:buFont typeface="Arial" panose="020B0604020202020204" pitchFamily="34" charset="0"/>
                        <a:buChar char="•"/>
                      </a:pPr>
                      <a:r>
                        <a:rPr lang="en-SG" sz="1200" b="0" dirty="0"/>
                        <a:t>Can used to simulate different teams’ attack and defence action in cyber exercise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SG" sz="1200" b="1" dirty="0"/>
                        <a:t>Threats</a:t>
                      </a:r>
                    </a:p>
                    <a:p>
                      <a:r>
                        <a:rPr lang="en-SG" sz="1200" b="1" dirty="0"/>
                        <a:t>Several Cluster task management tools: </a:t>
                      </a:r>
                    </a:p>
                    <a:p>
                      <a:pPr marL="285750" indent="-285750">
                        <a:buFont typeface="Arial" panose="020B0604020202020204" pitchFamily="34" charset="0"/>
                        <a:buChar char="•"/>
                      </a:pPr>
                      <a:r>
                        <a:rPr lang="en-SG" sz="1200" b="0" dirty="0"/>
                        <a:t>Airflow (Linux)</a:t>
                      </a:r>
                    </a:p>
                    <a:p>
                      <a:pPr marL="285750" indent="-285750">
                        <a:buFont typeface="Arial" panose="020B0604020202020204" pitchFamily="34" charset="0"/>
                        <a:buChar char="•"/>
                      </a:pPr>
                      <a:r>
                        <a:rPr lang="en-SG" sz="1200" b="0" dirty="0"/>
                        <a:t>PM2 (Linux)</a:t>
                      </a:r>
                    </a:p>
                    <a:p>
                      <a:pPr marL="285750" indent="-285750">
                        <a:buFont typeface="Arial" panose="020B0604020202020204" pitchFamily="34" charset="0"/>
                        <a:buChar char="•"/>
                      </a:pPr>
                      <a:r>
                        <a:rPr lang="en-SG" sz="1200" b="0" dirty="0"/>
                        <a:t>Rancher-hub (K8s)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630623173"/>
                  </a:ext>
                </a:extLst>
              </a:tr>
            </a:tbl>
          </a:graphicData>
        </a:graphic>
      </p:graphicFrame>
      <p:sp>
        <p:nvSpPr>
          <p:cNvPr id="10" name="TextBox 9">
            <a:extLst>
              <a:ext uri="{FF2B5EF4-FFF2-40B4-BE49-F238E27FC236}">
                <a16:creationId xmlns:a16="http://schemas.microsoft.com/office/drawing/2014/main" id="{66A0348F-4908-C82D-0A95-0008B24CFD46}"/>
              </a:ext>
            </a:extLst>
          </p:cNvPr>
          <p:cNvSpPr txBox="1"/>
          <p:nvPr/>
        </p:nvSpPr>
        <p:spPr>
          <a:xfrm>
            <a:off x="370549" y="2774725"/>
            <a:ext cx="3599930" cy="338554"/>
          </a:xfrm>
          <a:prstGeom prst="rect">
            <a:avLst/>
          </a:prstGeom>
          <a:noFill/>
        </p:spPr>
        <p:txBody>
          <a:bodyPr wrap="square" rtlCol="0">
            <a:spAutoFit/>
          </a:bodyPr>
          <a:lstStyle/>
          <a:p>
            <a:r>
              <a:rPr lang="en-US" sz="1600" b="1" dirty="0"/>
              <a:t>SWOT Business Analysis</a:t>
            </a:r>
            <a:endParaRPr lang="en-SG" sz="1600" b="1" dirty="0"/>
          </a:p>
        </p:txBody>
      </p:sp>
    </p:spTree>
    <p:extLst>
      <p:ext uri="{BB962C8B-B14F-4D97-AF65-F5344CB8AC3E}">
        <p14:creationId xmlns:p14="http://schemas.microsoft.com/office/powerpoint/2010/main" val="374992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1F21B-5594-3C93-C738-F7AD99E94C8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Product overview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5A0FED60-9150-4AF2-E43D-9378280F4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TextBox 5">
            <a:extLst>
              <a:ext uri="{FF2B5EF4-FFF2-40B4-BE49-F238E27FC236}">
                <a16:creationId xmlns:a16="http://schemas.microsoft.com/office/drawing/2014/main" id="{9D16C642-91A9-8348-CCEC-1DC506FC14FD}"/>
              </a:ext>
            </a:extLst>
          </p:cNvPr>
          <p:cNvSpPr txBox="1"/>
          <p:nvPr/>
        </p:nvSpPr>
        <p:spPr>
          <a:xfrm>
            <a:off x="495933" y="660041"/>
            <a:ext cx="10507012" cy="5539978"/>
          </a:xfrm>
          <a:prstGeom prst="rect">
            <a:avLst/>
          </a:prstGeom>
          <a:noFill/>
        </p:spPr>
        <p:txBody>
          <a:bodyPr wrap="square" rtlCol="0">
            <a:spAutoFit/>
          </a:bodyPr>
          <a:lstStyle/>
          <a:p>
            <a:pPr algn="just"/>
            <a:r>
              <a:rPr lang="en-US" b="1" dirty="0"/>
              <a:t>Who may be interested about using it: </a:t>
            </a:r>
          </a:p>
          <a:p>
            <a:pPr algn="just"/>
            <a:endParaRPr lang="en-US" sz="1600" b="1" dirty="0"/>
          </a:p>
          <a:p>
            <a:pPr marL="285750" indent="-285750" algn="just">
              <a:buFont typeface="Arial" panose="020B0604020202020204" pitchFamily="34" charset="0"/>
              <a:buChar char="•"/>
            </a:pPr>
            <a:r>
              <a:rPr lang="en-US" sz="1600" dirty="0"/>
              <a:t>Customers whose system config setting and requirements keep updating, or need flexible tool to integrate different apps.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Customer who wants to create some complex “human type” action especially related UI operation and Windows platform.</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Customer who needs different kinds of pre-configured activities scenario and try to avoid spending much development effort on the events/traffic generation details.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Researcher who want to automatically repeat specific scenario with small changes for their experiments.</a:t>
            </a:r>
          </a:p>
          <a:p>
            <a:pPr marL="285750" indent="-285750" algn="just">
              <a:buFont typeface="Arial" panose="020B0604020202020204" pitchFamily="34" charset="0"/>
              <a:buChar char="•"/>
            </a:pPr>
            <a:endParaRPr lang="en-US" sz="1600" dirty="0"/>
          </a:p>
          <a:p>
            <a:pPr algn="just"/>
            <a:r>
              <a:rPr lang="en-US" b="1" dirty="0"/>
              <a:t>Why user choose using it : </a:t>
            </a:r>
            <a:endParaRPr lang="en-US" dirty="0"/>
          </a:p>
          <a:p>
            <a:pPr algn="just"/>
            <a:endParaRPr lang="en-US" sz="1600" b="1" dirty="0"/>
          </a:p>
          <a:p>
            <a:pPr marL="285750" indent="-285750" algn="just">
              <a:buFont typeface="Arial" panose="020B0604020202020204" pitchFamily="34" charset="0"/>
              <a:buChar char="•"/>
            </a:pPr>
            <a:r>
              <a:rPr lang="en-US" sz="1600" b="1" dirty="0"/>
              <a:t>Open</a:t>
            </a:r>
            <a:r>
              <a:rPr lang="en-US" sz="1600" dirty="0"/>
              <a:t> : Our product is open source and focuses on more specific activities generation tasks, so compare with other general tools, our product is more suitable for the customer to create complex scenario.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Reusable</a:t>
            </a:r>
            <a:r>
              <a:rPr lang="en-US" sz="1600" dirty="0"/>
              <a:t>: Our product can provide activities library for customer to reuse and integrate to their software/program.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Flexible</a:t>
            </a:r>
            <a:r>
              <a:rPr lang="en-US" sz="1600" dirty="0"/>
              <a:t>: Our pre-build user cluster’s activities scenario can be easily changed to match customers’ requirement to help reduce the customer’s development effort. </a:t>
            </a:r>
          </a:p>
          <a:p>
            <a:pPr algn="just"/>
            <a:r>
              <a:rPr lang="en-US" sz="1400" b="1" dirty="0"/>
              <a:t> </a:t>
            </a:r>
            <a:r>
              <a:rPr lang="en-US" sz="1400" dirty="0"/>
              <a:t> </a:t>
            </a:r>
          </a:p>
        </p:txBody>
      </p:sp>
      <p:sp>
        <p:nvSpPr>
          <p:cNvPr id="9" name="TextBox 8">
            <a:extLst>
              <a:ext uri="{FF2B5EF4-FFF2-40B4-BE49-F238E27FC236}">
                <a16:creationId xmlns:a16="http://schemas.microsoft.com/office/drawing/2014/main" id="{CBED0AED-F398-BF63-86FD-DE7214483296}"/>
              </a:ext>
            </a:extLst>
          </p:cNvPr>
          <p:cNvSpPr txBox="1"/>
          <p:nvPr/>
        </p:nvSpPr>
        <p:spPr>
          <a:xfrm>
            <a:off x="432095" y="5995453"/>
            <a:ext cx="11327807" cy="769441"/>
          </a:xfrm>
          <a:prstGeom prst="rect">
            <a:avLst/>
          </a:prstGeom>
          <a:noFill/>
        </p:spPr>
        <p:txBody>
          <a:bodyPr wrap="square" rtlCol="0">
            <a:spAutoFit/>
          </a:bodyPr>
          <a:lstStyle/>
          <a:p>
            <a:pPr algn="just"/>
            <a:r>
              <a:rPr lang="en-US" sz="1600" b="1" dirty="0"/>
              <a:t>User Action emulator demo video: </a:t>
            </a:r>
          </a:p>
          <a:p>
            <a:pPr marL="285750" indent="-285750" algn="just">
              <a:buFont typeface="Arial" panose="020B0604020202020204" pitchFamily="34" charset="0"/>
              <a:buChar char="•"/>
            </a:pPr>
            <a:r>
              <a:rPr lang="en-US" sz="1400" dirty="0">
                <a:hlinkClick r:id="rId4"/>
              </a:rPr>
              <a:t>https://www.youtube.com/watch?v=jgm3gQhzUq4&amp;t=57s</a:t>
            </a:r>
            <a:endParaRPr lang="en-US" sz="1400" dirty="0"/>
          </a:p>
          <a:p>
            <a:pPr marL="285750" indent="-285750" algn="just">
              <a:buFont typeface="Arial" panose="020B0604020202020204" pitchFamily="34" charset="0"/>
              <a:buChar char="•"/>
            </a:pPr>
            <a:r>
              <a:rPr lang="en-US" sz="1400" dirty="0">
                <a:hlinkClick r:id="rId5"/>
              </a:rPr>
              <a:t>https://www.youtube.com/watch?v=wZsRmYPcPTQ</a:t>
            </a:r>
            <a:endParaRPr lang="en-US" sz="1400" dirty="0"/>
          </a:p>
        </p:txBody>
      </p:sp>
    </p:spTree>
    <p:extLst>
      <p:ext uri="{BB962C8B-B14F-4D97-AF65-F5344CB8AC3E}">
        <p14:creationId xmlns:p14="http://schemas.microsoft.com/office/powerpoint/2010/main" val="4084412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225195" y="801338"/>
            <a:ext cx="6105678" cy="6001643"/>
          </a:xfrm>
          <a:prstGeom prst="rect">
            <a:avLst/>
          </a:prstGeom>
          <a:noFill/>
        </p:spPr>
        <p:txBody>
          <a:bodyPr wrap="square" rtlCol="0">
            <a:spAutoFit/>
          </a:bodyPr>
          <a:lstStyle/>
          <a:p>
            <a:r>
              <a:rPr lang="en-US" sz="1600" b="1" dirty="0"/>
              <a:t>Program Design Purpose</a:t>
            </a:r>
          </a:p>
          <a:p>
            <a:endParaRPr lang="en-US" sz="1600" b="1" dirty="0"/>
          </a:p>
          <a:p>
            <a:r>
              <a:rPr lang="en-US" sz="1600" dirty="0"/>
              <a:t>We want to create an intelligent "actor” program which can simulate a normal MS-Windows user’s daily action ( different kinds of network access, system level operation and different app level operation) to generate user’s regular or random event based on the customer’s requirement.</a:t>
            </a:r>
            <a:r>
              <a:rPr lang="en-SG" sz="1600" dirty="0"/>
              <a:t> </a:t>
            </a:r>
            <a:r>
              <a:rPr lang="en-US" sz="1600" dirty="0"/>
              <a:t>So, it can:</a:t>
            </a:r>
          </a:p>
          <a:p>
            <a:pPr marL="285750" indent="-285750">
              <a:buFont typeface="Arial" panose="020B0604020202020204" pitchFamily="34" charset="0"/>
              <a:buChar char="•"/>
            </a:pPr>
            <a:r>
              <a:rPr lang="en-US" sz="1600" dirty="0"/>
              <a:t>Be used to repeat/replay specified large numbers of users (blue team) activities in cyber exercise event.</a:t>
            </a:r>
          </a:p>
          <a:p>
            <a:pPr marL="285750" indent="-285750">
              <a:buFont typeface="Arial" panose="020B0604020202020204" pitchFamily="34" charset="0"/>
              <a:buChar char="•"/>
            </a:pPr>
            <a:r>
              <a:rPr lang="en-US" sz="1600" dirty="0"/>
              <a:t>Generate required network traffic flow for network security research project. </a:t>
            </a:r>
          </a:p>
          <a:p>
            <a:pPr marL="285750" indent="-285750">
              <a:buFont typeface="Arial" panose="020B0604020202020204" pitchFamily="34" charset="0"/>
              <a:buChar char="•"/>
            </a:pPr>
            <a:r>
              <a:rPr lang="en-US" sz="1600" dirty="0"/>
              <a:t>Be used as repeatable user’s test environment for AI/ML trained module’s verification.</a:t>
            </a:r>
          </a:p>
          <a:p>
            <a:pPr marL="285750" indent="-285750">
              <a:buFont typeface="Arial" panose="020B0604020202020204" pitchFamily="34" charset="0"/>
              <a:buChar char="•"/>
            </a:pPr>
            <a:endParaRPr lang="en-US" sz="1600" dirty="0"/>
          </a:p>
          <a:p>
            <a:r>
              <a:rPr lang="en-US" sz="1600" b="1" dirty="0"/>
              <a:t>Action Feature Repository</a:t>
            </a:r>
            <a:r>
              <a:rPr lang="en-US" sz="1600" dirty="0"/>
              <a:t>: </a:t>
            </a:r>
          </a:p>
          <a:p>
            <a:r>
              <a:rPr lang="en-US" sz="1600" dirty="0"/>
              <a:t>Currently we provide 5 main repositories with 18 kinds of basic user action functions and 28 kinds of pre-built complex user’s actors components. The 5 main feature repositories covers: </a:t>
            </a:r>
          </a:p>
          <a:p>
            <a:endParaRPr lang="en-US" sz="1600" dirty="0"/>
          </a:p>
          <a:p>
            <a:pPr marL="285750" indent="-285750">
              <a:buFont typeface="Arial" panose="020B0604020202020204" pitchFamily="34" charset="0"/>
              <a:buChar char="•"/>
            </a:pPr>
            <a:r>
              <a:rPr lang="en-US" sz="1600" dirty="0"/>
              <a:t>Network traffic action generators. </a:t>
            </a:r>
          </a:p>
          <a:p>
            <a:pPr marL="285750" indent="-285750">
              <a:buFont typeface="Arial" panose="020B0604020202020204" pitchFamily="34" charset="0"/>
              <a:buChar char="•"/>
            </a:pPr>
            <a:r>
              <a:rPr lang="en-US" sz="1600" dirty="0"/>
              <a:t>Application operation action generators. </a:t>
            </a:r>
          </a:p>
          <a:p>
            <a:pPr marL="285750" indent="-285750">
              <a:buFont typeface="Arial" panose="020B0604020202020204" pitchFamily="34" charset="0"/>
              <a:buChar char="•"/>
            </a:pPr>
            <a:r>
              <a:rPr lang="en-US" sz="1600" dirty="0"/>
              <a:t>User’s human activities action generators.</a:t>
            </a:r>
          </a:p>
          <a:p>
            <a:pPr marL="285750" indent="-285750">
              <a:buFont typeface="Arial" panose="020B0604020202020204" pitchFamily="34" charset="0"/>
              <a:buChar char="•"/>
            </a:pPr>
            <a:r>
              <a:rPr lang="en-US" sz="1600" dirty="0"/>
              <a:t>System control action generators.</a:t>
            </a:r>
          </a:p>
          <a:p>
            <a:pPr marL="285750" indent="-285750">
              <a:buFont typeface="Arial" panose="020B0604020202020204" pitchFamily="34" charset="0"/>
              <a:buChar char="•"/>
            </a:pPr>
            <a:r>
              <a:rPr lang="en-US" sz="1600" dirty="0"/>
              <a:t>Other action generators.</a:t>
            </a:r>
          </a:p>
        </p:txBody>
      </p:sp>
      <p:sp>
        <p:nvSpPr>
          <p:cNvPr id="3" name="Rectangle 2">
            <a:extLst>
              <a:ext uri="{FF2B5EF4-FFF2-40B4-BE49-F238E27FC236}">
                <a16:creationId xmlns:a16="http://schemas.microsoft.com/office/drawing/2014/main" id="{8B9CC85E-9E8F-5282-CB8D-E26C451B9CE9}"/>
              </a:ext>
            </a:extLst>
          </p:cNvPr>
          <p:cNvSpPr/>
          <p:nvPr/>
        </p:nvSpPr>
        <p:spPr>
          <a:xfrm>
            <a:off x="6917586" y="1480930"/>
            <a:ext cx="4294928" cy="1808923"/>
          </a:xfrm>
          <a:prstGeom prst="rect">
            <a:avLst/>
          </a:prstGeom>
          <a:ln w="19050">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41B14468-2BBD-12E3-566C-3A5904E54C59}"/>
              </a:ext>
            </a:extLst>
          </p:cNvPr>
          <p:cNvSpPr/>
          <p:nvPr/>
        </p:nvSpPr>
        <p:spPr>
          <a:xfrm>
            <a:off x="7106430" y="1649898"/>
            <a:ext cx="1779104"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Network Traffic Actors</a:t>
            </a:r>
            <a:r>
              <a:rPr lang="en-SG" sz="1200" dirty="0"/>
              <a:t> </a:t>
            </a:r>
          </a:p>
        </p:txBody>
      </p:sp>
      <p:sp>
        <p:nvSpPr>
          <p:cNvPr id="7" name="Rectangle 6">
            <a:extLst>
              <a:ext uri="{FF2B5EF4-FFF2-40B4-BE49-F238E27FC236}">
                <a16:creationId xmlns:a16="http://schemas.microsoft.com/office/drawing/2014/main" id="{9A400251-D941-6F21-90EA-035F90983AF2}"/>
              </a:ext>
            </a:extLst>
          </p:cNvPr>
          <p:cNvSpPr/>
          <p:nvPr/>
        </p:nvSpPr>
        <p:spPr>
          <a:xfrm>
            <a:off x="7106430" y="2199864"/>
            <a:ext cx="1779104" cy="3478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 Operations Actors</a:t>
            </a:r>
            <a:r>
              <a:rPr lang="en-SG" sz="1200" dirty="0"/>
              <a:t> </a:t>
            </a:r>
          </a:p>
        </p:txBody>
      </p:sp>
      <p:sp>
        <p:nvSpPr>
          <p:cNvPr id="8" name="Rectangle 7">
            <a:extLst>
              <a:ext uri="{FF2B5EF4-FFF2-40B4-BE49-F238E27FC236}">
                <a16:creationId xmlns:a16="http://schemas.microsoft.com/office/drawing/2014/main" id="{8DA0F4ED-FD86-CB66-6541-1086CD4D68D9}"/>
              </a:ext>
            </a:extLst>
          </p:cNvPr>
          <p:cNvSpPr/>
          <p:nvPr/>
        </p:nvSpPr>
        <p:spPr>
          <a:xfrm>
            <a:off x="7106430" y="2749830"/>
            <a:ext cx="1779104" cy="3478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System Operation Actors</a:t>
            </a:r>
            <a:r>
              <a:rPr lang="en-SG" sz="1200" dirty="0"/>
              <a:t> </a:t>
            </a:r>
          </a:p>
        </p:txBody>
      </p:sp>
      <p:sp>
        <p:nvSpPr>
          <p:cNvPr id="9" name="Rectangle 8">
            <a:extLst>
              <a:ext uri="{FF2B5EF4-FFF2-40B4-BE49-F238E27FC236}">
                <a16:creationId xmlns:a16="http://schemas.microsoft.com/office/drawing/2014/main" id="{A2BC870F-DE85-1C71-EDBA-6526EC69D9ED}"/>
              </a:ext>
            </a:extLst>
          </p:cNvPr>
          <p:cNvSpPr/>
          <p:nvPr/>
        </p:nvSpPr>
        <p:spPr>
          <a:xfrm>
            <a:off x="9157204" y="1649898"/>
            <a:ext cx="1679713" cy="34787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Human Activities Actors</a:t>
            </a:r>
            <a:endParaRPr lang="en-SG" sz="1200" dirty="0"/>
          </a:p>
        </p:txBody>
      </p:sp>
      <p:sp>
        <p:nvSpPr>
          <p:cNvPr id="10" name="Rectangle 9">
            <a:extLst>
              <a:ext uri="{FF2B5EF4-FFF2-40B4-BE49-F238E27FC236}">
                <a16:creationId xmlns:a16="http://schemas.microsoft.com/office/drawing/2014/main" id="{5D59993C-82C5-3891-6F20-7AF4B09E5E35}"/>
              </a:ext>
            </a:extLst>
          </p:cNvPr>
          <p:cNvSpPr/>
          <p:nvPr/>
        </p:nvSpPr>
        <p:spPr>
          <a:xfrm>
            <a:off x="9157204" y="2199864"/>
            <a:ext cx="1679713" cy="3478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 Action Actors</a:t>
            </a:r>
            <a:endParaRPr lang="en-SG" sz="1200" dirty="0"/>
          </a:p>
        </p:txBody>
      </p:sp>
      <p:sp>
        <p:nvSpPr>
          <p:cNvPr id="11" name="TextBox 10">
            <a:extLst>
              <a:ext uri="{FF2B5EF4-FFF2-40B4-BE49-F238E27FC236}">
                <a16:creationId xmlns:a16="http://schemas.microsoft.com/office/drawing/2014/main" id="{98A338EA-9A49-BE11-7B56-B7F1642713B2}"/>
              </a:ext>
            </a:extLst>
          </p:cNvPr>
          <p:cNvSpPr txBox="1"/>
          <p:nvPr/>
        </p:nvSpPr>
        <p:spPr>
          <a:xfrm>
            <a:off x="9572991" y="2846423"/>
            <a:ext cx="2297595" cy="430887"/>
          </a:xfrm>
          <a:prstGeom prst="rect">
            <a:avLst/>
          </a:prstGeom>
          <a:noFill/>
        </p:spPr>
        <p:txBody>
          <a:bodyPr wrap="square" rtlCol="0">
            <a:spAutoFit/>
          </a:bodyPr>
          <a:lstStyle/>
          <a:p>
            <a:r>
              <a:rPr lang="en-SG" sz="1100" b="1" dirty="0"/>
              <a:t>Actors (event generator) repositories  </a:t>
            </a:r>
          </a:p>
        </p:txBody>
      </p:sp>
      <p:sp>
        <p:nvSpPr>
          <p:cNvPr id="12" name="Arrow: Down 11">
            <a:extLst>
              <a:ext uri="{FF2B5EF4-FFF2-40B4-BE49-F238E27FC236}">
                <a16:creationId xmlns:a16="http://schemas.microsoft.com/office/drawing/2014/main" id="{7D11EB6F-7A8C-6FC5-30CD-AF258002E0D8}"/>
              </a:ext>
            </a:extLst>
          </p:cNvPr>
          <p:cNvSpPr/>
          <p:nvPr/>
        </p:nvSpPr>
        <p:spPr>
          <a:xfrm>
            <a:off x="8498520" y="3458821"/>
            <a:ext cx="109330" cy="626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Rectangle 12">
            <a:extLst>
              <a:ext uri="{FF2B5EF4-FFF2-40B4-BE49-F238E27FC236}">
                <a16:creationId xmlns:a16="http://schemas.microsoft.com/office/drawing/2014/main" id="{FD120891-05D6-87C6-183E-FA256CAB5BFE}"/>
              </a:ext>
            </a:extLst>
          </p:cNvPr>
          <p:cNvSpPr/>
          <p:nvPr/>
        </p:nvSpPr>
        <p:spPr>
          <a:xfrm>
            <a:off x="8105315" y="4148408"/>
            <a:ext cx="146767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Action scheduler </a:t>
            </a:r>
          </a:p>
        </p:txBody>
      </p:sp>
      <p:pic>
        <p:nvPicPr>
          <p:cNvPr id="14" name="Picture 13">
            <a:extLst>
              <a:ext uri="{FF2B5EF4-FFF2-40B4-BE49-F238E27FC236}">
                <a16:creationId xmlns:a16="http://schemas.microsoft.com/office/drawing/2014/main" id="{B81FA487-D6DD-3E41-067F-2B2C62DF0521}"/>
              </a:ext>
            </a:extLst>
          </p:cNvPr>
          <p:cNvPicPr>
            <a:picLocks noChangeAspect="1"/>
          </p:cNvPicPr>
          <p:nvPr/>
        </p:nvPicPr>
        <p:blipFill>
          <a:blip r:embed="rId3"/>
          <a:stretch>
            <a:fillRect/>
          </a:stretch>
        </p:blipFill>
        <p:spPr>
          <a:xfrm>
            <a:off x="10220256" y="4079078"/>
            <a:ext cx="411108" cy="424159"/>
          </a:xfrm>
          <a:prstGeom prst="rect">
            <a:avLst/>
          </a:prstGeom>
          <a:ln w="3175">
            <a:solidFill>
              <a:schemeClr val="tx1"/>
            </a:solidFill>
          </a:ln>
        </p:spPr>
      </p:pic>
      <p:sp>
        <p:nvSpPr>
          <p:cNvPr id="15" name="TextBox 14">
            <a:extLst>
              <a:ext uri="{FF2B5EF4-FFF2-40B4-BE49-F238E27FC236}">
                <a16:creationId xmlns:a16="http://schemas.microsoft.com/office/drawing/2014/main" id="{BD358BBD-5780-8DD3-4967-EA1A140D17C4}"/>
              </a:ext>
            </a:extLst>
          </p:cNvPr>
          <p:cNvSpPr txBox="1"/>
          <p:nvPr/>
        </p:nvSpPr>
        <p:spPr>
          <a:xfrm>
            <a:off x="9277012" y="3525161"/>
            <a:ext cx="2297595" cy="430887"/>
          </a:xfrm>
          <a:prstGeom prst="rect">
            <a:avLst/>
          </a:prstGeom>
          <a:noFill/>
        </p:spPr>
        <p:txBody>
          <a:bodyPr wrap="square" rtlCol="0">
            <a:spAutoFit/>
          </a:bodyPr>
          <a:lstStyle/>
          <a:p>
            <a:r>
              <a:rPr lang="en-SG" sz="1100" b="1" dirty="0"/>
              <a:t>Customers reequipment config file (event time line)</a:t>
            </a:r>
          </a:p>
        </p:txBody>
      </p:sp>
      <p:cxnSp>
        <p:nvCxnSpPr>
          <p:cNvPr id="16" name="Straight Arrow Connector 15">
            <a:extLst>
              <a:ext uri="{FF2B5EF4-FFF2-40B4-BE49-F238E27FC236}">
                <a16:creationId xmlns:a16="http://schemas.microsoft.com/office/drawing/2014/main" id="{BA7788AA-D82F-AFA9-9013-A6202A45B45F}"/>
              </a:ext>
            </a:extLst>
          </p:cNvPr>
          <p:cNvCxnSpPr>
            <a:cxnSpLocks/>
          </p:cNvCxnSpPr>
          <p:nvPr/>
        </p:nvCxnSpPr>
        <p:spPr>
          <a:xfrm flipH="1">
            <a:off x="9670725" y="4243728"/>
            <a:ext cx="44726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8917820-1BB1-7D9F-88A2-3B5BAE5E0755}"/>
              </a:ext>
            </a:extLst>
          </p:cNvPr>
          <p:cNvCxnSpPr>
            <a:cxnSpLocks/>
          </p:cNvCxnSpPr>
          <p:nvPr/>
        </p:nvCxnSpPr>
        <p:spPr>
          <a:xfrm>
            <a:off x="8784486" y="4496278"/>
            <a:ext cx="0" cy="3838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CB6B898-448C-71C6-8490-F2D520981E60}"/>
              </a:ext>
            </a:extLst>
          </p:cNvPr>
          <p:cNvSpPr/>
          <p:nvPr/>
        </p:nvSpPr>
        <p:spPr>
          <a:xfrm>
            <a:off x="8189795" y="4943541"/>
            <a:ext cx="1292088"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sp>
        <p:nvSpPr>
          <p:cNvPr id="19" name="TextBox 18">
            <a:extLst>
              <a:ext uri="{FF2B5EF4-FFF2-40B4-BE49-F238E27FC236}">
                <a16:creationId xmlns:a16="http://schemas.microsoft.com/office/drawing/2014/main" id="{4CA308FB-C049-401C-A0A7-743F6F7A4FE4}"/>
              </a:ext>
            </a:extLst>
          </p:cNvPr>
          <p:cNvSpPr txBox="1"/>
          <p:nvPr/>
        </p:nvSpPr>
        <p:spPr>
          <a:xfrm>
            <a:off x="9578499" y="4943541"/>
            <a:ext cx="347472" cy="369332"/>
          </a:xfrm>
          <a:prstGeom prst="rect">
            <a:avLst/>
          </a:prstGeom>
          <a:noFill/>
        </p:spPr>
        <p:txBody>
          <a:bodyPr wrap="square" rtlCol="0">
            <a:spAutoFit/>
          </a:bodyPr>
          <a:lstStyle/>
          <a:p>
            <a:r>
              <a:rPr lang="en-SG" dirty="0"/>
              <a:t>…</a:t>
            </a:r>
          </a:p>
        </p:txBody>
      </p:sp>
      <p:sp>
        <p:nvSpPr>
          <p:cNvPr id="20" name="Rectangle 19">
            <a:extLst>
              <a:ext uri="{FF2B5EF4-FFF2-40B4-BE49-F238E27FC236}">
                <a16:creationId xmlns:a16="http://schemas.microsoft.com/office/drawing/2014/main" id="{BD7449EA-BA0D-4CDF-9276-51B639D85158}"/>
              </a:ext>
            </a:extLst>
          </p:cNvPr>
          <p:cNvSpPr/>
          <p:nvPr/>
        </p:nvSpPr>
        <p:spPr>
          <a:xfrm>
            <a:off x="9925971" y="4926038"/>
            <a:ext cx="126680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cxnSp>
        <p:nvCxnSpPr>
          <p:cNvPr id="21" name="Straight Arrow Connector 20">
            <a:extLst>
              <a:ext uri="{FF2B5EF4-FFF2-40B4-BE49-F238E27FC236}">
                <a16:creationId xmlns:a16="http://schemas.microsoft.com/office/drawing/2014/main" id="{0D9ED025-0ECF-55DC-C469-6FBC6BD2C3ED}"/>
              </a:ext>
            </a:extLst>
          </p:cNvPr>
          <p:cNvCxnSpPr>
            <a:cxnSpLocks/>
          </p:cNvCxnSpPr>
          <p:nvPr/>
        </p:nvCxnSpPr>
        <p:spPr>
          <a:xfrm>
            <a:off x="7317709"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5D71205-A5E8-8755-DA56-2AB4DA15A130}"/>
              </a:ext>
            </a:extLst>
          </p:cNvPr>
          <p:cNvCxnSpPr>
            <a:cxnSpLocks/>
          </p:cNvCxnSpPr>
          <p:nvPr/>
        </p:nvCxnSpPr>
        <p:spPr>
          <a:xfrm flipH="1">
            <a:off x="9362612" y="5309638"/>
            <a:ext cx="573298" cy="3870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7FF272C-A374-4CCF-19CE-9F44E1D1F31F}"/>
              </a:ext>
            </a:extLst>
          </p:cNvPr>
          <p:cNvSpPr/>
          <p:nvPr/>
        </p:nvSpPr>
        <p:spPr>
          <a:xfrm>
            <a:off x="7074621" y="5782282"/>
            <a:ext cx="2468553"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Scenario / users group emulator </a:t>
            </a:r>
          </a:p>
        </p:txBody>
      </p:sp>
      <p:sp>
        <p:nvSpPr>
          <p:cNvPr id="24" name="Rectangle 23">
            <a:extLst>
              <a:ext uri="{FF2B5EF4-FFF2-40B4-BE49-F238E27FC236}">
                <a16:creationId xmlns:a16="http://schemas.microsoft.com/office/drawing/2014/main" id="{8F3EFF47-AE97-B80D-147E-2B09418A0594}"/>
              </a:ext>
            </a:extLst>
          </p:cNvPr>
          <p:cNvSpPr/>
          <p:nvPr/>
        </p:nvSpPr>
        <p:spPr>
          <a:xfrm>
            <a:off x="6596010" y="4961768"/>
            <a:ext cx="1431375"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Environment config</a:t>
            </a:r>
          </a:p>
        </p:txBody>
      </p:sp>
      <p:cxnSp>
        <p:nvCxnSpPr>
          <p:cNvPr id="25" name="Straight Arrow Connector 24">
            <a:extLst>
              <a:ext uri="{FF2B5EF4-FFF2-40B4-BE49-F238E27FC236}">
                <a16:creationId xmlns:a16="http://schemas.microsoft.com/office/drawing/2014/main" id="{3E2A39F8-7133-F104-938F-F414F3139440}"/>
              </a:ext>
            </a:extLst>
          </p:cNvPr>
          <p:cNvCxnSpPr>
            <a:cxnSpLocks/>
          </p:cNvCxnSpPr>
          <p:nvPr/>
        </p:nvCxnSpPr>
        <p:spPr>
          <a:xfrm>
            <a:off x="8784486"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1DAC9822-7DEB-0BD0-6F1B-608BB4DF4F5C}"/>
              </a:ext>
            </a:extLst>
          </p:cNvPr>
          <p:cNvPicPr>
            <a:picLocks noChangeAspect="1"/>
          </p:cNvPicPr>
          <p:nvPr/>
        </p:nvPicPr>
        <p:blipFill>
          <a:blip r:embed="rId3"/>
          <a:stretch>
            <a:fillRect/>
          </a:stretch>
        </p:blipFill>
        <p:spPr>
          <a:xfrm>
            <a:off x="7040043" y="4213801"/>
            <a:ext cx="411108" cy="424159"/>
          </a:xfrm>
          <a:prstGeom prst="rect">
            <a:avLst/>
          </a:prstGeom>
          <a:ln w="3175">
            <a:solidFill>
              <a:schemeClr val="tx1"/>
            </a:solidFill>
          </a:ln>
        </p:spPr>
      </p:pic>
      <p:cxnSp>
        <p:nvCxnSpPr>
          <p:cNvPr id="27" name="Straight Arrow Connector 26">
            <a:extLst>
              <a:ext uri="{FF2B5EF4-FFF2-40B4-BE49-F238E27FC236}">
                <a16:creationId xmlns:a16="http://schemas.microsoft.com/office/drawing/2014/main" id="{33F52BF5-8507-2CEA-CA56-6BDBB6A0218C}"/>
              </a:ext>
            </a:extLst>
          </p:cNvPr>
          <p:cNvCxnSpPr>
            <a:cxnSpLocks/>
          </p:cNvCxnSpPr>
          <p:nvPr/>
        </p:nvCxnSpPr>
        <p:spPr>
          <a:xfrm flipH="1">
            <a:off x="7285807" y="4712373"/>
            <a:ext cx="5725" cy="2113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984FE7-48C9-4552-C67C-F4C8F822AEE6}"/>
              </a:ext>
            </a:extLst>
          </p:cNvPr>
          <p:cNvSpPr txBox="1"/>
          <p:nvPr/>
        </p:nvSpPr>
        <p:spPr>
          <a:xfrm>
            <a:off x="6639675" y="3740604"/>
            <a:ext cx="1431375" cy="430887"/>
          </a:xfrm>
          <a:prstGeom prst="rect">
            <a:avLst/>
          </a:prstGeom>
          <a:noFill/>
        </p:spPr>
        <p:txBody>
          <a:bodyPr wrap="square" rtlCol="0">
            <a:spAutoFit/>
          </a:bodyPr>
          <a:lstStyle/>
          <a:p>
            <a:r>
              <a:rPr lang="en-SG" sz="1100" b="1" dirty="0"/>
              <a:t>Customer’s network topology config  </a:t>
            </a:r>
          </a:p>
        </p:txBody>
      </p:sp>
      <p:pic>
        <p:nvPicPr>
          <p:cNvPr id="29" name="Picture 4">
            <a:extLst>
              <a:ext uri="{FF2B5EF4-FFF2-40B4-BE49-F238E27FC236}">
                <a16:creationId xmlns:a16="http://schemas.microsoft.com/office/drawing/2014/main" id="{4025A0C5-8B2E-4D35-1F92-CB5121B93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6222" y="5782282"/>
            <a:ext cx="257116" cy="2571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5C3098D8-744A-B64F-E259-99C2E2301061}"/>
              </a:ext>
            </a:extLst>
          </p:cNvPr>
          <p:cNvSpPr txBox="1"/>
          <p:nvPr/>
        </p:nvSpPr>
        <p:spPr>
          <a:xfrm>
            <a:off x="9997961" y="5696709"/>
            <a:ext cx="1266806" cy="430887"/>
          </a:xfrm>
          <a:prstGeom prst="rect">
            <a:avLst/>
          </a:prstGeom>
          <a:noFill/>
          <a:ln w="12700">
            <a:solidFill>
              <a:schemeClr val="tx1"/>
            </a:solidFill>
            <a:prstDash val="sysDash"/>
          </a:ln>
        </p:spPr>
        <p:txBody>
          <a:bodyPr wrap="square" rtlCol="0">
            <a:spAutoFit/>
          </a:bodyPr>
          <a:lstStyle/>
          <a:p>
            <a:r>
              <a:rPr lang="en-SG" sz="1100" dirty="0"/>
              <a:t>Monitor and Control hub (Web)</a:t>
            </a:r>
          </a:p>
        </p:txBody>
      </p:sp>
      <p:cxnSp>
        <p:nvCxnSpPr>
          <p:cNvPr id="31" name="Straight Arrow Connector 30">
            <a:extLst>
              <a:ext uri="{FF2B5EF4-FFF2-40B4-BE49-F238E27FC236}">
                <a16:creationId xmlns:a16="http://schemas.microsoft.com/office/drawing/2014/main" id="{935CC5B0-ABB2-8410-8147-2509C3C3E205}"/>
              </a:ext>
            </a:extLst>
          </p:cNvPr>
          <p:cNvCxnSpPr>
            <a:cxnSpLocks/>
            <a:stCxn id="30" idx="3"/>
            <a:endCxn id="29" idx="1"/>
          </p:cNvCxnSpPr>
          <p:nvPr/>
        </p:nvCxnSpPr>
        <p:spPr>
          <a:xfrm flipV="1">
            <a:off x="11264767"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73D72A0-1110-9BF8-949B-EC07FF6251D5}"/>
              </a:ext>
            </a:extLst>
          </p:cNvPr>
          <p:cNvCxnSpPr>
            <a:cxnSpLocks/>
          </p:cNvCxnSpPr>
          <p:nvPr/>
        </p:nvCxnSpPr>
        <p:spPr>
          <a:xfrm flipV="1">
            <a:off x="9548681"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1A62063-23C1-EFB5-3123-FE5D93969BCD}"/>
              </a:ext>
            </a:extLst>
          </p:cNvPr>
          <p:cNvSpPr txBox="1"/>
          <p:nvPr/>
        </p:nvSpPr>
        <p:spPr>
          <a:xfrm>
            <a:off x="6753220" y="894525"/>
            <a:ext cx="3599930" cy="338554"/>
          </a:xfrm>
          <a:prstGeom prst="rect">
            <a:avLst/>
          </a:prstGeom>
          <a:noFill/>
        </p:spPr>
        <p:txBody>
          <a:bodyPr wrap="square" rtlCol="0">
            <a:spAutoFit/>
          </a:bodyPr>
          <a:lstStyle/>
          <a:p>
            <a:r>
              <a:rPr lang="en-US" sz="1600" b="1" dirty="0"/>
              <a:t>System module diagram </a:t>
            </a:r>
            <a:endParaRPr lang="en-SG" sz="1600" b="1" dirty="0"/>
          </a:p>
        </p:txBody>
      </p:sp>
      <p:sp>
        <p:nvSpPr>
          <p:cNvPr id="34" name="TextBox 33">
            <a:extLst>
              <a:ext uri="{FF2B5EF4-FFF2-40B4-BE49-F238E27FC236}">
                <a16:creationId xmlns:a16="http://schemas.microsoft.com/office/drawing/2014/main" id="{D1005488-9C40-65CD-A854-A3BBAF677E36}"/>
              </a:ext>
            </a:extLst>
          </p:cNvPr>
          <p:cNvSpPr txBox="1"/>
          <p:nvPr/>
        </p:nvSpPr>
        <p:spPr>
          <a:xfrm>
            <a:off x="11605376" y="5503173"/>
            <a:ext cx="533784" cy="261610"/>
          </a:xfrm>
          <a:prstGeom prst="rect">
            <a:avLst/>
          </a:prstGeom>
          <a:noFill/>
        </p:spPr>
        <p:txBody>
          <a:bodyPr wrap="square" rtlCol="0">
            <a:spAutoFit/>
          </a:bodyPr>
          <a:lstStyle/>
          <a:p>
            <a:r>
              <a:rPr lang="en-SG" sz="1100" b="1" dirty="0"/>
              <a:t>User</a:t>
            </a:r>
          </a:p>
        </p:txBody>
      </p:sp>
    </p:spTree>
    <p:extLst>
      <p:ext uri="{BB962C8B-B14F-4D97-AF65-F5344CB8AC3E}">
        <p14:creationId xmlns:p14="http://schemas.microsoft.com/office/powerpoint/2010/main" val="33384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Components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E41C1A65-01D5-3779-0FF5-323BD359DE9A}"/>
              </a:ext>
            </a:extLst>
          </p:cNvPr>
          <p:cNvSpPr txBox="1"/>
          <p:nvPr/>
        </p:nvSpPr>
        <p:spPr>
          <a:xfrm>
            <a:off x="190182" y="615348"/>
            <a:ext cx="4229300" cy="5509200"/>
          </a:xfrm>
          <a:prstGeom prst="rect">
            <a:avLst/>
          </a:prstGeom>
          <a:noFill/>
        </p:spPr>
        <p:txBody>
          <a:bodyPr wrap="square" rtlCol="0">
            <a:spAutoFit/>
          </a:bodyPr>
          <a:lstStyle/>
          <a:p>
            <a:endParaRPr lang="en-US" sz="1600" b="1" dirty="0"/>
          </a:p>
          <a:p>
            <a:r>
              <a:rPr lang="en-US" sz="1600" b="1" dirty="0"/>
              <a:t>Program components</a:t>
            </a:r>
          </a:p>
          <a:p>
            <a:r>
              <a:rPr lang="en-US" sz="1600" dirty="0"/>
              <a:t>The emulator program provides four levels of components to build/implement the customers requirement: </a:t>
            </a:r>
          </a:p>
          <a:p>
            <a:endParaRPr lang="en-US" sz="1600" dirty="0"/>
          </a:p>
          <a:p>
            <a:pPr marL="285750" indent="-285750">
              <a:buFont typeface="Arial" panose="020B0604020202020204" pitchFamily="34" charset="0"/>
              <a:buChar char="•"/>
            </a:pPr>
            <a:r>
              <a:rPr lang="en-US" sz="1600" b="1" dirty="0"/>
              <a:t>Basic action function[lvl-0] : </a:t>
            </a:r>
            <a:r>
              <a:rPr lang="en-US" sz="1600" dirty="0"/>
              <a:t>Do one basic action such as file send tcp request, file copy, run cmd. </a:t>
            </a:r>
          </a:p>
          <a:p>
            <a:pPr marL="285750" indent="-285750">
              <a:buFont typeface="Arial" panose="020B0604020202020204" pitchFamily="34" charset="0"/>
              <a:buChar char="•"/>
            </a:pPr>
            <a:r>
              <a:rPr lang="en-US" sz="1600" b="1" dirty="0"/>
              <a:t>User action [lvl-1]:</a:t>
            </a:r>
            <a:r>
              <a:rPr lang="en-US" sz="1600" dirty="0"/>
              <a:t> Grouped basic functions with a schedule config file to implement complex user’s action such read and write email, join a zoom meeting. </a:t>
            </a:r>
          </a:p>
          <a:p>
            <a:pPr marL="285750" indent="-285750">
              <a:buFont typeface="Arial" panose="020B0604020202020204" pitchFamily="34" charset="0"/>
              <a:buChar char="•"/>
            </a:pPr>
            <a:r>
              <a:rPr lang="en-US" sz="1600" b="1" dirty="0"/>
              <a:t>Actor [lvl-2]: </a:t>
            </a:r>
            <a:r>
              <a:rPr lang="en-US" sz="1600" dirty="0"/>
              <a:t>Grouped user actions with a schedule config file to implement human normal activity such as edit a PPT and share to the cloud, play a sample game, surf the internet and download the contents. </a:t>
            </a:r>
          </a:p>
          <a:p>
            <a:pPr marL="285750" indent="-285750">
              <a:buFont typeface="Arial" panose="020B0604020202020204" pitchFamily="34" charset="0"/>
              <a:buChar char="•"/>
            </a:pPr>
            <a:r>
              <a:rPr lang="en-SG" sz="1600" b="1" dirty="0"/>
              <a:t>User emulator [lvl-3]: </a:t>
            </a:r>
            <a:r>
              <a:rPr lang="en-SG" sz="1600" dirty="0"/>
              <a:t>Schedule the actors with a customized timeline so the emulator can implement a specific user’s daily event, such as a network admin.</a:t>
            </a:r>
          </a:p>
        </p:txBody>
      </p:sp>
      <p:sp>
        <p:nvSpPr>
          <p:cNvPr id="3" name="Rectangle 2">
            <a:extLst>
              <a:ext uri="{FF2B5EF4-FFF2-40B4-BE49-F238E27FC236}">
                <a16:creationId xmlns:a16="http://schemas.microsoft.com/office/drawing/2014/main" id="{9AB8E00F-A69E-C3F3-BA43-A79DA2EB4C78}"/>
              </a:ext>
            </a:extLst>
          </p:cNvPr>
          <p:cNvSpPr/>
          <p:nvPr/>
        </p:nvSpPr>
        <p:spPr>
          <a:xfrm>
            <a:off x="4540537" y="1694475"/>
            <a:ext cx="6816520" cy="3520387"/>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9D6BE40C-1F02-59B8-4628-236AC9A22230}"/>
              </a:ext>
            </a:extLst>
          </p:cNvPr>
          <p:cNvSpPr/>
          <p:nvPr/>
        </p:nvSpPr>
        <p:spPr>
          <a:xfrm>
            <a:off x="4649089" y="1990858"/>
            <a:ext cx="5159218"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7" name="Rectangle 6">
            <a:extLst>
              <a:ext uri="{FF2B5EF4-FFF2-40B4-BE49-F238E27FC236}">
                <a16:creationId xmlns:a16="http://schemas.microsoft.com/office/drawing/2014/main" id="{AE429F22-7297-7423-3A0D-7B9E7CE6E58C}"/>
              </a:ext>
            </a:extLst>
          </p:cNvPr>
          <p:cNvSpPr/>
          <p:nvPr/>
        </p:nvSpPr>
        <p:spPr>
          <a:xfrm>
            <a:off x="4729190" y="2224774"/>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8" name="Picture 7">
            <a:extLst>
              <a:ext uri="{FF2B5EF4-FFF2-40B4-BE49-F238E27FC236}">
                <a16:creationId xmlns:a16="http://schemas.microsoft.com/office/drawing/2014/main" id="{47E70C46-0143-4572-9D01-1E6DBA498813}"/>
              </a:ext>
            </a:extLst>
          </p:cNvPr>
          <p:cNvPicPr>
            <a:picLocks noChangeAspect="1"/>
          </p:cNvPicPr>
          <p:nvPr/>
        </p:nvPicPr>
        <p:blipFill>
          <a:blip r:embed="rId3"/>
          <a:stretch>
            <a:fillRect/>
          </a:stretch>
        </p:blipFill>
        <p:spPr>
          <a:xfrm>
            <a:off x="5215215" y="2308547"/>
            <a:ext cx="355832" cy="427982"/>
          </a:xfrm>
          <a:prstGeom prst="rect">
            <a:avLst/>
          </a:prstGeom>
        </p:spPr>
      </p:pic>
      <p:pic>
        <p:nvPicPr>
          <p:cNvPr id="9" name="Picture 8">
            <a:extLst>
              <a:ext uri="{FF2B5EF4-FFF2-40B4-BE49-F238E27FC236}">
                <a16:creationId xmlns:a16="http://schemas.microsoft.com/office/drawing/2014/main" id="{0D27725B-2131-6919-4035-6D9EB239C4A6}"/>
              </a:ext>
            </a:extLst>
          </p:cNvPr>
          <p:cNvPicPr>
            <a:picLocks noChangeAspect="1"/>
          </p:cNvPicPr>
          <p:nvPr/>
        </p:nvPicPr>
        <p:blipFill>
          <a:blip r:embed="rId4"/>
          <a:stretch>
            <a:fillRect/>
          </a:stretch>
        </p:blipFill>
        <p:spPr>
          <a:xfrm>
            <a:off x="6245362" y="2320776"/>
            <a:ext cx="411108" cy="424159"/>
          </a:xfrm>
          <a:prstGeom prst="rect">
            <a:avLst/>
          </a:prstGeom>
          <a:ln w="3175">
            <a:solidFill>
              <a:schemeClr val="tx1"/>
            </a:solidFill>
          </a:ln>
        </p:spPr>
      </p:pic>
      <p:pic>
        <p:nvPicPr>
          <p:cNvPr id="10" name="Picture 9">
            <a:extLst>
              <a:ext uri="{FF2B5EF4-FFF2-40B4-BE49-F238E27FC236}">
                <a16:creationId xmlns:a16="http://schemas.microsoft.com/office/drawing/2014/main" id="{6E46BFAF-74BC-E17F-55A4-0941846975F4}"/>
              </a:ext>
            </a:extLst>
          </p:cNvPr>
          <p:cNvPicPr>
            <a:picLocks noChangeAspect="1"/>
          </p:cNvPicPr>
          <p:nvPr/>
        </p:nvPicPr>
        <p:blipFill>
          <a:blip r:embed="rId3"/>
          <a:stretch>
            <a:fillRect/>
          </a:stretch>
        </p:blipFill>
        <p:spPr>
          <a:xfrm>
            <a:off x="5803034" y="2291778"/>
            <a:ext cx="355832" cy="427982"/>
          </a:xfrm>
          <a:prstGeom prst="rect">
            <a:avLst/>
          </a:prstGeom>
        </p:spPr>
      </p:pic>
      <p:pic>
        <p:nvPicPr>
          <p:cNvPr id="11" name="Picture 10">
            <a:extLst>
              <a:ext uri="{FF2B5EF4-FFF2-40B4-BE49-F238E27FC236}">
                <a16:creationId xmlns:a16="http://schemas.microsoft.com/office/drawing/2014/main" id="{5EB57103-BF39-1B4D-0E2D-A33F819C0017}"/>
              </a:ext>
            </a:extLst>
          </p:cNvPr>
          <p:cNvPicPr>
            <a:picLocks noChangeAspect="1"/>
          </p:cNvPicPr>
          <p:nvPr/>
        </p:nvPicPr>
        <p:blipFill>
          <a:blip r:embed="rId3"/>
          <a:stretch>
            <a:fillRect/>
          </a:stretch>
        </p:blipFill>
        <p:spPr>
          <a:xfrm>
            <a:off x="4801470" y="2308547"/>
            <a:ext cx="355832" cy="427982"/>
          </a:xfrm>
          <a:prstGeom prst="rect">
            <a:avLst/>
          </a:prstGeom>
        </p:spPr>
      </p:pic>
      <p:sp>
        <p:nvSpPr>
          <p:cNvPr id="12" name="TextBox 11">
            <a:extLst>
              <a:ext uri="{FF2B5EF4-FFF2-40B4-BE49-F238E27FC236}">
                <a16:creationId xmlns:a16="http://schemas.microsoft.com/office/drawing/2014/main" id="{103850DB-0F16-6D40-E0C6-3FE10D2DBBE7}"/>
              </a:ext>
            </a:extLst>
          </p:cNvPr>
          <p:cNvSpPr txBox="1"/>
          <p:nvPr/>
        </p:nvSpPr>
        <p:spPr>
          <a:xfrm>
            <a:off x="5527596" y="2399809"/>
            <a:ext cx="347472" cy="369332"/>
          </a:xfrm>
          <a:prstGeom prst="rect">
            <a:avLst/>
          </a:prstGeom>
          <a:noFill/>
        </p:spPr>
        <p:txBody>
          <a:bodyPr wrap="square" rtlCol="0">
            <a:spAutoFit/>
          </a:bodyPr>
          <a:lstStyle/>
          <a:p>
            <a:r>
              <a:rPr lang="en-SG" dirty="0"/>
              <a:t>…</a:t>
            </a:r>
          </a:p>
        </p:txBody>
      </p:sp>
      <p:sp>
        <p:nvSpPr>
          <p:cNvPr id="13" name="TextBox 12">
            <a:extLst>
              <a:ext uri="{FF2B5EF4-FFF2-40B4-BE49-F238E27FC236}">
                <a16:creationId xmlns:a16="http://schemas.microsoft.com/office/drawing/2014/main" id="{2CDF6211-2FAD-33E5-3533-FA487F683940}"/>
              </a:ext>
            </a:extLst>
          </p:cNvPr>
          <p:cNvSpPr txBox="1"/>
          <p:nvPr/>
        </p:nvSpPr>
        <p:spPr>
          <a:xfrm>
            <a:off x="4696759" y="2696986"/>
            <a:ext cx="1509778" cy="261610"/>
          </a:xfrm>
          <a:prstGeom prst="rect">
            <a:avLst/>
          </a:prstGeom>
          <a:noFill/>
        </p:spPr>
        <p:txBody>
          <a:bodyPr wrap="square" rtlCol="0">
            <a:spAutoFit/>
          </a:bodyPr>
          <a:lstStyle/>
          <a:p>
            <a:r>
              <a:rPr lang="en-SG" sz="1100" dirty="0"/>
              <a:t>Basic action functions </a:t>
            </a:r>
          </a:p>
        </p:txBody>
      </p:sp>
      <p:sp>
        <p:nvSpPr>
          <p:cNvPr id="14" name="TextBox 13">
            <a:extLst>
              <a:ext uri="{FF2B5EF4-FFF2-40B4-BE49-F238E27FC236}">
                <a16:creationId xmlns:a16="http://schemas.microsoft.com/office/drawing/2014/main" id="{5D5FFC8A-C4C2-A408-1652-D9D29AC92CA1}"/>
              </a:ext>
            </a:extLst>
          </p:cNvPr>
          <p:cNvSpPr txBox="1"/>
          <p:nvPr/>
        </p:nvSpPr>
        <p:spPr>
          <a:xfrm>
            <a:off x="6224952" y="2753197"/>
            <a:ext cx="587931" cy="261610"/>
          </a:xfrm>
          <a:prstGeom prst="rect">
            <a:avLst/>
          </a:prstGeom>
          <a:noFill/>
        </p:spPr>
        <p:txBody>
          <a:bodyPr wrap="square" rtlCol="0">
            <a:spAutoFit/>
          </a:bodyPr>
          <a:lstStyle/>
          <a:p>
            <a:r>
              <a:rPr lang="en-SG" sz="1100" dirty="0"/>
              <a:t>Config</a:t>
            </a:r>
          </a:p>
        </p:txBody>
      </p:sp>
      <p:cxnSp>
        <p:nvCxnSpPr>
          <p:cNvPr id="15" name="Straight Arrow Connector 14">
            <a:extLst>
              <a:ext uri="{FF2B5EF4-FFF2-40B4-BE49-F238E27FC236}">
                <a16:creationId xmlns:a16="http://schemas.microsoft.com/office/drawing/2014/main" id="{135836CC-5157-F56F-054E-E537495DE33F}"/>
              </a:ext>
            </a:extLst>
          </p:cNvPr>
          <p:cNvCxnSpPr/>
          <p:nvPr/>
        </p:nvCxnSpPr>
        <p:spPr>
          <a:xfrm>
            <a:off x="5451648" y="2870550"/>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D3F9901-DECA-6406-A9E9-F47479AE4E19}"/>
              </a:ext>
            </a:extLst>
          </p:cNvPr>
          <p:cNvCxnSpPr>
            <a:cxnSpLocks/>
          </p:cNvCxnSpPr>
          <p:nvPr/>
        </p:nvCxnSpPr>
        <p:spPr>
          <a:xfrm>
            <a:off x="6251502" y="2838806"/>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3B7DC7-FA61-98E7-8765-71109F44757D}"/>
              </a:ext>
            </a:extLst>
          </p:cNvPr>
          <p:cNvSpPr txBox="1"/>
          <p:nvPr/>
        </p:nvSpPr>
        <p:spPr>
          <a:xfrm>
            <a:off x="5232430" y="3071018"/>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18" name="TextBox 17">
            <a:extLst>
              <a:ext uri="{FF2B5EF4-FFF2-40B4-BE49-F238E27FC236}">
                <a16:creationId xmlns:a16="http://schemas.microsoft.com/office/drawing/2014/main" id="{F5B06563-9F93-47F8-38E4-593AFEC33A0B}"/>
              </a:ext>
            </a:extLst>
          </p:cNvPr>
          <p:cNvSpPr txBox="1"/>
          <p:nvPr/>
        </p:nvSpPr>
        <p:spPr>
          <a:xfrm>
            <a:off x="4649088" y="1996666"/>
            <a:ext cx="1509778" cy="261610"/>
          </a:xfrm>
          <a:prstGeom prst="rect">
            <a:avLst/>
          </a:prstGeom>
          <a:noFill/>
        </p:spPr>
        <p:txBody>
          <a:bodyPr wrap="square" rtlCol="0">
            <a:spAutoFit/>
          </a:bodyPr>
          <a:lstStyle/>
          <a:p>
            <a:r>
              <a:rPr lang="en-SG" sz="1100" b="1" dirty="0"/>
              <a:t>User Action</a:t>
            </a:r>
          </a:p>
        </p:txBody>
      </p:sp>
      <p:sp>
        <p:nvSpPr>
          <p:cNvPr id="19" name="Rectangle 18">
            <a:extLst>
              <a:ext uri="{FF2B5EF4-FFF2-40B4-BE49-F238E27FC236}">
                <a16:creationId xmlns:a16="http://schemas.microsoft.com/office/drawing/2014/main" id="{F9E64683-112B-D497-448E-844A9D4FEC21}"/>
              </a:ext>
            </a:extLst>
          </p:cNvPr>
          <p:cNvSpPr/>
          <p:nvPr/>
        </p:nvSpPr>
        <p:spPr>
          <a:xfrm>
            <a:off x="7036221" y="2249669"/>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20" name="Picture 19">
            <a:extLst>
              <a:ext uri="{FF2B5EF4-FFF2-40B4-BE49-F238E27FC236}">
                <a16:creationId xmlns:a16="http://schemas.microsoft.com/office/drawing/2014/main" id="{6AB946EE-2ABD-A448-055B-3516D6DDFAD1}"/>
              </a:ext>
            </a:extLst>
          </p:cNvPr>
          <p:cNvPicPr>
            <a:picLocks noChangeAspect="1"/>
          </p:cNvPicPr>
          <p:nvPr/>
        </p:nvPicPr>
        <p:blipFill>
          <a:blip r:embed="rId4"/>
          <a:stretch>
            <a:fillRect/>
          </a:stretch>
        </p:blipFill>
        <p:spPr>
          <a:xfrm>
            <a:off x="8552393" y="2345671"/>
            <a:ext cx="411108" cy="424159"/>
          </a:xfrm>
          <a:prstGeom prst="rect">
            <a:avLst/>
          </a:prstGeom>
          <a:ln w="3175">
            <a:solidFill>
              <a:schemeClr val="tx1"/>
            </a:solidFill>
          </a:ln>
        </p:spPr>
      </p:pic>
      <p:pic>
        <p:nvPicPr>
          <p:cNvPr id="21" name="Picture 20">
            <a:extLst>
              <a:ext uri="{FF2B5EF4-FFF2-40B4-BE49-F238E27FC236}">
                <a16:creationId xmlns:a16="http://schemas.microsoft.com/office/drawing/2014/main" id="{70AF1C2C-8288-4A10-C534-1189513CFE63}"/>
              </a:ext>
            </a:extLst>
          </p:cNvPr>
          <p:cNvPicPr>
            <a:picLocks noChangeAspect="1"/>
          </p:cNvPicPr>
          <p:nvPr/>
        </p:nvPicPr>
        <p:blipFill>
          <a:blip r:embed="rId3"/>
          <a:stretch>
            <a:fillRect/>
          </a:stretch>
        </p:blipFill>
        <p:spPr>
          <a:xfrm>
            <a:off x="8110065" y="2316673"/>
            <a:ext cx="355832" cy="427982"/>
          </a:xfrm>
          <a:prstGeom prst="rect">
            <a:avLst/>
          </a:prstGeom>
        </p:spPr>
      </p:pic>
      <p:sp>
        <p:nvSpPr>
          <p:cNvPr id="22" name="TextBox 21">
            <a:extLst>
              <a:ext uri="{FF2B5EF4-FFF2-40B4-BE49-F238E27FC236}">
                <a16:creationId xmlns:a16="http://schemas.microsoft.com/office/drawing/2014/main" id="{94EA8823-615F-46FC-9581-E8AA467574D7}"/>
              </a:ext>
            </a:extLst>
          </p:cNvPr>
          <p:cNvSpPr txBox="1"/>
          <p:nvPr/>
        </p:nvSpPr>
        <p:spPr>
          <a:xfrm>
            <a:off x="7834627" y="2424704"/>
            <a:ext cx="347472" cy="369332"/>
          </a:xfrm>
          <a:prstGeom prst="rect">
            <a:avLst/>
          </a:prstGeom>
          <a:noFill/>
        </p:spPr>
        <p:txBody>
          <a:bodyPr wrap="square" rtlCol="0">
            <a:spAutoFit/>
          </a:bodyPr>
          <a:lstStyle/>
          <a:p>
            <a:r>
              <a:rPr lang="en-SG" dirty="0"/>
              <a:t>…</a:t>
            </a:r>
          </a:p>
        </p:txBody>
      </p:sp>
      <p:sp>
        <p:nvSpPr>
          <p:cNvPr id="23" name="TextBox 22">
            <a:extLst>
              <a:ext uri="{FF2B5EF4-FFF2-40B4-BE49-F238E27FC236}">
                <a16:creationId xmlns:a16="http://schemas.microsoft.com/office/drawing/2014/main" id="{A95FB2D7-2D6C-2C9D-7748-745D2E2FE096}"/>
              </a:ext>
            </a:extLst>
          </p:cNvPr>
          <p:cNvSpPr txBox="1"/>
          <p:nvPr/>
        </p:nvSpPr>
        <p:spPr>
          <a:xfrm>
            <a:off x="7003790" y="2721881"/>
            <a:ext cx="1509778" cy="261610"/>
          </a:xfrm>
          <a:prstGeom prst="rect">
            <a:avLst/>
          </a:prstGeom>
          <a:noFill/>
        </p:spPr>
        <p:txBody>
          <a:bodyPr wrap="square" rtlCol="0">
            <a:spAutoFit/>
          </a:bodyPr>
          <a:lstStyle/>
          <a:p>
            <a:r>
              <a:rPr lang="en-SG" sz="1100" dirty="0"/>
              <a:t>Customized functions </a:t>
            </a:r>
          </a:p>
        </p:txBody>
      </p:sp>
      <p:sp>
        <p:nvSpPr>
          <p:cNvPr id="24" name="TextBox 23">
            <a:extLst>
              <a:ext uri="{FF2B5EF4-FFF2-40B4-BE49-F238E27FC236}">
                <a16:creationId xmlns:a16="http://schemas.microsoft.com/office/drawing/2014/main" id="{9FE9F28D-52C9-B2DD-2BF4-EC3DA1841D7D}"/>
              </a:ext>
            </a:extLst>
          </p:cNvPr>
          <p:cNvSpPr txBox="1"/>
          <p:nvPr/>
        </p:nvSpPr>
        <p:spPr>
          <a:xfrm>
            <a:off x="8531984" y="2778092"/>
            <a:ext cx="555500" cy="261610"/>
          </a:xfrm>
          <a:prstGeom prst="rect">
            <a:avLst/>
          </a:prstGeom>
          <a:noFill/>
        </p:spPr>
        <p:txBody>
          <a:bodyPr wrap="square" rtlCol="0">
            <a:spAutoFit/>
          </a:bodyPr>
          <a:lstStyle/>
          <a:p>
            <a:r>
              <a:rPr lang="en-SG" sz="1100" dirty="0"/>
              <a:t>Config</a:t>
            </a:r>
          </a:p>
        </p:txBody>
      </p:sp>
      <p:cxnSp>
        <p:nvCxnSpPr>
          <p:cNvPr id="25" name="Straight Arrow Connector 24">
            <a:extLst>
              <a:ext uri="{FF2B5EF4-FFF2-40B4-BE49-F238E27FC236}">
                <a16:creationId xmlns:a16="http://schemas.microsoft.com/office/drawing/2014/main" id="{8AF5B6A6-7417-1786-8BEE-95AF8445AAD8}"/>
              </a:ext>
            </a:extLst>
          </p:cNvPr>
          <p:cNvCxnSpPr/>
          <p:nvPr/>
        </p:nvCxnSpPr>
        <p:spPr>
          <a:xfrm>
            <a:off x="7758679" y="2895445"/>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157A07C-8D72-F18B-9D59-FBA4ED556AD4}"/>
              </a:ext>
            </a:extLst>
          </p:cNvPr>
          <p:cNvCxnSpPr>
            <a:cxnSpLocks/>
          </p:cNvCxnSpPr>
          <p:nvPr/>
        </p:nvCxnSpPr>
        <p:spPr>
          <a:xfrm>
            <a:off x="8558533" y="2863701"/>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A5A6C55-178B-69E7-9D5C-AC7F24BB15E0}"/>
              </a:ext>
            </a:extLst>
          </p:cNvPr>
          <p:cNvSpPr txBox="1"/>
          <p:nvPr/>
        </p:nvSpPr>
        <p:spPr>
          <a:xfrm>
            <a:off x="7539461" y="3095913"/>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28" name="TextBox 27">
            <a:extLst>
              <a:ext uri="{FF2B5EF4-FFF2-40B4-BE49-F238E27FC236}">
                <a16:creationId xmlns:a16="http://schemas.microsoft.com/office/drawing/2014/main" id="{C0F9AB22-8598-0103-12A2-47AD4B29B271}"/>
              </a:ext>
            </a:extLst>
          </p:cNvPr>
          <p:cNvSpPr txBox="1"/>
          <p:nvPr/>
        </p:nvSpPr>
        <p:spPr>
          <a:xfrm>
            <a:off x="6956119" y="2021561"/>
            <a:ext cx="1509778" cy="261610"/>
          </a:xfrm>
          <a:prstGeom prst="rect">
            <a:avLst/>
          </a:prstGeom>
          <a:noFill/>
        </p:spPr>
        <p:txBody>
          <a:bodyPr wrap="square" rtlCol="0">
            <a:spAutoFit/>
          </a:bodyPr>
          <a:lstStyle/>
          <a:p>
            <a:r>
              <a:rPr lang="en-SG" sz="1100" b="1" dirty="0"/>
              <a:t>User Action</a:t>
            </a:r>
          </a:p>
        </p:txBody>
      </p:sp>
      <p:pic>
        <p:nvPicPr>
          <p:cNvPr id="29" name="Picture 28">
            <a:extLst>
              <a:ext uri="{FF2B5EF4-FFF2-40B4-BE49-F238E27FC236}">
                <a16:creationId xmlns:a16="http://schemas.microsoft.com/office/drawing/2014/main" id="{A22E518B-2383-1A72-95CA-4A3188F4AC54}"/>
              </a:ext>
            </a:extLst>
          </p:cNvPr>
          <p:cNvPicPr>
            <a:picLocks noChangeAspect="1"/>
          </p:cNvPicPr>
          <p:nvPr/>
        </p:nvPicPr>
        <p:blipFill>
          <a:blip r:embed="rId5"/>
          <a:stretch>
            <a:fillRect/>
          </a:stretch>
        </p:blipFill>
        <p:spPr>
          <a:xfrm>
            <a:off x="7108246" y="2333442"/>
            <a:ext cx="375454" cy="369332"/>
          </a:xfrm>
          <a:prstGeom prst="rect">
            <a:avLst/>
          </a:prstGeom>
          <a:ln w="6350">
            <a:solidFill>
              <a:schemeClr val="tx1"/>
            </a:solidFill>
          </a:ln>
        </p:spPr>
      </p:pic>
      <p:pic>
        <p:nvPicPr>
          <p:cNvPr id="30" name="Picture 29">
            <a:extLst>
              <a:ext uri="{FF2B5EF4-FFF2-40B4-BE49-F238E27FC236}">
                <a16:creationId xmlns:a16="http://schemas.microsoft.com/office/drawing/2014/main" id="{810D91C4-BCD4-641C-D9EC-BEBB14A40F46}"/>
              </a:ext>
            </a:extLst>
          </p:cNvPr>
          <p:cNvPicPr>
            <a:picLocks noChangeAspect="1"/>
          </p:cNvPicPr>
          <p:nvPr/>
        </p:nvPicPr>
        <p:blipFill>
          <a:blip r:embed="rId6"/>
          <a:stretch>
            <a:fillRect/>
          </a:stretch>
        </p:blipFill>
        <p:spPr>
          <a:xfrm>
            <a:off x="7546302" y="2330998"/>
            <a:ext cx="361342" cy="381740"/>
          </a:xfrm>
          <a:prstGeom prst="rect">
            <a:avLst/>
          </a:prstGeom>
          <a:ln w="9525">
            <a:solidFill>
              <a:schemeClr val="tx1"/>
            </a:solidFill>
          </a:ln>
        </p:spPr>
      </p:pic>
      <p:sp>
        <p:nvSpPr>
          <p:cNvPr id="31" name="TextBox 30">
            <a:extLst>
              <a:ext uri="{FF2B5EF4-FFF2-40B4-BE49-F238E27FC236}">
                <a16:creationId xmlns:a16="http://schemas.microsoft.com/office/drawing/2014/main" id="{7458933F-01CF-7102-051D-1937750FD0D6}"/>
              </a:ext>
            </a:extLst>
          </p:cNvPr>
          <p:cNvSpPr txBox="1"/>
          <p:nvPr/>
        </p:nvSpPr>
        <p:spPr>
          <a:xfrm>
            <a:off x="6722428" y="3123727"/>
            <a:ext cx="347472" cy="369332"/>
          </a:xfrm>
          <a:prstGeom prst="rect">
            <a:avLst/>
          </a:prstGeom>
          <a:noFill/>
        </p:spPr>
        <p:txBody>
          <a:bodyPr wrap="square" rtlCol="0">
            <a:spAutoFit/>
          </a:bodyPr>
          <a:lstStyle/>
          <a:p>
            <a:r>
              <a:rPr lang="en-SG" dirty="0"/>
              <a:t>…</a:t>
            </a:r>
          </a:p>
        </p:txBody>
      </p:sp>
      <p:pic>
        <p:nvPicPr>
          <p:cNvPr id="32" name="Picture 31">
            <a:extLst>
              <a:ext uri="{FF2B5EF4-FFF2-40B4-BE49-F238E27FC236}">
                <a16:creationId xmlns:a16="http://schemas.microsoft.com/office/drawing/2014/main" id="{AB808636-E16E-A781-9C0C-8DCB91A8F2CC}"/>
              </a:ext>
            </a:extLst>
          </p:cNvPr>
          <p:cNvPicPr>
            <a:picLocks noChangeAspect="1"/>
          </p:cNvPicPr>
          <p:nvPr/>
        </p:nvPicPr>
        <p:blipFill>
          <a:blip r:embed="rId4"/>
          <a:stretch>
            <a:fillRect/>
          </a:stretch>
        </p:blipFill>
        <p:spPr>
          <a:xfrm>
            <a:off x="9293508" y="2834562"/>
            <a:ext cx="411108" cy="424159"/>
          </a:xfrm>
          <a:prstGeom prst="rect">
            <a:avLst/>
          </a:prstGeom>
          <a:ln w="3175">
            <a:solidFill>
              <a:schemeClr val="tx1"/>
            </a:solidFill>
          </a:ln>
        </p:spPr>
      </p:pic>
      <p:sp>
        <p:nvSpPr>
          <p:cNvPr id="33" name="TextBox 32">
            <a:extLst>
              <a:ext uri="{FF2B5EF4-FFF2-40B4-BE49-F238E27FC236}">
                <a16:creationId xmlns:a16="http://schemas.microsoft.com/office/drawing/2014/main" id="{8CD7CD4F-6D36-B67C-DADA-6B2AC8748C75}"/>
              </a:ext>
            </a:extLst>
          </p:cNvPr>
          <p:cNvSpPr txBox="1"/>
          <p:nvPr/>
        </p:nvSpPr>
        <p:spPr>
          <a:xfrm>
            <a:off x="9220375" y="3231449"/>
            <a:ext cx="587931" cy="261610"/>
          </a:xfrm>
          <a:prstGeom prst="rect">
            <a:avLst/>
          </a:prstGeom>
          <a:noFill/>
        </p:spPr>
        <p:txBody>
          <a:bodyPr wrap="square" rtlCol="0">
            <a:spAutoFit/>
          </a:bodyPr>
          <a:lstStyle/>
          <a:p>
            <a:r>
              <a:rPr lang="en-SG" sz="1100" dirty="0"/>
              <a:t>Config</a:t>
            </a:r>
          </a:p>
        </p:txBody>
      </p:sp>
      <p:sp>
        <p:nvSpPr>
          <p:cNvPr id="34" name="TextBox 33">
            <a:extLst>
              <a:ext uri="{FF2B5EF4-FFF2-40B4-BE49-F238E27FC236}">
                <a16:creationId xmlns:a16="http://schemas.microsoft.com/office/drawing/2014/main" id="{46F31EF1-C4C5-AA1E-31B6-3895428D57F0}"/>
              </a:ext>
            </a:extLst>
          </p:cNvPr>
          <p:cNvSpPr txBox="1"/>
          <p:nvPr/>
        </p:nvSpPr>
        <p:spPr>
          <a:xfrm>
            <a:off x="5832874" y="3900705"/>
            <a:ext cx="2042828" cy="261610"/>
          </a:xfrm>
          <a:prstGeom prst="rect">
            <a:avLst/>
          </a:prstGeom>
          <a:noFill/>
          <a:ln w="12700">
            <a:solidFill>
              <a:schemeClr val="tx1"/>
            </a:solidFill>
            <a:prstDash val="sysDash"/>
          </a:ln>
        </p:spPr>
        <p:txBody>
          <a:bodyPr wrap="square" rtlCol="0">
            <a:spAutoFit/>
          </a:bodyPr>
          <a:lstStyle/>
          <a:p>
            <a:r>
              <a:rPr lang="en-SG" sz="1100" dirty="0"/>
              <a:t>Process and threads scheduler </a:t>
            </a:r>
          </a:p>
        </p:txBody>
      </p:sp>
      <p:cxnSp>
        <p:nvCxnSpPr>
          <p:cNvPr id="35" name="Connector: Elbow 34">
            <a:extLst>
              <a:ext uri="{FF2B5EF4-FFF2-40B4-BE49-F238E27FC236}">
                <a16:creationId xmlns:a16="http://schemas.microsoft.com/office/drawing/2014/main" id="{CAD2DFF5-77F2-BAE6-A605-041FFE1CEA82}"/>
              </a:ext>
            </a:extLst>
          </p:cNvPr>
          <p:cNvCxnSpPr>
            <a:cxnSpLocks/>
            <a:endCxn id="34" idx="1"/>
          </p:cNvCxnSpPr>
          <p:nvPr/>
        </p:nvCxnSpPr>
        <p:spPr>
          <a:xfrm rot="16200000" flipH="1">
            <a:off x="5332631" y="3531267"/>
            <a:ext cx="591476" cy="40901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AE8AB8C-6852-CAEB-D489-59AB45234D78}"/>
              </a:ext>
            </a:extLst>
          </p:cNvPr>
          <p:cNvCxnSpPr>
            <a:cxnSpLocks/>
            <a:stCxn id="19" idx="2"/>
            <a:endCxn id="34" idx="0"/>
          </p:cNvCxnSpPr>
          <p:nvPr/>
        </p:nvCxnSpPr>
        <p:spPr>
          <a:xfrm rot="5400000">
            <a:off x="7226381" y="3075440"/>
            <a:ext cx="453172" cy="119735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4ACF832F-9525-DF46-8CE1-B7FD7FA39096}"/>
              </a:ext>
            </a:extLst>
          </p:cNvPr>
          <p:cNvCxnSpPr>
            <a:cxnSpLocks/>
            <a:stCxn id="33" idx="2"/>
            <a:endCxn id="34" idx="3"/>
          </p:cNvCxnSpPr>
          <p:nvPr/>
        </p:nvCxnSpPr>
        <p:spPr>
          <a:xfrm rot="5400000">
            <a:off x="8425797" y="2942965"/>
            <a:ext cx="538451" cy="163863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3867544-ED54-85E1-89BE-478E88537D7B}"/>
              </a:ext>
            </a:extLst>
          </p:cNvPr>
          <p:cNvSpPr txBox="1"/>
          <p:nvPr/>
        </p:nvSpPr>
        <p:spPr>
          <a:xfrm>
            <a:off x="4589406" y="1713475"/>
            <a:ext cx="567896" cy="261610"/>
          </a:xfrm>
          <a:prstGeom prst="rect">
            <a:avLst/>
          </a:prstGeom>
          <a:noFill/>
        </p:spPr>
        <p:txBody>
          <a:bodyPr wrap="square" rtlCol="0">
            <a:spAutoFit/>
          </a:bodyPr>
          <a:lstStyle/>
          <a:p>
            <a:r>
              <a:rPr lang="en-SG" sz="1100" b="1" dirty="0"/>
              <a:t>Actor</a:t>
            </a:r>
          </a:p>
        </p:txBody>
      </p:sp>
      <p:sp>
        <p:nvSpPr>
          <p:cNvPr id="39" name="Rectangle 38">
            <a:extLst>
              <a:ext uri="{FF2B5EF4-FFF2-40B4-BE49-F238E27FC236}">
                <a16:creationId xmlns:a16="http://schemas.microsoft.com/office/drawing/2014/main" id="{3D49B6E7-6641-EBF5-D27A-55592BADC163}"/>
              </a:ext>
            </a:extLst>
          </p:cNvPr>
          <p:cNvSpPr/>
          <p:nvPr/>
        </p:nvSpPr>
        <p:spPr>
          <a:xfrm flipH="1">
            <a:off x="10243152" y="1965903"/>
            <a:ext cx="273279"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40" name="TextBox 39">
            <a:extLst>
              <a:ext uri="{FF2B5EF4-FFF2-40B4-BE49-F238E27FC236}">
                <a16:creationId xmlns:a16="http://schemas.microsoft.com/office/drawing/2014/main" id="{A337FD8A-73D3-63B9-0F1F-1026ED0461BF}"/>
              </a:ext>
            </a:extLst>
          </p:cNvPr>
          <p:cNvSpPr txBox="1"/>
          <p:nvPr/>
        </p:nvSpPr>
        <p:spPr>
          <a:xfrm>
            <a:off x="9885854" y="4031510"/>
            <a:ext cx="347472" cy="369332"/>
          </a:xfrm>
          <a:prstGeom prst="rect">
            <a:avLst/>
          </a:prstGeom>
          <a:noFill/>
        </p:spPr>
        <p:txBody>
          <a:bodyPr wrap="square" rtlCol="0">
            <a:spAutoFit/>
          </a:bodyPr>
          <a:lstStyle/>
          <a:p>
            <a:r>
              <a:rPr lang="en-SG" dirty="0"/>
              <a:t>…</a:t>
            </a:r>
          </a:p>
        </p:txBody>
      </p:sp>
      <p:sp>
        <p:nvSpPr>
          <p:cNvPr id="41" name="TextBox 40">
            <a:extLst>
              <a:ext uri="{FF2B5EF4-FFF2-40B4-BE49-F238E27FC236}">
                <a16:creationId xmlns:a16="http://schemas.microsoft.com/office/drawing/2014/main" id="{B55F0571-491B-99EE-27C6-8F453CC11084}"/>
              </a:ext>
            </a:extLst>
          </p:cNvPr>
          <p:cNvSpPr txBox="1"/>
          <p:nvPr/>
        </p:nvSpPr>
        <p:spPr>
          <a:xfrm>
            <a:off x="10059590" y="1694474"/>
            <a:ext cx="1509778" cy="261610"/>
          </a:xfrm>
          <a:prstGeom prst="rect">
            <a:avLst/>
          </a:prstGeom>
          <a:noFill/>
        </p:spPr>
        <p:txBody>
          <a:bodyPr wrap="square" rtlCol="0">
            <a:spAutoFit/>
          </a:bodyPr>
          <a:lstStyle/>
          <a:p>
            <a:r>
              <a:rPr lang="en-SG" sz="1100" b="1" dirty="0"/>
              <a:t>Actor</a:t>
            </a:r>
          </a:p>
        </p:txBody>
      </p:sp>
      <p:sp>
        <p:nvSpPr>
          <p:cNvPr id="42" name="TextBox 41">
            <a:extLst>
              <a:ext uri="{FF2B5EF4-FFF2-40B4-BE49-F238E27FC236}">
                <a16:creationId xmlns:a16="http://schemas.microsoft.com/office/drawing/2014/main" id="{C98726C6-5D3C-6BEF-3BC8-C51503D345E5}"/>
              </a:ext>
            </a:extLst>
          </p:cNvPr>
          <p:cNvSpPr txBox="1"/>
          <p:nvPr/>
        </p:nvSpPr>
        <p:spPr>
          <a:xfrm>
            <a:off x="10208066" y="2965506"/>
            <a:ext cx="478177" cy="369332"/>
          </a:xfrm>
          <a:prstGeom prst="rect">
            <a:avLst/>
          </a:prstGeom>
          <a:noFill/>
        </p:spPr>
        <p:txBody>
          <a:bodyPr wrap="square" rtlCol="0">
            <a:spAutoFit/>
          </a:bodyPr>
          <a:lstStyle/>
          <a:p>
            <a:r>
              <a:rPr lang="en-SG" dirty="0"/>
              <a:t>…</a:t>
            </a:r>
          </a:p>
        </p:txBody>
      </p:sp>
      <p:pic>
        <p:nvPicPr>
          <p:cNvPr id="43" name="Picture 42">
            <a:extLst>
              <a:ext uri="{FF2B5EF4-FFF2-40B4-BE49-F238E27FC236}">
                <a16:creationId xmlns:a16="http://schemas.microsoft.com/office/drawing/2014/main" id="{BDA44D16-A21E-39FB-E587-BE585C8F46FD}"/>
              </a:ext>
            </a:extLst>
          </p:cNvPr>
          <p:cNvPicPr>
            <a:picLocks noChangeAspect="1"/>
          </p:cNvPicPr>
          <p:nvPr/>
        </p:nvPicPr>
        <p:blipFill>
          <a:blip r:embed="rId4"/>
          <a:stretch>
            <a:fillRect/>
          </a:stretch>
        </p:blipFill>
        <p:spPr>
          <a:xfrm>
            <a:off x="10745722" y="3638840"/>
            <a:ext cx="411108" cy="424159"/>
          </a:xfrm>
          <a:prstGeom prst="rect">
            <a:avLst/>
          </a:prstGeom>
          <a:ln w="3175">
            <a:solidFill>
              <a:schemeClr val="tx1"/>
            </a:solidFill>
          </a:ln>
        </p:spPr>
      </p:pic>
      <p:sp>
        <p:nvSpPr>
          <p:cNvPr id="44" name="TextBox 43">
            <a:extLst>
              <a:ext uri="{FF2B5EF4-FFF2-40B4-BE49-F238E27FC236}">
                <a16:creationId xmlns:a16="http://schemas.microsoft.com/office/drawing/2014/main" id="{23FC0823-240E-2331-FE71-897C7BC70350}"/>
              </a:ext>
            </a:extLst>
          </p:cNvPr>
          <p:cNvSpPr txBox="1"/>
          <p:nvPr/>
        </p:nvSpPr>
        <p:spPr>
          <a:xfrm>
            <a:off x="10627127" y="4133081"/>
            <a:ext cx="729930" cy="261610"/>
          </a:xfrm>
          <a:prstGeom prst="rect">
            <a:avLst/>
          </a:prstGeom>
          <a:noFill/>
        </p:spPr>
        <p:txBody>
          <a:bodyPr wrap="square" rtlCol="0">
            <a:spAutoFit/>
          </a:bodyPr>
          <a:lstStyle/>
          <a:p>
            <a:r>
              <a:rPr lang="en-SG" sz="1100" dirty="0"/>
              <a:t>Playbook</a:t>
            </a:r>
          </a:p>
        </p:txBody>
      </p:sp>
      <p:cxnSp>
        <p:nvCxnSpPr>
          <p:cNvPr id="45" name="Connector: Elbow 44">
            <a:extLst>
              <a:ext uri="{FF2B5EF4-FFF2-40B4-BE49-F238E27FC236}">
                <a16:creationId xmlns:a16="http://schemas.microsoft.com/office/drawing/2014/main" id="{2D427D88-7AE8-40C4-E658-45B99A5C6CE0}"/>
              </a:ext>
            </a:extLst>
          </p:cNvPr>
          <p:cNvCxnSpPr>
            <a:cxnSpLocks/>
            <a:stCxn id="6" idx="2"/>
            <a:endCxn id="46" idx="1"/>
          </p:cNvCxnSpPr>
          <p:nvPr/>
        </p:nvCxnSpPr>
        <p:spPr>
          <a:xfrm rot="16200000" flipH="1">
            <a:off x="7356125" y="4200467"/>
            <a:ext cx="568095" cy="82294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06EAD95-94A7-B81E-F5D6-49F7ED8147F2}"/>
              </a:ext>
            </a:extLst>
          </p:cNvPr>
          <p:cNvSpPr txBox="1"/>
          <p:nvPr/>
        </p:nvSpPr>
        <p:spPr>
          <a:xfrm>
            <a:off x="8051646" y="4765184"/>
            <a:ext cx="844924" cy="261610"/>
          </a:xfrm>
          <a:prstGeom prst="rect">
            <a:avLst/>
          </a:prstGeom>
          <a:noFill/>
          <a:ln w="12700">
            <a:solidFill>
              <a:schemeClr val="tx1"/>
            </a:solidFill>
            <a:prstDash val="sysDash"/>
          </a:ln>
        </p:spPr>
        <p:txBody>
          <a:bodyPr wrap="square" rtlCol="0">
            <a:spAutoFit/>
          </a:bodyPr>
          <a:lstStyle/>
          <a:p>
            <a:r>
              <a:rPr lang="en-SG" sz="1100" dirty="0"/>
              <a:t>scheduler </a:t>
            </a:r>
          </a:p>
        </p:txBody>
      </p:sp>
      <p:cxnSp>
        <p:nvCxnSpPr>
          <p:cNvPr id="47" name="Connector: Elbow 46">
            <a:extLst>
              <a:ext uri="{FF2B5EF4-FFF2-40B4-BE49-F238E27FC236}">
                <a16:creationId xmlns:a16="http://schemas.microsoft.com/office/drawing/2014/main" id="{62024E72-FBD4-43A8-1686-C73C66172338}"/>
              </a:ext>
            </a:extLst>
          </p:cNvPr>
          <p:cNvCxnSpPr>
            <a:cxnSpLocks/>
            <a:stCxn id="44" idx="2"/>
            <a:endCxn id="46" idx="3"/>
          </p:cNvCxnSpPr>
          <p:nvPr/>
        </p:nvCxnSpPr>
        <p:spPr>
          <a:xfrm rot="5400000">
            <a:off x="9693682" y="3597579"/>
            <a:ext cx="501298" cy="209552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7E3E71B-9A31-6C08-F9B7-D7C0F296F586}"/>
              </a:ext>
            </a:extLst>
          </p:cNvPr>
          <p:cNvCxnSpPr>
            <a:cxnSpLocks/>
            <a:stCxn id="39" idx="2"/>
            <a:endCxn id="46" idx="0"/>
          </p:cNvCxnSpPr>
          <p:nvPr/>
        </p:nvCxnSpPr>
        <p:spPr>
          <a:xfrm rot="5400000">
            <a:off x="9195828" y="3581220"/>
            <a:ext cx="462245" cy="1905683"/>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3565886-B674-B578-2D68-16685F0939B3}"/>
              </a:ext>
            </a:extLst>
          </p:cNvPr>
          <p:cNvSpPr txBox="1"/>
          <p:nvPr/>
        </p:nvSpPr>
        <p:spPr>
          <a:xfrm>
            <a:off x="4543623" y="1410032"/>
            <a:ext cx="1200992" cy="261610"/>
          </a:xfrm>
          <a:prstGeom prst="rect">
            <a:avLst/>
          </a:prstGeom>
          <a:noFill/>
        </p:spPr>
        <p:txBody>
          <a:bodyPr wrap="square" rtlCol="0">
            <a:spAutoFit/>
          </a:bodyPr>
          <a:lstStyle/>
          <a:p>
            <a:r>
              <a:rPr lang="en-SG" sz="1100" b="1" dirty="0"/>
              <a:t>User emulator </a:t>
            </a:r>
          </a:p>
        </p:txBody>
      </p:sp>
      <p:sp>
        <p:nvSpPr>
          <p:cNvPr id="50" name="Rectangle 49">
            <a:extLst>
              <a:ext uri="{FF2B5EF4-FFF2-40B4-BE49-F238E27FC236}">
                <a16:creationId xmlns:a16="http://schemas.microsoft.com/office/drawing/2014/main" id="{92DE34E1-F402-1D0E-5466-26C052F2C24B}"/>
              </a:ext>
            </a:extLst>
          </p:cNvPr>
          <p:cNvSpPr/>
          <p:nvPr/>
        </p:nvSpPr>
        <p:spPr>
          <a:xfrm flipH="1">
            <a:off x="11777427" y="1662443"/>
            <a:ext cx="323729" cy="3552419"/>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51" name="TextBox 50">
            <a:extLst>
              <a:ext uri="{FF2B5EF4-FFF2-40B4-BE49-F238E27FC236}">
                <a16:creationId xmlns:a16="http://schemas.microsoft.com/office/drawing/2014/main" id="{09A16B16-C98A-4C7D-8A7D-AB4854F11A80}"/>
              </a:ext>
            </a:extLst>
          </p:cNvPr>
          <p:cNvSpPr txBox="1"/>
          <p:nvPr/>
        </p:nvSpPr>
        <p:spPr>
          <a:xfrm>
            <a:off x="11025956" y="1316256"/>
            <a:ext cx="1200992" cy="261610"/>
          </a:xfrm>
          <a:prstGeom prst="rect">
            <a:avLst/>
          </a:prstGeom>
          <a:noFill/>
        </p:spPr>
        <p:txBody>
          <a:bodyPr wrap="square" rtlCol="0">
            <a:spAutoFit/>
          </a:bodyPr>
          <a:lstStyle/>
          <a:p>
            <a:r>
              <a:rPr lang="en-SG" sz="1100" b="1" dirty="0"/>
              <a:t>User emulators </a:t>
            </a:r>
          </a:p>
        </p:txBody>
      </p:sp>
      <p:sp>
        <p:nvSpPr>
          <p:cNvPr id="52" name="TextBox 51">
            <a:extLst>
              <a:ext uri="{FF2B5EF4-FFF2-40B4-BE49-F238E27FC236}">
                <a16:creationId xmlns:a16="http://schemas.microsoft.com/office/drawing/2014/main" id="{F4F9220E-06DC-97B6-5F63-BB01F5A8A6A9}"/>
              </a:ext>
            </a:extLst>
          </p:cNvPr>
          <p:cNvSpPr txBox="1"/>
          <p:nvPr/>
        </p:nvSpPr>
        <p:spPr>
          <a:xfrm>
            <a:off x="11747120" y="3031905"/>
            <a:ext cx="478177" cy="369332"/>
          </a:xfrm>
          <a:prstGeom prst="rect">
            <a:avLst/>
          </a:prstGeom>
          <a:noFill/>
        </p:spPr>
        <p:txBody>
          <a:bodyPr wrap="square" rtlCol="0">
            <a:spAutoFit/>
          </a:bodyPr>
          <a:lstStyle/>
          <a:p>
            <a:r>
              <a:rPr lang="en-SG" dirty="0"/>
              <a:t>…</a:t>
            </a:r>
          </a:p>
        </p:txBody>
      </p:sp>
      <p:sp>
        <p:nvSpPr>
          <p:cNvPr id="53" name="TextBox 52">
            <a:extLst>
              <a:ext uri="{FF2B5EF4-FFF2-40B4-BE49-F238E27FC236}">
                <a16:creationId xmlns:a16="http://schemas.microsoft.com/office/drawing/2014/main" id="{E75EA05C-E829-CAEB-76EB-60EF45DC8ECB}"/>
              </a:ext>
            </a:extLst>
          </p:cNvPr>
          <p:cNvSpPr txBox="1"/>
          <p:nvPr/>
        </p:nvSpPr>
        <p:spPr>
          <a:xfrm>
            <a:off x="5171302" y="4748894"/>
            <a:ext cx="1816450" cy="261610"/>
          </a:xfrm>
          <a:prstGeom prst="rect">
            <a:avLst/>
          </a:prstGeom>
          <a:noFill/>
          <a:ln w="12700">
            <a:solidFill>
              <a:schemeClr val="tx1"/>
            </a:solidFill>
            <a:prstDash val="sysDash"/>
          </a:ln>
        </p:spPr>
        <p:txBody>
          <a:bodyPr wrap="square" rtlCol="0">
            <a:spAutoFit/>
          </a:bodyPr>
          <a:lstStyle/>
          <a:p>
            <a:r>
              <a:rPr lang="en-SG" sz="1100" dirty="0"/>
              <a:t>Monitor and control web-UI </a:t>
            </a:r>
          </a:p>
        </p:txBody>
      </p:sp>
      <p:sp>
        <p:nvSpPr>
          <p:cNvPr id="54" name="TextBox 53">
            <a:extLst>
              <a:ext uri="{FF2B5EF4-FFF2-40B4-BE49-F238E27FC236}">
                <a16:creationId xmlns:a16="http://schemas.microsoft.com/office/drawing/2014/main" id="{6C4AF90C-9570-7AFA-C324-7E28956767FD}"/>
              </a:ext>
            </a:extLst>
          </p:cNvPr>
          <p:cNvSpPr txBox="1"/>
          <p:nvPr/>
        </p:nvSpPr>
        <p:spPr>
          <a:xfrm>
            <a:off x="11387364" y="4858720"/>
            <a:ext cx="478177" cy="369332"/>
          </a:xfrm>
          <a:prstGeom prst="rect">
            <a:avLst/>
          </a:prstGeom>
          <a:noFill/>
        </p:spPr>
        <p:txBody>
          <a:bodyPr wrap="square" rtlCol="0">
            <a:spAutoFit/>
          </a:bodyPr>
          <a:lstStyle/>
          <a:p>
            <a:r>
              <a:rPr lang="en-SG" dirty="0"/>
              <a:t>…</a:t>
            </a:r>
          </a:p>
        </p:txBody>
      </p:sp>
      <p:sp>
        <p:nvSpPr>
          <p:cNvPr id="55" name="Cloud 54">
            <a:extLst>
              <a:ext uri="{FF2B5EF4-FFF2-40B4-BE49-F238E27FC236}">
                <a16:creationId xmlns:a16="http://schemas.microsoft.com/office/drawing/2014/main" id="{1C55F1AE-7BED-3E03-DBC0-CF8595F073C2}"/>
              </a:ext>
            </a:extLst>
          </p:cNvPr>
          <p:cNvSpPr/>
          <p:nvPr/>
        </p:nvSpPr>
        <p:spPr>
          <a:xfrm>
            <a:off x="9714220" y="5683515"/>
            <a:ext cx="987691" cy="4560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network</a:t>
            </a:r>
          </a:p>
        </p:txBody>
      </p:sp>
      <p:cxnSp>
        <p:nvCxnSpPr>
          <p:cNvPr id="56" name="Straight Arrow Connector 55">
            <a:extLst>
              <a:ext uri="{FF2B5EF4-FFF2-40B4-BE49-F238E27FC236}">
                <a16:creationId xmlns:a16="http://schemas.microsoft.com/office/drawing/2014/main" id="{7FE5A605-0954-F18F-3C77-F1988A546F11}"/>
              </a:ext>
            </a:extLst>
          </p:cNvPr>
          <p:cNvCxnSpPr>
            <a:cxnSpLocks/>
            <a:stCxn id="3" idx="2"/>
          </p:cNvCxnSpPr>
          <p:nvPr/>
        </p:nvCxnSpPr>
        <p:spPr>
          <a:xfrm>
            <a:off x="7948797" y="5214862"/>
            <a:ext cx="1937057" cy="497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3E9299D-DD18-B564-23BE-5F3C6A0EDD06}"/>
              </a:ext>
            </a:extLst>
          </p:cNvPr>
          <p:cNvSpPr txBox="1"/>
          <p:nvPr/>
        </p:nvSpPr>
        <p:spPr>
          <a:xfrm>
            <a:off x="4701494" y="3172932"/>
            <a:ext cx="1200992" cy="261610"/>
          </a:xfrm>
          <a:prstGeom prst="rect">
            <a:avLst/>
          </a:prstGeom>
          <a:noFill/>
        </p:spPr>
        <p:txBody>
          <a:bodyPr wrap="square" rtlCol="0">
            <a:spAutoFit/>
          </a:bodyPr>
          <a:lstStyle/>
          <a:p>
            <a:r>
              <a:rPr lang="en-SG" sz="1100" b="1" dirty="0">
                <a:solidFill>
                  <a:schemeClr val="tx1">
                    <a:lumMod val="65000"/>
                    <a:lumOff val="35000"/>
                  </a:schemeClr>
                </a:solidFill>
              </a:rPr>
              <a:t>lvl1</a:t>
            </a:r>
          </a:p>
        </p:txBody>
      </p:sp>
      <p:sp>
        <p:nvSpPr>
          <p:cNvPr id="58" name="TextBox 57">
            <a:extLst>
              <a:ext uri="{FF2B5EF4-FFF2-40B4-BE49-F238E27FC236}">
                <a16:creationId xmlns:a16="http://schemas.microsoft.com/office/drawing/2014/main" id="{BCE59671-42F2-C211-BA06-49E826BD02E5}"/>
              </a:ext>
            </a:extLst>
          </p:cNvPr>
          <p:cNvSpPr txBox="1"/>
          <p:nvPr/>
        </p:nvSpPr>
        <p:spPr>
          <a:xfrm>
            <a:off x="4653787" y="4090048"/>
            <a:ext cx="1200992" cy="261610"/>
          </a:xfrm>
          <a:prstGeom prst="rect">
            <a:avLst/>
          </a:prstGeom>
          <a:noFill/>
        </p:spPr>
        <p:txBody>
          <a:bodyPr wrap="square" rtlCol="0">
            <a:spAutoFit/>
          </a:bodyPr>
          <a:lstStyle/>
          <a:p>
            <a:r>
              <a:rPr lang="en-SG" sz="1100" b="1" dirty="0">
                <a:solidFill>
                  <a:schemeClr val="tx1">
                    <a:lumMod val="65000"/>
                    <a:lumOff val="35000"/>
                  </a:schemeClr>
                </a:solidFill>
              </a:rPr>
              <a:t>lvl2</a:t>
            </a:r>
          </a:p>
        </p:txBody>
      </p:sp>
      <p:sp>
        <p:nvSpPr>
          <p:cNvPr id="59" name="TextBox 58">
            <a:extLst>
              <a:ext uri="{FF2B5EF4-FFF2-40B4-BE49-F238E27FC236}">
                <a16:creationId xmlns:a16="http://schemas.microsoft.com/office/drawing/2014/main" id="{83DBD9E7-3A1A-D485-34E4-A82B2DE4CEE6}"/>
              </a:ext>
            </a:extLst>
          </p:cNvPr>
          <p:cNvSpPr txBox="1"/>
          <p:nvPr/>
        </p:nvSpPr>
        <p:spPr>
          <a:xfrm>
            <a:off x="4601289" y="4933481"/>
            <a:ext cx="1200992" cy="261610"/>
          </a:xfrm>
          <a:prstGeom prst="rect">
            <a:avLst/>
          </a:prstGeom>
          <a:noFill/>
        </p:spPr>
        <p:txBody>
          <a:bodyPr wrap="square" rtlCol="0">
            <a:spAutoFit/>
          </a:bodyPr>
          <a:lstStyle/>
          <a:p>
            <a:r>
              <a:rPr lang="en-SG" sz="1100" b="1" dirty="0">
                <a:solidFill>
                  <a:schemeClr val="tx1">
                    <a:lumMod val="65000"/>
                    <a:lumOff val="35000"/>
                  </a:schemeClr>
                </a:solidFill>
              </a:rPr>
              <a:t>lvl3</a:t>
            </a:r>
          </a:p>
        </p:txBody>
      </p:sp>
      <p:cxnSp>
        <p:nvCxnSpPr>
          <p:cNvPr id="60" name="Straight Arrow Connector 59">
            <a:extLst>
              <a:ext uri="{FF2B5EF4-FFF2-40B4-BE49-F238E27FC236}">
                <a16:creationId xmlns:a16="http://schemas.microsoft.com/office/drawing/2014/main" id="{E044340F-DBFE-BA2A-04AA-97CA1DA4C7B0}"/>
              </a:ext>
            </a:extLst>
          </p:cNvPr>
          <p:cNvCxnSpPr>
            <a:cxnSpLocks/>
          </p:cNvCxnSpPr>
          <p:nvPr/>
        </p:nvCxnSpPr>
        <p:spPr>
          <a:xfrm flipH="1">
            <a:off x="10627127" y="5260083"/>
            <a:ext cx="1312164" cy="4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06FEA8F-5A75-2994-9F58-791E3F8C9950}"/>
              </a:ext>
            </a:extLst>
          </p:cNvPr>
          <p:cNvSpPr txBox="1"/>
          <p:nvPr/>
        </p:nvSpPr>
        <p:spPr>
          <a:xfrm>
            <a:off x="7264833" y="5769512"/>
            <a:ext cx="987691" cy="261610"/>
          </a:xfrm>
          <a:prstGeom prst="rect">
            <a:avLst/>
          </a:prstGeom>
          <a:noFill/>
          <a:ln w="12700">
            <a:solidFill>
              <a:schemeClr val="tx1"/>
            </a:solidFill>
            <a:prstDash val="sysDash"/>
          </a:ln>
        </p:spPr>
        <p:txBody>
          <a:bodyPr wrap="square" rtlCol="0">
            <a:spAutoFit/>
          </a:bodyPr>
          <a:lstStyle/>
          <a:p>
            <a:r>
              <a:rPr lang="en-SG" sz="1100" dirty="0"/>
              <a:t>Monitor hub</a:t>
            </a:r>
          </a:p>
        </p:txBody>
      </p:sp>
      <p:cxnSp>
        <p:nvCxnSpPr>
          <p:cNvPr id="62" name="Straight Arrow Connector 61">
            <a:extLst>
              <a:ext uri="{FF2B5EF4-FFF2-40B4-BE49-F238E27FC236}">
                <a16:creationId xmlns:a16="http://schemas.microsoft.com/office/drawing/2014/main" id="{05859D0B-682A-CA46-703D-395332605251}"/>
              </a:ext>
            </a:extLst>
          </p:cNvPr>
          <p:cNvCxnSpPr>
            <a:cxnSpLocks/>
            <a:stCxn id="55" idx="2"/>
            <a:endCxn id="61" idx="3"/>
          </p:cNvCxnSpPr>
          <p:nvPr/>
        </p:nvCxnSpPr>
        <p:spPr>
          <a:xfrm flipH="1" flipV="1">
            <a:off x="8252524" y="5900317"/>
            <a:ext cx="1464760" cy="1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573E32D-CA65-AE0C-9E31-49F798441645}"/>
              </a:ext>
            </a:extLst>
          </p:cNvPr>
          <p:cNvSpPr txBox="1"/>
          <p:nvPr/>
        </p:nvSpPr>
        <p:spPr>
          <a:xfrm>
            <a:off x="5423864" y="5783721"/>
            <a:ext cx="1176072" cy="230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900" b="1" dirty="0"/>
              <a:t>Web-Browser </a:t>
            </a:r>
            <a:endParaRPr lang="zh-CN" altLang="en-US" sz="1600" dirty="0"/>
          </a:p>
        </p:txBody>
      </p:sp>
      <p:pic>
        <p:nvPicPr>
          <p:cNvPr id="64" name="Picture 4">
            <a:extLst>
              <a:ext uri="{FF2B5EF4-FFF2-40B4-BE49-F238E27FC236}">
                <a16:creationId xmlns:a16="http://schemas.microsoft.com/office/drawing/2014/main" id="{38586A40-B675-8A03-91AC-2B7E8C9E9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5725" y="5769512"/>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DC0EFD8E-BEA6-1B66-CAC7-F8C63C7A123E}"/>
              </a:ext>
            </a:extLst>
          </p:cNvPr>
          <p:cNvPicPr>
            <a:picLocks noChangeAspect="1"/>
          </p:cNvPicPr>
          <p:nvPr/>
        </p:nvPicPr>
        <p:blipFill>
          <a:blip r:embed="rId8"/>
          <a:stretch>
            <a:fillRect/>
          </a:stretch>
        </p:blipFill>
        <p:spPr>
          <a:xfrm>
            <a:off x="6193192" y="5805973"/>
            <a:ext cx="176680" cy="175361"/>
          </a:xfrm>
          <a:prstGeom prst="rect">
            <a:avLst/>
          </a:prstGeom>
        </p:spPr>
      </p:pic>
      <p:pic>
        <p:nvPicPr>
          <p:cNvPr id="66" name="Picture 65">
            <a:extLst>
              <a:ext uri="{FF2B5EF4-FFF2-40B4-BE49-F238E27FC236}">
                <a16:creationId xmlns:a16="http://schemas.microsoft.com/office/drawing/2014/main" id="{38A50E91-605B-6FE5-6E91-38D84677A1E1}"/>
              </a:ext>
            </a:extLst>
          </p:cNvPr>
          <p:cNvPicPr>
            <a:picLocks noChangeAspect="1"/>
          </p:cNvPicPr>
          <p:nvPr/>
        </p:nvPicPr>
        <p:blipFill>
          <a:blip r:embed="rId9"/>
          <a:stretch>
            <a:fillRect/>
          </a:stretch>
        </p:blipFill>
        <p:spPr>
          <a:xfrm>
            <a:off x="6392601" y="5806613"/>
            <a:ext cx="198715" cy="194395"/>
          </a:xfrm>
          <a:prstGeom prst="rect">
            <a:avLst/>
          </a:prstGeom>
        </p:spPr>
      </p:pic>
      <p:cxnSp>
        <p:nvCxnSpPr>
          <p:cNvPr id="67" name="Straight Arrow Connector 66">
            <a:extLst>
              <a:ext uri="{FF2B5EF4-FFF2-40B4-BE49-F238E27FC236}">
                <a16:creationId xmlns:a16="http://schemas.microsoft.com/office/drawing/2014/main" id="{23DE441D-0F3B-0444-92B2-35553BF27974}"/>
              </a:ext>
            </a:extLst>
          </p:cNvPr>
          <p:cNvCxnSpPr>
            <a:cxnSpLocks/>
          </p:cNvCxnSpPr>
          <p:nvPr/>
        </p:nvCxnSpPr>
        <p:spPr>
          <a:xfrm flipV="1">
            <a:off x="6011900" y="5043386"/>
            <a:ext cx="0" cy="740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E933173-1E00-1678-AA00-592F93346DE3}"/>
              </a:ext>
            </a:extLst>
          </p:cNvPr>
          <p:cNvCxnSpPr>
            <a:cxnSpLocks/>
            <a:endCxn id="61" idx="1"/>
          </p:cNvCxnSpPr>
          <p:nvPr/>
        </p:nvCxnSpPr>
        <p:spPr>
          <a:xfrm>
            <a:off x="6605985" y="5892536"/>
            <a:ext cx="658848" cy="77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0238303-4232-23C8-5B0A-EF284C1ABFBD}"/>
              </a:ext>
            </a:extLst>
          </p:cNvPr>
          <p:cNvSpPr txBox="1"/>
          <p:nvPr/>
        </p:nvSpPr>
        <p:spPr>
          <a:xfrm>
            <a:off x="4582169" y="835103"/>
            <a:ext cx="3599930" cy="338554"/>
          </a:xfrm>
          <a:prstGeom prst="rect">
            <a:avLst/>
          </a:prstGeom>
          <a:noFill/>
        </p:spPr>
        <p:txBody>
          <a:bodyPr wrap="square" rtlCol="0">
            <a:spAutoFit/>
          </a:bodyPr>
          <a:lstStyle/>
          <a:p>
            <a:r>
              <a:rPr lang="en-US" sz="1600" b="1" dirty="0"/>
              <a:t>Components relationship diagram </a:t>
            </a:r>
            <a:endParaRPr lang="en-SG" sz="1600" b="1" dirty="0"/>
          </a:p>
        </p:txBody>
      </p:sp>
    </p:spTree>
    <p:extLst>
      <p:ext uri="{BB962C8B-B14F-4D97-AF65-F5344CB8AC3E}">
        <p14:creationId xmlns:p14="http://schemas.microsoft.com/office/powerpoint/2010/main" val="299003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141879" y="804549"/>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710895" y="1232445"/>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141879" y="179426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738327" y="1462875"/>
            <a:ext cx="3729551" cy="6558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898862" y="2118767"/>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892862" y="287240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Handler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324095"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Handler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710895" y="2222158"/>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461879" y="2008210"/>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738762"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Handler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279911" y="2008210"/>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477076" y="2162559"/>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712538" y="2282999"/>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263055" y="2279526"/>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pic>
        <p:nvPicPr>
          <p:cNvPr id="35" name="Picture 34">
            <a:extLst>
              <a:ext uri="{FF2B5EF4-FFF2-40B4-BE49-F238E27FC236}">
                <a16:creationId xmlns:a16="http://schemas.microsoft.com/office/drawing/2014/main" id="{19FD2C80-890D-01F1-841F-4A2665470FD4}"/>
              </a:ext>
            </a:extLst>
          </p:cNvPr>
          <p:cNvPicPr>
            <a:picLocks noChangeAspect="1"/>
          </p:cNvPicPr>
          <p:nvPr/>
        </p:nvPicPr>
        <p:blipFill>
          <a:blip r:embed="rId2"/>
          <a:stretch>
            <a:fillRect/>
          </a:stretch>
        </p:blipFill>
        <p:spPr>
          <a:xfrm>
            <a:off x="3857617" y="2386904"/>
            <a:ext cx="210380" cy="241137"/>
          </a:xfrm>
          <a:prstGeom prst="rect">
            <a:avLst/>
          </a:prstGeom>
        </p:spPr>
      </p:pic>
      <p:cxnSp>
        <p:nvCxnSpPr>
          <p:cNvPr id="37" name="Straight Arrow Connector 36">
            <a:extLst>
              <a:ext uri="{FF2B5EF4-FFF2-40B4-BE49-F238E27FC236}">
                <a16:creationId xmlns:a16="http://schemas.microsoft.com/office/drawing/2014/main" id="{1BCE1F28-4AE8-D9D1-7C98-4C28BB05B6DB}"/>
              </a:ext>
            </a:extLst>
          </p:cNvPr>
          <p:cNvCxnSpPr>
            <a:stCxn id="35" idx="2"/>
          </p:cNvCxnSpPr>
          <p:nvPr/>
        </p:nvCxnSpPr>
        <p:spPr>
          <a:xfrm>
            <a:off x="3962807" y="2628041"/>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31861DD7-0D2E-0737-ACE4-05DF3745300B}"/>
              </a:ext>
            </a:extLst>
          </p:cNvPr>
          <p:cNvPicPr>
            <a:picLocks noChangeAspect="1"/>
          </p:cNvPicPr>
          <p:nvPr/>
        </p:nvPicPr>
        <p:blipFill>
          <a:blip r:embed="rId2"/>
          <a:stretch>
            <a:fillRect/>
          </a:stretch>
        </p:blipFill>
        <p:spPr>
          <a:xfrm>
            <a:off x="2390351" y="2346967"/>
            <a:ext cx="210380" cy="241137"/>
          </a:xfrm>
          <a:prstGeom prst="rect">
            <a:avLst/>
          </a:prstGeom>
        </p:spPr>
      </p:pic>
      <p:cxnSp>
        <p:nvCxnSpPr>
          <p:cNvPr id="39" name="Straight Arrow Connector 38">
            <a:extLst>
              <a:ext uri="{FF2B5EF4-FFF2-40B4-BE49-F238E27FC236}">
                <a16:creationId xmlns:a16="http://schemas.microsoft.com/office/drawing/2014/main" id="{EAFF186A-50E6-D81D-3A12-F2ACDCAED5F8}"/>
              </a:ext>
            </a:extLst>
          </p:cNvPr>
          <p:cNvCxnSpPr>
            <a:cxnSpLocks/>
            <a:stCxn id="38" idx="2"/>
          </p:cNvCxnSpPr>
          <p:nvPr/>
        </p:nvCxnSpPr>
        <p:spPr>
          <a:xfrm>
            <a:off x="2495541" y="2588104"/>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B349752-D4E8-03FC-D888-E1B817F5A10F}"/>
              </a:ext>
            </a:extLst>
          </p:cNvPr>
          <p:cNvPicPr>
            <a:picLocks noChangeAspect="1"/>
          </p:cNvPicPr>
          <p:nvPr/>
        </p:nvPicPr>
        <p:blipFill>
          <a:blip r:embed="rId2"/>
          <a:stretch>
            <a:fillRect/>
          </a:stretch>
        </p:blipFill>
        <p:spPr>
          <a:xfrm>
            <a:off x="1752600" y="2356831"/>
            <a:ext cx="210380" cy="241137"/>
          </a:xfrm>
          <a:prstGeom prst="rect">
            <a:avLst/>
          </a:prstGeom>
        </p:spPr>
      </p:pic>
      <p:cxnSp>
        <p:nvCxnSpPr>
          <p:cNvPr id="41" name="Straight Arrow Connector 40">
            <a:extLst>
              <a:ext uri="{FF2B5EF4-FFF2-40B4-BE49-F238E27FC236}">
                <a16:creationId xmlns:a16="http://schemas.microsoft.com/office/drawing/2014/main" id="{E405DBD9-F206-8785-3990-C361AAF48DF8}"/>
              </a:ext>
            </a:extLst>
          </p:cNvPr>
          <p:cNvCxnSpPr>
            <a:stCxn id="40" idx="2"/>
          </p:cNvCxnSpPr>
          <p:nvPr/>
        </p:nvCxnSpPr>
        <p:spPr>
          <a:xfrm>
            <a:off x="1857790" y="2597968"/>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Flowchart: Decision 41">
            <a:extLst>
              <a:ext uri="{FF2B5EF4-FFF2-40B4-BE49-F238E27FC236}">
                <a16:creationId xmlns:a16="http://schemas.microsoft.com/office/drawing/2014/main" id="{4560C37B-F09B-BD09-D52D-CC70E2306109}"/>
              </a:ext>
            </a:extLst>
          </p:cNvPr>
          <p:cNvSpPr/>
          <p:nvPr/>
        </p:nvSpPr>
        <p:spPr>
          <a:xfrm>
            <a:off x="926819"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461878" y="3300298"/>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358052"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893111" y="3310237"/>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791771" y="3790968"/>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326830" y="3295073"/>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1113594" y="3789472"/>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857617" y="3874111"/>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483945" y="3796193"/>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202215"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617918"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4067997"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791771" y="3355227"/>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378750"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926819"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343189"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893110" y="421886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461878"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341286" y="3621070"/>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875877" y="3637579"/>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745172" y="361631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343821" y="4268009"/>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876126" y="4264248"/>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420461" y="4248097"/>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78" name="Straight Arrow Connector 77">
            <a:extLst>
              <a:ext uri="{FF2B5EF4-FFF2-40B4-BE49-F238E27FC236}">
                <a16:creationId xmlns:a16="http://schemas.microsoft.com/office/drawing/2014/main" id="{FEA3D7BB-8610-2178-A429-5A809F14F7B0}"/>
              </a:ext>
            </a:extLst>
          </p:cNvPr>
          <p:cNvCxnSpPr>
            <a:cxnSpLocks/>
            <a:stCxn id="56" idx="2"/>
          </p:cNvCxnSpPr>
          <p:nvPr/>
        </p:nvCxnSpPr>
        <p:spPr>
          <a:xfrm flipH="1">
            <a:off x="1477407" y="5096614"/>
            <a:ext cx="1" cy="44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7C3F058-7C53-36DB-5F37-606D9E1C72F8}"/>
              </a:ext>
            </a:extLst>
          </p:cNvPr>
          <p:cNvCxnSpPr>
            <a:stCxn id="57" idx="2"/>
          </p:cNvCxnSpPr>
          <p:nvPr/>
        </p:nvCxnSpPr>
        <p:spPr>
          <a:xfrm flipH="1">
            <a:off x="2893110"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343189"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257294" y="5577524"/>
            <a:ext cx="3361087" cy="427896"/>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pic>
        <p:nvPicPr>
          <p:cNvPr id="85" name="Picture 84">
            <a:extLst>
              <a:ext uri="{FF2B5EF4-FFF2-40B4-BE49-F238E27FC236}">
                <a16:creationId xmlns:a16="http://schemas.microsoft.com/office/drawing/2014/main" id="{388B3253-F0E0-D267-2106-18E6850408FE}"/>
              </a:ext>
            </a:extLst>
          </p:cNvPr>
          <p:cNvPicPr>
            <a:picLocks noChangeAspect="1"/>
          </p:cNvPicPr>
          <p:nvPr/>
        </p:nvPicPr>
        <p:blipFill>
          <a:blip r:embed="rId2"/>
          <a:stretch>
            <a:fillRect/>
          </a:stretch>
        </p:blipFill>
        <p:spPr>
          <a:xfrm>
            <a:off x="1957691" y="4607156"/>
            <a:ext cx="210380" cy="241137"/>
          </a:xfrm>
          <a:prstGeom prst="rect">
            <a:avLst/>
          </a:prstGeom>
        </p:spPr>
      </p:pic>
      <p:cxnSp>
        <p:nvCxnSpPr>
          <p:cNvPr id="86" name="Straight Arrow Connector 85">
            <a:extLst>
              <a:ext uri="{FF2B5EF4-FFF2-40B4-BE49-F238E27FC236}">
                <a16:creationId xmlns:a16="http://schemas.microsoft.com/office/drawing/2014/main" id="{6164871D-02DD-BDAD-0DB4-7598D727E904}"/>
              </a:ext>
            </a:extLst>
          </p:cNvPr>
          <p:cNvCxnSpPr>
            <a:cxnSpLocks/>
          </p:cNvCxnSpPr>
          <p:nvPr/>
        </p:nvCxnSpPr>
        <p:spPr>
          <a:xfrm flipH="1">
            <a:off x="1735515"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9DD63901-ACA3-D465-7EBB-43C65C33629C}"/>
              </a:ext>
            </a:extLst>
          </p:cNvPr>
          <p:cNvPicPr>
            <a:picLocks noChangeAspect="1"/>
          </p:cNvPicPr>
          <p:nvPr/>
        </p:nvPicPr>
        <p:blipFill>
          <a:blip r:embed="rId2"/>
          <a:stretch>
            <a:fillRect/>
          </a:stretch>
        </p:blipFill>
        <p:spPr>
          <a:xfrm>
            <a:off x="3403943" y="4607156"/>
            <a:ext cx="210380" cy="241137"/>
          </a:xfrm>
          <a:prstGeom prst="rect">
            <a:avLst/>
          </a:prstGeom>
        </p:spPr>
      </p:pic>
      <p:cxnSp>
        <p:nvCxnSpPr>
          <p:cNvPr id="90" name="Straight Arrow Connector 89">
            <a:extLst>
              <a:ext uri="{FF2B5EF4-FFF2-40B4-BE49-F238E27FC236}">
                <a16:creationId xmlns:a16="http://schemas.microsoft.com/office/drawing/2014/main" id="{B5082279-47F5-1E70-0A57-DE6908DAC8C2}"/>
              </a:ext>
            </a:extLst>
          </p:cNvPr>
          <p:cNvCxnSpPr>
            <a:cxnSpLocks/>
          </p:cNvCxnSpPr>
          <p:nvPr/>
        </p:nvCxnSpPr>
        <p:spPr>
          <a:xfrm flipH="1">
            <a:off x="3181767"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Picture 90">
            <a:extLst>
              <a:ext uri="{FF2B5EF4-FFF2-40B4-BE49-F238E27FC236}">
                <a16:creationId xmlns:a16="http://schemas.microsoft.com/office/drawing/2014/main" id="{B4C5BF09-01C5-CB35-988E-2FC9C7BE5E40}"/>
              </a:ext>
            </a:extLst>
          </p:cNvPr>
          <p:cNvPicPr>
            <a:picLocks noChangeAspect="1"/>
          </p:cNvPicPr>
          <p:nvPr/>
        </p:nvPicPr>
        <p:blipFill>
          <a:blip r:embed="rId2"/>
          <a:stretch>
            <a:fillRect/>
          </a:stretch>
        </p:blipFill>
        <p:spPr>
          <a:xfrm>
            <a:off x="4842225" y="4620538"/>
            <a:ext cx="210380" cy="241137"/>
          </a:xfrm>
          <a:prstGeom prst="rect">
            <a:avLst/>
          </a:prstGeom>
        </p:spPr>
      </p:pic>
      <p:cxnSp>
        <p:nvCxnSpPr>
          <p:cNvPr id="92" name="Straight Arrow Connector 91">
            <a:extLst>
              <a:ext uri="{FF2B5EF4-FFF2-40B4-BE49-F238E27FC236}">
                <a16:creationId xmlns:a16="http://schemas.microsoft.com/office/drawing/2014/main" id="{D570D9AF-32E7-AFCC-AF25-08903E09D773}"/>
              </a:ext>
            </a:extLst>
          </p:cNvPr>
          <p:cNvCxnSpPr>
            <a:cxnSpLocks/>
          </p:cNvCxnSpPr>
          <p:nvPr/>
        </p:nvCxnSpPr>
        <p:spPr>
          <a:xfrm flipH="1">
            <a:off x="4620049" y="4752188"/>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AAD341BC-9298-FE89-7EA3-E27D508A82E6}"/>
              </a:ext>
            </a:extLst>
          </p:cNvPr>
          <p:cNvCxnSpPr>
            <a:cxnSpLocks/>
          </p:cNvCxnSpPr>
          <p:nvPr/>
        </p:nvCxnSpPr>
        <p:spPr>
          <a:xfrm>
            <a:off x="1649685" y="5096614"/>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3046127" y="5131245"/>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459557" y="5108790"/>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223153" y="6296564"/>
            <a:ext cx="3361087"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691818" y="3122525"/>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191613" y="3095995"/>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641691" y="3139937"/>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stCxn id="99" idx="1"/>
            <a:endCxn id="20" idx="1"/>
          </p:cNvCxnSpPr>
          <p:nvPr/>
        </p:nvCxnSpPr>
        <p:spPr>
          <a:xfrm rot="10800000">
            <a:off x="892863" y="3086350"/>
            <a:ext cx="330291" cy="3424162"/>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15832" y="5146470"/>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2030894" y="4968553"/>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454801" y="4966689"/>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929310" y="4985831"/>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760196" y="503281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197817" y="499999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641691" y="5041594"/>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198748" y="6369478"/>
            <a:ext cx="256995" cy="282068"/>
          </a:xfrm>
          <a:prstGeom prst="rect">
            <a:avLst/>
          </a:prstGeom>
        </p:spPr>
      </p:pic>
      <p:sp>
        <p:nvSpPr>
          <p:cNvPr id="115" name="Rectangle 114">
            <a:extLst>
              <a:ext uri="{FF2B5EF4-FFF2-40B4-BE49-F238E27FC236}">
                <a16:creationId xmlns:a16="http://schemas.microsoft.com/office/drawing/2014/main" id="{48BC2261-579A-0AC0-4A9D-3F637E580117}"/>
              </a:ext>
            </a:extLst>
          </p:cNvPr>
          <p:cNvSpPr/>
          <p:nvPr/>
        </p:nvSpPr>
        <p:spPr>
          <a:xfrm>
            <a:off x="5678661" y="3211528"/>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5812361" y="47919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7134380" y="4072266"/>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606369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024766" y="3684926"/>
            <a:ext cx="0" cy="111350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p:cNvCxnSpPr>
          <p:nvPr/>
        </p:nvCxnSpPr>
        <p:spPr>
          <a:xfrm>
            <a:off x="7311604" y="3649671"/>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904122" y="2930437"/>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186305" y="3425476"/>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2036470" y="2981205"/>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460870" y="2932000"/>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319374" y="5126866"/>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748365" y="5126865"/>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stCxn id="99" idx="3"/>
          </p:cNvCxnSpPr>
          <p:nvPr/>
        </p:nvCxnSpPr>
        <p:spPr>
          <a:xfrm flipV="1">
            <a:off x="4584240" y="3637579"/>
            <a:ext cx="1148145" cy="28729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321775" y="2150235"/>
            <a:ext cx="2410610" cy="1023132"/>
          </a:xfrm>
          <a:prstGeom prst="bentConnector3">
            <a:avLst>
              <a:gd name="adj1" fmla="val 99889"/>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671171" y="473953"/>
            <a:ext cx="9518" cy="6294542"/>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6093605" y="582625"/>
            <a:ext cx="1438516" cy="307777"/>
          </a:xfrm>
          <a:prstGeom prst="rect">
            <a:avLst/>
          </a:prstGeom>
          <a:noFill/>
        </p:spPr>
        <p:txBody>
          <a:bodyPr wrap="square" rtlCol="0">
            <a:spAutoFit/>
          </a:bodyPr>
          <a:lstStyle/>
          <a:p>
            <a:r>
              <a:rPr lang="en-SG" sz="1400" b="1" dirty="0"/>
              <a:t>Emulator Node</a:t>
            </a:r>
          </a:p>
        </p:txBody>
      </p:sp>
      <p:sp>
        <p:nvSpPr>
          <p:cNvPr id="161" name="TextBox 160">
            <a:extLst>
              <a:ext uri="{FF2B5EF4-FFF2-40B4-BE49-F238E27FC236}">
                <a16:creationId xmlns:a16="http://schemas.microsoft.com/office/drawing/2014/main" id="{4AA4DBFF-B5C2-4C35-D719-E93801E8A6ED}"/>
              </a:ext>
            </a:extLst>
          </p:cNvPr>
          <p:cNvSpPr txBox="1"/>
          <p:nvPr/>
        </p:nvSpPr>
        <p:spPr>
          <a:xfrm>
            <a:off x="7468307" y="4428466"/>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853387" y="2655536"/>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473330" y="363757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8090026" y="445017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193155" y="3048967"/>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822632" y="3139937"/>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822632" y="4089982"/>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680689" y="519434"/>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672249" y="491150"/>
            <a:ext cx="0" cy="6249847"/>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763491" y="519434"/>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929017" y="34777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289081" y="2597968"/>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474301" y="3048967"/>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415310" y="4176244"/>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638936" y="3927819"/>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934046" y="4473781"/>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9003605" y="4687729"/>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10108095" y="2811916"/>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769066" y="5126865"/>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129833" y="3122525"/>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889049" y="5053307"/>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249816" y="3048967"/>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200474" y="4463459"/>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288251" y="6248902"/>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363344" y="627022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477076" y="646040"/>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883529" y="524013"/>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488768" y="873690"/>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859733" y="1065047"/>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501639" y="1232445"/>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869841" y="692035"/>
            <a:ext cx="1350430" cy="430887"/>
          </a:xfrm>
          <a:prstGeom prst="rect">
            <a:avLst/>
          </a:prstGeom>
          <a:noFill/>
        </p:spPr>
        <p:txBody>
          <a:bodyPr wrap="square" rtlCol="0">
            <a:spAutoFit/>
          </a:bodyPr>
          <a:lstStyle/>
          <a:p>
            <a:r>
              <a:rPr lang="en-US" sz="1100" dirty="0"/>
              <a:t>Parallel process/thread </a:t>
            </a:r>
            <a:endParaRPr lang="en-SG" sz="1100" dirty="0"/>
          </a:p>
        </p:txBody>
      </p:sp>
      <p:sp>
        <p:nvSpPr>
          <p:cNvPr id="15" name="Rectangle 14">
            <a:extLst>
              <a:ext uri="{FF2B5EF4-FFF2-40B4-BE49-F238E27FC236}">
                <a16:creationId xmlns:a16="http://schemas.microsoft.com/office/drawing/2014/main" id="{32152602-7D27-A039-2FF7-975AA348B59B}"/>
              </a:ext>
            </a:extLst>
          </p:cNvPr>
          <p:cNvSpPr/>
          <p:nvPr/>
        </p:nvSpPr>
        <p:spPr>
          <a:xfrm>
            <a:off x="6795104" y="3209683"/>
            <a:ext cx="76632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Database handler</a:t>
            </a:r>
            <a:endParaRPr lang="en-SG" sz="1200" dirty="0"/>
          </a:p>
        </p:txBody>
      </p:sp>
      <p:cxnSp>
        <p:nvCxnSpPr>
          <p:cNvPr id="16" name="Straight Arrow Connector 15">
            <a:extLst>
              <a:ext uri="{FF2B5EF4-FFF2-40B4-BE49-F238E27FC236}">
                <a16:creationId xmlns:a16="http://schemas.microsoft.com/office/drawing/2014/main" id="{CEDF7705-B089-5784-79C7-E992C9F7F68F}"/>
              </a:ext>
            </a:extLst>
          </p:cNvPr>
          <p:cNvCxnSpPr/>
          <p:nvPr/>
        </p:nvCxnSpPr>
        <p:spPr>
          <a:xfrm>
            <a:off x="693443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5833BCE-C2ED-1FE3-4927-F89441B5105B}"/>
              </a:ext>
            </a:extLst>
          </p:cNvPr>
          <p:cNvCxnSpPr>
            <a:cxnSpLocks/>
            <a:endCxn id="12" idx="3"/>
          </p:cNvCxnSpPr>
          <p:nvPr/>
        </p:nvCxnSpPr>
        <p:spPr>
          <a:xfrm rot="16200000" flipV="1">
            <a:off x="6802161" y="2567448"/>
            <a:ext cx="869840" cy="40037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FD33434-25F4-51F8-1A76-6975E0DCB995}"/>
              </a:ext>
            </a:extLst>
          </p:cNvPr>
          <p:cNvCxnSpPr/>
          <p:nvPr/>
        </p:nvCxnSpPr>
        <p:spPr>
          <a:xfrm rot="10800000">
            <a:off x="3257545" y="1888433"/>
            <a:ext cx="2836061" cy="230335"/>
          </a:xfrm>
          <a:prstGeom prst="bentConnector3">
            <a:avLst>
              <a:gd name="adj1" fmla="val -274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FD380D3-5756-9140-B835-BB0093D7B19A}"/>
              </a:ext>
            </a:extLst>
          </p:cNvPr>
          <p:cNvCxnSpPr>
            <a:stCxn id="116" idx="3"/>
            <a:endCxn id="166" idx="1"/>
          </p:cNvCxnSpPr>
          <p:nvPr/>
        </p:nvCxnSpPr>
        <p:spPr>
          <a:xfrm flipV="1">
            <a:off x="6725940" y="4664121"/>
            <a:ext cx="1364086" cy="341772"/>
          </a:xfrm>
          <a:prstGeom prst="bentConnector3">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6" name="Connector: Elbow 65">
            <a:extLst>
              <a:ext uri="{FF2B5EF4-FFF2-40B4-BE49-F238E27FC236}">
                <a16:creationId xmlns:a16="http://schemas.microsoft.com/office/drawing/2014/main" id="{89C16A68-79E9-7420-A1B1-4A13CFBB7CF4}"/>
              </a:ext>
            </a:extLst>
          </p:cNvPr>
          <p:cNvCxnSpPr>
            <a:stCxn id="15" idx="2"/>
            <a:endCxn id="115" idx="2"/>
          </p:cNvCxnSpPr>
          <p:nvPr/>
        </p:nvCxnSpPr>
        <p:spPr>
          <a:xfrm rot="5400000">
            <a:off x="6655938" y="3117092"/>
            <a:ext cx="1845" cy="1042818"/>
          </a:xfrm>
          <a:prstGeom prst="bentConnector3">
            <a:avLst>
              <a:gd name="adj1" fmla="val 12490244"/>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1EFFCEE3-237A-8B3F-74E9-A84128528D56}"/>
              </a:ext>
            </a:extLst>
          </p:cNvPr>
          <p:cNvSpPr txBox="1"/>
          <p:nvPr/>
        </p:nvSpPr>
        <p:spPr>
          <a:xfrm>
            <a:off x="3389649" y="1666924"/>
            <a:ext cx="3551678" cy="261610"/>
          </a:xfrm>
          <a:prstGeom prst="rect">
            <a:avLst/>
          </a:prstGeom>
          <a:noFill/>
        </p:spPr>
        <p:txBody>
          <a:bodyPr wrap="square" rtlCol="0">
            <a:spAutoFit/>
          </a:bodyPr>
          <a:lstStyle/>
          <a:p>
            <a:r>
              <a:rPr lang="en-US" sz="1100" b="1" dirty="0"/>
              <a:t>Current daily task progress info  for state recover   </a:t>
            </a:r>
            <a:endParaRPr lang="en-SG" sz="1100" b="1" dirty="0"/>
          </a:p>
        </p:txBody>
      </p:sp>
      <p:sp>
        <p:nvSpPr>
          <p:cNvPr id="79" name="TextBox 78">
            <a:extLst>
              <a:ext uri="{FF2B5EF4-FFF2-40B4-BE49-F238E27FC236}">
                <a16:creationId xmlns:a16="http://schemas.microsoft.com/office/drawing/2014/main" id="{92CFE7DF-DD2D-CD77-4B2C-9E61538A5DDC}"/>
              </a:ext>
            </a:extLst>
          </p:cNvPr>
          <p:cNvSpPr txBox="1"/>
          <p:nvPr/>
        </p:nvSpPr>
        <p:spPr>
          <a:xfrm>
            <a:off x="4446761" y="1949097"/>
            <a:ext cx="1046750" cy="230832"/>
          </a:xfrm>
          <a:prstGeom prst="rect">
            <a:avLst/>
          </a:prstGeom>
          <a:noFill/>
        </p:spPr>
        <p:txBody>
          <a:bodyPr wrap="square" rtlCol="0">
            <a:spAutoFit/>
          </a:bodyPr>
          <a:lstStyle/>
          <a:p>
            <a:r>
              <a:rPr lang="en-US" sz="900" dirty="0"/>
              <a:t>Schedule info</a:t>
            </a:r>
            <a:endParaRPr lang="en-SG" sz="900" dirty="0"/>
          </a:p>
        </p:txBody>
      </p:sp>
      <p:sp>
        <p:nvSpPr>
          <p:cNvPr id="81" name="TextBox 80">
            <a:extLst>
              <a:ext uri="{FF2B5EF4-FFF2-40B4-BE49-F238E27FC236}">
                <a16:creationId xmlns:a16="http://schemas.microsoft.com/office/drawing/2014/main" id="{5BF31BEC-D4F3-EDE0-F8F9-7A8253CD95FD}"/>
              </a:ext>
            </a:extLst>
          </p:cNvPr>
          <p:cNvSpPr txBox="1"/>
          <p:nvPr/>
        </p:nvSpPr>
        <p:spPr>
          <a:xfrm>
            <a:off x="4906637" y="2915268"/>
            <a:ext cx="1046750" cy="230832"/>
          </a:xfrm>
          <a:prstGeom prst="rect">
            <a:avLst/>
          </a:prstGeom>
          <a:noFill/>
        </p:spPr>
        <p:txBody>
          <a:bodyPr wrap="square" rtlCol="0">
            <a:spAutoFit/>
          </a:bodyPr>
          <a:lstStyle/>
          <a:p>
            <a:r>
              <a:rPr lang="en-US" sz="900" dirty="0"/>
              <a:t>Task start  info</a:t>
            </a:r>
            <a:endParaRPr lang="en-SG" sz="900" dirty="0"/>
          </a:p>
        </p:txBody>
      </p:sp>
      <p:sp>
        <p:nvSpPr>
          <p:cNvPr id="83" name="TextBox 82">
            <a:extLst>
              <a:ext uri="{FF2B5EF4-FFF2-40B4-BE49-F238E27FC236}">
                <a16:creationId xmlns:a16="http://schemas.microsoft.com/office/drawing/2014/main" id="{AC761116-9EDD-A5AB-5CF3-5BABD383D540}"/>
              </a:ext>
            </a:extLst>
          </p:cNvPr>
          <p:cNvSpPr txBox="1"/>
          <p:nvPr/>
        </p:nvSpPr>
        <p:spPr>
          <a:xfrm>
            <a:off x="4980154" y="4051137"/>
            <a:ext cx="899242" cy="369332"/>
          </a:xfrm>
          <a:prstGeom prst="rect">
            <a:avLst/>
          </a:prstGeom>
          <a:noFill/>
        </p:spPr>
        <p:txBody>
          <a:bodyPr wrap="square" rtlCol="0">
            <a:spAutoFit/>
          </a:bodyPr>
          <a:lstStyle/>
          <a:p>
            <a:r>
              <a:rPr lang="en-US" sz="900" dirty="0"/>
              <a:t>Action progress info</a:t>
            </a:r>
            <a:endParaRPr lang="en-SG" sz="900" dirty="0"/>
          </a:p>
        </p:txBody>
      </p:sp>
      <p:sp>
        <p:nvSpPr>
          <p:cNvPr id="87" name="TextBox 86">
            <a:extLst>
              <a:ext uri="{FF2B5EF4-FFF2-40B4-BE49-F238E27FC236}">
                <a16:creationId xmlns:a16="http://schemas.microsoft.com/office/drawing/2014/main" id="{2F14E55C-1A5C-25E1-5061-43A2BA5C3EBA}"/>
              </a:ext>
            </a:extLst>
          </p:cNvPr>
          <p:cNvSpPr txBox="1"/>
          <p:nvPr/>
        </p:nvSpPr>
        <p:spPr>
          <a:xfrm>
            <a:off x="4794905" y="6309712"/>
            <a:ext cx="899242" cy="369332"/>
          </a:xfrm>
          <a:prstGeom prst="rect">
            <a:avLst/>
          </a:prstGeom>
          <a:noFill/>
        </p:spPr>
        <p:txBody>
          <a:bodyPr wrap="square" rtlCol="0">
            <a:spAutoFit/>
          </a:bodyPr>
          <a:lstStyle/>
          <a:p>
            <a:r>
              <a:rPr lang="en-US" sz="900" dirty="0"/>
              <a:t>Actor’s all task progress info</a:t>
            </a:r>
            <a:endParaRPr lang="en-SG" sz="900" dirty="0"/>
          </a:p>
        </p:txBody>
      </p:sp>
      <p:sp>
        <p:nvSpPr>
          <p:cNvPr id="88" name="TextBox 87">
            <a:extLst>
              <a:ext uri="{FF2B5EF4-FFF2-40B4-BE49-F238E27FC236}">
                <a16:creationId xmlns:a16="http://schemas.microsoft.com/office/drawing/2014/main" id="{DDF67479-FA35-5048-3B4A-82A574051E4C}"/>
              </a:ext>
            </a:extLst>
          </p:cNvPr>
          <p:cNvSpPr txBox="1"/>
          <p:nvPr/>
        </p:nvSpPr>
        <p:spPr>
          <a:xfrm>
            <a:off x="6197849" y="3825475"/>
            <a:ext cx="899242" cy="369332"/>
          </a:xfrm>
          <a:prstGeom prst="rect">
            <a:avLst/>
          </a:prstGeom>
          <a:noFill/>
        </p:spPr>
        <p:txBody>
          <a:bodyPr wrap="square" rtlCol="0">
            <a:spAutoFit/>
          </a:bodyPr>
          <a:lstStyle/>
          <a:p>
            <a:r>
              <a:rPr lang="en-US" sz="900" dirty="0"/>
              <a:t>Current time all task info</a:t>
            </a:r>
            <a:endParaRPr lang="en-SG" sz="900" dirty="0"/>
          </a:p>
        </p:txBody>
      </p:sp>
      <p:sp>
        <p:nvSpPr>
          <p:cNvPr id="93" name="TextBox 92">
            <a:extLst>
              <a:ext uri="{FF2B5EF4-FFF2-40B4-BE49-F238E27FC236}">
                <a16:creationId xmlns:a16="http://schemas.microsoft.com/office/drawing/2014/main" id="{0C90A49B-D15D-EBBD-F6F3-91299E429127}"/>
              </a:ext>
            </a:extLst>
          </p:cNvPr>
          <p:cNvSpPr txBox="1"/>
          <p:nvPr/>
        </p:nvSpPr>
        <p:spPr>
          <a:xfrm>
            <a:off x="6987647" y="1917761"/>
            <a:ext cx="899242" cy="369332"/>
          </a:xfrm>
          <a:prstGeom prst="rect">
            <a:avLst/>
          </a:prstGeom>
          <a:noFill/>
        </p:spPr>
        <p:txBody>
          <a:bodyPr wrap="square" rtlCol="0">
            <a:spAutoFit/>
          </a:bodyPr>
          <a:lstStyle/>
          <a:p>
            <a:r>
              <a:rPr lang="en-US" sz="900" dirty="0"/>
              <a:t>Today history task info</a:t>
            </a:r>
            <a:endParaRPr lang="en-SG" sz="900" dirty="0"/>
          </a:p>
        </p:txBody>
      </p:sp>
      <p:sp>
        <p:nvSpPr>
          <p:cNvPr id="95" name="TextBox 94">
            <a:extLst>
              <a:ext uri="{FF2B5EF4-FFF2-40B4-BE49-F238E27FC236}">
                <a16:creationId xmlns:a16="http://schemas.microsoft.com/office/drawing/2014/main" id="{884E1136-5DC5-019B-5B70-2A285F77E042}"/>
              </a:ext>
            </a:extLst>
          </p:cNvPr>
          <p:cNvSpPr txBox="1"/>
          <p:nvPr/>
        </p:nvSpPr>
        <p:spPr>
          <a:xfrm>
            <a:off x="3399127" y="5528127"/>
            <a:ext cx="1105128" cy="507831"/>
          </a:xfrm>
          <a:prstGeom prst="rect">
            <a:avLst/>
          </a:prstGeom>
          <a:noFill/>
        </p:spPr>
        <p:txBody>
          <a:bodyPr wrap="square" rtlCol="0">
            <a:spAutoFit/>
          </a:bodyPr>
          <a:lstStyle/>
          <a:p>
            <a:r>
              <a:rPr lang="en-US" sz="900" dirty="0"/>
              <a:t>Import related actor module to finish the task </a:t>
            </a:r>
            <a:endParaRPr lang="en-SG" sz="900" dirty="0"/>
          </a:p>
        </p:txBody>
      </p:sp>
      <p:sp>
        <p:nvSpPr>
          <p:cNvPr id="17" name="TextBox 16">
            <a:extLst>
              <a:ext uri="{FF2B5EF4-FFF2-40B4-BE49-F238E27FC236}">
                <a16:creationId xmlns:a16="http://schemas.microsoft.com/office/drawing/2014/main" id="{0A47FDF8-F37F-D6A8-AD0E-97F38828FFCC}"/>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System work flow diagram]  </a:t>
            </a:r>
            <a:endParaRPr lang="en-SG" sz="2400" dirty="0">
              <a:solidFill>
                <a:srgbClr val="FF0000"/>
              </a:solidFill>
            </a:endParaRPr>
          </a:p>
        </p:txBody>
      </p:sp>
      <p:pic>
        <p:nvPicPr>
          <p:cNvPr id="18" name="Picture 17" descr="Graphical user interface, text&#10;&#10;Description automatically generated with medium confidence">
            <a:extLst>
              <a:ext uri="{FF2B5EF4-FFF2-40B4-BE49-F238E27FC236}">
                <a16:creationId xmlns:a16="http://schemas.microsoft.com/office/drawing/2014/main" id="{BFECB569-CBAE-CC39-2646-3271CFD98C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Tree>
    <p:extLst>
      <p:ext uri="{BB962C8B-B14F-4D97-AF65-F5344CB8AC3E}">
        <p14:creationId xmlns:p14="http://schemas.microsoft.com/office/powerpoint/2010/main" val="2507425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3" name="Table 5">
            <a:extLst>
              <a:ext uri="{FF2B5EF4-FFF2-40B4-BE49-F238E27FC236}">
                <a16:creationId xmlns:a16="http://schemas.microsoft.com/office/drawing/2014/main" id="{3E91A4D8-4A6B-529A-0D40-91743A9431DA}"/>
              </a:ext>
            </a:extLst>
          </p:cNvPr>
          <p:cNvGraphicFramePr>
            <a:graphicFrameLocks noGrp="1"/>
          </p:cNvGraphicFramePr>
          <p:nvPr/>
        </p:nvGraphicFramePr>
        <p:xfrm>
          <a:off x="5926726" y="1425830"/>
          <a:ext cx="6118970" cy="5157157"/>
        </p:xfrm>
        <a:graphic>
          <a:graphicData uri="http://schemas.openxmlformats.org/drawingml/2006/table">
            <a:tbl>
              <a:tblPr firstRow="1" bandRow="1">
                <a:tableStyleId>{5C22544A-7EE6-4342-B048-85BDC9FD1C3A}</a:tableStyleId>
              </a:tblPr>
              <a:tblGrid>
                <a:gridCol w="498927">
                  <a:extLst>
                    <a:ext uri="{9D8B030D-6E8A-4147-A177-3AD203B41FA5}">
                      <a16:colId xmlns:a16="http://schemas.microsoft.com/office/drawing/2014/main" val="3380695120"/>
                    </a:ext>
                  </a:extLst>
                </a:gridCol>
                <a:gridCol w="1423997">
                  <a:extLst>
                    <a:ext uri="{9D8B030D-6E8A-4147-A177-3AD203B41FA5}">
                      <a16:colId xmlns:a16="http://schemas.microsoft.com/office/drawing/2014/main" val="308096956"/>
                    </a:ext>
                  </a:extLst>
                </a:gridCol>
                <a:gridCol w="2724582">
                  <a:extLst>
                    <a:ext uri="{9D8B030D-6E8A-4147-A177-3AD203B41FA5}">
                      <a16:colId xmlns:a16="http://schemas.microsoft.com/office/drawing/2014/main" val="1115179321"/>
                    </a:ext>
                  </a:extLst>
                </a:gridCol>
                <a:gridCol w="1471464">
                  <a:extLst>
                    <a:ext uri="{9D8B030D-6E8A-4147-A177-3AD203B41FA5}">
                      <a16:colId xmlns:a16="http://schemas.microsoft.com/office/drawing/2014/main" val="3583060921"/>
                    </a:ext>
                  </a:extLst>
                </a:gridCol>
              </a:tblGrid>
              <a:tr h="366717">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T w="12700" cap="flat" cmpd="sng" algn="ctr">
                      <a:solidFill>
                        <a:schemeClr val="tx1"/>
                      </a:solidFill>
                      <a:prstDash val="solid"/>
                      <a:round/>
                      <a:headEnd type="none" w="med" len="med"/>
                      <a:tailEnd type="none" w="med" len="med"/>
                    </a:lnT>
                  </a:tcPr>
                </a:tc>
                <a:tc>
                  <a:txBody>
                    <a:bodyPr/>
                    <a:lstStyle/>
                    <a:p>
                      <a:r>
                        <a:rPr lang="en-SG" sz="1000" dirty="0"/>
                        <a:t>Traffic/protocol type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pingActor</a:t>
                      </a:r>
                      <a:endParaRPr lang="en-SG" sz="1000" dirty="0"/>
                    </a:p>
                  </a:txBody>
                  <a:tcPr/>
                </a:tc>
                <a:tc>
                  <a:txBody>
                    <a:bodyPr/>
                    <a:lstStyle/>
                    <a:p>
                      <a:pPr marL="171450" indent="-171450">
                        <a:buFont typeface="Arial" panose="020B0604020202020204" pitchFamily="34" charset="0"/>
                        <a:buChar char="•"/>
                      </a:pPr>
                      <a:r>
                        <a:rPr lang="en-SG" sz="1000" b="0" kern="1200" dirty="0">
                          <a:solidFill>
                            <a:schemeClr val="dk1"/>
                          </a:solidFill>
                          <a:effectLst/>
                        </a:rPr>
                        <a:t>ping</a:t>
                      </a:r>
                      <a:endParaRPr lang="en-SG" sz="1000" dirty="0"/>
                    </a:p>
                  </a:txBody>
                  <a:tcPr/>
                </a:tc>
                <a:tc>
                  <a:txBody>
                    <a:bodyPr/>
                    <a:lstStyle/>
                    <a:p>
                      <a:r>
                        <a:rPr lang="en-SG" sz="1000" b="0" kern="1200" dirty="0">
                          <a:solidFill>
                            <a:schemeClr val="dk1"/>
                          </a:solidFill>
                          <a:effectLst/>
                        </a:rPr>
                        <a:t>ICMP</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webActor</a:t>
                      </a:r>
                      <a:endParaRPr lang="en-SG" sz="1000" dirty="0"/>
                    </a:p>
                  </a:txBody>
                  <a:tcPr/>
                </a:tc>
                <a:tc>
                  <a:txBody>
                    <a:bodyPr/>
                    <a:lstStyle/>
                    <a:p>
                      <a:pPr marL="171450" indent="-171450">
                        <a:buFont typeface="Arial" panose="020B0604020202020204" pitchFamily="34" charset="0"/>
                        <a:buChar char="•"/>
                      </a:pPr>
                      <a:r>
                        <a:rPr lang="en-US" sz="1000" dirty="0"/>
                        <a:t>Fetch a websites, send http(s) request.</a:t>
                      </a:r>
                    </a:p>
                    <a:p>
                      <a:pPr marL="171450" indent="-171450">
                        <a:buFont typeface="Arial" panose="020B0604020202020204" pitchFamily="34" charset="0"/>
                        <a:buChar char="•"/>
                      </a:pPr>
                      <a:r>
                        <a:rPr lang="en-US" sz="1000" dirty="0"/>
                        <a:t>Surf internet. Watch YouTube  video.</a:t>
                      </a:r>
                      <a:endParaRPr lang="en-SG" sz="1000" dirty="0"/>
                    </a:p>
                  </a:txBody>
                  <a:tcPr/>
                </a:tc>
                <a:tc>
                  <a:txBody>
                    <a:bodyPr/>
                    <a:lstStyle/>
                    <a:p>
                      <a:r>
                        <a:rPr lang="en-SG" sz="1000" b="0" kern="1200" dirty="0">
                          <a:solidFill>
                            <a:schemeClr val="dk1"/>
                          </a:solidFill>
                          <a:effectLst/>
                        </a:rPr>
                        <a:t>http(s)</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webDownloader</a:t>
                      </a:r>
                    </a:p>
                  </a:txBody>
                  <a:tcPr/>
                </a:tc>
                <a:tc>
                  <a:txBody>
                    <a:bodyPr/>
                    <a:lstStyle/>
                    <a:p>
                      <a:pPr marL="171450" indent="-171450">
                        <a:buFont typeface="Arial" panose="020B0604020202020204" pitchFamily="34" charset="0"/>
                        <a:buChar char="•"/>
                      </a:pPr>
                      <a:r>
                        <a:rPr lang="en-SG" sz="1000" dirty="0"/>
                        <a:t>Download website components: https web cert, css, html, js, images, downloadable link.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dirty="0"/>
                        <a:t>Page screen shot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http(s), Page screen shot</a:t>
                      </a:r>
                    </a:p>
                    <a:p>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transferActor</a:t>
                      </a:r>
                    </a:p>
                    <a:p>
                      <a:endParaRPr lang="en-SG" sz="10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Upload and download a file or  </a:t>
                      </a:r>
                      <a:r>
                        <a:rPr lang="en-SG" sz="1000" dirty="0"/>
                        <a:t>Transfer files via sftp.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Copy a file or directory to or from a nfs or smb share.</a:t>
                      </a:r>
                      <a:endParaRPr lang="en-SG"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ftp(s), sftp, nfs/smb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sshConnector/sshForwarder</a:t>
                      </a:r>
                    </a:p>
                  </a:txBody>
                  <a:tcPr/>
                </a:tc>
                <a:tc>
                  <a:txBody>
                    <a:bodyPr/>
                    <a:lstStyle/>
                    <a:p>
                      <a:pPr marL="171450" indent="-171450">
                        <a:buFont typeface="Arial" panose="020B0604020202020204" pitchFamily="34" charset="0"/>
                        <a:buChar char="•"/>
                      </a:pPr>
                      <a:r>
                        <a:rPr lang="en-US" sz="1000" dirty="0"/>
                        <a:t>ssh connection or scp file transfer. </a:t>
                      </a:r>
                    </a:p>
                    <a:p>
                      <a:pPr marL="171450" indent="-171450">
                        <a:buFont typeface="Arial" panose="020B0604020202020204" pitchFamily="34" charset="0"/>
                        <a:buChar char="•"/>
                      </a:pPr>
                      <a:r>
                        <a:rPr lang="en-US" sz="1000" dirty="0"/>
                        <a:t>Forward traffic thought specified port.</a:t>
                      </a:r>
                      <a:endParaRPr lang="en-SG" sz="1000" dirty="0"/>
                    </a:p>
                  </a:txBody>
                  <a:tcPr/>
                </a:tc>
                <a:tc>
                  <a:txBody>
                    <a:bodyPr/>
                    <a:lstStyle/>
                    <a:p>
                      <a:r>
                        <a:rPr lang="en-SG" sz="1000" dirty="0"/>
                        <a:t>ssh/scp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r>
                        <a:rPr lang="en-SG" sz="1000" dirty="0"/>
                        <a:t>udpCom</a:t>
                      </a:r>
                    </a:p>
                  </a:txBody>
                  <a:tcPr/>
                </a:tc>
                <a:tc>
                  <a:txBody>
                    <a:bodyPr/>
                    <a:lstStyle/>
                    <a:p>
                      <a:pPr marL="171450" indent="-171450">
                        <a:buFont typeface="Arial" panose="020B0604020202020204" pitchFamily="34" charset="0"/>
                        <a:buChar char="•"/>
                      </a:pPr>
                      <a:r>
                        <a:rPr lang="en-US" sz="1000" dirty="0"/>
                        <a:t>Any kinds of UDP message communication or file transfer.</a:t>
                      </a:r>
                      <a:endParaRPr lang="en-SG" sz="1000" dirty="0"/>
                    </a:p>
                  </a:txBody>
                  <a:tcPr/>
                </a:tc>
                <a:tc>
                  <a:txBody>
                    <a:bodyPr/>
                    <a:lstStyle/>
                    <a:p>
                      <a:r>
                        <a:rPr lang="en-SG" sz="1000" dirty="0"/>
                        <a:t>udp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8114901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tcpCom</a:t>
                      </a:r>
                    </a:p>
                  </a:txBody>
                  <a:tcPr/>
                </a:tc>
                <a:tc>
                  <a:txBody>
                    <a:bodyPr/>
                    <a:lstStyle/>
                    <a:p>
                      <a:pPr marL="171450" indent="-171450">
                        <a:buFont typeface="Arial" panose="020B0604020202020204" pitchFamily="34" charset="0"/>
                        <a:buChar char="•"/>
                      </a:pPr>
                      <a:r>
                        <a:rPr lang="en-US" sz="1000" dirty="0"/>
                        <a:t>Any kinds of TCP message communication or file transfer.</a:t>
                      </a:r>
                      <a:endParaRPr lang="en-SG" sz="1000" dirty="0"/>
                    </a:p>
                  </a:txBody>
                  <a:tcPr/>
                </a:tc>
                <a:tc>
                  <a:txBody>
                    <a:bodyPr/>
                    <a:lstStyle/>
                    <a:p>
                      <a:r>
                        <a:rPr lang="en-SG" sz="1000" dirty="0"/>
                        <a:t>tcp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2352072"/>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emailActor</a:t>
                      </a:r>
                    </a:p>
                  </a:txBody>
                  <a:tcPr/>
                </a:tc>
                <a:tc>
                  <a:txBody>
                    <a:bodyPr/>
                    <a:lstStyle/>
                    <a:p>
                      <a:pPr marL="171450" indent="-171450">
                        <a:buFont typeface="Arial" panose="020B0604020202020204" pitchFamily="34" charset="0"/>
                        <a:buChar char="•"/>
                      </a:pPr>
                      <a:r>
                        <a:rPr lang="en-US" sz="1000" dirty="0"/>
                        <a:t>Email receive and send (Gmail, Hotmail, Mailu)</a:t>
                      </a:r>
                      <a:endParaRPr lang="en-SG" sz="1000" dirty="0"/>
                    </a:p>
                  </a:txBody>
                  <a:tcPr/>
                </a:tc>
                <a:tc>
                  <a:txBody>
                    <a:bodyPr/>
                    <a:lstStyle/>
                    <a:p>
                      <a:r>
                        <a:rPr lang="en-SG" sz="1000" dirty="0"/>
                        <a:t>SMTP/IMAP4,POP,IMAP_SSL</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48151138"/>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camEchoClient</a:t>
                      </a:r>
                    </a:p>
                  </a:txBody>
                  <a:tcPr/>
                </a:tc>
                <a:tc>
                  <a:txBody>
                    <a:bodyPr/>
                    <a:lstStyle/>
                    <a:p>
                      <a:pPr marL="171450" indent="-171450">
                        <a:buFont typeface="Arial" panose="020B0604020202020204" pitchFamily="34" charset="0"/>
                        <a:buChar char="•"/>
                      </a:pPr>
                      <a:r>
                        <a:rPr lang="en-SG" sz="1000" dirty="0"/>
                        <a:t>Real-Time Streaming(IP camera) or </a:t>
                      </a:r>
                      <a:r>
                        <a:rPr lang="en-US" sz="1000" dirty="0"/>
                        <a:t>HTTP Live Streaming such as video web site.</a:t>
                      </a:r>
                      <a:endParaRPr lang="en-SG" sz="1000" dirty="0"/>
                    </a:p>
                  </a:txBody>
                  <a:tcPr/>
                </a:tc>
                <a:tc>
                  <a:txBody>
                    <a:bodyPr/>
                    <a:lstStyle/>
                    <a:p>
                      <a:r>
                        <a:rPr lang="en-SG" sz="1000" dirty="0"/>
                        <a:t>RTSP / HLS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2374987"/>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pcapReplayActor</a:t>
                      </a:r>
                    </a:p>
                  </a:txBody>
                  <a:tcPr/>
                </a:tc>
                <a:tc>
                  <a:txBody>
                    <a:bodyPr/>
                    <a:lstStyle/>
                    <a:p>
                      <a:pPr marL="171450" indent="-171450">
                        <a:buFont typeface="Arial" panose="020B0604020202020204" pitchFamily="34" charset="0"/>
                        <a:buChar char="•"/>
                      </a:pPr>
                      <a:r>
                        <a:rPr lang="en-US" sz="1000" dirty="0"/>
                        <a:t>parsing pcap file and send the packet to the specific destination.</a:t>
                      </a:r>
                      <a:endParaRPr lang="en-SG" sz="1000" dirty="0"/>
                    </a:p>
                  </a:txBody>
                  <a:tcPr/>
                </a:tc>
                <a:tc>
                  <a:txBody>
                    <a:bodyPr/>
                    <a:lstStyle/>
                    <a:p>
                      <a:r>
                        <a:rPr lang="en-SG" sz="1000" dirty="0"/>
                        <a:t>replaying send packet in pcap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284880"/>
                  </a:ext>
                </a:extLst>
              </a:tr>
              <a:tr h="370840">
                <a:tc>
                  <a:txBody>
                    <a:bodyPr/>
                    <a:lstStyle/>
                    <a:p>
                      <a:r>
                        <a:rPr lang="en-SG" sz="1000" dirty="0"/>
                        <a:t>9</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telnetActor</a:t>
                      </a:r>
                    </a:p>
                  </a:txBody>
                  <a:tcPr>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000" dirty="0"/>
                        <a:t>Remote login/Open a telnet connection and issue commands.</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SG" sz="1000" dirty="0"/>
                        <a:t>telnet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204886"/>
                  </a:ext>
                </a:extLst>
              </a:tr>
            </a:tbl>
          </a:graphicData>
        </a:graphic>
      </p:graphicFrame>
      <p:sp>
        <p:nvSpPr>
          <p:cNvPr id="6" name="TextBox 5">
            <a:extLst>
              <a:ext uri="{FF2B5EF4-FFF2-40B4-BE49-F238E27FC236}">
                <a16:creationId xmlns:a16="http://schemas.microsoft.com/office/drawing/2014/main" id="{15CB6618-6C5C-D8D4-35C0-A07B7518B8C8}"/>
              </a:ext>
            </a:extLst>
          </p:cNvPr>
          <p:cNvSpPr txBox="1"/>
          <p:nvPr/>
        </p:nvSpPr>
        <p:spPr>
          <a:xfrm>
            <a:off x="5797694" y="908255"/>
            <a:ext cx="5284833" cy="338554"/>
          </a:xfrm>
          <a:prstGeom prst="rect">
            <a:avLst/>
          </a:prstGeom>
          <a:noFill/>
        </p:spPr>
        <p:txBody>
          <a:bodyPr wrap="square" rtlCol="0">
            <a:spAutoFit/>
          </a:bodyPr>
          <a:lstStyle/>
          <a:p>
            <a:r>
              <a:rPr lang="en-US" sz="1600" b="1" dirty="0"/>
              <a:t>Table-1: Network traffic generation actors repository </a:t>
            </a:r>
            <a:endParaRPr lang="en-SG" sz="1600" b="1" dirty="0"/>
          </a:p>
        </p:txBody>
      </p:sp>
      <p:sp>
        <p:nvSpPr>
          <p:cNvPr id="11" name="TextBox 10">
            <a:extLst>
              <a:ext uri="{FF2B5EF4-FFF2-40B4-BE49-F238E27FC236}">
                <a16:creationId xmlns:a16="http://schemas.microsoft.com/office/drawing/2014/main" id="{E848B713-40BF-3E99-B39A-7E7620B831A2}"/>
              </a:ext>
            </a:extLst>
          </p:cNvPr>
          <p:cNvSpPr txBox="1"/>
          <p:nvPr/>
        </p:nvSpPr>
        <p:spPr>
          <a:xfrm>
            <a:off x="283464" y="771095"/>
            <a:ext cx="5395358" cy="6001643"/>
          </a:xfrm>
          <a:prstGeom prst="rect">
            <a:avLst/>
          </a:prstGeom>
          <a:noFill/>
        </p:spPr>
        <p:txBody>
          <a:bodyPr wrap="square" rtlCol="0">
            <a:spAutoFit/>
          </a:bodyPr>
          <a:lstStyle/>
          <a:p>
            <a:r>
              <a:rPr lang="en-US" sz="1600" b="1" dirty="0"/>
              <a:t>Action Feature Repository</a:t>
            </a:r>
            <a:r>
              <a:rPr lang="en-US" sz="1600" dirty="0"/>
              <a:t>: </a:t>
            </a:r>
          </a:p>
          <a:p>
            <a:endParaRPr lang="en-US" sz="1600" dirty="0"/>
          </a:p>
          <a:p>
            <a:pPr algn="just"/>
            <a:r>
              <a:rPr lang="en-US" sz="1600" dirty="0"/>
              <a:t>The User Action Reposition is a library set which provide API can be invoked by the scheduler module in the User Action Emulator or used intendedly by customers’ own program. </a:t>
            </a:r>
          </a:p>
          <a:p>
            <a:pPr algn="just"/>
            <a:endParaRPr lang="en-US" sz="1600" dirty="0"/>
          </a:p>
          <a:p>
            <a:pPr algn="just"/>
            <a:r>
              <a:rPr lang="en-US" sz="1600" dirty="0"/>
              <a:t>Currently we provide 5 main repositories with 18 kinds of basic user action functions and 28 kinds of pre-built complex user’s actors components. The 5 main feature repositories covers: </a:t>
            </a:r>
          </a:p>
          <a:p>
            <a:pPr algn="just"/>
            <a:endParaRPr lang="en-US" sz="1600" dirty="0"/>
          </a:p>
          <a:p>
            <a:pPr marL="285750" indent="-285750" algn="just">
              <a:buFont typeface="Arial" panose="020B0604020202020204" pitchFamily="34" charset="0"/>
              <a:buChar char="•"/>
            </a:pPr>
            <a:r>
              <a:rPr lang="en-US" sz="1600" b="1" dirty="0"/>
              <a:t>Network traffic action generators</a:t>
            </a:r>
            <a:r>
              <a:rPr lang="en-US" sz="1600" dirty="0"/>
              <a:t>:</a:t>
            </a:r>
          </a:p>
          <a:p>
            <a:pPr lvl="1" algn="just"/>
            <a:r>
              <a:rPr lang="en-US" sz="1600" dirty="0"/>
              <a:t>Create different types of network traffic. </a:t>
            </a:r>
          </a:p>
          <a:p>
            <a:pPr marL="285750" indent="-285750" algn="just">
              <a:buFont typeface="Arial" panose="020B0604020202020204" pitchFamily="34" charset="0"/>
              <a:buChar char="•"/>
            </a:pPr>
            <a:r>
              <a:rPr lang="en-US" sz="1600" b="1" dirty="0"/>
              <a:t>Application operation action generators</a:t>
            </a:r>
            <a:r>
              <a:rPr lang="en-US" sz="1600" dirty="0"/>
              <a:t>:</a:t>
            </a:r>
          </a:p>
          <a:p>
            <a:pPr lvl="1" algn="just"/>
            <a:r>
              <a:rPr lang="en-US" sz="1600" dirty="0"/>
              <a:t>Control/interactive with other software/App to create specific program execution level activities.</a:t>
            </a:r>
          </a:p>
          <a:p>
            <a:pPr marL="285750" indent="-285750" algn="just">
              <a:buFont typeface="Arial" panose="020B0604020202020204" pitchFamily="34" charset="0"/>
              <a:buChar char="•"/>
            </a:pPr>
            <a:r>
              <a:rPr lang="en-US" sz="1600" b="1" dirty="0"/>
              <a:t>User’s human activities action generators</a:t>
            </a:r>
            <a:r>
              <a:rPr lang="en-US" sz="1600" dirty="0"/>
              <a:t>.</a:t>
            </a:r>
          </a:p>
          <a:p>
            <a:pPr lvl="1" algn="just"/>
            <a:r>
              <a:rPr lang="en-US" sz="1600" dirty="0"/>
              <a:t>Simulate human’s action events such as mouse/keyboard operation. </a:t>
            </a:r>
          </a:p>
          <a:p>
            <a:pPr marL="285750" indent="-285750" algn="just">
              <a:buFont typeface="Arial" panose="020B0604020202020204" pitchFamily="34" charset="0"/>
              <a:buChar char="•"/>
            </a:pPr>
            <a:r>
              <a:rPr lang="en-US" sz="1600" b="1" dirty="0"/>
              <a:t>System control action generators</a:t>
            </a:r>
            <a:r>
              <a:rPr lang="en-US" sz="1600" dirty="0"/>
              <a:t>.</a:t>
            </a:r>
          </a:p>
          <a:p>
            <a:pPr lvl="1" algn="just"/>
            <a:r>
              <a:rPr lang="en-US" sz="1600" dirty="0"/>
              <a:t>Control/interactive with the system to create OS level activities. </a:t>
            </a:r>
          </a:p>
          <a:p>
            <a:pPr marL="285750" indent="-285750" algn="just">
              <a:buFont typeface="Arial" panose="020B0604020202020204" pitchFamily="34" charset="0"/>
              <a:buChar char="•"/>
            </a:pPr>
            <a:r>
              <a:rPr lang="en-US" sz="1600" b="1" dirty="0"/>
              <a:t>Other action generators</a:t>
            </a:r>
            <a:r>
              <a:rPr lang="en-US" sz="1600" dirty="0"/>
              <a:t>.</a:t>
            </a:r>
          </a:p>
          <a:p>
            <a:pPr lvl="1" algn="just"/>
            <a:r>
              <a:rPr lang="en-US" sz="1600" dirty="0"/>
              <a:t>Special action such as link to DB run SQL, read serial port Data or Open camera.</a:t>
            </a:r>
          </a:p>
        </p:txBody>
      </p:sp>
    </p:spTree>
    <p:extLst>
      <p:ext uri="{BB962C8B-B14F-4D97-AF65-F5344CB8AC3E}">
        <p14:creationId xmlns:p14="http://schemas.microsoft.com/office/powerpoint/2010/main" val="1843010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TotalTime>
  <Words>2888</Words>
  <Application>Microsoft Office PowerPoint</Application>
  <PresentationFormat>Widescreen</PresentationFormat>
  <Paragraphs>407</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294</cp:revision>
  <dcterms:created xsi:type="dcterms:W3CDTF">2023-01-03T12:34:38Z</dcterms:created>
  <dcterms:modified xsi:type="dcterms:W3CDTF">2023-02-01T09:09:46Z</dcterms:modified>
</cp:coreProperties>
</file>