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Normal contour </a:t>
            </a:r>
            <a:r>
              <a:rPr lang="en-SG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matric</a:t>
            </a:r>
            <a:r>
              <a:rPr lang="en-SG" sz="1400" b="1" dirty="0"/>
              <a:t> generation progress before</a:t>
            </a:r>
            <a:r>
              <a:rPr lang="en-SG" sz="1400" b="1" baseline="0" dirty="0"/>
              <a:t>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1.6</c:v>
                </c:pt>
                <c:pt idx="2">
                  <c:v>0.2</c:v>
                </c:pt>
                <c:pt idx="3">
                  <c:v>0.1</c:v>
                </c:pt>
                <c:pt idx="4">
                  <c:v>0.3</c:v>
                </c:pt>
                <c:pt idx="5">
                  <c:v>1.4</c:v>
                </c:pt>
                <c:pt idx="6">
                  <c:v>1.6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3-4868-9DED-77B3A1EF4C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2.2999999999999998</c:v>
                </c:pt>
                <c:pt idx="1">
                  <c:v>2.2999999999999998</c:v>
                </c:pt>
                <c:pt idx="2">
                  <c:v>0.3</c:v>
                </c:pt>
                <c:pt idx="3">
                  <c:v>0.2</c:v>
                </c:pt>
                <c:pt idx="4">
                  <c:v>0.1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3-4868-9DED-77B3A1EF4C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2.1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  <c:pt idx="5">
                  <c:v>2.1</c:v>
                </c:pt>
                <c:pt idx="6">
                  <c:v>2.2000000000000002</c:v>
                </c:pt>
                <c:pt idx="7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3-4868-9DED-77B3A1EF4C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2.2000000000000002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A3-4868-9DED-77B3A1EF4C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1.5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A3-4868-9DED-77B3A1EF4C5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 b="1" dirty="0"/>
              <a:t>Fake contour matric generation progress after firmware</a:t>
            </a:r>
            <a:r>
              <a:rPr lang="en-SG" sz="1400" b="1" baseline="0" dirty="0"/>
              <a:t>  attack  </a:t>
            </a:r>
            <a:endParaRPr lang="en-SG" sz="1400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SensorLF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1.3</c:v>
                </c:pt>
                <c:pt idx="5">
                  <c:v>1.4</c:v>
                </c:pt>
                <c:pt idx="6">
                  <c:v>0.6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D8-45E6-80E9-37E043EA34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SensorLB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1.3</c:v>
                </c:pt>
                <c:pt idx="1">
                  <c:v>0.3</c:v>
                </c:pt>
                <c:pt idx="2">
                  <c:v>1.3</c:v>
                </c:pt>
                <c:pt idx="3">
                  <c:v>2.6</c:v>
                </c:pt>
                <c:pt idx="4">
                  <c:v>1.1000000000000001</c:v>
                </c:pt>
                <c:pt idx="5">
                  <c:v>2.2000000000000002</c:v>
                </c:pt>
                <c:pt idx="6">
                  <c:v>2.5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D8-45E6-80E9-37E043EA34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2.2000000000000002</c:v>
                </c:pt>
                <c:pt idx="1">
                  <c:v>0.2</c:v>
                </c:pt>
                <c:pt idx="2">
                  <c:v>0.2</c:v>
                </c:pt>
                <c:pt idx="3">
                  <c:v>2.1</c:v>
                </c:pt>
                <c:pt idx="4">
                  <c:v>1.1000000000000001</c:v>
                </c:pt>
                <c:pt idx="5">
                  <c:v>2.1</c:v>
                </c:pt>
                <c:pt idx="6">
                  <c:v>2.2000000000000002</c:v>
                </c:pt>
                <c:pt idx="7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D8-45E6-80E9-37E043EA34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SensorRB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2.1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1.1000000000000001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D8-45E6-80E9-37E043EA34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SensorRF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Sheet1!$A$2:$A$9</c:f>
              <c:strCache>
                <c:ptCount val="8"/>
                <c:pt idx="0">
                  <c:v>0m</c:v>
                </c:pt>
                <c:pt idx="1">
                  <c:v>1m</c:v>
                </c:pt>
                <c:pt idx="2">
                  <c:v>2m</c:v>
                </c:pt>
                <c:pt idx="3">
                  <c:v>3m</c:v>
                </c:pt>
                <c:pt idx="4">
                  <c:v>4m</c:v>
                </c:pt>
                <c:pt idx="5">
                  <c:v>5m</c:v>
                </c:pt>
                <c:pt idx="6">
                  <c:v>6m</c:v>
                </c:pt>
                <c:pt idx="7">
                  <c:v>7m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1.4</c:v>
                </c:pt>
                <c:pt idx="1">
                  <c:v>2.2000000000000002</c:v>
                </c:pt>
                <c:pt idx="2">
                  <c:v>0.2</c:v>
                </c:pt>
                <c:pt idx="3">
                  <c:v>1.2</c:v>
                </c:pt>
                <c:pt idx="4">
                  <c:v>1.2</c:v>
                </c:pt>
                <c:pt idx="5">
                  <c:v>1.3</c:v>
                </c:pt>
                <c:pt idx="6">
                  <c:v>1.5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D8-45E6-80E9-37E043EA3487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165506431"/>
        <c:axId val="1163481215"/>
        <c:axId val="1162802783"/>
      </c:surface3DChart>
      <c:catAx>
        <c:axId val="1165506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  <c:auto val="1"/>
        <c:lblAlgn val="ctr"/>
        <c:lblOffset val="100"/>
        <c:noMultiLvlLbl val="0"/>
      </c:catAx>
      <c:valAx>
        <c:axId val="116348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506431"/>
        <c:crosses val="autoZero"/>
        <c:crossBetween val="midCat"/>
      </c:valAx>
      <c:serAx>
        <c:axId val="11628027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481215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34BE-8C20-40BD-B37D-1D72CA947284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C8E96-92C7-4A6B-80D2-BF9BC2B92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56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C8E96-92C7-4A6B-80D2-BF9BC2B9289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66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18/3/2024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17" Type="http://schemas.openxmlformats.org/officeDocument/2006/relationships/image" Target="../media/image25.sv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26F93C-7173-BD86-5957-1C1AC3390A9B}"/>
              </a:ext>
            </a:extLst>
          </p:cNvPr>
          <p:cNvSpPr/>
          <p:nvPr/>
        </p:nvSpPr>
        <p:spPr>
          <a:xfrm>
            <a:off x="761261" y="230909"/>
            <a:ext cx="10895030" cy="639604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579348-ABE2-3449-C493-CC751E134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30008"/>
              </p:ext>
            </p:extLst>
          </p:nvPr>
        </p:nvGraphicFramePr>
        <p:xfrm>
          <a:off x="761261" y="3283479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F704D8-783F-6040-673B-F165D17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5" y="339553"/>
            <a:ext cx="5169696" cy="2493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8AA1378-4788-2118-68C4-9E3039DE4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46899"/>
              </p:ext>
            </p:extLst>
          </p:nvPr>
        </p:nvGraphicFramePr>
        <p:xfrm>
          <a:off x="6299201" y="3297285"/>
          <a:ext cx="5537940" cy="334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072015-CDA2-6B79-45FA-B9582FC36E78}"/>
              </a:ext>
            </a:extLst>
          </p:cNvPr>
          <p:cNvSpPr/>
          <p:nvPr/>
        </p:nvSpPr>
        <p:spPr>
          <a:xfrm>
            <a:off x="1747007" y="1586391"/>
            <a:ext cx="3934691" cy="1080655"/>
          </a:xfrm>
          <a:custGeom>
            <a:avLst/>
            <a:gdLst>
              <a:gd name="connsiteX0" fmla="*/ 0 w 3934691"/>
              <a:gd name="connsiteY0" fmla="*/ 83128 h 1080655"/>
              <a:gd name="connsiteX1" fmla="*/ 129309 w 3934691"/>
              <a:gd name="connsiteY1" fmla="*/ 73891 h 1080655"/>
              <a:gd name="connsiteX2" fmla="*/ 193963 w 3934691"/>
              <a:gd name="connsiteY2" fmla="*/ 46182 h 1080655"/>
              <a:gd name="connsiteX3" fmla="*/ 249381 w 3934691"/>
              <a:gd name="connsiteY3" fmla="*/ 36946 h 1080655"/>
              <a:gd name="connsiteX4" fmla="*/ 304800 w 3934691"/>
              <a:gd name="connsiteY4" fmla="*/ 18473 h 1080655"/>
              <a:gd name="connsiteX5" fmla="*/ 369454 w 3934691"/>
              <a:gd name="connsiteY5" fmla="*/ 0 h 1080655"/>
              <a:gd name="connsiteX6" fmla="*/ 674254 w 3934691"/>
              <a:gd name="connsiteY6" fmla="*/ 9237 h 1080655"/>
              <a:gd name="connsiteX7" fmla="*/ 701963 w 3934691"/>
              <a:gd name="connsiteY7" fmla="*/ 27710 h 1080655"/>
              <a:gd name="connsiteX8" fmla="*/ 858981 w 3934691"/>
              <a:gd name="connsiteY8" fmla="*/ 36946 h 1080655"/>
              <a:gd name="connsiteX9" fmla="*/ 1173018 w 3934691"/>
              <a:gd name="connsiteY9" fmla="*/ 55419 h 1080655"/>
              <a:gd name="connsiteX10" fmla="*/ 1237672 w 3934691"/>
              <a:gd name="connsiteY10" fmla="*/ 83128 h 1080655"/>
              <a:gd name="connsiteX11" fmla="*/ 1293091 w 3934691"/>
              <a:gd name="connsiteY11" fmla="*/ 147782 h 1080655"/>
              <a:gd name="connsiteX12" fmla="*/ 1320800 w 3934691"/>
              <a:gd name="connsiteY12" fmla="*/ 175491 h 1080655"/>
              <a:gd name="connsiteX13" fmla="*/ 1357745 w 3934691"/>
              <a:gd name="connsiteY13" fmla="*/ 387928 h 1080655"/>
              <a:gd name="connsiteX14" fmla="*/ 1413163 w 3934691"/>
              <a:gd name="connsiteY14" fmla="*/ 480291 h 1080655"/>
              <a:gd name="connsiteX15" fmla="*/ 1459345 w 3934691"/>
              <a:gd name="connsiteY15" fmla="*/ 554182 h 1080655"/>
              <a:gd name="connsiteX16" fmla="*/ 1477818 w 3934691"/>
              <a:gd name="connsiteY16" fmla="*/ 600364 h 1080655"/>
              <a:gd name="connsiteX17" fmla="*/ 1524000 w 3934691"/>
              <a:gd name="connsiteY17" fmla="*/ 665019 h 1080655"/>
              <a:gd name="connsiteX18" fmla="*/ 1551709 w 3934691"/>
              <a:gd name="connsiteY18" fmla="*/ 748146 h 1080655"/>
              <a:gd name="connsiteX19" fmla="*/ 1570181 w 3934691"/>
              <a:gd name="connsiteY19" fmla="*/ 803564 h 1080655"/>
              <a:gd name="connsiteX20" fmla="*/ 1579418 w 3934691"/>
              <a:gd name="connsiteY20" fmla="*/ 858982 h 1080655"/>
              <a:gd name="connsiteX21" fmla="*/ 1597891 w 3934691"/>
              <a:gd name="connsiteY21" fmla="*/ 895928 h 1080655"/>
              <a:gd name="connsiteX22" fmla="*/ 1607127 w 3934691"/>
              <a:gd name="connsiteY22" fmla="*/ 923637 h 1080655"/>
              <a:gd name="connsiteX23" fmla="*/ 1634836 w 3934691"/>
              <a:gd name="connsiteY23" fmla="*/ 942110 h 1080655"/>
              <a:gd name="connsiteX24" fmla="*/ 1662545 w 3934691"/>
              <a:gd name="connsiteY24" fmla="*/ 979055 h 1080655"/>
              <a:gd name="connsiteX25" fmla="*/ 1764145 w 3934691"/>
              <a:gd name="connsiteY25" fmla="*/ 1071419 h 1080655"/>
              <a:gd name="connsiteX26" fmla="*/ 1856509 w 3934691"/>
              <a:gd name="connsiteY26" fmla="*/ 1080655 h 1080655"/>
              <a:gd name="connsiteX27" fmla="*/ 2355272 w 3934691"/>
              <a:gd name="connsiteY27" fmla="*/ 1025237 h 1080655"/>
              <a:gd name="connsiteX28" fmla="*/ 2419927 w 3934691"/>
              <a:gd name="connsiteY28" fmla="*/ 969819 h 1080655"/>
              <a:gd name="connsiteX29" fmla="*/ 2438400 w 3934691"/>
              <a:gd name="connsiteY29" fmla="*/ 923637 h 1080655"/>
              <a:gd name="connsiteX30" fmla="*/ 2475345 w 3934691"/>
              <a:gd name="connsiteY30" fmla="*/ 868219 h 1080655"/>
              <a:gd name="connsiteX31" fmla="*/ 2503054 w 3934691"/>
              <a:gd name="connsiteY31" fmla="*/ 803564 h 1080655"/>
              <a:gd name="connsiteX32" fmla="*/ 2521527 w 3934691"/>
              <a:gd name="connsiteY32" fmla="*/ 655782 h 1080655"/>
              <a:gd name="connsiteX33" fmla="*/ 2549236 w 3934691"/>
              <a:gd name="connsiteY33" fmla="*/ 618837 h 1080655"/>
              <a:gd name="connsiteX34" fmla="*/ 2567709 w 3934691"/>
              <a:gd name="connsiteY34" fmla="*/ 563419 h 1080655"/>
              <a:gd name="connsiteX35" fmla="*/ 2586181 w 3934691"/>
              <a:gd name="connsiteY35" fmla="*/ 535710 h 1080655"/>
              <a:gd name="connsiteX36" fmla="*/ 2595418 w 3934691"/>
              <a:gd name="connsiteY36" fmla="*/ 489528 h 1080655"/>
              <a:gd name="connsiteX37" fmla="*/ 2604654 w 3934691"/>
              <a:gd name="connsiteY37" fmla="*/ 452582 h 1080655"/>
              <a:gd name="connsiteX38" fmla="*/ 2623127 w 3934691"/>
              <a:gd name="connsiteY38" fmla="*/ 415637 h 1080655"/>
              <a:gd name="connsiteX39" fmla="*/ 2641600 w 3934691"/>
              <a:gd name="connsiteY39" fmla="*/ 295564 h 1080655"/>
              <a:gd name="connsiteX40" fmla="*/ 2660072 w 3934691"/>
              <a:gd name="connsiteY40" fmla="*/ 203200 h 1080655"/>
              <a:gd name="connsiteX41" fmla="*/ 2687781 w 3934691"/>
              <a:gd name="connsiteY41" fmla="*/ 166255 h 1080655"/>
              <a:gd name="connsiteX42" fmla="*/ 2974109 w 3934691"/>
              <a:gd name="connsiteY42" fmla="*/ 129310 h 1080655"/>
              <a:gd name="connsiteX43" fmla="*/ 3389745 w 3934691"/>
              <a:gd name="connsiteY43" fmla="*/ 147782 h 1080655"/>
              <a:gd name="connsiteX44" fmla="*/ 3694545 w 3934691"/>
              <a:gd name="connsiteY44" fmla="*/ 157019 h 1080655"/>
              <a:gd name="connsiteX45" fmla="*/ 3934691 w 3934691"/>
              <a:gd name="connsiteY45" fmla="*/ 193964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934691" h="1080655">
                <a:moveTo>
                  <a:pt x="0" y="83128"/>
                </a:moveTo>
                <a:cubicBezTo>
                  <a:pt x="43103" y="80049"/>
                  <a:pt x="86859" y="81977"/>
                  <a:pt x="129309" y="73891"/>
                </a:cubicBezTo>
                <a:cubicBezTo>
                  <a:pt x="152342" y="69504"/>
                  <a:pt x="171553" y="53077"/>
                  <a:pt x="193963" y="46182"/>
                </a:cubicBezTo>
                <a:cubicBezTo>
                  <a:pt x="211862" y="40675"/>
                  <a:pt x="230908" y="40025"/>
                  <a:pt x="249381" y="36946"/>
                </a:cubicBezTo>
                <a:cubicBezTo>
                  <a:pt x="267854" y="30788"/>
                  <a:pt x="286149" y="24068"/>
                  <a:pt x="304800" y="18473"/>
                </a:cubicBezTo>
                <a:cubicBezTo>
                  <a:pt x="420728" y="-16305"/>
                  <a:pt x="276369" y="31031"/>
                  <a:pt x="369454" y="0"/>
                </a:cubicBezTo>
                <a:cubicBezTo>
                  <a:pt x="471054" y="3079"/>
                  <a:pt x="572958" y="795"/>
                  <a:pt x="674254" y="9237"/>
                </a:cubicBezTo>
                <a:cubicBezTo>
                  <a:pt x="685316" y="10159"/>
                  <a:pt x="690985" y="26063"/>
                  <a:pt x="701963" y="27710"/>
                </a:cubicBezTo>
                <a:cubicBezTo>
                  <a:pt x="753813" y="35487"/>
                  <a:pt x="806694" y="33073"/>
                  <a:pt x="858981" y="36946"/>
                </a:cubicBezTo>
                <a:cubicBezTo>
                  <a:pt x="1157712" y="59073"/>
                  <a:pt x="603069" y="31670"/>
                  <a:pt x="1173018" y="55419"/>
                </a:cubicBezTo>
                <a:cubicBezTo>
                  <a:pt x="1191004" y="61414"/>
                  <a:pt x="1224243" y="71042"/>
                  <a:pt x="1237672" y="83128"/>
                </a:cubicBezTo>
                <a:cubicBezTo>
                  <a:pt x="1258771" y="102117"/>
                  <a:pt x="1274102" y="126684"/>
                  <a:pt x="1293091" y="147782"/>
                </a:cubicBezTo>
                <a:cubicBezTo>
                  <a:pt x="1301829" y="157491"/>
                  <a:pt x="1311564" y="166255"/>
                  <a:pt x="1320800" y="175491"/>
                </a:cubicBezTo>
                <a:cubicBezTo>
                  <a:pt x="1321335" y="178971"/>
                  <a:pt x="1348939" y="370316"/>
                  <a:pt x="1357745" y="387928"/>
                </a:cubicBezTo>
                <a:cubicBezTo>
                  <a:pt x="1386147" y="444730"/>
                  <a:pt x="1368581" y="413417"/>
                  <a:pt x="1413163" y="480291"/>
                </a:cubicBezTo>
                <a:cubicBezTo>
                  <a:pt x="1433319" y="560911"/>
                  <a:pt x="1404239" y="471522"/>
                  <a:pt x="1459345" y="554182"/>
                </a:cubicBezTo>
                <a:cubicBezTo>
                  <a:pt x="1468542" y="567977"/>
                  <a:pt x="1469464" y="586043"/>
                  <a:pt x="1477818" y="600364"/>
                </a:cubicBezTo>
                <a:cubicBezTo>
                  <a:pt x="1491163" y="623241"/>
                  <a:pt x="1510655" y="642142"/>
                  <a:pt x="1524000" y="665019"/>
                </a:cubicBezTo>
                <a:cubicBezTo>
                  <a:pt x="1543061" y="697695"/>
                  <a:pt x="1541609" y="714480"/>
                  <a:pt x="1551709" y="748146"/>
                </a:cubicBezTo>
                <a:cubicBezTo>
                  <a:pt x="1557304" y="766797"/>
                  <a:pt x="1566980" y="784357"/>
                  <a:pt x="1570181" y="803564"/>
                </a:cubicBezTo>
                <a:cubicBezTo>
                  <a:pt x="1573260" y="822037"/>
                  <a:pt x="1574037" y="841044"/>
                  <a:pt x="1579418" y="858982"/>
                </a:cubicBezTo>
                <a:cubicBezTo>
                  <a:pt x="1583375" y="872170"/>
                  <a:pt x="1592467" y="883272"/>
                  <a:pt x="1597891" y="895928"/>
                </a:cubicBezTo>
                <a:cubicBezTo>
                  <a:pt x="1601726" y="904877"/>
                  <a:pt x="1601045" y="916034"/>
                  <a:pt x="1607127" y="923637"/>
                </a:cubicBezTo>
                <a:cubicBezTo>
                  <a:pt x="1614062" y="932305"/>
                  <a:pt x="1626987" y="934261"/>
                  <a:pt x="1634836" y="942110"/>
                </a:cubicBezTo>
                <a:cubicBezTo>
                  <a:pt x="1645721" y="952995"/>
                  <a:pt x="1652247" y="967613"/>
                  <a:pt x="1662545" y="979055"/>
                </a:cubicBezTo>
                <a:cubicBezTo>
                  <a:pt x="1669055" y="986288"/>
                  <a:pt x="1744990" y="1065034"/>
                  <a:pt x="1764145" y="1071419"/>
                </a:cubicBezTo>
                <a:cubicBezTo>
                  <a:pt x="1793499" y="1081204"/>
                  <a:pt x="1825721" y="1077576"/>
                  <a:pt x="1856509" y="1080655"/>
                </a:cubicBezTo>
                <a:cubicBezTo>
                  <a:pt x="2113143" y="1029328"/>
                  <a:pt x="1948096" y="1056558"/>
                  <a:pt x="2355272" y="1025237"/>
                </a:cubicBezTo>
                <a:cubicBezTo>
                  <a:pt x="2370562" y="1013770"/>
                  <a:pt x="2408575" y="987982"/>
                  <a:pt x="2419927" y="969819"/>
                </a:cubicBezTo>
                <a:cubicBezTo>
                  <a:pt x="2428714" y="955759"/>
                  <a:pt x="2430461" y="938192"/>
                  <a:pt x="2438400" y="923637"/>
                </a:cubicBezTo>
                <a:cubicBezTo>
                  <a:pt x="2449031" y="904147"/>
                  <a:pt x="2463923" y="887257"/>
                  <a:pt x="2475345" y="868219"/>
                </a:cubicBezTo>
                <a:cubicBezTo>
                  <a:pt x="2492466" y="839684"/>
                  <a:pt x="2493499" y="832231"/>
                  <a:pt x="2503054" y="803564"/>
                </a:cubicBezTo>
                <a:cubicBezTo>
                  <a:pt x="2503110" y="803006"/>
                  <a:pt x="2513889" y="674876"/>
                  <a:pt x="2521527" y="655782"/>
                </a:cubicBezTo>
                <a:cubicBezTo>
                  <a:pt x="2527244" y="641489"/>
                  <a:pt x="2540000" y="631152"/>
                  <a:pt x="2549236" y="618837"/>
                </a:cubicBezTo>
                <a:cubicBezTo>
                  <a:pt x="2555394" y="600364"/>
                  <a:pt x="2559801" y="581213"/>
                  <a:pt x="2567709" y="563419"/>
                </a:cubicBezTo>
                <a:cubicBezTo>
                  <a:pt x="2572217" y="553275"/>
                  <a:pt x="2582283" y="546104"/>
                  <a:pt x="2586181" y="535710"/>
                </a:cubicBezTo>
                <a:cubicBezTo>
                  <a:pt x="2591693" y="521011"/>
                  <a:pt x="2592012" y="504853"/>
                  <a:pt x="2595418" y="489528"/>
                </a:cubicBezTo>
                <a:cubicBezTo>
                  <a:pt x="2598172" y="477136"/>
                  <a:pt x="2600197" y="464468"/>
                  <a:pt x="2604654" y="452582"/>
                </a:cubicBezTo>
                <a:cubicBezTo>
                  <a:pt x="2609488" y="439690"/>
                  <a:pt x="2616969" y="427952"/>
                  <a:pt x="2623127" y="415637"/>
                </a:cubicBezTo>
                <a:cubicBezTo>
                  <a:pt x="2640335" y="346801"/>
                  <a:pt x="2628302" y="401943"/>
                  <a:pt x="2641600" y="295564"/>
                </a:cubicBezTo>
                <a:cubicBezTo>
                  <a:pt x="2643305" y="281922"/>
                  <a:pt x="2647936" y="224439"/>
                  <a:pt x="2660072" y="203200"/>
                </a:cubicBezTo>
                <a:cubicBezTo>
                  <a:pt x="2667709" y="189834"/>
                  <a:pt x="2678545" y="178570"/>
                  <a:pt x="2687781" y="166255"/>
                </a:cubicBezTo>
                <a:cubicBezTo>
                  <a:pt x="2725908" y="51881"/>
                  <a:pt x="2690474" y="129310"/>
                  <a:pt x="2974109" y="129310"/>
                </a:cubicBezTo>
                <a:cubicBezTo>
                  <a:pt x="3195657" y="129310"/>
                  <a:pt x="3200993" y="140232"/>
                  <a:pt x="3389745" y="147782"/>
                </a:cubicBezTo>
                <a:lnTo>
                  <a:pt x="3694545" y="157019"/>
                </a:lnTo>
                <a:cubicBezTo>
                  <a:pt x="3934735" y="165302"/>
                  <a:pt x="3901150" y="93347"/>
                  <a:pt x="3934691" y="193964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2CD3B2-7C08-3A0E-C9A6-F21D7BCEE36E}"/>
              </a:ext>
            </a:extLst>
          </p:cNvPr>
          <p:cNvSpPr/>
          <p:nvPr/>
        </p:nvSpPr>
        <p:spPr>
          <a:xfrm rot="5400000">
            <a:off x="2234902" y="3020263"/>
            <a:ext cx="422933" cy="221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84F765-C019-634A-D409-471321B6EDB4}"/>
              </a:ext>
            </a:extLst>
          </p:cNvPr>
          <p:cNvSpPr/>
          <p:nvPr/>
        </p:nvSpPr>
        <p:spPr>
          <a:xfrm rot="2608374">
            <a:off x="6355144" y="2763096"/>
            <a:ext cx="1011160" cy="147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F77D4-5998-E8B2-9E99-4404D76B4EF9}"/>
              </a:ext>
            </a:extLst>
          </p:cNvPr>
          <p:cNvSpPr txBox="1"/>
          <p:nvPr/>
        </p:nvSpPr>
        <p:spPr>
          <a:xfrm>
            <a:off x="2654821" y="2838711"/>
            <a:ext cx="3546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Normal contour map generate by the correct CMGU firmware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BE036-523D-E05A-D8E4-ACA319ADCA93}"/>
              </a:ext>
            </a:extLst>
          </p:cNvPr>
          <p:cNvSpPr txBox="1"/>
          <p:nvPr/>
        </p:nvSpPr>
        <p:spPr>
          <a:xfrm>
            <a:off x="7278255" y="2772870"/>
            <a:ext cx="4077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Error contour map generate by the malicious CMGU firmware</a:t>
            </a:r>
          </a:p>
        </p:txBody>
      </p:sp>
    </p:spTree>
    <p:extLst>
      <p:ext uri="{BB962C8B-B14F-4D97-AF65-F5344CB8AC3E}">
        <p14:creationId xmlns:p14="http://schemas.microsoft.com/office/powerpoint/2010/main" val="1664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720DF-5D76-BA74-2032-EE55F961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95" y="694943"/>
            <a:ext cx="4523928" cy="546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BC459-B729-7493-9114-D85354F8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72" y="694944"/>
            <a:ext cx="3445660" cy="5468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F7355-F1B2-1548-241B-852F6BAFA6CD}"/>
              </a:ext>
            </a:extLst>
          </p:cNvPr>
          <p:cNvSpPr/>
          <p:nvPr/>
        </p:nvSpPr>
        <p:spPr>
          <a:xfrm>
            <a:off x="4078224" y="4489704"/>
            <a:ext cx="541208" cy="301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4FB4D-8633-BBDE-2757-07FABF2773E5}"/>
              </a:ext>
            </a:extLst>
          </p:cNvPr>
          <p:cNvCxnSpPr/>
          <p:nvPr/>
        </p:nvCxnSpPr>
        <p:spPr>
          <a:xfrm flipV="1">
            <a:off x="4315968" y="4882896"/>
            <a:ext cx="0" cy="5669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DE76F9-5DAE-ACDC-FF1F-5139B494AFB6}"/>
              </a:ext>
            </a:extLst>
          </p:cNvPr>
          <p:cNvSpPr txBox="1"/>
          <p:nvPr/>
        </p:nvSpPr>
        <p:spPr>
          <a:xfrm>
            <a:off x="3425955" y="5449824"/>
            <a:ext cx="22981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Press the loading contour JSON file button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AE5E44-E201-CF24-42E6-8F767F622655}"/>
              </a:ext>
            </a:extLst>
          </p:cNvPr>
          <p:cNvSpPr/>
          <p:nvPr/>
        </p:nvSpPr>
        <p:spPr>
          <a:xfrm>
            <a:off x="4928616" y="2148840"/>
            <a:ext cx="50292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12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7721-BA1A-DA19-4F49-EB71D1FA6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67" y="356616"/>
            <a:ext cx="4664896" cy="59344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5A7F1-93A1-3E41-E6DB-5293D8C22DDF}"/>
              </a:ext>
            </a:extLst>
          </p:cNvPr>
          <p:cNvSpPr/>
          <p:nvPr/>
        </p:nvSpPr>
        <p:spPr>
          <a:xfrm>
            <a:off x="2403632" y="5474372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2A3DA-4736-D5F7-3104-44F31C3A901F}"/>
              </a:ext>
            </a:extLst>
          </p:cNvPr>
          <p:cNvSpPr/>
          <p:nvPr/>
        </p:nvSpPr>
        <p:spPr>
          <a:xfrm>
            <a:off x="2403632" y="5943929"/>
            <a:ext cx="3905728" cy="3503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759F88-E9A6-538B-7A94-0EE2DD56A22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82512" y="4782127"/>
            <a:ext cx="987553" cy="814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F0EBC-E593-F786-AC48-0DE455666075}"/>
              </a:ext>
            </a:extLst>
          </p:cNvPr>
          <p:cNvSpPr txBox="1"/>
          <p:nvPr/>
        </p:nvSpPr>
        <p:spPr>
          <a:xfrm>
            <a:off x="6309361" y="3612576"/>
            <a:ext cx="2121408" cy="1169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feedback PATT checksum and the controller local computed PATT checksum  are different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5B5FB-D71A-491F-3336-C74838BD366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92350" y="4782127"/>
            <a:ext cx="977715" cy="1291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658A7D-7B19-C29F-9474-98F2FB4227DC}"/>
              </a:ext>
            </a:extLst>
          </p:cNvPr>
          <p:cNvCxnSpPr>
            <a:cxnSpLocks/>
          </p:cNvCxnSpPr>
          <p:nvPr/>
        </p:nvCxnSpPr>
        <p:spPr>
          <a:xfrm flipH="1" flipV="1">
            <a:off x="5605272" y="784778"/>
            <a:ext cx="1188720" cy="11628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88D464-9421-09C2-1DB8-792794177687}"/>
              </a:ext>
            </a:extLst>
          </p:cNvPr>
          <p:cNvSpPr txBox="1"/>
          <p:nvPr/>
        </p:nvSpPr>
        <p:spPr>
          <a:xfrm>
            <a:off x="6382512" y="1947672"/>
            <a:ext cx="2048257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Firmware attestation state shown firmware unsafe, the firmware attack is detected</a:t>
            </a:r>
          </a:p>
        </p:txBody>
      </p:sp>
    </p:spTree>
    <p:extLst>
      <p:ext uri="{BB962C8B-B14F-4D97-AF65-F5344CB8AC3E}">
        <p14:creationId xmlns:p14="http://schemas.microsoft.com/office/powerpoint/2010/main" val="21796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 err="1"/>
              <a:t>ArduinoOTA</a:t>
            </a:r>
            <a:r>
              <a:rPr lang="en-US" sz="1000" dirty="0"/>
              <a:t>, </a:t>
            </a:r>
            <a:r>
              <a:rPr lang="en-US" sz="1000" dirty="0" err="1"/>
              <a:t>wifi</a:t>
            </a:r>
            <a:r>
              <a:rPr lang="en-US" sz="1000" dirty="0"/>
              <a:t> and serial </a:t>
            </a:r>
            <a:r>
              <a:rPr lang="en-US" sz="1000" dirty="0" err="1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Send PATT check memory </a:t>
            </a:r>
            <a:r>
              <a:rPr lang="en-US" sz="1000" dirty="0" err="1"/>
              <a:t>addr</a:t>
            </a:r>
            <a:r>
              <a:rPr lang="en-US" sz="1000" dirty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Flash read the byte based on the address list and create the PATT </a:t>
            </a:r>
            <a:r>
              <a:rPr lang="en-US" sz="1000" dirty="0" err="1"/>
              <a:t>checksumddddd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DJI </a:t>
            </a:r>
            <a:r>
              <a:rPr lang="en-US" sz="1400" dirty="0" err="1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 err="1"/>
              <a:t>Tello</a:t>
            </a:r>
            <a:r>
              <a:rPr lang="en-US" sz="1000" dirty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 err="1"/>
              <a:t>Tello</a:t>
            </a:r>
            <a:r>
              <a:rPr lang="en-US" sz="1000" dirty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 err="1"/>
              <a:t>Tello</a:t>
            </a:r>
            <a:r>
              <a:rPr lang="en-US" sz="1000" dirty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 err="1"/>
              <a:t>Tello</a:t>
            </a:r>
            <a:r>
              <a:rPr lang="en-US" sz="1000" dirty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 err="1"/>
              <a:t>Tello</a:t>
            </a:r>
            <a:r>
              <a:rPr lang="en-US" sz="1000" dirty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the </a:t>
            </a:r>
            <a:r>
              <a:rPr lang="en-US" sz="1000" dirty="0" err="1"/>
              <a:t>Tello</a:t>
            </a:r>
            <a:r>
              <a:rPr lang="en-US" sz="1000" dirty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 err="1"/>
              <a:t>Tello</a:t>
            </a:r>
            <a:r>
              <a:rPr lang="en-US" sz="1000" dirty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/>
              <a:t>Send track </a:t>
            </a:r>
            <a:r>
              <a:rPr lang="en-US" sz="1000" dirty="0" err="1"/>
              <a:t>cmd</a:t>
            </a:r>
            <a:r>
              <a:rPr lang="en-US" sz="1000" dirty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/>
              <a:t>Send </a:t>
            </a:r>
            <a:r>
              <a:rPr lang="en-US" sz="1000" dirty="0" err="1"/>
              <a:t>cmd</a:t>
            </a:r>
            <a:r>
              <a:rPr lang="en-US" sz="1000" dirty="0"/>
              <a:t> to keep drone alive.</a:t>
            </a:r>
          </a:p>
          <a:p>
            <a:r>
              <a:rPr lang="en-US" sz="1000" dirty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51676-47D8-F84E-BBCE-0B39B82B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85" y="905582"/>
            <a:ext cx="3723809" cy="22952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8DCD-4917-7D9A-2590-4612EB6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85" y="3720388"/>
            <a:ext cx="3726861" cy="25824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D4CF1-6F4E-21E9-7E0B-D461CDE4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86" y="886356"/>
            <a:ext cx="4186990" cy="54165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2D6C1F-C458-B30A-D0BE-2E14845F16D2}"/>
              </a:ext>
            </a:extLst>
          </p:cNvPr>
          <p:cNvSpPr txBox="1"/>
          <p:nvPr/>
        </p:nvSpPr>
        <p:spPr>
          <a:xfrm>
            <a:off x="2457792" y="628583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3.2 - 2: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0771F-562F-864C-9816-11D1A4D2187A}"/>
              </a:ext>
            </a:extLst>
          </p:cNvPr>
          <p:cNvSpPr txBox="1"/>
          <p:nvPr/>
        </p:nvSpPr>
        <p:spPr>
          <a:xfrm>
            <a:off x="2457792" y="3360880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3, section 3.3: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FF469-B741-7916-F29F-6027642CE8BC}"/>
              </a:ext>
            </a:extLst>
          </p:cNvPr>
          <p:cNvSpPr txBox="1"/>
          <p:nvPr/>
        </p:nvSpPr>
        <p:spPr>
          <a:xfrm>
            <a:off x="6459816" y="605071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Page 4, section 4.1 - 3: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039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BFC3-92E2-8CB5-177F-552F85FDA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4" y="578002"/>
            <a:ext cx="3432081" cy="42059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9C215-B2D1-32D9-4668-29D77DF3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66" y="878650"/>
            <a:ext cx="1216522" cy="835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EBAA0-3392-864F-1072-ABB9A904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61704" y="1524619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109A-BBB8-5BB1-D2AE-8771AB4CA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7911794" y="1531701"/>
            <a:ext cx="488568" cy="378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57D-F3C4-6557-58D0-34A8414D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562" y="566928"/>
            <a:ext cx="496330" cy="475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5E1E5B1-224C-7AC8-F4D4-09242E19289E}"/>
              </a:ext>
            </a:extLst>
          </p:cNvPr>
          <p:cNvCxnSpPr>
            <a:stCxn id="11" idx="3"/>
            <a:endCxn id="8" idx="3"/>
          </p:cNvCxnSpPr>
          <p:nvPr/>
        </p:nvCxnSpPr>
        <p:spPr>
          <a:xfrm>
            <a:off x="8945892" y="804644"/>
            <a:ext cx="604380" cy="909351"/>
          </a:xfrm>
          <a:prstGeom prst="bentConnector3">
            <a:avLst>
              <a:gd name="adj1" fmla="val 13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51F19A-DAF7-E698-EA81-730EB9D22F48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 flipV="1">
            <a:off x="7911794" y="804643"/>
            <a:ext cx="537768" cy="916433"/>
          </a:xfrm>
          <a:prstGeom prst="bentConnector3">
            <a:avLst>
              <a:gd name="adj1" fmla="val 142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>
            <a:extLst>
              <a:ext uri="{FF2B5EF4-FFF2-40B4-BE49-F238E27FC236}">
                <a16:creationId xmlns:a16="http://schemas.microsoft.com/office/drawing/2014/main" id="{F3C92E69-583C-0918-8967-11B61B8E6A49}"/>
              </a:ext>
            </a:extLst>
          </p:cNvPr>
          <p:cNvSpPr/>
          <p:nvPr/>
        </p:nvSpPr>
        <p:spPr>
          <a:xfrm>
            <a:off x="7583646" y="3890198"/>
            <a:ext cx="2404872" cy="90935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45FCBAC-4520-F41A-6F9A-957C9446E1E3}"/>
              </a:ext>
            </a:extLst>
          </p:cNvPr>
          <p:cNvSpPr/>
          <p:nvPr/>
        </p:nvSpPr>
        <p:spPr>
          <a:xfrm>
            <a:off x="7424650" y="1910454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3CE68F-4774-DF34-9AAA-056691720C8B}"/>
              </a:ext>
            </a:extLst>
          </p:cNvPr>
          <p:cNvSpPr/>
          <p:nvPr/>
        </p:nvSpPr>
        <p:spPr>
          <a:xfrm>
            <a:off x="8697727" y="1910453"/>
            <a:ext cx="1512055" cy="20415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0604-63BD-F50F-7209-04B6C1E6724B}"/>
              </a:ext>
            </a:extLst>
          </p:cNvPr>
          <p:cNvSpPr txBox="1"/>
          <p:nvPr/>
        </p:nvSpPr>
        <p:spPr>
          <a:xfrm>
            <a:off x="4858122" y="1267804"/>
            <a:ext cx="1628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 contour data channel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FC5CE-B137-71F7-E47C-DAFC8A6BC11B}"/>
              </a:ext>
            </a:extLst>
          </p:cNvPr>
          <p:cNvSpPr txBox="1"/>
          <p:nvPr/>
        </p:nvSpPr>
        <p:spPr>
          <a:xfrm>
            <a:off x="7988311" y="220527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unit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1D82-9A76-9AC4-E97E-AAC7C9128481}"/>
              </a:ext>
            </a:extLst>
          </p:cNvPr>
          <p:cNvSpPr txBox="1"/>
          <p:nvPr/>
        </p:nvSpPr>
        <p:spPr>
          <a:xfrm>
            <a:off x="9824211" y="172107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8CBC4D-EEBB-3420-7344-3D05F2C2FE6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628632" y="1837944"/>
            <a:ext cx="195579" cy="1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F20C31D-936D-656C-EB6B-81AAA3D9C5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714" y="682190"/>
            <a:ext cx="3895851" cy="835346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4FE36-9767-61A7-2D7E-6DD92F99F81B}"/>
              </a:ext>
            </a:extLst>
          </p:cNvPr>
          <p:cNvSpPr/>
          <p:nvPr/>
        </p:nvSpPr>
        <p:spPr>
          <a:xfrm>
            <a:off x="4068533" y="977993"/>
            <a:ext cx="485180" cy="20120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121E79-ED0A-DA73-FA10-90BCF62D501C}"/>
              </a:ext>
            </a:extLst>
          </p:cNvPr>
          <p:cNvSpPr/>
          <p:nvPr/>
        </p:nvSpPr>
        <p:spPr>
          <a:xfrm>
            <a:off x="1546539" y="1042360"/>
            <a:ext cx="2443634" cy="1773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D1384D0-6475-180D-DE09-197DEC982331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2768356" y="1042360"/>
            <a:ext cx="6076956" cy="406138"/>
          </a:xfrm>
          <a:prstGeom prst="bentConnector4">
            <a:avLst>
              <a:gd name="adj1" fmla="val 22944"/>
              <a:gd name="adj2" fmla="val 15628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5AB3EA-3173-6FF5-FBB1-6645CB37E91D}"/>
              </a:ext>
            </a:extLst>
          </p:cNvPr>
          <p:cNvSpPr txBox="1"/>
          <p:nvPr/>
        </p:nvSpPr>
        <p:spPr>
          <a:xfrm>
            <a:off x="4874274" y="580326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Camera Video channel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4E8779-D4D3-397D-BC2C-69C6C0866F9B}"/>
              </a:ext>
            </a:extLst>
          </p:cNvPr>
          <p:cNvSpPr/>
          <p:nvPr/>
        </p:nvSpPr>
        <p:spPr>
          <a:xfrm>
            <a:off x="1499329" y="2929991"/>
            <a:ext cx="2443634" cy="928778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B99FDD-C062-239F-FA27-1AED88B9F2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42968" y="1296323"/>
            <a:ext cx="4146499" cy="2012094"/>
          </a:xfrm>
          <a:prstGeom prst="bentConnector3">
            <a:avLst>
              <a:gd name="adj1" fmla="val 25522"/>
            </a:avLst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F864F2-BF7C-C1FD-DED8-2729C8C8E839}"/>
              </a:ext>
            </a:extLst>
          </p:cNvPr>
          <p:cNvSpPr txBox="1"/>
          <p:nvPr/>
        </p:nvSpPr>
        <p:spPr>
          <a:xfrm>
            <a:off x="4852180" y="306498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flight and route control channel</a:t>
            </a:r>
            <a:endParaRPr lang="en-SG" sz="12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EF7D2E-A22A-5353-D503-7E96610ED2B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3990173" y="973320"/>
            <a:ext cx="4459388" cy="3373965"/>
          </a:xfrm>
          <a:prstGeom prst="bentConnector3">
            <a:avLst>
              <a:gd name="adj1" fmla="val 40158"/>
            </a:avLst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E8B20-82F3-755F-B49A-258FD8C302E8}"/>
              </a:ext>
            </a:extLst>
          </p:cNvPr>
          <p:cNvSpPr/>
          <p:nvPr/>
        </p:nvSpPr>
        <p:spPr>
          <a:xfrm>
            <a:off x="1481040" y="3910637"/>
            <a:ext cx="2509133" cy="873298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83E24-0AD5-E2D9-592F-698A0700F44A}"/>
              </a:ext>
            </a:extLst>
          </p:cNvPr>
          <p:cNvSpPr txBox="1"/>
          <p:nvPr/>
        </p:nvSpPr>
        <p:spPr>
          <a:xfrm>
            <a:off x="4729875" y="4083032"/>
            <a:ext cx="1964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PATT firmware attestation communication channel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FC0BE3-D2EB-A516-082F-D51236E32B2B}"/>
              </a:ext>
            </a:extLst>
          </p:cNvPr>
          <p:cNvCxnSpPr>
            <a:cxnSpLocks/>
          </p:cNvCxnSpPr>
          <p:nvPr/>
        </p:nvCxnSpPr>
        <p:spPr>
          <a:xfrm flipH="1">
            <a:off x="9824211" y="3113123"/>
            <a:ext cx="223533" cy="16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2B823DA-5EC8-AF14-9994-E6307A3C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567" y="5688223"/>
            <a:ext cx="839247" cy="5560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AE728E-1E66-2A65-80F2-39745654FFE9}"/>
              </a:ext>
            </a:extLst>
          </p:cNvPr>
          <p:cNvSpPr txBox="1"/>
          <p:nvPr/>
        </p:nvSpPr>
        <p:spPr>
          <a:xfrm>
            <a:off x="8068574" y="4354183"/>
            <a:ext cx="16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detected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7D703B-EEC1-B639-1ACC-1D71551C49BD}"/>
              </a:ext>
            </a:extLst>
          </p:cNvPr>
          <p:cNvSpPr txBox="1"/>
          <p:nvPr/>
        </p:nvSpPr>
        <p:spPr>
          <a:xfrm>
            <a:off x="10016997" y="2941469"/>
            <a:ext cx="132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Sensor detection area</a:t>
            </a:r>
            <a:endParaRPr lang="en-SG" sz="1200" b="1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7D5B88A-D547-E3F9-D97F-D66E73AEEE14}"/>
              </a:ext>
            </a:extLst>
          </p:cNvPr>
          <p:cNvSpPr/>
          <p:nvPr/>
        </p:nvSpPr>
        <p:spPr>
          <a:xfrm>
            <a:off x="1664250" y="578330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74302C-2C5E-3DA3-9795-5464E469C358}"/>
              </a:ext>
            </a:extLst>
          </p:cNvPr>
          <p:cNvSpPr/>
          <p:nvPr/>
        </p:nvSpPr>
        <p:spPr>
          <a:xfrm>
            <a:off x="1424091" y="561510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C77E269-D688-642F-1284-867E381164B5}"/>
              </a:ext>
            </a:extLst>
          </p:cNvPr>
          <p:cNvSpPr/>
          <p:nvPr/>
        </p:nvSpPr>
        <p:spPr>
          <a:xfrm>
            <a:off x="4805346" y="5847189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B79CEB5-E058-53D2-4B31-5D000E03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14" y="5701632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DF94C9F-D044-3C96-221F-EEAE66487F2D}"/>
              </a:ext>
            </a:extLst>
          </p:cNvPr>
          <p:cNvSpPr txBox="1"/>
          <p:nvPr/>
        </p:nvSpPr>
        <p:spPr>
          <a:xfrm>
            <a:off x="1298210" y="516268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B4B059-6095-8537-D164-B623468CA36C}"/>
              </a:ext>
            </a:extLst>
          </p:cNvPr>
          <p:cNvSpPr txBox="1"/>
          <p:nvPr/>
        </p:nvSpPr>
        <p:spPr>
          <a:xfrm>
            <a:off x="5313591" y="5231329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16435C6-99EF-DB5A-0E84-B18F2DEEEC6A}"/>
              </a:ext>
            </a:extLst>
          </p:cNvPr>
          <p:cNvSpPr/>
          <p:nvPr/>
        </p:nvSpPr>
        <p:spPr>
          <a:xfrm>
            <a:off x="6151752" y="588234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49B7C8-9C37-131E-7A16-8BD0C38A758C}"/>
              </a:ext>
            </a:extLst>
          </p:cNvPr>
          <p:cNvSpPr txBox="1"/>
          <p:nvPr/>
        </p:nvSpPr>
        <p:spPr>
          <a:xfrm>
            <a:off x="6696295" y="524808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8443FEF-CAEC-0664-D92B-14050A657DDF}"/>
              </a:ext>
            </a:extLst>
          </p:cNvPr>
          <p:cNvSpPr/>
          <p:nvPr/>
        </p:nvSpPr>
        <p:spPr>
          <a:xfrm>
            <a:off x="7794192" y="586278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9CCE663-AC56-B9B7-DE8B-B968BBBEC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25" y="5650840"/>
            <a:ext cx="66834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D6B7383-AD86-8A06-6A5C-893EF6F91964}"/>
              </a:ext>
            </a:extLst>
          </p:cNvPr>
          <p:cNvSpPr txBox="1"/>
          <p:nvPr/>
        </p:nvSpPr>
        <p:spPr>
          <a:xfrm>
            <a:off x="8129208" y="5248083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Terrain matching function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1DCBB217-4ECA-AA55-6364-5B0F60F367A3}"/>
              </a:ext>
            </a:extLst>
          </p:cNvPr>
          <p:cNvSpPr/>
          <p:nvPr/>
        </p:nvSpPr>
        <p:spPr>
          <a:xfrm>
            <a:off x="9239220" y="584724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CD99E47-3D2F-786A-5477-651A5140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09" y="5709748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4223DDA-BAFB-A549-DB57-4FD54E7D0283}"/>
              </a:ext>
            </a:extLst>
          </p:cNvPr>
          <p:cNvSpPr txBox="1"/>
          <p:nvPr/>
        </p:nvSpPr>
        <p:spPr>
          <a:xfrm>
            <a:off x="9629035" y="525512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the drone</a:t>
            </a:r>
            <a:endParaRPr lang="en-SG" sz="1200" b="1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0430E6-8C4D-B1E2-BB54-664B37C6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899532" y="5728838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20C09E53-8BCF-5143-518E-C16BA2CC92A2}"/>
              </a:ext>
            </a:extLst>
          </p:cNvPr>
          <p:cNvSpPr/>
          <p:nvPr/>
        </p:nvSpPr>
        <p:spPr>
          <a:xfrm>
            <a:off x="3220560" y="583697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ED53DB-9731-2C2A-3226-1B28799A2E29}"/>
              </a:ext>
            </a:extLst>
          </p:cNvPr>
          <p:cNvSpPr txBox="1"/>
          <p:nvPr/>
        </p:nvSpPr>
        <p:spPr>
          <a:xfrm>
            <a:off x="3768966" y="5292189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640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one on a table&#10;&#10;Description automatically generated">
            <a:extLst>
              <a:ext uri="{FF2B5EF4-FFF2-40B4-BE49-F238E27FC236}">
                <a16:creationId xmlns:a16="http://schemas.microsoft.com/office/drawing/2014/main" id="{D0F45704-DD5C-3BAE-8476-82692F3C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12" y="1828546"/>
            <a:ext cx="5080000" cy="290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BA5E08-8531-9622-9716-2BB1F4B7C757}"/>
              </a:ext>
            </a:extLst>
          </p:cNvPr>
          <p:cNvSpPr/>
          <p:nvPr/>
        </p:nvSpPr>
        <p:spPr>
          <a:xfrm>
            <a:off x="2620264" y="3282696"/>
            <a:ext cx="286004" cy="42976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1BD5-1CDD-A460-A9D0-7E01A50277D8}"/>
              </a:ext>
            </a:extLst>
          </p:cNvPr>
          <p:cNvSpPr/>
          <p:nvPr/>
        </p:nvSpPr>
        <p:spPr>
          <a:xfrm>
            <a:off x="3192272" y="3127248"/>
            <a:ext cx="384048" cy="512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983E4-BF40-F989-4048-CED276D24B9E}"/>
              </a:ext>
            </a:extLst>
          </p:cNvPr>
          <p:cNvCxnSpPr>
            <a:cxnSpLocks/>
          </p:cNvCxnSpPr>
          <p:nvPr/>
        </p:nvCxnSpPr>
        <p:spPr>
          <a:xfrm>
            <a:off x="1609344" y="3200400"/>
            <a:ext cx="15829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292624-8FEE-2577-7CD0-DCD61B345E82}"/>
              </a:ext>
            </a:extLst>
          </p:cNvPr>
          <p:cNvCxnSpPr>
            <a:cxnSpLocks/>
          </p:cNvCxnSpPr>
          <p:nvPr/>
        </p:nvCxnSpPr>
        <p:spPr>
          <a:xfrm>
            <a:off x="1609344" y="3282696"/>
            <a:ext cx="1010920" cy="22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432E6A-099B-374E-0183-E13E8E68A0C2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9299F-CFB6-BEF2-7234-9F41E6901973}"/>
              </a:ext>
            </a:extLst>
          </p:cNvPr>
          <p:cNvSpPr/>
          <p:nvPr/>
        </p:nvSpPr>
        <p:spPr>
          <a:xfrm>
            <a:off x="5717032" y="2930758"/>
            <a:ext cx="384048" cy="5774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93E62-C5F9-7BA8-8CAD-40A76DE0E1DC}"/>
              </a:ext>
            </a:extLst>
          </p:cNvPr>
          <p:cNvCxnSpPr>
            <a:cxnSpLocks/>
          </p:cNvCxnSpPr>
          <p:nvPr/>
        </p:nvCxnSpPr>
        <p:spPr>
          <a:xfrm flipH="1">
            <a:off x="6101080" y="3222550"/>
            <a:ext cx="1122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87CEBF-ECD5-6D75-F271-DD365CE2284F}"/>
              </a:ext>
            </a:extLst>
          </p:cNvPr>
          <p:cNvSpPr txBox="1"/>
          <p:nvPr/>
        </p:nvSpPr>
        <p:spPr>
          <a:xfrm>
            <a:off x="7178040" y="1846472"/>
            <a:ext cx="1262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E397E-A861-6E1C-6AC9-3EF46DCA16FD}"/>
              </a:ext>
            </a:extLst>
          </p:cNvPr>
          <p:cNvCxnSpPr>
            <a:cxnSpLocks/>
          </p:cNvCxnSpPr>
          <p:nvPr/>
        </p:nvCxnSpPr>
        <p:spPr>
          <a:xfrm flipV="1">
            <a:off x="1749552" y="3639309"/>
            <a:ext cx="1348232" cy="721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4B1C87-E8A6-C27F-7CCD-B4B69B098AA7}"/>
              </a:ext>
            </a:extLst>
          </p:cNvPr>
          <p:cNvSpPr txBox="1"/>
          <p:nvPr/>
        </p:nvSpPr>
        <p:spPr>
          <a:xfrm>
            <a:off x="687846" y="4037833"/>
            <a:ext cx="1426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 in center height detection sensor</a:t>
            </a:r>
            <a:endParaRPr lang="en-SG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111F21-8D1A-2CB7-4A6F-15688FDAE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55"/>
          <a:stretch/>
        </p:blipFill>
        <p:spPr>
          <a:xfrm>
            <a:off x="7205472" y="2418039"/>
            <a:ext cx="1792224" cy="22752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4BDD95-61A2-DCA1-9EC0-E710C93B3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2304324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2E139F-F5ED-D5A6-5EAD-4F8E93513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10254488" y="3808503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E5FC9F4-C296-F75A-AF4A-9F201DC9E85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 flipV="1">
            <a:off x="9080678" y="2580570"/>
            <a:ext cx="1173811" cy="46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4D543B-6998-220B-DB4C-F46CC76A0202}"/>
              </a:ext>
            </a:extLst>
          </p:cNvPr>
          <p:cNvSpPr txBox="1"/>
          <p:nvPr/>
        </p:nvSpPr>
        <p:spPr>
          <a:xfrm>
            <a:off x="8788480" y="2905562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D1</a:t>
            </a:r>
            <a:endParaRPr lang="en-SG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8481C-BE4F-95EF-6E1B-781CE734ED97}"/>
              </a:ext>
            </a:extLst>
          </p:cNvPr>
          <p:cNvSpPr txBox="1"/>
          <p:nvPr/>
        </p:nvSpPr>
        <p:spPr>
          <a:xfrm>
            <a:off x="9080678" y="2129059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1 reading connect to pin </a:t>
            </a:r>
            <a:r>
              <a:rPr lang="en-US" sz="1050" b="1" dirty="0">
                <a:highlight>
                  <a:srgbClr val="FFFF00"/>
                </a:highlight>
              </a:rPr>
              <a:t>D1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3C5AB-2949-F75B-7BDB-D6156681AAFC}"/>
              </a:ext>
            </a:extLst>
          </p:cNvPr>
          <p:cNvSpPr txBox="1"/>
          <p:nvPr/>
        </p:nvSpPr>
        <p:spPr>
          <a:xfrm>
            <a:off x="8788480" y="307941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D2</a:t>
            </a:r>
            <a:endParaRPr lang="en-SG" sz="1200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69DF63-6575-FCE6-4D3D-22144EACAE28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>
            <a:off x="9682884" y="2254615"/>
            <a:ext cx="325743" cy="1530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EA3C62-83DC-341A-9783-52F2D83F383B}"/>
              </a:ext>
            </a:extLst>
          </p:cNvPr>
          <p:cNvSpPr txBox="1"/>
          <p:nvPr/>
        </p:nvSpPr>
        <p:spPr>
          <a:xfrm>
            <a:off x="9571736" y="2974812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2 reading connect to pin </a:t>
            </a:r>
            <a:r>
              <a:rPr lang="en-US" sz="1050" b="1" dirty="0">
                <a:highlight>
                  <a:srgbClr val="FFFF00"/>
                </a:highlight>
              </a:rPr>
              <a:t>D2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DA8A6E-57AF-4511-5E07-3802F9E0D952}"/>
              </a:ext>
            </a:extLst>
          </p:cNvPr>
          <p:cNvCxnSpPr>
            <a:cxnSpLocks/>
            <a:stCxn id="30" idx="3"/>
          </p:cNvCxnSpPr>
          <p:nvPr/>
        </p:nvCxnSpPr>
        <p:spPr>
          <a:xfrm rot="10800000">
            <a:off x="9091676" y="3497580"/>
            <a:ext cx="1162812" cy="587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8704A2-D3AF-FC24-5B0C-AB56F69AF908}"/>
              </a:ext>
            </a:extLst>
          </p:cNvPr>
          <p:cNvSpPr txBox="1"/>
          <p:nvPr/>
        </p:nvSpPr>
        <p:spPr>
          <a:xfrm>
            <a:off x="8795164" y="3377607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D3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C4759F-7FF8-BA88-4DCA-A71356DBB36F}"/>
              </a:ext>
            </a:extLst>
          </p:cNvPr>
          <p:cNvSpPr txBox="1"/>
          <p:nvPr/>
        </p:nvSpPr>
        <p:spPr>
          <a:xfrm>
            <a:off x="9091676" y="3599627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3 reading connect to pin </a:t>
            </a:r>
            <a:r>
              <a:rPr lang="en-US" sz="1050" b="1" dirty="0">
                <a:highlight>
                  <a:srgbClr val="FFFF00"/>
                </a:highlight>
              </a:rPr>
              <a:t>D3</a:t>
            </a:r>
            <a:endParaRPr lang="en-SG" sz="1050" b="1" dirty="0">
              <a:highlight>
                <a:srgbClr val="FFFF00"/>
              </a:highlight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951CA22-2541-20EB-C849-22FB0843A08F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050609" y="3870087"/>
            <a:ext cx="1601291" cy="533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B09063-D946-D895-4F78-03D3F989CCE6}"/>
              </a:ext>
            </a:extLst>
          </p:cNvPr>
          <p:cNvSpPr txBox="1"/>
          <p:nvPr/>
        </p:nvSpPr>
        <p:spPr>
          <a:xfrm>
            <a:off x="8793386" y="3593088"/>
            <a:ext cx="514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D4</a:t>
            </a:r>
            <a:endParaRPr lang="en-SG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A243F-A159-6202-7A43-2AE9D812A824}"/>
              </a:ext>
            </a:extLst>
          </p:cNvPr>
          <p:cNvSpPr txBox="1"/>
          <p:nvPr/>
        </p:nvSpPr>
        <p:spPr>
          <a:xfrm>
            <a:off x="9147049" y="4199198"/>
            <a:ext cx="146378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 4 reading connect to pin </a:t>
            </a:r>
            <a:r>
              <a:rPr lang="en-US" sz="1050" b="1" dirty="0">
                <a:highlight>
                  <a:srgbClr val="FFFF00"/>
                </a:highlight>
              </a:rPr>
              <a:t>D4</a:t>
            </a:r>
            <a:endParaRPr lang="en-SG" sz="1050" b="1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1CD7D-B4D7-9761-1CAA-86687CBED100}"/>
              </a:ext>
            </a:extLst>
          </p:cNvPr>
          <p:cNvSpPr txBox="1"/>
          <p:nvPr/>
        </p:nvSpPr>
        <p:spPr>
          <a:xfrm>
            <a:off x="10134777" y="1867509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1 &amp; 2 </a:t>
            </a:r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08A4B5-F84E-0A4F-9786-B0AE62A31CD4}"/>
              </a:ext>
            </a:extLst>
          </p:cNvPr>
          <p:cNvSpPr txBox="1"/>
          <p:nvPr/>
        </p:nvSpPr>
        <p:spPr>
          <a:xfrm>
            <a:off x="10177221" y="3365460"/>
            <a:ext cx="146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3 &amp; 4 </a:t>
            </a:r>
            <a:endParaRPr lang="en-SG" sz="12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BE9B09F-8E3D-8AF4-5FA6-88E8C0ACA343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H="1">
            <a:off x="8101584" y="2580571"/>
            <a:ext cx="2865588" cy="2112737"/>
          </a:xfrm>
          <a:prstGeom prst="bentConnector4">
            <a:avLst>
              <a:gd name="adj1" fmla="val -7977"/>
              <a:gd name="adj2" fmla="val 1047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051C7-7F72-B3F6-660D-46FB02FCFCBD}"/>
              </a:ext>
            </a:extLst>
          </p:cNvPr>
          <p:cNvSpPr txBox="1"/>
          <p:nvPr/>
        </p:nvSpPr>
        <p:spPr>
          <a:xfrm>
            <a:off x="7651496" y="4684864"/>
            <a:ext cx="524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57B3D7-FCEF-7BE4-796B-3C1A37777CC7}"/>
              </a:ext>
            </a:extLst>
          </p:cNvPr>
          <p:cNvCxnSpPr>
            <a:stCxn id="30" idx="1"/>
          </p:cNvCxnSpPr>
          <p:nvPr/>
        </p:nvCxnSpPr>
        <p:spPr>
          <a:xfrm>
            <a:off x="10967172" y="4084750"/>
            <a:ext cx="234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9666A6-E835-4E2F-4E92-16EF00E41257}"/>
              </a:ext>
            </a:extLst>
          </p:cNvPr>
          <p:cNvSpPr txBox="1"/>
          <p:nvPr/>
        </p:nvSpPr>
        <p:spPr>
          <a:xfrm>
            <a:off x="10908518" y="4033610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DDCA1F-1860-10D0-E0C7-2F82C6403A7C}"/>
              </a:ext>
            </a:extLst>
          </p:cNvPr>
          <p:cNvSpPr txBox="1"/>
          <p:nvPr/>
        </p:nvSpPr>
        <p:spPr>
          <a:xfrm>
            <a:off x="10944745" y="2567763"/>
            <a:ext cx="690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 GND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1889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602B04D-EE1E-A91E-38EC-F64BE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6" y="1409981"/>
            <a:ext cx="5285714" cy="22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14558-9748-2EF5-EABB-7C7032EB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0" y="1127834"/>
            <a:ext cx="4778447" cy="2529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A941B-7E22-8B34-9EDC-35064ACDDCCF}"/>
              </a:ext>
            </a:extLst>
          </p:cNvPr>
          <p:cNvSpPr txBox="1"/>
          <p:nvPr/>
        </p:nvSpPr>
        <p:spPr>
          <a:xfrm>
            <a:off x="579134" y="2930759"/>
            <a:ext cx="1755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</a:t>
            </a:r>
            <a:endParaRPr lang="en-SG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A8890-0639-C4CF-BD3B-3DAE230743E2}"/>
              </a:ext>
            </a:extLst>
          </p:cNvPr>
          <p:cNvSpPr txBox="1"/>
          <p:nvPr/>
        </p:nvSpPr>
        <p:spPr>
          <a:xfrm>
            <a:off x="433172" y="724158"/>
            <a:ext cx="4559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Normal firmware’s distance data calculate code </a:t>
            </a:r>
            <a:endParaRPr lang="en-SG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E498C-8963-3178-6838-AD568B8FE8C3}"/>
              </a:ext>
            </a:extLst>
          </p:cNvPr>
          <p:cNvSpPr txBox="1"/>
          <p:nvPr/>
        </p:nvSpPr>
        <p:spPr>
          <a:xfrm>
            <a:off x="5523116" y="785168"/>
            <a:ext cx="5940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Malicious firmware’s distance calculate code which added the random latency of the time and random offset of the distance: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464B-84A6-9C60-1AF9-927D03040FC6}"/>
              </a:ext>
            </a:extLst>
          </p:cNvPr>
          <p:cNvSpPr/>
          <p:nvPr/>
        </p:nvSpPr>
        <p:spPr>
          <a:xfrm>
            <a:off x="7324344" y="2191752"/>
            <a:ext cx="1325880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23807-8781-7C59-C302-643F9FF9D732}"/>
              </a:ext>
            </a:extLst>
          </p:cNvPr>
          <p:cNvSpPr/>
          <p:nvPr/>
        </p:nvSpPr>
        <p:spPr>
          <a:xfrm>
            <a:off x="7324344" y="2539021"/>
            <a:ext cx="1426464" cy="228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59A32-1968-34DD-6238-385834F4D607}"/>
              </a:ext>
            </a:extLst>
          </p:cNvPr>
          <p:cNvSpPr/>
          <p:nvPr/>
        </p:nvSpPr>
        <p:spPr>
          <a:xfrm>
            <a:off x="9098280" y="3015287"/>
            <a:ext cx="1286256" cy="292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9CBBC4-2A43-082F-8E6F-581155744A13}"/>
              </a:ext>
            </a:extLst>
          </p:cNvPr>
          <p:cNvCxnSpPr/>
          <p:nvPr/>
        </p:nvCxnSpPr>
        <p:spPr>
          <a:xfrm>
            <a:off x="3979164" y="3161591"/>
            <a:ext cx="2026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F2C8E-8939-4917-268B-BC661D968CF3}"/>
              </a:ext>
            </a:extLst>
          </p:cNvPr>
          <p:cNvCxnSpPr>
            <a:cxnSpLocks/>
          </p:cNvCxnSpPr>
          <p:nvPr/>
        </p:nvCxnSpPr>
        <p:spPr>
          <a:xfrm>
            <a:off x="2458212" y="2661756"/>
            <a:ext cx="35478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1FC7D-8EAA-0176-AB6B-38E83CFFA9DD}"/>
              </a:ext>
            </a:extLst>
          </p:cNvPr>
          <p:cNvCxnSpPr>
            <a:cxnSpLocks/>
          </p:cNvCxnSpPr>
          <p:nvPr/>
        </p:nvCxnSpPr>
        <p:spPr>
          <a:xfrm>
            <a:off x="2334260" y="2264089"/>
            <a:ext cx="36718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90124-792A-9396-E3F1-5EA57B87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27" y="1845767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8654C0E8-471F-DF36-2240-C760B7B79B3E}"/>
              </a:ext>
            </a:extLst>
          </p:cNvPr>
          <p:cNvSpPr/>
          <p:nvPr/>
        </p:nvSpPr>
        <p:spPr>
          <a:xfrm>
            <a:off x="1042458" y="3308485"/>
            <a:ext cx="1247898" cy="52257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3C18A-67C3-EA81-9BC6-E44E6FB32630}"/>
              </a:ext>
            </a:extLst>
          </p:cNvPr>
          <p:cNvSpPr/>
          <p:nvPr/>
        </p:nvSpPr>
        <p:spPr>
          <a:xfrm>
            <a:off x="802299" y="3140287"/>
            <a:ext cx="1728216" cy="4294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D62141-9984-D3D7-4356-8D9873A4075F}"/>
              </a:ext>
            </a:extLst>
          </p:cNvPr>
          <p:cNvSpPr/>
          <p:nvPr/>
        </p:nvSpPr>
        <p:spPr>
          <a:xfrm>
            <a:off x="3599449" y="2006353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C0FA7-0DFE-5857-59A0-6AFBB5DB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81" y="1819621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03320-F982-28F4-B3FF-9E8761F51DE4}"/>
              </a:ext>
            </a:extLst>
          </p:cNvPr>
          <p:cNvSpPr txBox="1"/>
          <p:nvPr/>
        </p:nvSpPr>
        <p:spPr>
          <a:xfrm>
            <a:off x="676418" y="2687867"/>
            <a:ext cx="2260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5E3A1-AA52-7AEB-FBEA-C88039549815}"/>
              </a:ext>
            </a:extLst>
          </p:cNvPr>
          <p:cNvSpPr txBox="1"/>
          <p:nvPr/>
        </p:nvSpPr>
        <p:spPr>
          <a:xfrm>
            <a:off x="4080668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3FA45E-E779-3B13-1097-0712560E8B6F}"/>
              </a:ext>
            </a:extLst>
          </p:cNvPr>
          <p:cNvSpPr/>
          <p:nvPr/>
        </p:nvSpPr>
        <p:spPr>
          <a:xfrm>
            <a:off x="5189829" y="202261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4E4A-E59D-76B0-B445-A743B0C7BFC7}"/>
              </a:ext>
            </a:extLst>
          </p:cNvPr>
          <p:cNvSpPr txBox="1"/>
          <p:nvPr/>
        </p:nvSpPr>
        <p:spPr>
          <a:xfrm>
            <a:off x="5780295" y="1357321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Simple ground contour matrix  </a:t>
            </a:r>
            <a:endParaRPr lang="en-SG" sz="12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95587D-BC4C-86C6-3D45-603618F818FF}"/>
              </a:ext>
            </a:extLst>
          </p:cNvPr>
          <p:cNvSpPr/>
          <p:nvPr/>
        </p:nvSpPr>
        <p:spPr>
          <a:xfrm>
            <a:off x="7272365" y="2116224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0C7A8-BFCA-0D2E-97CD-72E807C3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853" y="1882610"/>
            <a:ext cx="897771" cy="11624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89910-A1D8-E1A9-8A6E-AB09AF901F6B}"/>
              </a:ext>
            </a:extLst>
          </p:cNvPr>
          <p:cNvSpPr txBox="1"/>
          <p:nvPr/>
        </p:nvSpPr>
        <p:spPr>
          <a:xfrm>
            <a:off x="7479923" y="1384102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5F73203-C1CC-1069-8B85-28769D0E0717}"/>
              </a:ext>
            </a:extLst>
          </p:cNvPr>
          <p:cNvSpPr/>
          <p:nvPr/>
        </p:nvSpPr>
        <p:spPr>
          <a:xfrm>
            <a:off x="8925893" y="2144121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8F4DD1-59BF-6C53-3BE5-68C900F67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381" y="2006353"/>
            <a:ext cx="897771" cy="6164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2C3DC7-3B7E-C19D-C78E-A01D985E7F9D}"/>
              </a:ext>
            </a:extLst>
          </p:cNvPr>
          <p:cNvSpPr txBox="1"/>
          <p:nvPr/>
        </p:nvSpPr>
        <p:spPr>
          <a:xfrm>
            <a:off x="9503352" y="1406015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538108-1FB8-602A-6ECD-32A3FCEAB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453136" y="184944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D354AB-9253-FE1C-404B-5DA78BE2DB15}"/>
              </a:ext>
            </a:extLst>
          </p:cNvPr>
          <p:cNvSpPr/>
          <p:nvPr/>
        </p:nvSpPr>
        <p:spPr>
          <a:xfrm rot="18900542">
            <a:off x="1724101" y="2414535"/>
            <a:ext cx="481219" cy="1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760DC-C7DE-D652-687C-DCB972DCCDB9}"/>
              </a:ext>
            </a:extLst>
          </p:cNvPr>
          <p:cNvSpPr txBox="1"/>
          <p:nvPr/>
        </p:nvSpPr>
        <p:spPr>
          <a:xfrm>
            <a:off x="2343761" y="1357322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20772-9537-3DD7-E538-23449F7AD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958" y="36311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C0BA40A-1FCA-8DAC-4809-1731B561D9AC}"/>
              </a:ext>
            </a:extLst>
          </p:cNvPr>
          <p:cNvSpPr/>
          <p:nvPr/>
        </p:nvSpPr>
        <p:spPr>
          <a:xfrm rot="2968346">
            <a:off x="4787974" y="2752956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7D21C-8C25-CEB8-6BA1-E6EFB575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735283" y="3308485"/>
            <a:ext cx="1306292" cy="865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E06569-2A27-A0E8-1285-888910E8E743}"/>
              </a:ext>
            </a:extLst>
          </p:cNvPr>
          <p:cNvSpPr txBox="1"/>
          <p:nvPr/>
        </p:nvSpPr>
        <p:spPr>
          <a:xfrm>
            <a:off x="5724927" y="2884994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962475-6A08-D756-F7FB-095F9EB09984}"/>
              </a:ext>
            </a:extLst>
          </p:cNvPr>
          <p:cNvSpPr/>
          <p:nvPr/>
        </p:nvSpPr>
        <p:spPr>
          <a:xfrm rot="18893227">
            <a:off x="6985926" y="2785843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961121B-FDE0-72B7-F371-32396AF586BA}"/>
              </a:ext>
            </a:extLst>
          </p:cNvPr>
          <p:cNvSpPr/>
          <p:nvPr/>
        </p:nvSpPr>
        <p:spPr>
          <a:xfrm rot="3074843">
            <a:off x="8738793" y="278584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098785-A1D7-AB68-BF57-AA27A0D81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8932" y="3191601"/>
            <a:ext cx="1306292" cy="11570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695023-DBDC-143F-606B-1D9C73A8297A}"/>
              </a:ext>
            </a:extLst>
          </p:cNvPr>
          <p:cNvSpPr txBox="1"/>
          <p:nvPr/>
        </p:nvSpPr>
        <p:spPr>
          <a:xfrm>
            <a:off x="9553375" y="2729936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BC0430-64FE-54DF-0508-4C7F2473E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240" y="3045109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E1482A-5C82-6CA3-00EC-59D933C2859E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 flipV="1">
            <a:off x="3951465" y="3614632"/>
            <a:ext cx="601529" cy="2879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772F1F4-9662-7853-838A-5D0ECB3C7E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437" y="3758589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24CEF9-D21D-AA10-709A-0139F2CF0CB8}"/>
              </a:ext>
            </a:extLst>
          </p:cNvPr>
          <p:cNvSpPr txBox="1"/>
          <p:nvPr/>
        </p:nvSpPr>
        <p:spPr>
          <a:xfrm>
            <a:off x="2808838" y="333838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4BFA64-5798-AC11-19D1-5CC31AC61780}"/>
              </a:ext>
            </a:extLst>
          </p:cNvPr>
          <p:cNvSpPr txBox="1"/>
          <p:nvPr/>
        </p:nvSpPr>
        <p:spPr>
          <a:xfrm>
            <a:off x="4440972" y="3872469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6156B9-622E-4AEE-9EC1-FA2E8B0D0000}"/>
              </a:ext>
            </a:extLst>
          </p:cNvPr>
          <p:cNvCxnSpPr>
            <a:stCxn id="33" idx="0"/>
            <a:endCxn id="8" idx="2"/>
          </p:cNvCxnSpPr>
          <p:nvPr/>
        </p:nvCxnSpPr>
        <p:spPr>
          <a:xfrm flipV="1">
            <a:off x="4552994" y="2362213"/>
            <a:ext cx="5208" cy="682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A7A85B8-5A8B-C76D-BA22-9503FDFB4A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7220" y="2608555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567204-877F-0C1F-AD3E-FF305EFD8773}"/>
              </a:ext>
            </a:extLst>
          </p:cNvPr>
          <p:cNvSpPr txBox="1"/>
          <p:nvPr/>
        </p:nvSpPr>
        <p:spPr>
          <a:xfrm>
            <a:off x="3461958" y="2495404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F9CD06-D774-F14B-FBA4-4F0C5831DA66}"/>
              </a:ext>
            </a:extLst>
          </p:cNvPr>
          <p:cNvSpPr txBox="1"/>
          <p:nvPr/>
        </p:nvSpPr>
        <p:spPr>
          <a:xfrm>
            <a:off x="4745112" y="3014392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0840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AB2C-CFD0-6169-B4D0-24E65472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6C698-9335-0BA4-5E7A-03657319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4" r="8195"/>
          <a:stretch/>
        </p:blipFill>
        <p:spPr>
          <a:xfrm>
            <a:off x="1184334" y="3957184"/>
            <a:ext cx="2789320" cy="16210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70BACDB-69E5-BA0B-5919-A87E730EC5FC}"/>
              </a:ext>
            </a:extLst>
          </p:cNvPr>
          <p:cNvSpPr/>
          <p:nvPr/>
        </p:nvSpPr>
        <p:spPr>
          <a:xfrm>
            <a:off x="1063002" y="4663555"/>
            <a:ext cx="3031422" cy="461665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287-B89F-AD38-D01A-91E83E98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85" y="1864256"/>
            <a:ext cx="566442" cy="54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94E07-F85B-8F70-1054-75CF784C8562}"/>
              </a:ext>
            </a:extLst>
          </p:cNvPr>
          <p:cNvSpPr txBox="1"/>
          <p:nvPr/>
        </p:nvSpPr>
        <p:spPr>
          <a:xfrm>
            <a:off x="1122253" y="3308648"/>
            <a:ext cx="187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Item top area reflection distance data generated by sensor 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E2D61-5B40-54F6-1499-844FBCBFA50A}"/>
              </a:ext>
            </a:extLst>
          </p:cNvPr>
          <p:cNvSpPr txBox="1"/>
          <p:nvPr/>
        </p:nvSpPr>
        <p:spPr>
          <a:xfrm>
            <a:off x="3220464" y="2354016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Ground</a:t>
            </a:r>
            <a:r>
              <a:rPr lang="en-SG" sz="1200" b="1" dirty="0"/>
              <a:t> </a:t>
            </a:r>
            <a:r>
              <a:rPr lang="en-US" sz="1200" b="1" dirty="0"/>
              <a:t>contour </a:t>
            </a:r>
            <a:r>
              <a:rPr lang="en-SG" sz="1200" b="1" dirty="0"/>
              <a:t>generate unit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78851-B590-EF6B-80F2-F65ECCC15EF9}"/>
              </a:ext>
            </a:extLst>
          </p:cNvPr>
          <p:cNvSpPr txBox="1"/>
          <p:nvPr/>
        </p:nvSpPr>
        <p:spPr>
          <a:xfrm>
            <a:off x="5242294" y="1202412"/>
            <a:ext cx="2239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Correct ground contour matrix  </a:t>
            </a:r>
            <a:endParaRPr lang="en-SG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CC706-82BF-46EC-DB2C-662425FCCABB}"/>
              </a:ext>
            </a:extLst>
          </p:cNvPr>
          <p:cNvSpPr txBox="1"/>
          <p:nvPr/>
        </p:nvSpPr>
        <p:spPr>
          <a:xfrm>
            <a:off x="7959972" y="1146494"/>
            <a:ext cx="18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controller’s Terrain matching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322954-D173-4FF5-BED3-565EFDB12067}"/>
              </a:ext>
            </a:extLst>
          </p:cNvPr>
          <p:cNvSpPr/>
          <p:nvPr/>
        </p:nvSpPr>
        <p:spPr>
          <a:xfrm>
            <a:off x="9686418" y="1809935"/>
            <a:ext cx="277294" cy="1466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2CFE8F-4CE5-F86E-1EBC-7E974A5D7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171" y="1632198"/>
            <a:ext cx="1151766" cy="790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EAC7A7-012C-A82B-6404-78BC22F8F07C}"/>
              </a:ext>
            </a:extLst>
          </p:cNvPr>
          <p:cNvSpPr txBox="1"/>
          <p:nvPr/>
        </p:nvSpPr>
        <p:spPr>
          <a:xfrm>
            <a:off x="9753593" y="2509668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command to guide the drone landing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206D02-D935-3562-848C-0FE3396A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2438407" y="2789232"/>
            <a:ext cx="712684" cy="5524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8A135C-4C45-97A7-F4EE-FACEF4581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218" y="91914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29102836-04D1-A694-CCF8-6F1FBB3F4D4D}"/>
              </a:ext>
            </a:extLst>
          </p:cNvPr>
          <p:cNvSpPr/>
          <p:nvPr/>
        </p:nvSpPr>
        <p:spPr>
          <a:xfrm rot="19249440">
            <a:off x="7561335" y="3481827"/>
            <a:ext cx="565940" cy="1849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1995FC-98C4-25B9-9528-49FB52129E84}"/>
              </a:ext>
            </a:extLst>
          </p:cNvPr>
          <p:cNvSpPr/>
          <p:nvPr/>
        </p:nvSpPr>
        <p:spPr>
          <a:xfrm rot="2800509">
            <a:off x="9537994" y="3418372"/>
            <a:ext cx="987995" cy="13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5D15F6-FD57-3142-C398-773E43562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410" y="3939467"/>
            <a:ext cx="1468088" cy="130030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93D268C-44CE-2911-2F8C-C9A9EBEF9396}"/>
              </a:ext>
            </a:extLst>
          </p:cNvPr>
          <p:cNvSpPr txBox="1"/>
          <p:nvPr/>
        </p:nvSpPr>
        <p:spPr>
          <a:xfrm>
            <a:off x="9753593" y="5277850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Incorrect command caused drone crash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543334-4C06-6F89-3AA1-38FBEE07AB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409" y="1434825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001B1E-CA1A-5CD7-D199-13F052DDA08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220209" y="1162438"/>
            <a:ext cx="1067954" cy="2723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3E5CEFA-6EAD-8CB7-7EB2-72D52B27D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52" y="1009061"/>
            <a:ext cx="339408" cy="2597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FFA64B-1CFD-C07C-330F-9B0EB4CE6CE1}"/>
              </a:ext>
            </a:extLst>
          </p:cNvPr>
          <p:cNvSpPr txBox="1"/>
          <p:nvPr/>
        </p:nvSpPr>
        <p:spPr>
          <a:xfrm>
            <a:off x="1609847" y="47861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Red team attacker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3EAFF0-0160-65F0-A2AF-AF106C8219C8}"/>
              </a:ext>
            </a:extLst>
          </p:cNvPr>
          <p:cNvSpPr txBox="1"/>
          <p:nvPr/>
        </p:nvSpPr>
        <p:spPr>
          <a:xfrm>
            <a:off x="2404175" y="601085"/>
            <a:ext cx="141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Phishing  firmware update email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FCC841-5BB7-852B-4D72-C4A4E0F23C1E}"/>
              </a:ext>
            </a:extLst>
          </p:cNvPr>
          <p:cNvCxnSpPr>
            <a:cxnSpLocks/>
          </p:cNvCxnSpPr>
          <p:nvPr/>
        </p:nvCxnSpPr>
        <p:spPr>
          <a:xfrm>
            <a:off x="3548514" y="1934835"/>
            <a:ext cx="4517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EE4CD21-45C1-FF60-B9B4-363F763B5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0541" y="1717957"/>
            <a:ext cx="417996" cy="2925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2C9847-C9FE-1512-CEA5-CC849C18812D}"/>
              </a:ext>
            </a:extLst>
          </p:cNvPr>
          <p:cNvSpPr txBox="1"/>
          <p:nvPr/>
        </p:nvSpPr>
        <p:spPr>
          <a:xfrm>
            <a:off x="3480050" y="1302565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Malicious Firmware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4C2F63F-F9FA-229F-7135-7667701C7B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6994" y="1482623"/>
            <a:ext cx="2304737" cy="1398288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05074B-AA25-7D1D-52D9-8CCF18059739}"/>
              </a:ext>
            </a:extLst>
          </p:cNvPr>
          <p:cNvCxnSpPr/>
          <p:nvPr/>
        </p:nvCxnSpPr>
        <p:spPr>
          <a:xfrm flipV="1">
            <a:off x="2816352" y="3429000"/>
            <a:ext cx="0" cy="4846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93AD43-F3D6-1F31-FF7B-66FEFA554BEF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094777" y="1835524"/>
            <a:ext cx="653680" cy="1253736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85EC98-739D-5147-4997-0CCC6ECEE8BB}"/>
              </a:ext>
            </a:extLst>
          </p:cNvPr>
          <p:cNvSpPr txBox="1"/>
          <p:nvPr/>
        </p:nvSpPr>
        <p:spPr>
          <a:xfrm>
            <a:off x="1814812" y="2514763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Sensors </a:t>
            </a:r>
            <a:endParaRPr lang="en-SG" sz="12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BBDCB06-DDD1-F87E-9455-45081CFE1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871" y="3519271"/>
            <a:ext cx="2304736" cy="142017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20C0D7-E7A5-16A6-3B41-A907EFEE339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614927" y="2176015"/>
            <a:ext cx="712067" cy="57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8C4383-1B0D-0A5B-A488-643297BFB356}"/>
              </a:ext>
            </a:extLst>
          </p:cNvPr>
          <p:cNvCxnSpPr>
            <a:cxnSpLocks/>
            <a:stCxn id="8" idx="2"/>
            <a:endCxn id="49" idx="1"/>
          </p:cNvCxnSpPr>
          <p:nvPr/>
        </p:nvCxnSpPr>
        <p:spPr>
          <a:xfrm rot="16200000" flipH="1">
            <a:off x="3896034" y="2842519"/>
            <a:ext cx="1822509" cy="9511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F57578-30BE-3A4F-242E-B0D400FAB8CC}"/>
              </a:ext>
            </a:extLst>
          </p:cNvPr>
          <p:cNvSpPr txBox="1"/>
          <p:nvPr/>
        </p:nvSpPr>
        <p:spPr>
          <a:xfrm>
            <a:off x="5263442" y="3200229"/>
            <a:ext cx="2239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Fake ground contour matrix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DE5315-DC45-FB9F-1DD1-308F66D56748}"/>
              </a:ext>
            </a:extLst>
          </p:cNvPr>
          <p:cNvCxnSpPr>
            <a:cxnSpLocks/>
          </p:cNvCxnSpPr>
          <p:nvPr/>
        </p:nvCxnSpPr>
        <p:spPr>
          <a:xfrm>
            <a:off x="7631731" y="2176015"/>
            <a:ext cx="47196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05663B09-B9FA-6BE0-AA9B-2E0908E1B5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95" y="1643749"/>
            <a:ext cx="1467725" cy="17986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E86C609-E5FB-932D-F098-A3A37CFC430D}"/>
              </a:ext>
            </a:extLst>
          </p:cNvPr>
          <p:cNvSpPr txBox="1"/>
          <p:nvPr/>
        </p:nvSpPr>
        <p:spPr>
          <a:xfrm>
            <a:off x="4586927" y="2209711"/>
            <a:ext cx="822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Before firmware attack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38D20C-E599-F6FE-ACEC-397AF09C7D27}"/>
              </a:ext>
            </a:extLst>
          </p:cNvPr>
          <p:cNvSpPr txBox="1"/>
          <p:nvPr/>
        </p:nvSpPr>
        <p:spPr>
          <a:xfrm>
            <a:off x="4339854" y="3530126"/>
            <a:ext cx="951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After firmware attack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F9EF83F-9A81-8852-766A-0F836D4AEE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3904" y="3954979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7E8135B-9121-BF39-FAC4-4473A46033C8}"/>
              </a:ext>
            </a:extLst>
          </p:cNvPr>
          <p:cNvCxnSpPr/>
          <p:nvPr/>
        </p:nvCxnSpPr>
        <p:spPr>
          <a:xfrm flipV="1">
            <a:off x="8728673" y="3442410"/>
            <a:ext cx="0" cy="4846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7F25CD6-FE06-BA9B-A701-E406E9F47FFB}"/>
              </a:ext>
            </a:extLst>
          </p:cNvPr>
          <p:cNvCxnSpPr/>
          <p:nvPr/>
        </p:nvCxnSpPr>
        <p:spPr>
          <a:xfrm>
            <a:off x="4471416" y="2406847"/>
            <a:ext cx="3650668" cy="793382"/>
          </a:xfrm>
          <a:prstGeom prst="bentConnector3">
            <a:avLst>
              <a:gd name="adj1" fmla="val 156"/>
            </a:avLst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389D4DA-5C29-17C2-4F67-859AACB5766F}"/>
              </a:ext>
            </a:extLst>
          </p:cNvPr>
          <p:cNvSpPr txBox="1"/>
          <p:nvPr/>
        </p:nvSpPr>
        <p:spPr>
          <a:xfrm>
            <a:off x="4528786" y="2960465"/>
            <a:ext cx="3102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 firmware attestation workflow 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DE3ADE-4597-B433-D842-1EC6439F204B}"/>
              </a:ext>
            </a:extLst>
          </p:cNvPr>
          <p:cNvSpPr txBox="1"/>
          <p:nvPr/>
        </p:nvSpPr>
        <p:spPr>
          <a:xfrm>
            <a:off x="8093814" y="4663555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F49A8E-0C4C-FBEA-29AE-97A0BF7775AB}"/>
              </a:ext>
            </a:extLst>
          </p:cNvPr>
          <p:cNvSpPr txBox="1"/>
          <p:nvPr/>
        </p:nvSpPr>
        <p:spPr>
          <a:xfrm>
            <a:off x="2259138" y="1396460"/>
            <a:ext cx="141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maintenance engineer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554CD0-42A6-C817-F271-16361CC33685}"/>
              </a:ext>
            </a:extLst>
          </p:cNvPr>
          <p:cNvCxnSpPr>
            <a:cxnSpLocks/>
          </p:cNvCxnSpPr>
          <p:nvPr/>
        </p:nvCxnSpPr>
        <p:spPr>
          <a:xfrm flipV="1">
            <a:off x="9335263" y="3524426"/>
            <a:ext cx="487417" cy="41504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Shield Tick with solid fill">
            <a:extLst>
              <a:ext uri="{FF2B5EF4-FFF2-40B4-BE49-F238E27FC236}">
                <a16:creationId xmlns:a16="http://schemas.microsoft.com/office/drawing/2014/main" id="{ADA1BCCF-BE1B-05D1-8F57-8CDFFF0FC9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65556" y="3225206"/>
            <a:ext cx="484414" cy="48441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4C12D69-06C0-0313-4153-BF58AAAD9480}"/>
              </a:ext>
            </a:extLst>
          </p:cNvPr>
          <p:cNvSpPr txBox="1"/>
          <p:nvPr/>
        </p:nvSpPr>
        <p:spPr>
          <a:xfrm>
            <a:off x="10213409" y="3015261"/>
            <a:ext cx="177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Detect and defend the attack based on the attestation result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CCE36AC-A6C3-9A3E-914D-19378FEB5D72}"/>
              </a:ext>
            </a:extLst>
          </p:cNvPr>
          <p:cNvCxnSpPr>
            <a:cxnSpLocks/>
          </p:cNvCxnSpPr>
          <p:nvPr/>
        </p:nvCxnSpPr>
        <p:spPr>
          <a:xfrm>
            <a:off x="6157388" y="5433016"/>
            <a:ext cx="3219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C27115-D203-CB72-7CE0-3957B0B5AE19}"/>
              </a:ext>
            </a:extLst>
          </p:cNvPr>
          <p:cNvCxnSpPr>
            <a:cxnSpLocks/>
          </p:cNvCxnSpPr>
          <p:nvPr/>
        </p:nvCxnSpPr>
        <p:spPr>
          <a:xfrm>
            <a:off x="4458006" y="5433017"/>
            <a:ext cx="34928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CEDC2C-6CA4-F241-8607-E6692058D28D}"/>
              </a:ext>
            </a:extLst>
          </p:cNvPr>
          <p:cNvSpPr txBox="1"/>
          <p:nvPr/>
        </p:nvSpPr>
        <p:spPr>
          <a:xfrm>
            <a:off x="4815437" y="5202184"/>
            <a:ext cx="114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system flow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250BC3-5272-E8A2-98B7-988ED347071F}"/>
              </a:ext>
            </a:extLst>
          </p:cNvPr>
          <p:cNvSpPr txBox="1"/>
          <p:nvPr/>
        </p:nvSpPr>
        <p:spPr>
          <a:xfrm>
            <a:off x="6538508" y="5185516"/>
            <a:ext cx="951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firmware attack flow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256FC9E-F63A-C8E8-73BA-A9F3BAFE7A07}"/>
              </a:ext>
            </a:extLst>
          </p:cNvPr>
          <p:cNvCxnSpPr>
            <a:cxnSpLocks/>
          </p:cNvCxnSpPr>
          <p:nvPr/>
        </p:nvCxnSpPr>
        <p:spPr>
          <a:xfrm>
            <a:off x="7818152" y="5416348"/>
            <a:ext cx="30393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1B2C2D-78A6-78CD-9E83-915B2A30020C}"/>
              </a:ext>
            </a:extLst>
          </p:cNvPr>
          <p:cNvSpPr txBox="1"/>
          <p:nvPr/>
        </p:nvSpPr>
        <p:spPr>
          <a:xfrm>
            <a:off x="8116023" y="5214251"/>
            <a:ext cx="177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attack defense flow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625A97-3AEF-E0F8-FD6B-958F6412A6B5}"/>
              </a:ext>
            </a:extLst>
          </p:cNvPr>
          <p:cNvSpPr txBox="1"/>
          <p:nvPr/>
        </p:nvSpPr>
        <p:spPr>
          <a:xfrm>
            <a:off x="4678108" y="618107"/>
            <a:ext cx="6280088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Drone OT/IoT Firmware Attack and Defense Case Study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1993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9669F2-CB73-B201-EA17-F50BD52B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9" y="321058"/>
            <a:ext cx="5076051" cy="62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D2C8F-D9AF-3F27-B784-F3C0DCC48C8F}"/>
              </a:ext>
            </a:extLst>
          </p:cNvPr>
          <p:cNvSpPr txBox="1"/>
          <p:nvPr/>
        </p:nvSpPr>
        <p:spPr>
          <a:xfrm>
            <a:off x="161925" y="342805"/>
            <a:ext cx="259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selection button (if multiple drones are connected to the Wi-Fi AP)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859A401-B75C-8BC1-8A91-2240CBF0C7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53360" y="573638"/>
            <a:ext cx="666115" cy="23083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0E4B04-F112-C348-E465-BA7E792130EF}"/>
              </a:ext>
            </a:extLst>
          </p:cNvPr>
          <p:cNvSpPr txBox="1"/>
          <p:nvPr/>
        </p:nvSpPr>
        <p:spPr>
          <a:xfrm>
            <a:off x="238125" y="896803"/>
            <a:ext cx="23459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connection state indicator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851CE04-BECC-381C-4CE4-16F6080C825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84064" y="896803"/>
            <a:ext cx="1702186" cy="138500"/>
          </a:xfrm>
          <a:prstGeom prst="bentConnector3">
            <a:avLst>
              <a:gd name="adj1" fmla="val 9980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53C881-5B35-E7BE-EFB2-30375A4A3326}"/>
              </a:ext>
            </a:extLst>
          </p:cNvPr>
          <p:cNvSpPr txBox="1"/>
          <p:nvPr/>
        </p:nvSpPr>
        <p:spPr>
          <a:xfrm>
            <a:off x="238123" y="124171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battery state indicator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9B56C9-B0D9-C2C5-37C8-1366F67439B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305050" y="896803"/>
            <a:ext cx="2800350" cy="483412"/>
          </a:xfrm>
          <a:prstGeom prst="bentConnector3">
            <a:avLst>
              <a:gd name="adj1" fmla="val 996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1EA9F-FA53-6BE7-F3EE-8B7EABD03D77}"/>
              </a:ext>
            </a:extLst>
          </p:cNvPr>
          <p:cNvSpPr txBox="1"/>
          <p:nvPr/>
        </p:nvSpPr>
        <p:spPr>
          <a:xfrm>
            <a:off x="8854965" y="342805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connection state indicator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158036E-E76A-79FB-099B-4A73FE3AD0F1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5705475" y="573638"/>
            <a:ext cx="3149490" cy="131212"/>
          </a:xfrm>
          <a:prstGeom prst="bentConnector3">
            <a:avLst>
              <a:gd name="adj1" fmla="val 999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F0B38F-D770-4F54-DD06-7DB3521143C6}"/>
              </a:ext>
            </a:extLst>
          </p:cNvPr>
          <p:cNvSpPr txBox="1"/>
          <p:nvPr/>
        </p:nvSpPr>
        <p:spPr>
          <a:xfrm>
            <a:off x="8854965" y="826216"/>
            <a:ext cx="294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generate unit current firmware state indicator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51CFC59-494B-FC6A-6EEB-9EEEC511437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296025" y="896803"/>
            <a:ext cx="2558940" cy="160246"/>
          </a:xfrm>
          <a:prstGeom prst="bentConnector3">
            <a:avLst>
              <a:gd name="adj1" fmla="val 995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252F2A-07F3-A0CC-0F49-96C239AF7ADD}"/>
              </a:ext>
            </a:extLst>
          </p:cNvPr>
          <p:cNvCxnSpPr>
            <a:cxnSpLocks/>
          </p:cNvCxnSpPr>
          <p:nvPr/>
        </p:nvCxnSpPr>
        <p:spPr>
          <a:xfrm flipV="1">
            <a:off x="2305050" y="1990724"/>
            <a:ext cx="162877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DE1FA5-F378-2361-C0C4-3020174604CD}"/>
              </a:ext>
            </a:extLst>
          </p:cNvPr>
          <p:cNvSpPr txBox="1"/>
          <p:nvPr/>
        </p:nvSpPr>
        <p:spPr>
          <a:xfrm>
            <a:off x="238123" y="1852225"/>
            <a:ext cx="206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Front camera display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0E7378-6186-BAE2-8034-16A1C3994B9A}"/>
              </a:ext>
            </a:extLst>
          </p:cNvPr>
          <p:cNvSpPr/>
          <p:nvPr/>
        </p:nvSpPr>
        <p:spPr>
          <a:xfrm>
            <a:off x="3028198" y="3686175"/>
            <a:ext cx="1628775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BDEB0C-37D5-B1DF-7000-511620B06728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2339950" y="4142258"/>
            <a:ext cx="6882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341FAC7-3362-1B35-289A-47EFFC27D155}"/>
              </a:ext>
            </a:extLst>
          </p:cNvPr>
          <p:cNvSpPr txBox="1"/>
          <p:nvPr/>
        </p:nvSpPr>
        <p:spPr>
          <a:xfrm>
            <a:off x="273024" y="3911425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vertical motion control panel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4745CE-8C21-A26F-72C7-E8910A6D71EF}"/>
              </a:ext>
            </a:extLst>
          </p:cNvPr>
          <p:cNvSpPr/>
          <p:nvPr/>
        </p:nvSpPr>
        <p:spPr>
          <a:xfrm>
            <a:off x="4772164" y="3686175"/>
            <a:ext cx="933311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F3461B-702A-320C-4E53-0396E555426A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>
            <a:off x="2507864" y="3515657"/>
            <a:ext cx="2730956" cy="17051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F161AC-5B26-3F54-6988-D15D0E7E11FC}"/>
              </a:ext>
            </a:extLst>
          </p:cNvPr>
          <p:cNvSpPr txBox="1"/>
          <p:nvPr/>
        </p:nvSpPr>
        <p:spPr>
          <a:xfrm>
            <a:off x="273024" y="3284824"/>
            <a:ext cx="2234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 take off / landing control and camera mode switch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A9450A-4E02-461C-7A7B-F28EC11756A3}"/>
              </a:ext>
            </a:extLst>
          </p:cNvPr>
          <p:cNvSpPr/>
          <p:nvPr/>
        </p:nvSpPr>
        <p:spPr>
          <a:xfrm>
            <a:off x="5820666" y="3685243"/>
            <a:ext cx="1485009" cy="10426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07A2BD-4C56-1D5D-CE19-B5EE5812FE3F}"/>
              </a:ext>
            </a:extLst>
          </p:cNvPr>
          <p:cNvSpPr txBox="1"/>
          <p:nvPr/>
        </p:nvSpPr>
        <p:spPr>
          <a:xfrm>
            <a:off x="273023" y="2757631"/>
            <a:ext cx="2244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horizontal motion control panel 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215327-1E00-B4B9-C4D1-B44327817F73}"/>
              </a:ext>
            </a:extLst>
          </p:cNvPr>
          <p:cNvCxnSpPr>
            <a:cxnSpLocks/>
            <a:stCxn id="63" idx="3"/>
            <a:endCxn id="62" idx="0"/>
          </p:cNvCxnSpPr>
          <p:nvPr/>
        </p:nvCxnSpPr>
        <p:spPr>
          <a:xfrm>
            <a:off x="2518022" y="2988464"/>
            <a:ext cx="4045149" cy="69677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C583A0-9382-7CB6-595C-86996595B7B7}"/>
              </a:ext>
            </a:extLst>
          </p:cNvPr>
          <p:cNvCxnSpPr>
            <a:cxnSpLocks/>
          </p:cNvCxnSpPr>
          <p:nvPr/>
        </p:nvCxnSpPr>
        <p:spPr>
          <a:xfrm>
            <a:off x="2753360" y="4836792"/>
            <a:ext cx="496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51A43FC-73F8-311C-7479-7B743DC908DC}"/>
              </a:ext>
            </a:extLst>
          </p:cNvPr>
          <p:cNvSpPr txBox="1"/>
          <p:nvPr/>
        </p:nvSpPr>
        <p:spPr>
          <a:xfrm>
            <a:off x="238123" y="4605959"/>
            <a:ext cx="2515237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/>
              <a:t>Drone route / track action area: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Track/Route selection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active button</a:t>
            </a:r>
          </a:p>
          <a:p>
            <a:pPr marL="228600" indent="-228600">
              <a:buAutoNum type="arabicPeriod"/>
            </a:pPr>
            <a:r>
              <a:rPr lang="en-SG" sz="1200" b="1" dirty="0"/>
              <a:t>Track adjustment /edit pop up dialog.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New track/route file load button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E60241-9205-82BD-CC1B-02E9DDCFED58}"/>
              </a:ext>
            </a:extLst>
          </p:cNvPr>
          <p:cNvSpPr/>
          <p:nvPr/>
        </p:nvSpPr>
        <p:spPr>
          <a:xfrm>
            <a:off x="3272312" y="4962309"/>
            <a:ext cx="3595213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8C6F3F-4855-BFC7-8C9F-62BC7BCC63A6}"/>
              </a:ext>
            </a:extLst>
          </p:cNvPr>
          <p:cNvSpPr txBox="1"/>
          <p:nvPr/>
        </p:nvSpPr>
        <p:spPr>
          <a:xfrm>
            <a:off x="238124" y="5961197"/>
            <a:ext cx="206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track action and route waypoint display panel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97F285B-A1C4-0C14-686A-1F0A6C84CFBF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2305050" y="5127901"/>
            <a:ext cx="967262" cy="1064129"/>
          </a:xfrm>
          <a:prstGeom prst="bentConnector3">
            <a:avLst>
              <a:gd name="adj1" fmla="val 706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C8C573D-84D0-F8CA-F7E2-8BD63AF590B8}"/>
              </a:ext>
            </a:extLst>
          </p:cNvPr>
          <p:cNvSpPr/>
          <p:nvPr/>
        </p:nvSpPr>
        <p:spPr>
          <a:xfrm>
            <a:off x="7248595" y="781044"/>
            <a:ext cx="682447" cy="3294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BAE3EF-B25B-7E08-3AEF-DE2BB3309A17}"/>
              </a:ext>
            </a:extLst>
          </p:cNvPr>
          <p:cNvCxnSpPr>
            <a:cxnSpLocks/>
          </p:cNvCxnSpPr>
          <p:nvPr/>
        </p:nvCxnSpPr>
        <p:spPr>
          <a:xfrm flipH="1">
            <a:off x="7939778" y="2075456"/>
            <a:ext cx="8389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504939D-9C1E-1363-4F10-166A72BA8EFA}"/>
              </a:ext>
            </a:extLst>
          </p:cNvPr>
          <p:cNvSpPr txBox="1"/>
          <p:nvPr/>
        </p:nvSpPr>
        <p:spPr>
          <a:xfrm>
            <a:off x="8787501" y="1917415"/>
            <a:ext cx="2244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sensor and Ground contour generate unit feedback data display panel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ECFDF3-C2B1-9AD5-728E-125677F1EA26}"/>
              </a:ext>
            </a:extLst>
          </p:cNvPr>
          <p:cNvSpPr/>
          <p:nvPr/>
        </p:nvSpPr>
        <p:spPr>
          <a:xfrm>
            <a:off x="3364001" y="5403842"/>
            <a:ext cx="2798674" cy="331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49717F-C000-CB6A-EFBC-08815679FF22}"/>
              </a:ext>
            </a:extLst>
          </p:cNvPr>
          <p:cNvSpPr txBox="1"/>
          <p:nvPr/>
        </p:nvSpPr>
        <p:spPr>
          <a:xfrm>
            <a:off x="8854965" y="2872504"/>
            <a:ext cx="2855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parameter config panel: </a:t>
            </a:r>
          </a:p>
          <a:p>
            <a:pPr marL="228600" indent="-228600">
              <a:buAutoNum type="arabicPeriod"/>
            </a:pPr>
            <a:r>
              <a:rPr lang="en-SG" sz="1200" b="1" dirty="0"/>
              <a:t>Iteration loop execution number</a:t>
            </a:r>
          </a:p>
          <a:p>
            <a:pPr marL="228600" indent="-228600">
              <a:buAutoNum type="arabicPeriod"/>
            </a:pPr>
            <a:r>
              <a:rPr lang="en-SG" sz="1200" b="1" dirty="0"/>
              <a:t>Block size [k] value</a:t>
            </a:r>
          </a:p>
          <a:p>
            <a:pPr marL="228600" indent="-228600">
              <a:buAutoNum type="arabicPeriod"/>
            </a:pPr>
            <a:r>
              <a:rPr lang="en-SG" sz="1200" b="1" dirty="0"/>
              <a:t>Generated random seed 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C8BAC35-D1D1-B832-6549-21E66B5BA489}"/>
              </a:ext>
            </a:extLst>
          </p:cNvPr>
          <p:cNvCxnSpPr>
            <a:cxnSpLocks/>
            <a:stCxn id="88" idx="1"/>
            <a:endCxn id="87" idx="3"/>
          </p:cNvCxnSpPr>
          <p:nvPr/>
        </p:nvCxnSpPr>
        <p:spPr>
          <a:xfrm rot="10800000" flipV="1">
            <a:off x="6162675" y="3288002"/>
            <a:ext cx="2692290" cy="2281431"/>
          </a:xfrm>
          <a:prstGeom prst="bentConnector3">
            <a:avLst>
              <a:gd name="adj1" fmla="val 174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7481D6B-8FFC-56F4-1B97-60451262AE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8009" y="4167593"/>
            <a:ext cx="2016956" cy="1278442"/>
          </a:xfrm>
          <a:prstGeom prst="bentConnector3">
            <a:avLst>
              <a:gd name="adj1" fmla="val 400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8CEDC87-1538-D23C-FA44-A31C9E2815A1}"/>
              </a:ext>
            </a:extLst>
          </p:cNvPr>
          <p:cNvSpPr txBox="1"/>
          <p:nvPr/>
        </p:nvSpPr>
        <p:spPr>
          <a:xfrm>
            <a:off x="8869314" y="402909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PATT attestation execution start button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EF91D58-225D-04BE-F198-C168916A27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4" y="4916045"/>
            <a:ext cx="1884331" cy="992545"/>
          </a:xfrm>
          <a:prstGeom prst="bentConnector3">
            <a:avLst>
              <a:gd name="adj1" fmla="val 141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902020-F875-10C7-E63E-0282D38EF035}"/>
              </a:ext>
            </a:extLst>
          </p:cNvPr>
          <p:cNvSpPr txBox="1"/>
          <p:nvPr/>
        </p:nvSpPr>
        <p:spPr>
          <a:xfrm>
            <a:off x="8869314" y="4777545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Local hash checksum value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8E7C62B-82DE-0A1E-1233-5336EAD90B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0445" y="5446036"/>
            <a:ext cx="2065518" cy="702466"/>
          </a:xfrm>
          <a:prstGeom prst="bentConnector3">
            <a:avLst>
              <a:gd name="adj1" fmla="val 158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9A7ACB9-1B9E-9552-5935-0DF53C6548A9}"/>
              </a:ext>
            </a:extLst>
          </p:cNvPr>
          <p:cNvSpPr txBox="1"/>
          <p:nvPr/>
        </p:nvSpPr>
        <p:spPr>
          <a:xfrm>
            <a:off x="9067210" y="5288124"/>
            <a:ext cx="2353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Attestation progress bar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428C14-4D65-E40A-627E-18BE8C069107}"/>
              </a:ext>
            </a:extLst>
          </p:cNvPr>
          <p:cNvCxnSpPr>
            <a:cxnSpLocks/>
          </p:cNvCxnSpPr>
          <p:nvPr/>
        </p:nvCxnSpPr>
        <p:spPr>
          <a:xfrm flipH="1">
            <a:off x="7010444" y="6354058"/>
            <a:ext cx="20655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67D7EB7-BB3C-9F74-6A99-C663FEBBAD55}"/>
              </a:ext>
            </a:extLst>
          </p:cNvPr>
          <p:cNvSpPr txBox="1"/>
          <p:nvPr/>
        </p:nvSpPr>
        <p:spPr>
          <a:xfrm>
            <a:off x="9094013" y="6148503"/>
            <a:ext cx="2707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firmware hash checksum value</a:t>
            </a:r>
          </a:p>
        </p:txBody>
      </p:sp>
    </p:spTree>
    <p:extLst>
      <p:ext uri="{BB962C8B-B14F-4D97-AF65-F5344CB8AC3E}">
        <p14:creationId xmlns:p14="http://schemas.microsoft.com/office/powerpoint/2010/main" val="82599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55707-C64D-E20F-CD6C-D31855BF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2"/>
          <a:stretch/>
        </p:blipFill>
        <p:spPr>
          <a:xfrm>
            <a:off x="5031314" y="1634632"/>
            <a:ext cx="5292262" cy="28237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A computer and a drone&#10;&#10;Description automatically generated">
            <a:extLst>
              <a:ext uri="{FF2B5EF4-FFF2-40B4-BE49-F238E27FC236}">
                <a16:creationId xmlns:a16="http://schemas.microsoft.com/office/drawing/2014/main" id="{4A1F46A6-57D6-72A8-0E86-CA41057F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" y="1640508"/>
            <a:ext cx="3509259" cy="2807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E8DE04-B673-71EB-7E71-945146FFDABC}"/>
              </a:ext>
            </a:extLst>
          </p:cNvPr>
          <p:cNvSpPr/>
          <p:nvPr/>
        </p:nvSpPr>
        <p:spPr>
          <a:xfrm>
            <a:off x="4672584" y="2852928"/>
            <a:ext cx="274320" cy="2011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02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783</Words>
  <Application>Microsoft Office PowerPoint</Application>
  <PresentationFormat>Widescreen</PresentationFormat>
  <Paragraphs>152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27</cp:revision>
  <dcterms:created xsi:type="dcterms:W3CDTF">2024-01-31T15:26:05Z</dcterms:created>
  <dcterms:modified xsi:type="dcterms:W3CDTF">2024-03-18T09:03:56Z</dcterms:modified>
</cp:coreProperties>
</file>