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SG" sz="1400" b="1" dirty="0"/>
              <a:t>Normal contour </a:t>
            </a:r>
            <a:r>
              <a:rPr lang="en-SG" sz="1400" b="1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matric</a:t>
            </a:r>
            <a:r>
              <a:rPr lang="en-SG" sz="1400" b="1" dirty="0"/>
              <a:t> generation progress before</a:t>
            </a:r>
            <a:r>
              <a:rPr lang="en-SG" sz="1400" b="1" baseline="0" dirty="0"/>
              <a:t> attack  </a:t>
            </a:r>
            <a:endParaRPr lang="en-SG" sz="1400" b="1" dirty="0"/>
          </a:p>
        </c:rich>
      </c:tx>
      <c:overlay val="0"/>
      <c:spPr>
        <a:noFill/>
        <a:ln>
          <a:noFill/>
        </a:ln>
        <a:effectLst/>
      </c:spPr>
    </c:title>
    <c:autoTitleDeleted val="0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surface3DChart>
        <c:wireframe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SensorLF</c:v>
                </c:pt>
              </c:strCache>
            </c:strRef>
          </c:tx>
          <c:spPr>
            <a:solidFill>
              <a:schemeClr val="accent1"/>
            </a:solidFill>
            <a:ln/>
            <a:effectLst/>
            <a:sp3d/>
          </c:spPr>
          <c:cat>
            <c:strRef>
              <c:f>Sheet1!$A$2:$A$9</c:f>
              <c:strCache>
                <c:ptCount val="8"/>
                <c:pt idx="0">
                  <c:v>0m</c:v>
                </c:pt>
                <c:pt idx="1">
                  <c:v>1m</c:v>
                </c:pt>
                <c:pt idx="2">
                  <c:v>2m</c:v>
                </c:pt>
                <c:pt idx="3">
                  <c:v>3m</c:v>
                </c:pt>
                <c:pt idx="4">
                  <c:v>4m</c:v>
                </c:pt>
                <c:pt idx="5">
                  <c:v>5m</c:v>
                </c:pt>
                <c:pt idx="6">
                  <c:v>6m</c:v>
                </c:pt>
                <c:pt idx="7">
                  <c:v>7m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1.5</c:v>
                </c:pt>
                <c:pt idx="1">
                  <c:v>1.6</c:v>
                </c:pt>
                <c:pt idx="2">
                  <c:v>0.2</c:v>
                </c:pt>
                <c:pt idx="3">
                  <c:v>0.1</c:v>
                </c:pt>
                <c:pt idx="4">
                  <c:v>0.3</c:v>
                </c:pt>
                <c:pt idx="5">
                  <c:v>1.4</c:v>
                </c:pt>
                <c:pt idx="6">
                  <c:v>1.6</c:v>
                </c:pt>
                <c:pt idx="7">
                  <c:v>1.6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A3-4868-9DED-77B3A1EF4C5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SensorLB</c:v>
                </c:pt>
              </c:strCache>
            </c:strRef>
          </c:tx>
          <c:spPr>
            <a:solidFill>
              <a:schemeClr val="accent2"/>
            </a:solidFill>
            <a:ln/>
            <a:effectLst/>
            <a:sp3d/>
          </c:spPr>
          <c:cat>
            <c:strRef>
              <c:f>Sheet1!$A$2:$A$9</c:f>
              <c:strCache>
                <c:ptCount val="8"/>
                <c:pt idx="0">
                  <c:v>0m</c:v>
                </c:pt>
                <c:pt idx="1">
                  <c:v>1m</c:v>
                </c:pt>
                <c:pt idx="2">
                  <c:v>2m</c:v>
                </c:pt>
                <c:pt idx="3">
                  <c:v>3m</c:v>
                </c:pt>
                <c:pt idx="4">
                  <c:v>4m</c:v>
                </c:pt>
                <c:pt idx="5">
                  <c:v>5m</c:v>
                </c:pt>
                <c:pt idx="6">
                  <c:v>6m</c:v>
                </c:pt>
                <c:pt idx="7">
                  <c:v>7m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2.2999999999999998</c:v>
                </c:pt>
                <c:pt idx="1">
                  <c:v>2.2999999999999998</c:v>
                </c:pt>
                <c:pt idx="2">
                  <c:v>0.3</c:v>
                </c:pt>
                <c:pt idx="3">
                  <c:v>0.2</c:v>
                </c:pt>
                <c:pt idx="4">
                  <c:v>0.1</c:v>
                </c:pt>
                <c:pt idx="5">
                  <c:v>2.2000000000000002</c:v>
                </c:pt>
                <c:pt idx="6">
                  <c:v>2.2999999999999998</c:v>
                </c:pt>
                <c:pt idx="7">
                  <c:v>2.2999999999999998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1A3-4868-9DED-77B3A1EF4C5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Mid</c:v>
                </c:pt>
              </c:strCache>
            </c:strRef>
          </c:tx>
          <c:spPr>
            <a:solidFill>
              <a:schemeClr val="accent3"/>
            </a:solidFill>
            <a:ln/>
            <a:effectLst/>
            <a:sp3d/>
          </c:spPr>
          <c:cat>
            <c:strRef>
              <c:f>Sheet1!$A$2:$A$9</c:f>
              <c:strCache>
                <c:ptCount val="8"/>
                <c:pt idx="0">
                  <c:v>0m</c:v>
                </c:pt>
                <c:pt idx="1">
                  <c:v>1m</c:v>
                </c:pt>
                <c:pt idx="2">
                  <c:v>2m</c:v>
                </c:pt>
                <c:pt idx="3">
                  <c:v>3m</c:v>
                </c:pt>
                <c:pt idx="4">
                  <c:v>4m</c:v>
                </c:pt>
                <c:pt idx="5">
                  <c:v>5m</c:v>
                </c:pt>
                <c:pt idx="6">
                  <c:v>6m</c:v>
                </c:pt>
                <c:pt idx="7">
                  <c:v>7m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2.2000000000000002</c:v>
                </c:pt>
                <c:pt idx="1">
                  <c:v>2.1</c:v>
                </c:pt>
                <c:pt idx="2">
                  <c:v>0.2</c:v>
                </c:pt>
                <c:pt idx="3">
                  <c:v>0.1</c:v>
                </c:pt>
                <c:pt idx="4">
                  <c:v>0.1</c:v>
                </c:pt>
                <c:pt idx="5">
                  <c:v>2.1</c:v>
                </c:pt>
                <c:pt idx="6">
                  <c:v>2.2000000000000002</c:v>
                </c:pt>
                <c:pt idx="7">
                  <c:v>2.2000000000000002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1A3-4868-9DED-77B3A1EF4C5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SensorRB</c:v>
                </c:pt>
              </c:strCache>
            </c:strRef>
          </c:tx>
          <c:spPr>
            <a:solidFill>
              <a:schemeClr val="accent4"/>
            </a:solidFill>
            <a:ln/>
            <a:effectLst/>
            <a:sp3d/>
          </c:spPr>
          <c:cat>
            <c:strRef>
              <c:f>Sheet1!$A$2:$A$9</c:f>
              <c:strCache>
                <c:ptCount val="8"/>
                <c:pt idx="0">
                  <c:v>0m</c:v>
                </c:pt>
                <c:pt idx="1">
                  <c:v>1m</c:v>
                </c:pt>
                <c:pt idx="2">
                  <c:v>2m</c:v>
                </c:pt>
                <c:pt idx="3">
                  <c:v>3m</c:v>
                </c:pt>
                <c:pt idx="4">
                  <c:v>4m</c:v>
                </c:pt>
                <c:pt idx="5">
                  <c:v>5m</c:v>
                </c:pt>
                <c:pt idx="6">
                  <c:v>6m</c:v>
                </c:pt>
                <c:pt idx="7">
                  <c:v>7m</c:v>
                </c:pt>
              </c:strCache>
            </c:strRef>
          </c:cat>
          <c:val>
            <c:numRef>
              <c:f>Sheet1!$E$2:$E$9</c:f>
              <c:numCache>
                <c:formatCode>General</c:formatCode>
                <c:ptCount val="8"/>
                <c:pt idx="0">
                  <c:v>2.1</c:v>
                </c:pt>
                <c:pt idx="1">
                  <c:v>2.2000000000000002</c:v>
                </c:pt>
                <c:pt idx="2">
                  <c:v>0.1</c:v>
                </c:pt>
                <c:pt idx="3">
                  <c:v>0.2</c:v>
                </c:pt>
                <c:pt idx="4">
                  <c:v>0.1</c:v>
                </c:pt>
                <c:pt idx="5">
                  <c:v>2.2999999999999998</c:v>
                </c:pt>
                <c:pt idx="6">
                  <c:v>2.2000000000000002</c:v>
                </c:pt>
                <c:pt idx="7">
                  <c:v>2.1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1A3-4868-9DED-77B3A1EF4C5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SensorRF</c:v>
                </c:pt>
              </c:strCache>
            </c:strRef>
          </c:tx>
          <c:spPr>
            <a:solidFill>
              <a:schemeClr val="accent5"/>
            </a:solidFill>
            <a:ln/>
            <a:effectLst/>
            <a:sp3d/>
          </c:spPr>
          <c:cat>
            <c:strRef>
              <c:f>Sheet1!$A$2:$A$9</c:f>
              <c:strCache>
                <c:ptCount val="8"/>
                <c:pt idx="0">
                  <c:v>0m</c:v>
                </c:pt>
                <c:pt idx="1">
                  <c:v>1m</c:v>
                </c:pt>
                <c:pt idx="2">
                  <c:v>2m</c:v>
                </c:pt>
                <c:pt idx="3">
                  <c:v>3m</c:v>
                </c:pt>
                <c:pt idx="4">
                  <c:v>4m</c:v>
                </c:pt>
                <c:pt idx="5">
                  <c:v>5m</c:v>
                </c:pt>
                <c:pt idx="6">
                  <c:v>6m</c:v>
                </c:pt>
                <c:pt idx="7">
                  <c:v>7m</c:v>
                </c:pt>
              </c:strCache>
            </c:strRef>
          </c:cat>
          <c:val>
            <c:numRef>
              <c:f>Sheet1!$F$2:$F$9</c:f>
              <c:numCache>
                <c:formatCode>General</c:formatCode>
                <c:ptCount val="8"/>
                <c:pt idx="0">
                  <c:v>1.4</c:v>
                </c:pt>
                <c:pt idx="1">
                  <c:v>1.5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  <c:pt idx="5">
                  <c:v>1.3</c:v>
                </c:pt>
                <c:pt idx="6">
                  <c:v>1.5</c:v>
                </c:pt>
                <c:pt idx="7">
                  <c:v>1.6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1A3-4868-9DED-77B3A1EF4C50}"/>
            </c:ext>
          </c:extLst>
        </c:ser>
        <c:bandFmts>
          <c:bandFmt>
            <c:idx val="0"/>
            <c:spPr>
              <a:solidFill>
                <a:schemeClr val="accent1"/>
              </a:solidFill>
              <a:ln/>
              <a:effectLst/>
              <a:sp3d/>
            </c:spPr>
          </c:bandFmt>
          <c:bandFmt>
            <c:idx val="1"/>
            <c:spPr>
              <a:solidFill>
                <a:schemeClr val="accent2"/>
              </a:solidFill>
              <a:ln/>
              <a:effectLst/>
              <a:sp3d/>
            </c:spPr>
          </c:bandFmt>
          <c:bandFmt>
            <c:idx val="2"/>
            <c:spPr>
              <a:solidFill>
                <a:schemeClr val="accent3"/>
              </a:solidFill>
              <a:ln/>
              <a:effectLst/>
              <a:sp3d/>
            </c:spPr>
          </c:bandFmt>
          <c:bandFmt>
            <c:idx val="3"/>
            <c:spPr>
              <a:solidFill>
                <a:schemeClr val="accent4"/>
              </a:solidFill>
              <a:ln/>
              <a:effectLst/>
              <a:sp3d/>
            </c:spPr>
          </c:bandFmt>
          <c:bandFmt>
            <c:idx val="4"/>
            <c:spPr>
              <a:solidFill>
                <a:schemeClr val="accent5"/>
              </a:solidFill>
              <a:ln/>
              <a:effectLst/>
              <a:sp3d/>
            </c:spPr>
          </c:bandFmt>
          <c:bandFmt>
            <c:idx val="5"/>
            <c:spPr>
              <a:solidFill>
                <a:schemeClr val="accent6"/>
              </a:solidFill>
              <a:ln/>
              <a:effectLst/>
              <a:sp3d/>
            </c:spPr>
          </c:bandFmt>
          <c:bandFmt>
            <c:idx val="6"/>
            <c:spPr>
              <a:solidFill>
                <a:schemeClr val="accent1">
                  <a:lumMod val="60000"/>
                </a:schemeClr>
              </a:solidFill>
              <a:ln/>
              <a:effectLst/>
              <a:sp3d/>
            </c:spPr>
          </c:bandFmt>
          <c:bandFmt>
            <c:idx val="7"/>
            <c:spPr>
              <a:solidFill>
                <a:schemeClr val="accent2">
                  <a:lumMod val="60000"/>
                </a:schemeClr>
              </a:solidFill>
              <a:ln/>
              <a:effectLst/>
              <a:sp3d/>
            </c:spPr>
          </c:bandFmt>
          <c:bandFmt>
            <c:idx val="8"/>
            <c:spPr>
              <a:solidFill>
                <a:schemeClr val="accent3">
                  <a:lumMod val="60000"/>
                </a:schemeClr>
              </a:solidFill>
              <a:ln/>
              <a:effectLst/>
              <a:sp3d/>
            </c:spPr>
          </c:bandFmt>
          <c:bandFmt>
            <c:idx val="9"/>
            <c:spPr>
              <a:solidFill>
                <a:schemeClr val="accent4">
                  <a:lumMod val="60000"/>
                </a:schemeClr>
              </a:solidFill>
              <a:ln/>
              <a:effectLst/>
              <a:sp3d/>
            </c:spPr>
          </c:bandFmt>
          <c:bandFmt>
            <c:idx val="10"/>
            <c:spPr>
              <a:solidFill>
                <a:schemeClr val="accent5">
                  <a:lumMod val="60000"/>
                </a:schemeClr>
              </a:solidFill>
              <a:ln/>
              <a:effectLst/>
              <a:sp3d/>
            </c:spPr>
          </c:bandFmt>
          <c:bandFmt>
            <c:idx val="11"/>
            <c:spPr>
              <a:solidFill>
                <a:schemeClr val="accent6">
                  <a:lumMod val="60000"/>
                </a:schemeClr>
              </a:solidFill>
              <a:ln/>
              <a:effectLst/>
              <a:sp3d/>
            </c:spPr>
          </c:bandFmt>
          <c:bandFmt>
            <c:idx val="12"/>
            <c:spPr>
              <a:solidFill>
                <a:schemeClr val="accent1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13"/>
            <c:spPr>
              <a:solidFill>
                <a:schemeClr val="accent2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14"/>
            <c:spPr>
              <a:solidFill>
                <a:schemeClr val="accent3">
                  <a:lumMod val="80000"/>
                  <a:lumOff val="20000"/>
                </a:schemeClr>
              </a:solidFill>
              <a:ln/>
              <a:effectLst/>
              <a:sp3d/>
            </c:spPr>
          </c:bandFmt>
        </c:bandFmts>
        <c:axId val="1165506431"/>
        <c:axId val="1163481215"/>
        <c:axId val="1162802783"/>
      </c:surface3DChart>
      <c:catAx>
        <c:axId val="116550643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3481215"/>
        <c:crosses val="autoZero"/>
        <c:auto val="1"/>
        <c:lblAlgn val="ctr"/>
        <c:lblOffset val="100"/>
        <c:noMultiLvlLbl val="0"/>
      </c:catAx>
      <c:valAx>
        <c:axId val="1163481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5506431"/>
        <c:crosses val="autoZero"/>
        <c:crossBetween val="midCat"/>
      </c:valAx>
      <c:serAx>
        <c:axId val="1162802783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3481215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SG" sz="1400" b="1" dirty="0"/>
              <a:t>Fake contour matric generation progress after firmware</a:t>
            </a:r>
            <a:r>
              <a:rPr lang="en-SG" sz="1400" b="1" baseline="0" dirty="0"/>
              <a:t>  attack  </a:t>
            </a:r>
            <a:endParaRPr lang="en-SG" sz="1400" b="1" dirty="0"/>
          </a:p>
        </c:rich>
      </c:tx>
      <c:overlay val="0"/>
      <c:spPr>
        <a:noFill/>
        <a:ln>
          <a:noFill/>
        </a:ln>
        <a:effectLst/>
      </c:spPr>
    </c:title>
    <c:autoTitleDeleted val="0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surface3DChart>
        <c:wireframe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SensorLF</c:v>
                </c:pt>
              </c:strCache>
            </c:strRef>
          </c:tx>
          <c:spPr>
            <a:solidFill>
              <a:schemeClr val="accent1"/>
            </a:solidFill>
            <a:ln/>
            <a:effectLst/>
            <a:sp3d/>
          </c:spPr>
          <c:cat>
            <c:strRef>
              <c:f>Sheet1!$A$2:$A$9</c:f>
              <c:strCache>
                <c:ptCount val="8"/>
                <c:pt idx="0">
                  <c:v>0m</c:v>
                </c:pt>
                <c:pt idx="1">
                  <c:v>1m</c:v>
                </c:pt>
                <c:pt idx="2">
                  <c:v>2m</c:v>
                </c:pt>
                <c:pt idx="3">
                  <c:v>3m</c:v>
                </c:pt>
                <c:pt idx="4">
                  <c:v>4m</c:v>
                </c:pt>
                <c:pt idx="5">
                  <c:v>5m</c:v>
                </c:pt>
                <c:pt idx="6">
                  <c:v>6m</c:v>
                </c:pt>
                <c:pt idx="7">
                  <c:v>7m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1.5</c:v>
                </c:pt>
                <c:pt idx="1">
                  <c:v>0.2</c:v>
                </c:pt>
                <c:pt idx="2">
                  <c:v>0.2</c:v>
                </c:pt>
                <c:pt idx="3">
                  <c:v>0.1</c:v>
                </c:pt>
                <c:pt idx="4">
                  <c:v>1.3</c:v>
                </c:pt>
                <c:pt idx="5">
                  <c:v>1.4</c:v>
                </c:pt>
                <c:pt idx="6">
                  <c:v>0.6</c:v>
                </c:pt>
                <c:pt idx="7">
                  <c:v>1.6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D8-45E6-80E9-37E043EA348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SensorLB</c:v>
                </c:pt>
              </c:strCache>
            </c:strRef>
          </c:tx>
          <c:spPr>
            <a:solidFill>
              <a:schemeClr val="accent2"/>
            </a:solidFill>
            <a:ln/>
            <a:effectLst/>
            <a:sp3d/>
          </c:spPr>
          <c:cat>
            <c:strRef>
              <c:f>Sheet1!$A$2:$A$9</c:f>
              <c:strCache>
                <c:ptCount val="8"/>
                <c:pt idx="0">
                  <c:v>0m</c:v>
                </c:pt>
                <c:pt idx="1">
                  <c:v>1m</c:v>
                </c:pt>
                <c:pt idx="2">
                  <c:v>2m</c:v>
                </c:pt>
                <c:pt idx="3">
                  <c:v>3m</c:v>
                </c:pt>
                <c:pt idx="4">
                  <c:v>4m</c:v>
                </c:pt>
                <c:pt idx="5">
                  <c:v>5m</c:v>
                </c:pt>
                <c:pt idx="6">
                  <c:v>6m</c:v>
                </c:pt>
                <c:pt idx="7">
                  <c:v>7m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1.3</c:v>
                </c:pt>
                <c:pt idx="1">
                  <c:v>0.3</c:v>
                </c:pt>
                <c:pt idx="2">
                  <c:v>1.3</c:v>
                </c:pt>
                <c:pt idx="3">
                  <c:v>2.6</c:v>
                </c:pt>
                <c:pt idx="4">
                  <c:v>1.1000000000000001</c:v>
                </c:pt>
                <c:pt idx="5">
                  <c:v>2.2000000000000002</c:v>
                </c:pt>
                <c:pt idx="6">
                  <c:v>2.5</c:v>
                </c:pt>
                <c:pt idx="7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2D8-45E6-80E9-37E043EA348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Mid</c:v>
                </c:pt>
              </c:strCache>
            </c:strRef>
          </c:tx>
          <c:spPr>
            <a:solidFill>
              <a:schemeClr val="accent3"/>
            </a:solidFill>
            <a:ln/>
            <a:effectLst/>
            <a:sp3d/>
          </c:spPr>
          <c:cat>
            <c:strRef>
              <c:f>Sheet1!$A$2:$A$9</c:f>
              <c:strCache>
                <c:ptCount val="8"/>
                <c:pt idx="0">
                  <c:v>0m</c:v>
                </c:pt>
                <c:pt idx="1">
                  <c:v>1m</c:v>
                </c:pt>
                <c:pt idx="2">
                  <c:v>2m</c:v>
                </c:pt>
                <c:pt idx="3">
                  <c:v>3m</c:v>
                </c:pt>
                <c:pt idx="4">
                  <c:v>4m</c:v>
                </c:pt>
                <c:pt idx="5">
                  <c:v>5m</c:v>
                </c:pt>
                <c:pt idx="6">
                  <c:v>6m</c:v>
                </c:pt>
                <c:pt idx="7">
                  <c:v>7m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2.2000000000000002</c:v>
                </c:pt>
                <c:pt idx="1">
                  <c:v>0.2</c:v>
                </c:pt>
                <c:pt idx="2">
                  <c:v>0.2</c:v>
                </c:pt>
                <c:pt idx="3">
                  <c:v>2.1</c:v>
                </c:pt>
                <c:pt idx="4">
                  <c:v>1.1000000000000001</c:v>
                </c:pt>
                <c:pt idx="5">
                  <c:v>2.1</c:v>
                </c:pt>
                <c:pt idx="6">
                  <c:v>2.2000000000000002</c:v>
                </c:pt>
                <c:pt idx="7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2D8-45E6-80E9-37E043EA348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SensorRB</c:v>
                </c:pt>
              </c:strCache>
            </c:strRef>
          </c:tx>
          <c:spPr>
            <a:solidFill>
              <a:schemeClr val="accent4"/>
            </a:solidFill>
            <a:ln/>
            <a:effectLst/>
            <a:sp3d/>
          </c:spPr>
          <c:cat>
            <c:strRef>
              <c:f>Sheet1!$A$2:$A$9</c:f>
              <c:strCache>
                <c:ptCount val="8"/>
                <c:pt idx="0">
                  <c:v>0m</c:v>
                </c:pt>
                <c:pt idx="1">
                  <c:v>1m</c:v>
                </c:pt>
                <c:pt idx="2">
                  <c:v>2m</c:v>
                </c:pt>
                <c:pt idx="3">
                  <c:v>3m</c:v>
                </c:pt>
                <c:pt idx="4">
                  <c:v>4m</c:v>
                </c:pt>
                <c:pt idx="5">
                  <c:v>5m</c:v>
                </c:pt>
                <c:pt idx="6">
                  <c:v>6m</c:v>
                </c:pt>
                <c:pt idx="7">
                  <c:v>7m</c:v>
                </c:pt>
              </c:strCache>
            </c:strRef>
          </c:cat>
          <c:val>
            <c:numRef>
              <c:f>Sheet1!$E$2:$E$9</c:f>
              <c:numCache>
                <c:formatCode>General</c:formatCode>
                <c:ptCount val="8"/>
                <c:pt idx="0">
                  <c:v>2.1</c:v>
                </c:pt>
                <c:pt idx="1">
                  <c:v>0.1</c:v>
                </c:pt>
                <c:pt idx="2">
                  <c:v>0.1</c:v>
                </c:pt>
                <c:pt idx="3">
                  <c:v>0.2</c:v>
                </c:pt>
                <c:pt idx="4">
                  <c:v>1.1000000000000001</c:v>
                </c:pt>
                <c:pt idx="5">
                  <c:v>2.2999999999999998</c:v>
                </c:pt>
                <c:pt idx="6">
                  <c:v>2.2000000000000002</c:v>
                </c:pt>
                <c:pt idx="7">
                  <c:v>2.1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2D8-45E6-80E9-37E043EA348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SensorRF</c:v>
                </c:pt>
              </c:strCache>
            </c:strRef>
          </c:tx>
          <c:spPr>
            <a:solidFill>
              <a:schemeClr val="accent5"/>
            </a:solidFill>
            <a:ln/>
            <a:effectLst/>
            <a:sp3d/>
          </c:spPr>
          <c:cat>
            <c:strRef>
              <c:f>Sheet1!$A$2:$A$9</c:f>
              <c:strCache>
                <c:ptCount val="8"/>
                <c:pt idx="0">
                  <c:v>0m</c:v>
                </c:pt>
                <c:pt idx="1">
                  <c:v>1m</c:v>
                </c:pt>
                <c:pt idx="2">
                  <c:v>2m</c:v>
                </c:pt>
                <c:pt idx="3">
                  <c:v>3m</c:v>
                </c:pt>
                <c:pt idx="4">
                  <c:v>4m</c:v>
                </c:pt>
                <c:pt idx="5">
                  <c:v>5m</c:v>
                </c:pt>
                <c:pt idx="6">
                  <c:v>6m</c:v>
                </c:pt>
                <c:pt idx="7">
                  <c:v>7m</c:v>
                </c:pt>
              </c:strCache>
            </c:strRef>
          </c:cat>
          <c:val>
            <c:numRef>
              <c:f>Sheet1!$F$2:$F$9</c:f>
              <c:numCache>
                <c:formatCode>General</c:formatCode>
                <c:ptCount val="8"/>
                <c:pt idx="0">
                  <c:v>1.4</c:v>
                </c:pt>
                <c:pt idx="1">
                  <c:v>2.2000000000000002</c:v>
                </c:pt>
                <c:pt idx="2">
                  <c:v>0.2</c:v>
                </c:pt>
                <c:pt idx="3">
                  <c:v>1.2</c:v>
                </c:pt>
                <c:pt idx="4">
                  <c:v>1.2</c:v>
                </c:pt>
                <c:pt idx="5">
                  <c:v>1.3</c:v>
                </c:pt>
                <c:pt idx="6">
                  <c:v>1.5</c:v>
                </c:pt>
                <c:pt idx="7">
                  <c:v>1.6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2D8-45E6-80E9-37E043EA3487}"/>
            </c:ext>
          </c:extLst>
        </c:ser>
        <c:bandFmts>
          <c:bandFmt>
            <c:idx val="0"/>
            <c:spPr>
              <a:solidFill>
                <a:schemeClr val="accent1"/>
              </a:solidFill>
              <a:ln/>
              <a:effectLst/>
              <a:sp3d/>
            </c:spPr>
          </c:bandFmt>
          <c:bandFmt>
            <c:idx val="1"/>
            <c:spPr>
              <a:solidFill>
                <a:schemeClr val="accent2"/>
              </a:solidFill>
              <a:ln/>
              <a:effectLst/>
              <a:sp3d/>
            </c:spPr>
          </c:bandFmt>
          <c:bandFmt>
            <c:idx val="2"/>
            <c:spPr>
              <a:solidFill>
                <a:schemeClr val="accent3"/>
              </a:solidFill>
              <a:ln/>
              <a:effectLst/>
              <a:sp3d/>
            </c:spPr>
          </c:bandFmt>
          <c:bandFmt>
            <c:idx val="3"/>
            <c:spPr>
              <a:solidFill>
                <a:schemeClr val="accent4"/>
              </a:solidFill>
              <a:ln/>
              <a:effectLst/>
              <a:sp3d/>
            </c:spPr>
          </c:bandFmt>
          <c:bandFmt>
            <c:idx val="4"/>
            <c:spPr>
              <a:solidFill>
                <a:schemeClr val="accent5"/>
              </a:solidFill>
              <a:ln/>
              <a:effectLst/>
              <a:sp3d/>
            </c:spPr>
          </c:bandFmt>
          <c:bandFmt>
            <c:idx val="5"/>
            <c:spPr>
              <a:solidFill>
                <a:schemeClr val="accent6"/>
              </a:solidFill>
              <a:ln/>
              <a:effectLst/>
              <a:sp3d/>
            </c:spPr>
          </c:bandFmt>
          <c:bandFmt>
            <c:idx val="6"/>
            <c:spPr>
              <a:solidFill>
                <a:schemeClr val="accent1">
                  <a:lumMod val="60000"/>
                </a:schemeClr>
              </a:solidFill>
              <a:ln/>
              <a:effectLst/>
              <a:sp3d/>
            </c:spPr>
          </c:bandFmt>
          <c:bandFmt>
            <c:idx val="7"/>
            <c:spPr>
              <a:solidFill>
                <a:schemeClr val="accent2">
                  <a:lumMod val="60000"/>
                </a:schemeClr>
              </a:solidFill>
              <a:ln/>
              <a:effectLst/>
              <a:sp3d/>
            </c:spPr>
          </c:bandFmt>
          <c:bandFmt>
            <c:idx val="8"/>
            <c:spPr>
              <a:solidFill>
                <a:schemeClr val="accent3">
                  <a:lumMod val="60000"/>
                </a:schemeClr>
              </a:solidFill>
              <a:ln/>
              <a:effectLst/>
              <a:sp3d/>
            </c:spPr>
          </c:bandFmt>
          <c:bandFmt>
            <c:idx val="9"/>
            <c:spPr>
              <a:solidFill>
                <a:schemeClr val="accent4">
                  <a:lumMod val="60000"/>
                </a:schemeClr>
              </a:solidFill>
              <a:ln/>
              <a:effectLst/>
              <a:sp3d/>
            </c:spPr>
          </c:bandFmt>
          <c:bandFmt>
            <c:idx val="10"/>
            <c:spPr>
              <a:solidFill>
                <a:schemeClr val="accent5">
                  <a:lumMod val="60000"/>
                </a:schemeClr>
              </a:solidFill>
              <a:ln/>
              <a:effectLst/>
              <a:sp3d/>
            </c:spPr>
          </c:bandFmt>
          <c:bandFmt>
            <c:idx val="11"/>
            <c:spPr>
              <a:solidFill>
                <a:schemeClr val="accent6">
                  <a:lumMod val="60000"/>
                </a:schemeClr>
              </a:solidFill>
              <a:ln/>
              <a:effectLst/>
              <a:sp3d/>
            </c:spPr>
          </c:bandFmt>
          <c:bandFmt>
            <c:idx val="12"/>
            <c:spPr>
              <a:solidFill>
                <a:schemeClr val="accent1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13"/>
            <c:spPr>
              <a:solidFill>
                <a:schemeClr val="accent2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14"/>
            <c:spPr>
              <a:solidFill>
                <a:schemeClr val="accent3">
                  <a:lumMod val="80000"/>
                  <a:lumOff val="20000"/>
                </a:schemeClr>
              </a:solidFill>
              <a:ln/>
              <a:effectLst/>
              <a:sp3d/>
            </c:spPr>
          </c:bandFmt>
        </c:bandFmts>
        <c:axId val="1165506431"/>
        <c:axId val="1163481215"/>
        <c:axId val="1162802783"/>
      </c:surface3DChart>
      <c:catAx>
        <c:axId val="116550643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3481215"/>
        <c:crosses val="autoZero"/>
        <c:auto val="1"/>
        <c:lblAlgn val="ctr"/>
        <c:lblOffset val="100"/>
        <c:noMultiLvlLbl val="0"/>
      </c:catAx>
      <c:valAx>
        <c:axId val="1163481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5506431"/>
        <c:crosses val="autoZero"/>
        <c:crossBetween val="midCat"/>
      </c:valAx>
      <c:serAx>
        <c:axId val="1162802783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3481215"/>
        <c:crosses val="autoZero"/>
      </c:serAx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B34BE-8C20-40BD-B37D-1D72CA947284}" type="datetimeFigureOut">
              <a:rPr lang="en-SG" smtClean="0"/>
              <a:t>3/2/2024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CC8E96-92C7-4A6B-80D2-BF9BC2B928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7562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CC8E96-92C7-4A6B-80D2-BF9BC2B92894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8668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96E50-9715-71DD-6D09-2B8EE0B8EB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7955E-D0CD-AFC0-EDF8-21FFE1B96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08782-D3E0-CFD8-1FD8-76129EDFB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1509-CCC6-462B-BAD1-586C6842538A}" type="datetimeFigureOut">
              <a:rPr lang="en-SG" smtClean="0"/>
              <a:t>3/2/2024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DACAE-238A-CEDE-938B-079745ADC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E936F-1396-B72B-676D-E2EE7643F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A121-A5DA-45AD-8B33-930217CF82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3670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4771D-AE07-BBDC-2A89-9A8D7DA03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164BC-B337-A535-F11E-E1FC177DB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66AD0-94CE-3F55-9867-3B6CB5159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1509-CCC6-462B-BAD1-586C6842538A}" type="datetimeFigureOut">
              <a:rPr lang="en-SG" smtClean="0"/>
              <a:t>3/2/2024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DCFB7-3217-9DA2-3846-A68DD268C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DB39B-2868-78AA-5C22-D1CA9BC9A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A121-A5DA-45AD-8B33-930217CF82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7066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B0BD9F-B5EF-807D-B343-220A8D4608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8959D-8822-7E2D-6B95-DD30152CA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F6860-C187-85D7-1B1A-D8B331FC5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1509-CCC6-462B-BAD1-586C6842538A}" type="datetimeFigureOut">
              <a:rPr lang="en-SG" smtClean="0"/>
              <a:t>3/2/2024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4FC6C-8DAB-38C2-99D1-ACA3E00B6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57193-21A5-0CBB-EA1E-7DC9A3DF8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A121-A5DA-45AD-8B33-930217CF82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6466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29158-923F-34C2-4186-0FC2D04A7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CB995-FBD9-2EB1-AB40-87953441A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A6601-C14E-C2FB-CD4F-5B489B1D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1509-CCC6-462B-BAD1-586C6842538A}" type="datetimeFigureOut">
              <a:rPr lang="en-SG" smtClean="0"/>
              <a:t>3/2/2024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28280-31AD-DFA2-49A6-CEF58DD87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0048B-1EE8-DD1D-B8E5-0D9D66E34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A121-A5DA-45AD-8B33-930217CF82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507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F19BF-4387-2DA2-770F-22E611406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87723-AAB4-0502-A78B-CC9E1D43F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CFB86-2083-1444-27EF-08F92F252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1509-CCC6-462B-BAD1-586C6842538A}" type="datetimeFigureOut">
              <a:rPr lang="en-SG" smtClean="0"/>
              <a:t>3/2/2024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145DE-83C9-828A-65E8-0E57DFA10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09E23-5F04-5533-6804-B6302DC42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A121-A5DA-45AD-8B33-930217CF82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89665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00029-E8EF-2FC2-DBF2-65E6DC725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FA20E-6A87-AF6C-8C7A-FC43748925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F7A4AF-3312-1766-0303-852163BEA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F66E9-E642-2750-83C7-462885481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1509-CCC6-462B-BAD1-586C6842538A}" type="datetimeFigureOut">
              <a:rPr lang="en-SG" smtClean="0"/>
              <a:t>3/2/2024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247B8-7888-9F80-55EB-DBC79803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FA020-2B73-3745-9CC5-206FDEA38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A121-A5DA-45AD-8B33-930217CF82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1196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99E2C-C485-89BC-F488-418D14284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CA513-5050-94A6-2FF1-157C85A2A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210CB2-9156-396F-C038-339012548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5F4C55-EA10-29EA-27CB-2B3B405E99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948C84-933E-AC3B-F919-1925F895A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E0A99E-C307-B557-B591-E921CA032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1509-CCC6-462B-BAD1-586C6842538A}" type="datetimeFigureOut">
              <a:rPr lang="en-SG" smtClean="0"/>
              <a:t>3/2/2024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3EDF80-8702-B453-40D0-A9C81B51F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F49AB8-0D4E-E9B6-A9DE-0F01A0F47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A121-A5DA-45AD-8B33-930217CF82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7410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4A671-2F7E-3EE1-7373-38E4BF1B6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02E147-E3C8-6B72-1F90-B33AEE23C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1509-CCC6-462B-BAD1-586C6842538A}" type="datetimeFigureOut">
              <a:rPr lang="en-SG" smtClean="0"/>
              <a:t>3/2/2024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ED9729-486A-59AB-4EAB-F86372B2C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8C3379-1BE7-015F-6DD8-1BCBA8C01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A121-A5DA-45AD-8B33-930217CF82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8770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220E7D-B5AE-6FF3-EA59-82F90096D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1509-CCC6-462B-BAD1-586C6842538A}" type="datetimeFigureOut">
              <a:rPr lang="en-SG" smtClean="0"/>
              <a:t>3/2/2024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3F2648-BDCD-5CEC-AAFF-8D27856F2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8E5FF-5ACD-EFFA-44F2-FB492058F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A121-A5DA-45AD-8B33-930217CF82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7516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07CFE-4FA5-9E69-F36F-265360773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0A18F-74EE-1F16-3AB2-00D418A7B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87D4E0-2C75-E32B-FA01-6E1E77353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DC852-1AC7-E8A5-3842-4656E5687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1509-CCC6-462B-BAD1-586C6842538A}" type="datetimeFigureOut">
              <a:rPr lang="en-SG" smtClean="0"/>
              <a:t>3/2/2024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1DCA5-B934-4FF3-CA32-176C28AD1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337E2-A20B-6C0A-52EF-3535764D7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A121-A5DA-45AD-8B33-930217CF82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1210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8DA5-13F3-BD3F-318E-6018F578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00F761-728F-F215-6FCC-05100B2256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9AD9B7-8842-8A6A-F812-C7ACCBE53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F2388-0AB5-DB0E-A200-2BE4DA03C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1509-CCC6-462B-BAD1-586C6842538A}" type="datetimeFigureOut">
              <a:rPr lang="en-SG" smtClean="0"/>
              <a:t>3/2/2024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2E22FE-3E25-F415-834A-E10CC8DE6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49D54-E407-6F96-0CC2-92B5D9C08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A121-A5DA-45AD-8B33-930217CF82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8065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E3D1E4-3FDB-E671-C7B7-8144DFBCA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E0B5B-8274-80AA-BCE7-0C9D0028B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132BA-7ECE-B043-EA91-F5FC0A6C21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21509-CCC6-462B-BAD1-586C6842538A}" type="datetimeFigureOut">
              <a:rPr lang="en-SG" smtClean="0"/>
              <a:t>3/2/2024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D1866-A0F5-1614-CF24-E35E9ACFD0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B4447-8CE0-ABFB-323B-595F05BB9B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BA121-A5DA-45AD-8B33-930217CF82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2476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9.png"/><Relationship Id="rId5" Type="http://schemas.openxmlformats.org/officeDocument/2006/relationships/image" Target="../media/image2.png"/><Relationship Id="rId10" Type="http://schemas.openxmlformats.org/officeDocument/2006/relationships/image" Target="../media/image18.png"/><Relationship Id="rId4" Type="http://schemas.openxmlformats.org/officeDocument/2006/relationships/image" Target="../media/image10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AE2C92E-465B-7B81-8CD6-86A706565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545" y="1367649"/>
            <a:ext cx="7721520" cy="453246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E205037-BF80-D6A4-19CA-2E42D6701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998" y="2165949"/>
            <a:ext cx="517255" cy="35518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FC97BF7-D77A-27C6-1E7B-CCB755A6064E}"/>
              </a:ext>
            </a:extLst>
          </p:cNvPr>
          <p:cNvCxnSpPr>
            <a:stCxn id="29" idx="2"/>
          </p:cNvCxnSpPr>
          <p:nvPr/>
        </p:nvCxnSpPr>
        <p:spPr>
          <a:xfrm>
            <a:off x="3202626" y="2521131"/>
            <a:ext cx="6918" cy="1895421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EA4A7CD-D977-934F-95AA-6452CA4AB216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3202626" y="2521131"/>
            <a:ext cx="1176080" cy="1996005"/>
          </a:xfrm>
          <a:prstGeom prst="line">
            <a:avLst/>
          </a:prstGeom>
          <a:ln w="19050">
            <a:solidFill>
              <a:srgbClr val="00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EB75344-04CF-C681-4602-9677CB41CD3F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2026545" y="2521131"/>
            <a:ext cx="1176081" cy="1996005"/>
          </a:xfrm>
          <a:prstGeom prst="line">
            <a:avLst/>
          </a:prstGeom>
          <a:ln w="19050">
            <a:solidFill>
              <a:srgbClr val="00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7D98D922-BDF3-4EDA-4054-28C75D158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178" y="2182332"/>
            <a:ext cx="517255" cy="35518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D181DDD-FD2B-A775-3107-37FF19F74DAE}"/>
              </a:ext>
            </a:extLst>
          </p:cNvPr>
          <p:cNvCxnSpPr>
            <a:cxnSpLocks/>
          </p:cNvCxnSpPr>
          <p:nvPr/>
        </p:nvCxnSpPr>
        <p:spPr>
          <a:xfrm>
            <a:off x="5073049" y="2574661"/>
            <a:ext cx="6919" cy="333783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C7BBAE1-C312-EB69-89B1-32A1D49C5A72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4249392" y="2537514"/>
            <a:ext cx="818414" cy="1979622"/>
          </a:xfrm>
          <a:prstGeom prst="line">
            <a:avLst/>
          </a:prstGeom>
          <a:ln w="19050">
            <a:solidFill>
              <a:srgbClr val="00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ED52026-A25B-8DC7-42F7-C88B64D72537}"/>
              </a:ext>
            </a:extLst>
          </p:cNvPr>
          <p:cNvCxnSpPr>
            <a:cxnSpLocks/>
          </p:cNvCxnSpPr>
          <p:nvPr/>
        </p:nvCxnSpPr>
        <p:spPr>
          <a:xfrm>
            <a:off x="5056865" y="2537514"/>
            <a:ext cx="1729648" cy="3313065"/>
          </a:xfrm>
          <a:prstGeom prst="line">
            <a:avLst/>
          </a:prstGeom>
          <a:ln w="19050">
            <a:solidFill>
              <a:srgbClr val="00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>
            <a:extLst>
              <a:ext uri="{FF2B5EF4-FFF2-40B4-BE49-F238E27FC236}">
                <a16:creationId xmlns:a16="http://schemas.microsoft.com/office/drawing/2014/main" id="{302EA7FE-64DD-C9BD-5798-76D0A3CCC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7525" y="2165949"/>
            <a:ext cx="517255" cy="35518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71DC54F-E580-26DD-1A4B-72FBC7BA01D9}"/>
              </a:ext>
            </a:extLst>
          </p:cNvPr>
          <p:cNvCxnSpPr>
            <a:cxnSpLocks/>
          </p:cNvCxnSpPr>
          <p:nvPr/>
        </p:nvCxnSpPr>
        <p:spPr>
          <a:xfrm>
            <a:off x="8286431" y="2537514"/>
            <a:ext cx="0" cy="2098494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FD41D1E-0BA4-DD68-1493-637F35EDAC71}"/>
              </a:ext>
            </a:extLst>
          </p:cNvPr>
          <p:cNvCxnSpPr>
            <a:cxnSpLocks/>
          </p:cNvCxnSpPr>
          <p:nvPr/>
        </p:nvCxnSpPr>
        <p:spPr>
          <a:xfrm>
            <a:off x="8286431" y="2537514"/>
            <a:ext cx="1212674" cy="2114877"/>
          </a:xfrm>
          <a:prstGeom prst="line">
            <a:avLst/>
          </a:prstGeom>
          <a:ln w="19050">
            <a:solidFill>
              <a:srgbClr val="00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4B01D04-71DC-A1CD-281E-0DE43DB10821}"/>
              </a:ext>
            </a:extLst>
          </p:cNvPr>
          <p:cNvCxnSpPr>
            <a:cxnSpLocks/>
          </p:cNvCxnSpPr>
          <p:nvPr/>
        </p:nvCxnSpPr>
        <p:spPr>
          <a:xfrm flipH="1">
            <a:off x="7165262" y="2537514"/>
            <a:ext cx="1121169" cy="2073012"/>
          </a:xfrm>
          <a:prstGeom prst="line">
            <a:avLst/>
          </a:prstGeom>
          <a:ln w="19050">
            <a:solidFill>
              <a:srgbClr val="00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FF26799-5116-BEB4-95C8-F72E3064DA7C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461253" y="2343540"/>
            <a:ext cx="1347925" cy="1638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4D79350-402A-9D21-1299-1D512EEB8447}"/>
              </a:ext>
            </a:extLst>
          </p:cNvPr>
          <p:cNvCxnSpPr>
            <a:cxnSpLocks/>
          </p:cNvCxnSpPr>
          <p:nvPr/>
        </p:nvCxnSpPr>
        <p:spPr>
          <a:xfrm>
            <a:off x="5326433" y="2349118"/>
            <a:ext cx="2451522" cy="1080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D09F6A94-7B33-1BC6-7CF9-6574A5FAD522}"/>
              </a:ext>
            </a:extLst>
          </p:cNvPr>
          <p:cNvCxnSpPr>
            <a:cxnSpLocks/>
            <a:stCxn id="54" idx="3"/>
            <a:endCxn id="70" idx="0"/>
          </p:cNvCxnSpPr>
          <p:nvPr/>
        </p:nvCxnSpPr>
        <p:spPr>
          <a:xfrm>
            <a:off x="8384780" y="2343540"/>
            <a:ext cx="269614" cy="1911804"/>
          </a:xfrm>
          <a:prstGeom prst="bentConnector2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>
            <a:extLst>
              <a:ext uri="{FF2B5EF4-FFF2-40B4-BE49-F238E27FC236}">
                <a16:creationId xmlns:a16="http://schemas.microsoft.com/office/drawing/2014/main" id="{D11A7EA2-C902-650A-8393-FDC4664A3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5766" y="4255344"/>
            <a:ext cx="517255" cy="35518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7216D43-ADBB-8CC6-C8C4-6C6FC93513FC}"/>
              </a:ext>
            </a:extLst>
          </p:cNvPr>
          <p:cNvCxnSpPr>
            <a:cxnSpLocks/>
          </p:cNvCxnSpPr>
          <p:nvPr/>
        </p:nvCxnSpPr>
        <p:spPr>
          <a:xfrm flipH="1" flipV="1">
            <a:off x="2129953" y="4432935"/>
            <a:ext cx="302351" cy="1479556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532B825-93B4-A733-3FBD-2E11FD02D763}"/>
              </a:ext>
            </a:extLst>
          </p:cNvPr>
          <p:cNvSpPr txBox="1"/>
          <p:nvPr/>
        </p:nvSpPr>
        <p:spPr>
          <a:xfrm>
            <a:off x="1946795" y="6017456"/>
            <a:ext cx="16077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HC-SR04 Ultrasonic Sensor detection line</a:t>
            </a:r>
            <a:endParaRPr lang="en-SG" sz="1200" b="1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B2C1C79-C622-FFBD-510B-A1977B38C619}"/>
              </a:ext>
            </a:extLst>
          </p:cNvPr>
          <p:cNvCxnSpPr>
            <a:cxnSpLocks/>
          </p:cNvCxnSpPr>
          <p:nvPr/>
        </p:nvCxnSpPr>
        <p:spPr>
          <a:xfrm flipH="1" flipV="1">
            <a:off x="5098256" y="5157216"/>
            <a:ext cx="228177" cy="86330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F74B8B8-AD79-22D2-F4E0-5FA6825CA21E}"/>
              </a:ext>
            </a:extLst>
          </p:cNvPr>
          <p:cNvSpPr txBox="1"/>
          <p:nvPr/>
        </p:nvSpPr>
        <p:spPr>
          <a:xfrm>
            <a:off x="4378706" y="6008360"/>
            <a:ext cx="21569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Drone building heigh detection Sensor detection line</a:t>
            </a:r>
            <a:endParaRPr lang="en-SG" sz="1200" b="1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ADDED16-AAF9-A60A-A855-9EA840573F54}"/>
              </a:ext>
            </a:extLst>
          </p:cNvPr>
          <p:cNvCxnSpPr>
            <a:cxnSpLocks/>
            <a:stCxn id="88" idx="2"/>
          </p:cNvCxnSpPr>
          <p:nvPr/>
        </p:nvCxnSpPr>
        <p:spPr>
          <a:xfrm flipH="1">
            <a:off x="3202067" y="1190058"/>
            <a:ext cx="0" cy="814683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726D58C-EBE6-5C93-1EFA-001F7E7623DE}"/>
              </a:ext>
            </a:extLst>
          </p:cNvPr>
          <p:cNvSpPr txBox="1"/>
          <p:nvPr/>
        </p:nvSpPr>
        <p:spPr>
          <a:xfrm>
            <a:off x="2356931" y="728393"/>
            <a:ext cx="1705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Drone take off and turn terrain match function 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FC56A4C-9699-1D8D-9A54-60749E5AC736}"/>
              </a:ext>
            </a:extLst>
          </p:cNvPr>
          <p:cNvCxnSpPr>
            <a:cxnSpLocks/>
          </p:cNvCxnSpPr>
          <p:nvPr/>
        </p:nvCxnSpPr>
        <p:spPr>
          <a:xfrm>
            <a:off x="5055484" y="1202194"/>
            <a:ext cx="12322" cy="802547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2E481922-20F8-B176-0242-3AFC4A517FE3}"/>
              </a:ext>
            </a:extLst>
          </p:cNvPr>
          <p:cNvSpPr txBox="1"/>
          <p:nvPr/>
        </p:nvSpPr>
        <p:spPr>
          <a:xfrm>
            <a:off x="4383754" y="728392"/>
            <a:ext cx="18582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Ground contour didn’t match, drone fly forward 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EC3F19F-8A2F-5AD4-2720-489C84D00B8B}"/>
              </a:ext>
            </a:extLst>
          </p:cNvPr>
          <p:cNvCxnSpPr>
            <a:cxnSpLocks/>
          </p:cNvCxnSpPr>
          <p:nvPr/>
        </p:nvCxnSpPr>
        <p:spPr>
          <a:xfrm>
            <a:off x="8088557" y="1179743"/>
            <a:ext cx="0" cy="902966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660DD70-5B7F-D966-32B8-EB616B905A4E}"/>
              </a:ext>
            </a:extLst>
          </p:cNvPr>
          <p:cNvSpPr txBox="1"/>
          <p:nvPr/>
        </p:nvSpPr>
        <p:spPr>
          <a:xfrm>
            <a:off x="7300498" y="714916"/>
            <a:ext cx="18582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Ground contour match, drone prepare to land 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E5DCF3C-5526-BDE1-CB8E-9D24035874BD}"/>
              </a:ext>
            </a:extLst>
          </p:cNvPr>
          <p:cNvSpPr txBox="1"/>
          <p:nvPr/>
        </p:nvSpPr>
        <p:spPr>
          <a:xfrm>
            <a:off x="8395766" y="6009515"/>
            <a:ext cx="18582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Drone land on table  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5D0E7FD-1D56-A006-00F7-BCFB7F5657B6}"/>
              </a:ext>
            </a:extLst>
          </p:cNvPr>
          <p:cNvCxnSpPr>
            <a:cxnSpLocks/>
          </p:cNvCxnSpPr>
          <p:nvPr/>
        </p:nvCxnSpPr>
        <p:spPr>
          <a:xfrm flipH="1" flipV="1">
            <a:off x="8540304" y="4636008"/>
            <a:ext cx="448248" cy="1373507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482F2957-3190-952A-5DAA-BE3829373A40}"/>
              </a:ext>
            </a:extLst>
          </p:cNvPr>
          <p:cNvSpPr/>
          <p:nvPr/>
        </p:nvSpPr>
        <p:spPr>
          <a:xfrm>
            <a:off x="2844677" y="2080997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25D046F1-8D11-35CD-111E-0F648E31D8CA}"/>
              </a:ext>
            </a:extLst>
          </p:cNvPr>
          <p:cNvSpPr/>
          <p:nvPr/>
        </p:nvSpPr>
        <p:spPr>
          <a:xfrm>
            <a:off x="4712298" y="2046685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295A5E2F-7E03-B2BB-5380-EDC6D52E4B04}"/>
              </a:ext>
            </a:extLst>
          </p:cNvPr>
          <p:cNvSpPr/>
          <p:nvPr/>
        </p:nvSpPr>
        <p:spPr>
          <a:xfrm>
            <a:off x="8311590" y="4164663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8074F9AF-DBF0-5F88-3DEB-62975B54CA1D}"/>
              </a:ext>
            </a:extLst>
          </p:cNvPr>
          <p:cNvSpPr/>
          <p:nvPr/>
        </p:nvSpPr>
        <p:spPr>
          <a:xfrm>
            <a:off x="7748630" y="2075268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3C4AB21D-454E-1BE0-54CD-5AC5BB195208}"/>
              </a:ext>
            </a:extLst>
          </p:cNvPr>
          <p:cNvSpPr/>
          <p:nvPr/>
        </p:nvSpPr>
        <p:spPr>
          <a:xfrm>
            <a:off x="2129953" y="790728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81F4BCFD-9CFD-77D7-FA51-F0A8C0E7079A}"/>
              </a:ext>
            </a:extLst>
          </p:cNvPr>
          <p:cNvSpPr/>
          <p:nvPr/>
        </p:nvSpPr>
        <p:spPr>
          <a:xfrm>
            <a:off x="4150071" y="786332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3D2388B2-0D9D-1954-EC70-29DD5A02CD1D}"/>
              </a:ext>
            </a:extLst>
          </p:cNvPr>
          <p:cNvSpPr/>
          <p:nvPr/>
        </p:nvSpPr>
        <p:spPr>
          <a:xfrm>
            <a:off x="7065941" y="792348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DE7370CB-0747-71CF-CB55-3CF5E19FAAF5}"/>
              </a:ext>
            </a:extLst>
          </p:cNvPr>
          <p:cNvSpPr/>
          <p:nvPr/>
        </p:nvSpPr>
        <p:spPr>
          <a:xfrm>
            <a:off x="8229605" y="6048776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4</a:t>
            </a:r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874E2C46-37DB-B643-A236-A94540B2D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226" y="2211256"/>
            <a:ext cx="517255" cy="35518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17" name="Oval 116">
            <a:extLst>
              <a:ext uri="{FF2B5EF4-FFF2-40B4-BE49-F238E27FC236}">
                <a16:creationId xmlns:a16="http://schemas.microsoft.com/office/drawing/2014/main" id="{535F8488-9B9F-C893-D6C0-62C624D02B2B}"/>
              </a:ext>
            </a:extLst>
          </p:cNvPr>
          <p:cNvSpPr/>
          <p:nvPr/>
        </p:nvSpPr>
        <p:spPr>
          <a:xfrm>
            <a:off x="6452873" y="2089631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88636FE2-057B-5F5D-6486-9645BB476D69}"/>
              </a:ext>
            </a:extLst>
          </p:cNvPr>
          <p:cNvCxnSpPr>
            <a:cxnSpLocks/>
          </p:cNvCxnSpPr>
          <p:nvPr/>
        </p:nvCxnSpPr>
        <p:spPr>
          <a:xfrm>
            <a:off x="6788436" y="2574661"/>
            <a:ext cx="6919" cy="333783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BDF2CA0-B8DA-5075-A4E1-E4753AEE3410}"/>
              </a:ext>
            </a:extLst>
          </p:cNvPr>
          <p:cNvCxnSpPr>
            <a:cxnSpLocks/>
          </p:cNvCxnSpPr>
          <p:nvPr/>
        </p:nvCxnSpPr>
        <p:spPr>
          <a:xfrm>
            <a:off x="6782087" y="2572582"/>
            <a:ext cx="1085438" cy="1925496"/>
          </a:xfrm>
          <a:prstGeom prst="line">
            <a:avLst/>
          </a:prstGeom>
          <a:ln w="19050">
            <a:solidFill>
              <a:srgbClr val="00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530FCDB7-2FCF-1D69-7DDF-8A33C2A9348D}"/>
              </a:ext>
            </a:extLst>
          </p:cNvPr>
          <p:cNvCxnSpPr>
            <a:cxnSpLocks/>
          </p:cNvCxnSpPr>
          <p:nvPr/>
        </p:nvCxnSpPr>
        <p:spPr>
          <a:xfrm flipH="1">
            <a:off x="5166154" y="2597237"/>
            <a:ext cx="1603660" cy="3253342"/>
          </a:xfrm>
          <a:prstGeom prst="line">
            <a:avLst/>
          </a:prstGeom>
          <a:ln w="19050">
            <a:solidFill>
              <a:srgbClr val="00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53C5E78-BE49-CDC6-5557-A978E5F787D9}"/>
              </a:ext>
            </a:extLst>
          </p:cNvPr>
          <p:cNvCxnSpPr>
            <a:cxnSpLocks/>
            <a:stCxn id="93" idx="2"/>
          </p:cNvCxnSpPr>
          <p:nvPr/>
        </p:nvCxnSpPr>
        <p:spPr>
          <a:xfrm>
            <a:off x="5312861" y="1190057"/>
            <a:ext cx="1140012" cy="882489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004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D4720DF-5D76-BA74-2032-EE55F9614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995" y="694943"/>
            <a:ext cx="4523928" cy="54681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BBC459-B729-7493-9114-D85354F87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772" y="694944"/>
            <a:ext cx="3445660" cy="54681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CCF7355-F1B2-1548-241B-852F6BAFA6CD}"/>
              </a:ext>
            </a:extLst>
          </p:cNvPr>
          <p:cNvSpPr/>
          <p:nvPr/>
        </p:nvSpPr>
        <p:spPr>
          <a:xfrm>
            <a:off x="4078224" y="4489704"/>
            <a:ext cx="541208" cy="30175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5F4FB4D-8633-BBDE-2757-07FABF2773E5}"/>
              </a:ext>
            </a:extLst>
          </p:cNvPr>
          <p:cNvCxnSpPr/>
          <p:nvPr/>
        </p:nvCxnSpPr>
        <p:spPr>
          <a:xfrm flipV="1">
            <a:off x="4315968" y="4882896"/>
            <a:ext cx="0" cy="56692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8DE76F9-5DAE-ACDC-FF1F-5139B494AFB6}"/>
              </a:ext>
            </a:extLst>
          </p:cNvPr>
          <p:cNvSpPr txBox="1"/>
          <p:nvPr/>
        </p:nvSpPr>
        <p:spPr>
          <a:xfrm>
            <a:off x="3425955" y="5449824"/>
            <a:ext cx="22981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b="1" dirty="0">
                <a:solidFill>
                  <a:srgbClr val="FF0000"/>
                </a:solidFill>
              </a:rPr>
              <a:t>Press the loading contour JSON file button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2AE5E44-E201-CF24-42E6-8F767F622655}"/>
              </a:ext>
            </a:extLst>
          </p:cNvPr>
          <p:cNvSpPr/>
          <p:nvPr/>
        </p:nvSpPr>
        <p:spPr>
          <a:xfrm>
            <a:off x="4928616" y="2148840"/>
            <a:ext cx="502920" cy="2743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6128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C3E7721-BA1A-DA19-4F49-EB71D1FA6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167" y="356616"/>
            <a:ext cx="4664896" cy="593445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A15A7F1-93A1-3E41-E6DB-5293D8C22DDF}"/>
              </a:ext>
            </a:extLst>
          </p:cNvPr>
          <p:cNvSpPr/>
          <p:nvPr/>
        </p:nvSpPr>
        <p:spPr>
          <a:xfrm>
            <a:off x="2403632" y="5474372"/>
            <a:ext cx="3905728" cy="35035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62A3DA-4736-D5F7-3104-44F31C3A901F}"/>
              </a:ext>
            </a:extLst>
          </p:cNvPr>
          <p:cNvSpPr/>
          <p:nvPr/>
        </p:nvSpPr>
        <p:spPr>
          <a:xfrm>
            <a:off x="2403632" y="5943929"/>
            <a:ext cx="3905728" cy="35035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F759F88-E9A6-538B-7A94-0EE2DD56A221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6382512" y="4782127"/>
            <a:ext cx="987553" cy="81400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CBF0EBC-E593-F786-AC48-0DE455666075}"/>
              </a:ext>
            </a:extLst>
          </p:cNvPr>
          <p:cNvSpPr txBox="1"/>
          <p:nvPr/>
        </p:nvSpPr>
        <p:spPr>
          <a:xfrm>
            <a:off x="6309361" y="3612576"/>
            <a:ext cx="2121408" cy="11695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SG" sz="1400" b="1" dirty="0">
                <a:solidFill>
                  <a:srgbClr val="FF0000"/>
                </a:solidFill>
              </a:rPr>
              <a:t>Firmware feedback PATT checksum and the controller local computed PATT checksum  are different 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D15B5FB-D71A-491F-3336-C74838BD3669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6392350" y="4782127"/>
            <a:ext cx="977715" cy="129109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658A7D-7B19-C29F-9474-98F2FB4227DC}"/>
              </a:ext>
            </a:extLst>
          </p:cNvPr>
          <p:cNvCxnSpPr>
            <a:cxnSpLocks/>
          </p:cNvCxnSpPr>
          <p:nvPr/>
        </p:nvCxnSpPr>
        <p:spPr>
          <a:xfrm flipH="1" flipV="1">
            <a:off x="5605272" y="784778"/>
            <a:ext cx="1188720" cy="116289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588D464-9421-09C2-1DB8-792794177687}"/>
              </a:ext>
            </a:extLst>
          </p:cNvPr>
          <p:cNvSpPr txBox="1"/>
          <p:nvPr/>
        </p:nvSpPr>
        <p:spPr>
          <a:xfrm>
            <a:off x="6382512" y="1947672"/>
            <a:ext cx="2048257" cy="9541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SG" sz="1400" b="1" dirty="0">
                <a:solidFill>
                  <a:srgbClr val="FF0000"/>
                </a:solidFill>
              </a:rPr>
              <a:t>Firmware attestation state shown firmware unsafe, the firmware attack is detected</a:t>
            </a:r>
          </a:p>
        </p:txBody>
      </p:sp>
    </p:spTree>
    <p:extLst>
      <p:ext uri="{BB962C8B-B14F-4D97-AF65-F5344CB8AC3E}">
        <p14:creationId xmlns:p14="http://schemas.microsoft.com/office/powerpoint/2010/main" val="2179630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251676-47D8-F84E-BBCE-0B39B82BD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685" y="905582"/>
            <a:ext cx="3723809" cy="229523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308DCD-4917-7D9A-2590-4612EB6A1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685" y="3720388"/>
            <a:ext cx="3726861" cy="258247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3D4CF1-6F4E-21E9-7E0B-D461CDE40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3786" y="886356"/>
            <a:ext cx="4186990" cy="541650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2D6C1F-C458-B30A-D0BE-2E14845F16D2}"/>
              </a:ext>
            </a:extLst>
          </p:cNvPr>
          <p:cNvSpPr txBox="1"/>
          <p:nvPr/>
        </p:nvSpPr>
        <p:spPr>
          <a:xfrm>
            <a:off x="2457792" y="628583"/>
            <a:ext cx="18582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Page 4, section 3.2 - 2:</a:t>
            </a:r>
            <a:endParaRPr lang="en-SG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90771F-562F-864C-9816-11D1A4D2187A}"/>
              </a:ext>
            </a:extLst>
          </p:cNvPr>
          <p:cNvSpPr txBox="1"/>
          <p:nvPr/>
        </p:nvSpPr>
        <p:spPr>
          <a:xfrm>
            <a:off x="2457792" y="3360880"/>
            <a:ext cx="18582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Page 3, section 3.3:</a:t>
            </a:r>
            <a:endParaRPr lang="en-SG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7FF469-B741-7916-F29F-6027642CE8BC}"/>
              </a:ext>
            </a:extLst>
          </p:cNvPr>
          <p:cNvSpPr txBox="1"/>
          <p:nvPr/>
        </p:nvSpPr>
        <p:spPr>
          <a:xfrm>
            <a:off x="6459816" y="605071"/>
            <a:ext cx="18582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Page 4, section 4.1 - 3: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803952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265BFC3-92E2-8CB5-177F-552F85FDA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894" y="578002"/>
            <a:ext cx="3432081" cy="420593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C9C215-B2D1-32D9-4668-29D77DF3C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9466" y="878650"/>
            <a:ext cx="1216522" cy="83534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FEBAA0-3392-864F-1072-ABB9A9042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9061704" y="1524619"/>
            <a:ext cx="488568" cy="37875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9F109A-BBB8-5BB1-D2AE-8771AB4CA1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7911794" y="1531701"/>
            <a:ext cx="488568" cy="37875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B9E57D-F3C4-6557-58D0-34A8414D42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9562" y="566928"/>
            <a:ext cx="496330" cy="47543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5E1E5B1-224C-7AC8-F4D4-09242E19289E}"/>
              </a:ext>
            </a:extLst>
          </p:cNvPr>
          <p:cNvCxnSpPr>
            <a:stCxn id="11" idx="3"/>
            <a:endCxn id="8" idx="3"/>
          </p:cNvCxnSpPr>
          <p:nvPr/>
        </p:nvCxnSpPr>
        <p:spPr>
          <a:xfrm>
            <a:off x="8945892" y="804644"/>
            <a:ext cx="604380" cy="909351"/>
          </a:xfrm>
          <a:prstGeom prst="bentConnector3">
            <a:avLst>
              <a:gd name="adj1" fmla="val 1378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A51F19A-DAF7-E698-EA81-730EB9D22F48}"/>
              </a:ext>
            </a:extLst>
          </p:cNvPr>
          <p:cNvCxnSpPr>
            <a:stCxn id="11" idx="1"/>
            <a:endCxn id="9" idx="3"/>
          </p:cNvCxnSpPr>
          <p:nvPr/>
        </p:nvCxnSpPr>
        <p:spPr>
          <a:xfrm rot="10800000" flipV="1">
            <a:off x="7911794" y="804643"/>
            <a:ext cx="537768" cy="916433"/>
          </a:xfrm>
          <a:prstGeom prst="bentConnector3">
            <a:avLst>
              <a:gd name="adj1" fmla="val 14250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be 15">
            <a:extLst>
              <a:ext uri="{FF2B5EF4-FFF2-40B4-BE49-F238E27FC236}">
                <a16:creationId xmlns:a16="http://schemas.microsoft.com/office/drawing/2014/main" id="{F3C92E69-583C-0918-8967-11B61B8E6A49}"/>
              </a:ext>
            </a:extLst>
          </p:cNvPr>
          <p:cNvSpPr/>
          <p:nvPr/>
        </p:nvSpPr>
        <p:spPr>
          <a:xfrm>
            <a:off x="7583646" y="3890198"/>
            <a:ext cx="2404872" cy="909351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745FCBAC-4520-F41A-6F9A-957C9446E1E3}"/>
              </a:ext>
            </a:extLst>
          </p:cNvPr>
          <p:cNvSpPr/>
          <p:nvPr/>
        </p:nvSpPr>
        <p:spPr>
          <a:xfrm>
            <a:off x="7424650" y="1910454"/>
            <a:ext cx="1512055" cy="2041503"/>
          </a:xfrm>
          <a:prstGeom prst="triangl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B03CE68F-4774-DF34-9AAA-056691720C8B}"/>
              </a:ext>
            </a:extLst>
          </p:cNvPr>
          <p:cNvSpPr/>
          <p:nvPr/>
        </p:nvSpPr>
        <p:spPr>
          <a:xfrm>
            <a:off x="8697727" y="1910453"/>
            <a:ext cx="1512055" cy="2041503"/>
          </a:xfrm>
          <a:prstGeom prst="triangl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050604-63BD-F50F-7209-04B6C1E6724B}"/>
              </a:ext>
            </a:extLst>
          </p:cNvPr>
          <p:cNvSpPr txBox="1"/>
          <p:nvPr/>
        </p:nvSpPr>
        <p:spPr>
          <a:xfrm>
            <a:off x="4858122" y="1267804"/>
            <a:ext cx="16285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Ground contour data channel </a:t>
            </a:r>
            <a:endParaRPr lang="en-SG" sz="12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7FC5CE-B137-71F7-E47C-DAFC8A6BC11B}"/>
              </a:ext>
            </a:extLst>
          </p:cNvPr>
          <p:cNvSpPr txBox="1"/>
          <p:nvPr/>
        </p:nvSpPr>
        <p:spPr>
          <a:xfrm>
            <a:off x="7988311" y="220527"/>
            <a:ext cx="1418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Terrain matching unit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0B1D82-9A76-9AC4-E97E-AAC7C9128481}"/>
              </a:ext>
            </a:extLst>
          </p:cNvPr>
          <p:cNvSpPr txBox="1"/>
          <p:nvPr/>
        </p:nvSpPr>
        <p:spPr>
          <a:xfrm>
            <a:off x="9824211" y="1721076"/>
            <a:ext cx="16077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HC-SR04 Ultrasonic Sensor</a:t>
            </a:r>
            <a:endParaRPr lang="en-SG" sz="1200" b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98CBC4D-EEBB-3420-7344-3D05F2C2FE64}"/>
              </a:ext>
            </a:extLst>
          </p:cNvPr>
          <p:cNvCxnSpPr>
            <a:stCxn id="26" idx="1"/>
          </p:cNvCxnSpPr>
          <p:nvPr/>
        </p:nvCxnSpPr>
        <p:spPr>
          <a:xfrm flipH="1" flipV="1">
            <a:off x="9628632" y="1837944"/>
            <a:ext cx="195579" cy="11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DF20C31D-936D-656C-EB6B-81AAA3D9C559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53714" y="682190"/>
            <a:ext cx="3895851" cy="835346"/>
          </a:xfrm>
          <a:prstGeom prst="bentConnector3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15A4FE36-9767-61A7-2D7E-6DD92F99F81B}"/>
              </a:ext>
            </a:extLst>
          </p:cNvPr>
          <p:cNvSpPr/>
          <p:nvPr/>
        </p:nvSpPr>
        <p:spPr>
          <a:xfrm>
            <a:off x="4068533" y="977993"/>
            <a:ext cx="485180" cy="201209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C121E79-ED0A-DA73-FA10-90BCF62D501C}"/>
              </a:ext>
            </a:extLst>
          </p:cNvPr>
          <p:cNvSpPr/>
          <p:nvPr/>
        </p:nvSpPr>
        <p:spPr>
          <a:xfrm>
            <a:off x="1546539" y="1042360"/>
            <a:ext cx="2443634" cy="177399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DD1384D0-6475-180D-DE09-197DEC982331}"/>
              </a:ext>
            </a:extLst>
          </p:cNvPr>
          <p:cNvCxnSpPr>
            <a:cxnSpLocks/>
            <a:endCxn id="38" idx="0"/>
          </p:cNvCxnSpPr>
          <p:nvPr/>
        </p:nvCxnSpPr>
        <p:spPr>
          <a:xfrm rot="10800000">
            <a:off x="2768356" y="1042360"/>
            <a:ext cx="6076956" cy="406138"/>
          </a:xfrm>
          <a:prstGeom prst="bentConnector4">
            <a:avLst>
              <a:gd name="adj1" fmla="val 22944"/>
              <a:gd name="adj2" fmla="val 156286"/>
            </a:avLst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25AB3EA-3173-6FF5-FBB1-6645CB37E91D}"/>
              </a:ext>
            </a:extLst>
          </p:cNvPr>
          <p:cNvSpPr txBox="1"/>
          <p:nvPr/>
        </p:nvSpPr>
        <p:spPr>
          <a:xfrm>
            <a:off x="4874274" y="580326"/>
            <a:ext cx="19645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Drone Camera Video channel</a:t>
            </a:r>
            <a:endParaRPr lang="en-SG" sz="1200" b="1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74E8779-D4D3-397D-BC2C-69C6C0866F9B}"/>
              </a:ext>
            </a:extLst>
          </p:cNvPr>
          <p:cNvSpPr/>
          <p:nvPr/>
        </p:nvSpPr>
        <p:spPr>
          <a:xfrm>
            <a:off x="1499329" y="2929991"/>
            <a:ext cx="2443634" cy="928778"/>
          </a:xfrm>
          <a:prstGeom prst="rect">
            <a:avLst/>
          </a:prstGeom>
          <a:noFill/>
          <a:ln w="19050" cap="flat" cmpd="sng" algn="ctr">
            <a:solidFill>
              <a:srgbClr val="00FF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B9B99FDD-C062-239F-FA27-1AED88B9F21D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 flipV="1">
            <a:off x="3942968" y="1296323"/>
            <a:ext cx="4146499" cy="2012094"/>
          </a:xfrm>
          <a:prstGeom prst="bentConnector3">
            <a:avLst>
              <a:gd name="adj1" fmla="val 25522"/>
            </a:avLst>
          </a:prstGeom>
          <a:ln w="19050">
            <a:solidFill>
              <a:srgbClr val="00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7F864F2-BF7C-C1FD-DED8-2729C8C8E839}"/>
              </a:ext>
            </a:extLst>
          </p:cNvPr>
          <p:cNvSpPr txBox="1"/>
          <p:nvPr/>
        </p:nvSpPr>
        <p:spPr>
          <a:xfrm>
            <a:off x="4852180" y="3064982"/>
            <a:ext cx="19645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Drone flight and route control channel</a:t>
            </a:r>
            <a:endParaRPr lang="en-SG" sz="1200" b="1" dirty="0"/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93EF7D2E-A22A-5353-D503-7E96610ED2B0}"/>
              </a:ext>
            </a:extLst>
          </p:cNvPr>
          <p:cNvCxnSpPr>
            <a:cxnSpLocks/>
            <a:endCxn id="54" idx="3"/>
          </p:cNvCxnSpPr>
          <p:nvPr/>
        </p:nvCxnSpPr>
        <p:spPr>
          <a:xfrm rot="10800000" flipV="1">
            <a:off x="3990173" y="973320"/>
            <a:ext cx="4459388" cy="3373965"/>
          </a:xfrm>
          <a:prstGeom prst="bentConnector3">
            <a:avLst>
              <a:gd name="adj1" fmla="val 40158"/>
            </a:avLst>
          </a:prstGeom>
          <a:ln w="1905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C98E8B20-82F3-755F-B49A-258FD8C302E8}"/>
              </a:ext>
            </a:extLst>
          </p:cNvPr>
          <p:cNvSpPr/>
          <p:nvPr/>
        </p:nvSpPr>
        <p:spPr>
          <a:xfrm>
            <a:off x="1481040" y="3910637"/>
            <a:ext cx="2509133" cy="873298"/>
          </a:xfrm>
          <a:prstGeom prst="rect">
            <a:avLst/>
          </a:prstGeom>
          <a:noFill/>
          <a:ln w="19050" cap="flat" cmpd="sng" algn="ctr">
            <a:solidFill>
              <a:srgbClr val="7030A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FE83E24-0AD5-E2D9-592F-698A0700F44A}"/>
              </a:ext>
            </a:extLst>
          </p:cNvPr>
          <p:cNvSpPr txBox="1"/>
          <p:nvPr/>
        </p:nvSpPr>
        <p:spPr>
          <a:xfrm>
            <a:off x="4729875" y="4083032"/>
            <a:ext cx="19645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PATT firmware attestation communication channel</a:t>
            </a:r>
            <a:endParaRPr lang="en-SG" sz="1200" b="1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1FC0BE3-D2EB-A516-082F-D51236E32B2B}"/>
              </a:ext>
            </a:extLst>
          </p:cNvPr>
          <p:cNvCxnSpPr>
            <a:cxnSpLocks/>
          </p:cNvCxnSpPr>
          <p:nvPr/>
        </p:nvCxnSpPr>
        <p:spPr>
          <a:xfrm flipH="1">
            <a:off x="9824211" y="3113123"/>
            <a:ext cx="223533" cy="166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64">
            <a:extLst>
              <a:ext uri="{FF2B5EF4-FFF2-40B4-BE49-F238E27FC236}">
                <a16:creationId xmlns:a16="http://schemas.microsoft.com/office/drawing/2014/main" id="{82B823DA-5EC8-AF14-9994-E6307A3CDB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7567" y="5688223"/>
            <a:ext cx="839247" cy="55600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AAAE728E-1E66-2A65-80F2-39745654FFE9}"/>
              </a:ext>
            </a:extLst>
          </p:cNvPr>
          <p:cNvSpPr txBox="1"/>
          <p:nvPr/>
        </p:nvSpPr>
        <p:spPr>
          <a:xfrm>
            <a:off x="8068574" y="4354183"/>
            <a:ext cx="16077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Item detected </a:t>
            </a:r>
            <a:endParaRPr lang="en-SG" sz="12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E7D703B-EEC1-B639-1ACC-1D71551C49BD}"/>
              </a:ext>
            </a:extLst>
          </p:cNvPr>
          <p:cNvSpPr txBox="1"/>
          <p:nvPr/>
        </p:nvSpPr>
        <p:spPr>
          <a:xfrm>
            <a:off x="10016997" y="2941469"/>
            <a:ext cx="13215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Sensor detection area</a:t>
            </a:r>
            <a:endParaRPr lang="en-SG" sz="1200" b="1" dirty="0"/>
          </a:p>
        </p:txBody>
      </p:sp>
      <p:sp>
        <p:nvSpPr>
          <p:cNvPr id="68" name="Cube 67">
            <a:extLst>
              <a:ext uri="{FF2B5EF4-FFF2-40B4-BE49-F238E27FC236}">
                <a16:creationId xmlns:a16="http://schemas.microsoft.com/office/drawing/2014/main" id="{77D5B88A-D547-E3F9-D97F-D66E73AEEE14}"/>
              </a:ext>
            </a:extLst>
          </p:cNvPr>
          <p:cNvSpPr/>
          <p:nvPr/>
        </p:nvSpPr>
        <p:spPr>
          <a:xfrm>
            <a:off x="1664250" y="5783305"/>
            <a:ext cx="1247898" cy="522575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874302C-2C5E-3DA3-9795-5464E469C358}"/>
              </a:ext>
            </a:extLst>
          </p:cNvPr>
          <p:cNvSpPr/>
          <p:nvPr/>
        </p:nvSpPr>
        <p:spPr>
          <a:xfrm>
            <a:off x="1424091" y="5615107"/>
            <a:ext cx="1728216" cy="429486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0C77E269-D688-642F-1284-867E381164B5}"/>
              </a:ext>
            </a:extLst>
          </p:cNvPr>
          <p:cNvSpPr/>
          <p:nvPr/>
        </p:nvSpPr>
        <p:spPr>
          <a:xfrm>
            <a:off x="4805346" y="5847189"/>
            <a:ext cx="481219" cy="1622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4B79CEB5-E058-53D2-4B31-5D000E03AD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0714" y="5701632"/>
            <a:ext cx="566442" cy="54259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4DF94C9F-D044-3C96-221F-EEAE66487F2D}"/>
              </a:ext>
            </a:extLst>
          </p:cNvPr>
          <p:cNvSpPr txBox="1"/>
          <p:nvPr/>
        </p:nvSpPr>
        <p:spPr>
          <a:xfrm>
            <a:off x="1298210" y="5162687"/>
            <a:ext cx="22607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Item top area reflection distance data generated by sensor </a:t>
            </a:r>
            <a:endParaRPr lang="en-SG" sz="12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B4B059-6095-8537-D164-B623468CA36C}"/>
              </a:ext>
            </a:extLst>
          </p:cNvPr>
          <p:cNvSpPr txBox="1"/>
          <p:nvPr/>
        </p:nvSpPr>
        <p:spPr>
          <a:xfrm>
            <a:off x="5313591" y="5231329"/>
            <a:ext cx="1418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Ground</a:t>
            </a:r>
            <a:r>
              <a:rPr lang="en-SG" sz="1200" b="1" dirty="0"/>
              <a:t> </a:t>
            </a:r>
            <a:r>
              <a:rPr lang="en-US" sz="1200" b="1" dirty="0"/>
              <a:t>contour </a:t>
            </a:r>
            <a:r>
              <a:rPr lang="en-SG" sz="1200" b="1" dirty="0"/>
              <a:t>generate unit </a:t>
            </a:r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616435C6-99EF-DB5A-0E84-B18F2DEEEC6A}"/>
              </a:ext>
            </a:extLst>
          </p:cNvPr>
          <p:cNvSpPr/>
          <p:nvPr/>
        </p:nvSpPr>
        <p:spPr>
          <a:xfrm>
            <a:off x="6151752" y="5882341"/>
            <a:ext cx="481219" cy="1622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949B7C8-9C37-131E-7A16-8BD0C38A758C}"/>
              </a:ext>
            </a:extLst>
          </p:cNvPr>
          <p:cNvSpPr txBox="1"/>
          <p:nvPr/>
        </p:nvSpPr>
        <p:spPr>
          <a:xfrm>
            <a:off x="6696295" y="5248084"/>
            <a:ext cx="1418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Simple ground contour matrix  </a:t>
            </a:r>
            <a:endParaRPr lang="en-SG" sz="1200" b="1" dirty="0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08443FEF-CAEC-0664-D92B-14050A657DDF}"/>
              </a:ext>
            </a:extLst>
          </p:cNvPr>
          <p:cNvSpPr/>
          <p:nvPr/>
        </p:nvSpPr>
        <p:spPr>
          <a:xfrm>
            <a:off x="7794192" y="5862781"/>
            <a:ext cx="481219" cy="1622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A9CCE663-AC56-B9B7-DE8B-B968BBBEC7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17225" y="5650840"/>
            <a:ext cx="668342" cy="86541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ED6B7383-AD86-8A06-6A5C-893EF6F91964}"/>
              </a:ext>
            </a:extLst>
          </p:cNvPr>
          <p:cNvSpPr txBox="1"/>
          <p:nvPr/>
        </p:nvSpPr>
        <p:spPr>
          <a:xfrm>
            <a:off x="8129208" y="5248083"/>
            <a:ext cx="1418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Terrain matching function</a:t>
            </a:r>
          </a:p>
        </p:txBody>
      </p: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1DCBB217-4ECA-AA55-6364-5B0F60F367A3}"/>
              </a:ext>
            </a:extLst>
          </p:cNvPr>
          <p:cNvSpPr/>
          <p:nvPr/>
        </p:nvSpPr>
        <p:spPr>
          <a:xfrm>
            <a:off x="9239220" y="5847244"/>
            <a:ext cx="481219" cy="1622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7CD99E47-3D2F-786A-5477-651A51400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7709" y="5709748"/>
            <a:ext cx="897771" cy="61647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A4223DDA-BAFB-A549-DB57-4FD54E7D0283}"/>
              </a:ext>
            </a:extLst>
          </p:cNvPr>
          <p:cNvSpPr txBox="1"/>
          <p:nvPr/>
        </p:nvSpPr>
        <p:spPr>
          <a:xfrm>
            <a:off x="9629035" y="5255125"/>
            <a:ext cx="1418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Control command to the drone</a:t>
            </a:r>
            <a:endParaRPr lang="en-SG" sz="1200" b="1" dirty="0"/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0D0430E6-8C4D-B1E2-BB54-664B37C60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3899532" y="5728838"/>
            <a:ext cx="712684" cy="55249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4" name="Arrow: Right 83">
            <a:extLst>
              <a:ext uri="{FF2B5EF4-FFF2-40B4-BE49-F238E27FC236}">
                <a16:creationId xmlns:a16="http://schemas.microsoft.com/office/drawing/2014/main" id="{20C09E53-8BCF-5143-518E-C16BA2CC92A2}"/>
              </a:ext>
            </a:extLst>
          </p:cNvPr>
          <p:cNvSpPr/>
          <p:nvPr/>
        </p:nvSpPr>
        <p:spPr>
          <a:xfrm>
            <a:off x="3220560" y="5836971"/>
            <a:ext cx="481219" cy="1622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5ED53DB-9731-2C2A-3226-1B28799A2E29}"/>
              </a:ext>
            </a:extLst>
          </p:cNvPr>
          <p:cNvSpPr txBox="1"/>
          <p:nvPr/>
        </p:nvSpPr>
        <p:spPr>
          <a:xfrm>
            <a:off x="3768966" y="5292189"/>
            <a:ext cx="16077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HC-SR04 Ultrasonic Sensor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2164037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rone on a table&#10;&#10;Description automatically generated">
            <a:extLst>
              <a:ext uri="{FF2B5EF4-FFF2-40B4-BE49-F238E27FC236}">
                <a16:creationId xmlns:a16="http://schemas.microsoft.com/office/drawing/2014/main" id="{D0F45704-DD5C-3BAE-8476-82692F3C5B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512" y="1828546"/>
            <a:ext cx="5080000" cy="29083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ABA5E08-8531-9622-9716-2BB1F4B7C757}"/>
              </a:ext>
            </a:extLst>
          </p:cNvPr>
          <p:cNvSpPr/>
          <p:nvPr/>
        </p:nvSpPr>
        <p:spPr>
          <a:xfrm>
            <a:off x="2620264" y="3282696"/>
            <a:ext cx="286004" cy="42976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711BD5-1CDD-A460-A9D0-7E01A50277D8}"/>
              </a:ext>
            </a:extLst>
          </p:cNvPr>
          <p:cNvSpPr/>
          <p:nvPr/>
        </p:nvSpPr>
        <p:spPr>
          <a:xfrm>
            <a:off x="3192272" y="3127248"/>
            <a:ext cx="384048" cy="51206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56983E4-BF40-F989-4048-CED276D24B9E}"/>
              </a:ext>
            </a:extLst>
          </p:cNvPr>
          <p:cNvCxnSpPr>
            <a:cxnSpLocks/>
          </p:cNvCxnSpPr>
          <p:nvPr/>
        </p:nvCxnSpPr>
        <p:spPr>
          <a:xfrm>
            <a:off x="1609344" y="3200400"/>
            <a:ext cx="158292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1292624-8FEE-2577-7CD0-DCD61B345E82}"/>
              </a:ext>
            </a:extLst>
          </p:cNvPr>
          <p:cNvCxnSpPr>
            <a:cxnSpLocks/>
          </p:cNvCxnSpPr>
          <p:nvPr/>
        </p:nvCxnSpPr>
        <p:spPr>
          <a:xfrm>
            <a:off x="1609344" y="3282696"/>
            <a:ext cx="1010920" cy="2255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C432E6A-099B-374E-0183-E13E8E68A0C2}"/>
              </a:ext>
            </a:extLst>
          </p:cNvPr>
          <p:cNvSpPr txBox="1"/>
          <p:nvPr/>
        </p:nvSpPr>
        <p:spPr>
          <a:xfrm>
            <a:off x="579134" y="2930759"/>
            <a:ext cx="17551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HC-SR04 Ultrasonic Sensors</a:t>
            </a:r>
            <a:endParaRPr lang="en-SG" sz="12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89299F-CFB6-BEF2-7234-9F41E6901973}"/>
              </a:ext>
            </a:extLst>
          </p:cNvPr>
          <p:cNvSpPr/>
          <p:nvPr/>
        </p:nvSpPr>
        <p:spPr>
          <a:xfrm>
            <a:off x="5717032" y="2930758"/>
            <a:ext cx="384048" cy="57748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D93E62-C5F9-7BA8-8CAD-40A76DE0E1DC}"/>
              </a:ext>
            </a:extLst>
          </p:cNvPr>
          <p:cNvCxnSpPr>
            <a:cxnSpLocks/>
          </p:cNvCxnSpPr>
          <p:nvPr/>
        </p:nvCxnSpPr>
        <p:spPr>
          <a:xfrm flipH="1">
            <a:off x="6101080" y="3222550"/>
            <a:ext cx="112268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887CEBF-ECD5-6D75-F271-DD365CE2284F}"/>
              </a:ext>
            </a:extLst>
          </p:cNvPr>
          <p:cNvSpPr txBox="1"/>
          <p:nvPr/>
        </p:nvSpPr>
        <p:spPr>
          <a:xfrm>
            <a:off x="7178040" y="1846472"/>
            <a:ext cx="12626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Ground</a:t>
            </a:r>
            <a:r>
              <a:rPr lang="en-SG" sz="1200" b="1" dirty="0"/>
              <a:t> </a:t>
            </a:r>
            <a:r>
              <a:rPr lang="en-US" sz="1200" b="1" dirty="0"/>
              <a:t>contour </a:t>
            </a:r>
            <a:r>
              <a:rPr lang="en-SG" sz="1200" b="1" dirty="0"/>
              <a:t>generate unit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7BE397E-A861-6E1C-6AC9-3EF46DCA16FD}"/>
              </a:ext>
            </a:extLst>
          </p:cNvPr>
          <p:cNvCxnSpPr>
            <a:cxnSpLocks/>
          </p:cNvCxnSpPr>
          <p:nvPr/>
        </p:nvCxnSpPr>
        <p:spPr>
          <a:xfrm flipV="1">
            <a:off x="1749552" y="3639309"/>
            <a:ext cx="1348232" cy="7216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04B1C87-E8A6-C27F-7CCD-B4B69B098AA7}"/>
              </a:ext>
            </a:extLst>
          </p:cNvPr>
          <p:cNvSpPr txBox="1"/>
          <p:nvPr/>
        </p:nvSpPr>
        <p:spPr>
          <a:xfrm>
            <a:off x="687846" y="4037833"/>
            <a:ext cx="14269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Drone build in center height detection sensor</a:t>
            </a:r>
            <a:endParaRPr lang="en-SG" sz="1200" b="1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B111F21-8D1A-2CB7-4A6F-15688FDAE1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655"/>
          <a:stretch/>
        </p:blipFill>
        <p:spPr>
          <a:xfrm>
            <a:off x="7205472" y="2418039"/>
            <a:ext cx="1792224" cy="227526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24BDD95-61A2-DCA1-9EC0-E710C93B38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 flipV="1">
            <a:off x="10254488" y="2304324"/>
            <a:ext cx="712684" cy="55249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D2E139F-F5ED-D5A6-5EAD-4F8E935130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 flipV="1">
            <a:off x="10254488" y="3808503"/>
            <a:ext cx="712684" cy="55249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EE5FC9F4-C296-F75A-AF4A-9F201DC9E855}"/>
              </a:ext>
            </a:extLst>
          </p:cNvPr>
          <p:cNvCxnSpPr>
            <a:cxnSpLocks/>
            <a:stCxn id="29" idx="3"/>
          </p:cNvCxnSpPr>
          <p:nvPr/>
        </p:nvCxnSpPr>
        <p:spPr>
          <a:xfrm rot="10800000" flipV="1">
            <a:off x="9080678" y="2580570"/>
            <a:ext cx="1173811" cy="46388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54D543B-6998-220B-DB4C-F46CC76A0202}"/>
              </a:ext>
            </a:extLst>
          </p:cNvPr>
          <p:cNvSpPr txBox="1"/>
          <p:nvPr/>
        </p:nvSpPr>
        <p:spPr>
          <a:xfrm>
            <a:off x="8788480" y="2905562"/>
            <a:ext cx="5242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D1</a:t>
            </a:r>
            <a:endParaRPr lang="en-SG" sz="12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88481C-BE4F-95EF-6E1B-781CE734ED97}"/>
              </a:ext>
            </a:extLst>
          </p:cNvPr>
          <p:cNvSpPr txBox="1"/>
          <p:nvPr/>
        </p:nvSpPr>
        <p:spPr>
          <a:xfrm>
            <a:off x="9080678" y="2129059"/>
            <a:ext cx="146378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Sensor 1 reading connect to pin </a:t>
            </a:r>
            <a:r>
              <a:rPr lang="en-US" sz="1050" b="1" dirty="0">
                <a:highlight>
                  <a:srgbClr val="FFFF00"/>
                </a:highlight>
              </a:rPr>
              <a:t>D1</a:t>
            </a:r>
            <a:endParaRPr lang="en-SG" sz="1050" b="1" dirty="0">
              <a:highlight>
                <a:srgbClr val="FFFF00"/>
              </a:highlight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573C5AB-2949-F75B-7BDB-D6156681AAFC}"/>
              </a:ext>
            </a:extLst>
          </p:cNvPr>
          <p:cNvSpPr txBox="1"/>
          <p:nvPr/>
        </p:nvSpPr>
        <p:spPr>
          <a:xfrm>
            <a:off x="8788480" y="3079414"/>
            <a:ext cx="5242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D2</a:t>
            </a:r>
            <a:endParaRPr lang="en-SG" sz="1200" b="1" dirty="0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0E69DF63-6575-FCE6-4D3D-22144EACAE28}"/>
              </a:ext>
            </a:extLst>
          </p:cNvPr>
          <p:cNvCxnSpPr>
            <a:cxnSpLocks/>
            <a:stCxn id="29" idx="0"/>
          </p:cNvCxnSpPr>
          <p:nvPr/>
        </p:nvCxnSpPr>
        <p:spPr>
          <a:xfrm rot="5400000">
            <a:off x="9682884" y="2254615"/>
            <a:ext cx="325743" cy="153015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0EA3C62-83DC-341A-9783-52F2D83F383B}"/>
              </a:ext>
            </a:extLst>
          </p:cNvPr>
          <p:cNvSpPr txBox="1"/>
          <p:nvPr/>
        </p:nvSpPr>
        <p:spPr>
          <a:xfrm>
            <a:off x="9571736" y="2974812"/>
            <a:ext cx="146378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Sensor 2 reading connect to pin </a:t>
            </a:r>
            <a:r>
              <a:rPr lang="en-US" sz="1050" b="1" dirty="0">
                <a:highlight>
                  <a:srgbClr val="FFFF00"/>
                </a:highlight>
              </a:rPr>
              <a:t>D2</a:t>
            </a:r>
            <a:endParaRPr lang="en-SG" sz="1050" b="1" dirty="0">
              <a:highlight>
                <a:srgbClr val="FFFF00"/>
              </a:highlight>
            </a:endParaRP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6CDA8A6E-57AF-4511-5E07-3802F9E0D952}"/>
              </a:ext>
            </a:extLst>
          </p:cNvPr>
          <p:cNvCxnSpPr>
            <a:cxnSpLocks/>
            <a:stCxn id="30" idx="3"/>
          </p:cNvCxnSpPr>
          <p:nvPr/>
        </p:nvCxnSpPr>
        <p:spPr>
          <a:xfrm rot="10800000">
            <a:off x="9091676" y="3497580"/>
            <a:ext cx="1162812" cy="5871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48704A2-D3AF-FC24-5B0C-AB56F69AF908}"/>
              </a:ext>
            </a:extLst>
          </p:cNvPr>
          <p:cNvSpPr txBox="1"/>
          <p:nvPr/>
        </p:nvSpPr>
        <p:spPr>
          <a:xfrm>
            <a:off x="8795164" y="3377607"/>
            <a:ext cx="5242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D3</a:t>
            </a:r>
            <a:endParaRPr lang="en-SG" sz="12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C4759F-7FF8-BA88-4DCA-A71356DBB36F}"/>
              </a:ext>
            </a:extLst>
          </p:cNvPr>
          <p:cNvSpPr txBox="1"/>
          <p:nvPr/>
        </p:nvSpPr>
        <p:spPr>
          <a:xfrm>
            <a:off x="9091676" y="3599627"/>
            <a:ext cx="146378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Sensor 3 reading connect to pin </a:t>
            </a:r>
            <a:r>
              <a:rPr lang="en-US" sz="1050" b="1" dirty="0">
                <a:highlight>
                  <a:srgbClr val="FFFF00"/>
                </a:highlight>
              </a:rPr>
              <a:t>D3</a:t>
            </a:r>
            <a:endParaRPr lang="en-SG" sz="1050" b="1" dirty="0">
              <a:highlight>
                <a:srgbClr val="FFFF00"/>
              </a:highlight>
            </a:endParaRP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C951CA22-2541-20EB-C849-22FB0843A08F}"/>
              </a:ext>
            </a:extLst>
          </p:cNvPr>
          <p:cNvCxnSpPr>
            <a:cxnSpLocks/>
            <a:endCxn id="50" idx="2"/>
          </p:cNvCxnSpPr>
          <p:nvPr/>
        </p:nvCxnSpPr>
        <p:spPr>
          <a:xfrm rot="10800000">
            <a:off x="9050609" y="3870087"/>
            <a:ext cx="1601291" cy="53387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CB09063-D946-D895-4F78-03D3F989CCE6}"/>
              </a:ext>
            </a:extLst>
          </p:cNvPr>
          <p:cNvSpPr txBox="1"/>
          <p:nvPr/>
        </p:nvSpPr>
        <p:spPr>
          <a:xfrm>
            <a:off x="8793386" y="3593088"/>
            <a:ext cx="5144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D4</a:t>
            </a:r>
            <a:endParaRPr lang="en-SG" sz="12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BAA243F-A159-6202-7A43-2AE9D812A824}"/>
              </a:ext>
            </a:extLst>
          </p:cNvPr>
          <p:cNvSpPr txBox="1"/>
          <p:nvPr/>
        </p:nvSpPr>
        <p:spPr>
          <a:xfrm>
            <a:off x="9147049" y="4199198"/>
            <a:ext cx="146378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Sensor 4 reading connect to pin </a:t>
            </a:r>
            <a:r>
              <a:rPr lang="en-US" sz="1050" b="1" dirty="0">
                <a:highlight>
                  <a:srgbClr val="FFFF00"/>
                </a:highlight>
              </a:rPr>
              <a:t>D4</a:t>
            </a:r>
            <a:endParaRPr lang="en-SG" sz="1050" b="1" dirty="0">
              <a:highlight>
                <a:srgbClr val="FFFF00"/>
              </a:highlight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6C1CD7D-B4D7-9761-1CAA-86687CBED100}"/>
              </a:ext>
            </a:extLst>
          </p:cNvPr>
          <p:cNvSpPr txBox="1"/>
          <p:nvPr/>
        </p:nvSpPr>
        <p:spPr>
          <a:xfrm>
            <a:off x="10134777" y="1867509"/>
            <a:ext cx="14637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HC-SR04 Ultrasonic Sensors 1 &amp; 2 </a:t>
            </a:r>
            <a:endParaRPr lang="en-SG" sz="12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408A4B5-F84E-0A4F-9786-B0AE62A31CD4}"/>
              </a:ext>
            </a:extLst>
          </p:cNvPr>
          <p:cNvSpPr txBox="1"/>
          <p:nvPr/>
        </p:nvSpPr>
        <p:spPr>
          <a:xfrm>
            <a:off x="10177221" y="3365460"/>
            <a:ext cx="14637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HC-SR04 Ultrasonic Sensors 3 &amp; 4 </a:t>
            </a:r>
            <a:endParaRPr lang="en-SG" sz="1200" b="1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2BE9B09F-8E3D-8AF4-5FA6-88E8C0ACA343}"/>
              </a:ext>
            </a:extLst>
          </p:cNvPr>
          <p:cNvCxnSpPr>
            <a:cxnSpLocks/>
            <a:stCxn id="29" idx="1"/>
            <a:endCxn id="28" idx="2"/>
          </p:cNvCxnSpPr>
          <p:nvPr/>
        </p:nvCxnSpPr>
        <p:spPr>
          <a:xfrm flipH="1">
            <a:off x="8101584" y="2580571"/>
            <a:ext cx="2865588" cy="2112737"/>
          </a:xfrm>
          <a:prstGeom prst="bentConnector4">
            <a:avLst>
              <a:gd name="adj1" fmla="val -7977"/>
              <a:gd name="adj2" fmla="val 10476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36051C7-7F72-B3F6-660D-46FB02FCFCBD}"/>
              </a:ext>
            </a:extLst>
          </p:cNvPr>
          <p:cNvSpPr txBox="1"/>
          <p:nvPr/>
        </p:nvSpPr>
        <p:spPr>
          <a:xfrm>
            <a:off x="7651496" y="4684864"/>
            <a:ext cx="5242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GND</a:t>
            </a:r>
            <a:endParaRPr lang="en-SG" sz="1200" b="1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757B3D7-FCEF-7BE4-796B-3C1A37777CC7}"/>
              </a:ext>
            </a:extLst>
          </p:cNvPr>
          <p:cNvCxnSpPr>
            <a:stCxn id="30" idx="1"/>
          </p:cNvCxnSpPr>
          <p:nvPr/>
        </p:nvCxnSpPr>
        <p:spPr>
          <a:xfrm>
            <a:off x="10967172" y="4084750"/>
            <a:ext cx="2342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E9666A6-E835-4E2F-4E92-16EF00E41257}"/>
              </a:ext>
            </a:extLst>
          </p:cNvPr>
          <p:cNvSpPr txBox="1"/>
          <p:nvPr/>
        </p:nvSpPr>
        <p:spPr>
          <a:xfrm>
            <a:off x="10908518" y="4033610"/>
            <a:ext cx="690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Sensor GND</a:t>
            </a:r>
            <a:endParaRPr lang="en-SG" sz="10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6DDCA1F-1860-10D0-E0C7-2F82C6403A7C}"/>
              </a:ext>
            </a:extLst>
          </p:cNvPr>
          <p:cNvSpPr txBox="1"/>
          <p:nvPr/>
        </p:nvSpPr>
        <p:spPr>
          <a:xfrm>
            <a:off x="10944745" y="2567763"/>
            <a:ext cx="690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Sensor GND</a:t>
            </a:r>
            <a:endParaRPr lang="en-SG" sz="1000" b="1" dirty="0"/>
          </a:p>
        </p:txBody>
      </p:sp>
    </p:spTree>
    <p:extLst>
      <p:ext uri="{BB962C8B-B14F-4D97-AF65-F5344CB8AC3E}">
        <p14:creationId xmlns:p14="http://schemas.microsoft.com/office/powerpoint/2010/main" val="1188943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1602B04D-EE1E-A91E-38EC-F64BE0DAE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716" y="1409981"/>
            <a:ext cx="5285714" cy="22476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D14558-9748-2EF5-EABB-7C7032EB8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80" y="1127834"/>
            <a:ext cx="4778447" cy="25297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8CA941B-7E22-8B34-9EDC-35064ACDDCCF}"/>
              </a:ext>
            </a:extLst>
          </p:cNvPr>
          <p:cNvSpPr txBox="1"/>
          <p:nvPr/>
        </p:nvSpPr>
        <p:spPr>
          <a:xfrm>
            <a:off x="579134" y="2930759"/>
            <a:ext cx="17551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HC-SR04 Ultrasonic Sensors</a:t>
            </a:r>
            <a:endParaRPr lang="en-SG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4A8890-0639-C4CF-BD3B-3DAE230743E2}"/>
              </a:ext>
            </a:extLst>
          </p:cNvPr>
          <p:cNvSpPr txBox="1"/>
          <p:nvPr/>
        </p:nvSpPr>
        <p:spPr>
          <a:xfrm>
            <a:off x="433172" y="724158"/>
            <a:ext cx="45594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Normal firmware’s distance data calculate code </a:t>
            </a:r>
            <a:endParaRPr lang="en-SG" sz="1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7E498C-8963-3178-6838-AD568B8FE8C3}"/>
              </a:ext>
            </a:extLst>
          </p:cNvPr>
          <p:cNvSpPr txBox="1"/>
          <p:nvPr/>
        </p:nvSpPr>
        <p:spPr>
          <a:xfrm>
            <a:off x="5523116" y="785168"/>
            <a:ext cx="59404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Malicious firmware’s distance calculate code which added the random latency of the time and random offset of the distance: </a:t>
            </a:r>
            <a:endParaRPr lang="en-SG" sz="1600" b="1" dirty="0">
              <a:solidFill>
                <a:srgbClr val="C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A5464B-84A6-9C60-1AF9-927D03040FC6}"/>
              </a:ext>
            </a:extLst>
          </p:cNvPr>
          <p:cNvSpPr/>
          <p:nvPr/>
        </p:nvSpPr>
        <p:spPr>
          <a:xfrm>
            <a:off x="7324344" y="2191752"/>
            <a:ext cx="1325880" cy="22838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523807-8781-7C59-C302-643F9FF9D732}"/>
              </a:ext>
            </a:extLst>
          </p:cNvPr>
          <p:cNvSpPr/>
          <p:nvPr/>
        </p:nvSpPr>
        <p:spPr>
          <a:xfrm>
            <a:off x="7324344" y="2539021"/>
            <a:ext cx="1426464" cy="22838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B59A32-1968-34DD-6238-385834F4D607}"/>
              </a:ext>
            </a:extLst>
          </p:cNvPr>
          <p:cNvSpPr/>
          <p:nvPr/>
        </p:nvSpPr>
        <p:spPr>
          <a:xfrm>
            <a:off x="9098280" y="3015287"/>
            <a:ext cx="1286256" cy="29260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19CBBC4-2A43-082F-8E6F-581155744A13}"/>
              </a:ext>
            </a:extLst>
          </p:cNvPr>
          <p:cNvCxnSpPr/>
          <p:nvPr/>
        </p:nvCxnSpPr>
        <p:spPr>
          <a:xfrm>
            <a:off x="3979164" y="3161591"/>
            <a:ext cx="202692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EBF2C8E-8939-4917-268B-BC661D968CF3}"/>
              </a:ext>
            </a:extLst>
          </p:cNvPr>
          <p:cNvCxnSpPr>
            <a:cxnSpLocks/>
          </p:cNvCxnSpPr>
          <p:nvPr/>
        </p:nvCxnSpPr>
        <p:spPr>
          <a:xfrm>
            <a:off x="2458212" y="2661756"/>
            <a:ext cx="354787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A21FC7D-8EAA-0176-AB6B-38E83CFFA9DD}"/>
              </a:ext>
            </a:extLst>
          </p:cNvPr>
          <p:cNvCxnSpPr>
            <a:cxnSpLocks/>
          </p:cNvCxnSpPr>
          <p:nvPr/>
        </p:nvCxnSpPr>
        <p:spPr>
          <a:xfrm>
            <a:off x="2334260" y="2264089"/>
            <a:ext cx="367182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077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690124-792A-9396-E3F1-5EA57B878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3327" y="1845767"/>
            <a:ext cx="1306292" cy="86541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" name="Cube 4">
            <a:extLst>
              <a:ext uri="{FF2B5EF4-FFF2-40B4-BE49-F238E27FC236}">
                <a16:creationId xmlns:a16="http://schemas.microsoft.com/office/drawing/2014/main" id="{8654C0E8-471F-DF36-2240-C760B7B79B3E}"/>
              </a:ext>
            </a:extLst>
          </p:cNvPr>
          <p:cNvSpPr/>
          <p:nvPr/>
        </p:nvSpPr>
        <p:spPr>
          <a:xfrm>
            <a:off x="1042458" y="3308485"/>
            <a:ext cx="1247898" cy="522575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53C18A-67C3-EA81-9BC6-E44E6FB32630}"/>
              </a:ext>
            </a:extLst>
          </p:cNvPr>
          <p:cNvSpPr/>
          <p:nvPr/>
        </p:nvSpPr>
        <p:spPr>
          <a:xfrm>
            <a:off x="802299" y="3140287"/>
            <a:ext cx="1728216" cy="429486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8D62141-9984-D3D7-4356-8D9873A4075F}"/>
              </a:ext>
            </a:extLst>
          </p:cNvPr>
          <p:cNvSpPr/>
          <p:nvPr/>
        </p:nvSpPr>
        <p:spPr>
          <a:xfrm>
            <a:off x="3599449" y="2006353"/>
            <a:ext cx="481219" cy="1622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AC0FA7-0DFE-5857-59A0-6AFBB5DB5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981" y="1819621"/>
            <a:ext cx="566442" cy="54259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AB03320-F982-28F4-B3FF-9E8761F51DE4}"/>
              </a:ext>
            </a:extLst>
          </p:cNvPr>
          <p:cNvSpPr txBox="1"/>
          <p:nvPr/>
        </p:nvSpPr>
        <p:spPr>
          <a:xfrm>
            <a:off x="676418" y="2687867"/>
            <a:ext cx="22607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Item top area reflection distance data generated by sensor </a:t>
            </a:r>
            <a:endParaRPr lang="en-SG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E5E3A1-AA52-7AEB-FBEA-C88039549815}"/>
              </a:ext>
            </a:extLst>
          </p:cNvPr>
          <p:cNvSpPr txBox="1"/>
          <p:nvPr/>
        </p:nvSpPr>
        <p:spPr>
          <a:xfrm>
            <a:off x="4080668" y="1357321"/>
            <a:ext cx="1418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Ground</a:t>
            </a:r>
            <a:r>
              <a:rPr lang="en-SG" sz="1200" b="1" dirty="0"/>
              <a:t> </a:t>
            </a:r>
            <a:r>
              <a:rPr lang="en-US" sz="1200" b="1" dirty="0"/>
              <a:t>contour </a:t>
            </a:r>
            <a:r>
              <a:rPr lang="en-SG" sz="1200" b="1" dirty="0"/>
              <a:t>generate unit 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93FA45E-E779-3B13-1097-0712560E8B6F}"/>
              </a:ext>
            </a:extLst>
          </p:cNvPr>
          <p:cNvSpPr/>
          <p:nvPr/>
        </p:nvSpPr>
        <p:spPr>
          <a:xfrm>
            <a:off x="5189829" y="2022614"/>
            <a:ext cx="481219" cy="1622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014E4A-E59D-76B0-B445-A743B0C7BFC7}"/>
              </a:ext>
            </a:extLst>
          </p:cNvPr>
          <p:cNvSpPr txBox="1"/>
          <p:nvPr/>
        </p:nvSpPr>
        <p:spPr>
          <a:xfrm>
            <a:off x="5780295" y="1357321"/>
            <a:ext cx="1418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Simple ground contour matrix  </a:t>
            </a:r>
            <a:endParaRPr lang="en-SG" sz="1200" b="1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895587D-BC4C-86C6-3D45-603618F818FF}"/>
              </a:ext>
            </a:extLst>
          </p:cNvPr>
          <p:cNvSpPr/>
          <p:nvPr/>
        </p:nvSpPr>
        <p:spPr>
          <a:xfrm>
            <a:off x="7272365" y="2116224"/>
            <a:ext cx="481219" cy="1622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170C7A8-BFCA-0D2E-97CD-72E807C34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0853" y="1882610"/>
            <a:ext cx="897771" cy="116249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AE89910-A1D8-E1A9-8A6E-AB09AF901F6B}"/>
              </a:ext>
            </a:extLst>
          </p:cNvPr>
          <p:cNvSpPr txBox="1"/>
          <p:nvPr/>
        </p:nvSpPr>
        <p:spPr>
          <a:xfrm>
            <a:off x="7479923" y="1384102"/>
            <a:ext cx="18205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Drone controller’s Terrain matching function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25F73203-C1CC-1069-8B85-28769D0E0717}"/>
              </a:ext>
            </a:extLst>
          </p:cNvPr>
          <p:cNvSpPr/>
          <p:nvPr/>
        </p:nvSpPr>
        <p:spPr>
          <a:xfrm>
            <a:off x="8925893" y="2144121"/>
            <a:ext cx="481219" cy="1622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A8F4DD1-59BF-6C53-3BE5-68C900F677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4381" y="2006353"/>
            <a:ext cx="897771" cy="61647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62C3DC7-3B7E-C19D-C78E-A01D985E7F9D}"/>
              </a:ext>
            </a:extLst>
          </p:cNvPr>
          <p:cNvSpPr txBox="1"/>
          <p:nvPr/>
        </p:nvSpPr>
        <p:spPr>
          <a:xfrm>
            <a:off x="9503352" y="1406015"/>
            <a:ext cx="177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Control command to guide the drone landing</a:t>
            </a:r>
            <a:endParaRPr lang="en-SG" sz="1200" b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D538108-1FB8-602A-6ECD-32A3FCEAB6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 flipV="1">
            <a:off x="2453136" y="1849442"/>
            <a:ext cx="712684" cy="55249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3FD354AB-9253-FE1C-404B-5DA78BE2DB15}"/>
              </a:ext>
            </a:extLst>
          </p:cNvPr>
          <p:cNvSpPr/>
          <p:nvPr/>
        </p:nvSpPr>
        <p:spPr>
          <a:xfrm rot="18900542">
            <a:off x="1724101" y="2414535"/>
            <a:ext cx="481219" cy="1622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C760DC-C7DE-D652-687C-DCB972DCCDB9}"/>
              </a:ext>
            </a:extLst>
          </p:cNvPr>
          <p:cNvSpPr txBox="1"/>
          <p:nvPr/>
        </p:nvSpPr>
        <p:spPr>
          <a:xfrm>
            <a:off x="2343761" y="1357322"/>
            <a:ext cx="16077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HC-SR04 Ultrasonic Sensors </a:t>
            </a:r>
            <a:endParaRPr lang="en-SG" sz="1200" b="1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4020772-9537-3DD7-E538-23449F7AD1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61958" y="3631188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3" name="Arrow: Right 22">
            <a:extLst>
              <a:ext uri="{FF2B5EF4-FFF2-40B4-BE49-F238E27FC236}">
                <a16:creationId xmlns:a16="http://schemas.microsoft.com/office/drawing/2014/main" id="{5C0BA40A-1FCA-8DAC-4809-1731B561D9AC}"/>
              </a:ext>
            </a:extLst>
          </p:cNvPr>
          <p:cNvSpPr/>
          <p:nvPr/>
        </p:nvSpPr>
        <p:spPr>
          <a:xfrm rot="2968346">
            <a:off x="4787974" y="2752956"/>
            <a:ext cx="987995" cy="1397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417D21C-8C25-CEB8-6BA1-E6EFB575664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5735283" y="3308485"/>
            <a:ext cx="1306292" cy="86541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2E06569-2A27-A0E8-1285-888910E8E743}"/>
              </a:ext>
            </a:extLst>
          </p:cNvPr>
          <p:cNvSpPr txBox="1"/>
          <p:nvPr/>
        </p:nvSpPr>
        <p:spPr>
          <a:xfrm>
            <a:off x="5724927" y="2884994"/>
            <a:ext cx="1418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Fake ground contour matrix  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6D962475-6A08-D756-F7FB-095F9EB09984}"/>
              </a:ext>
            </a:extLst>
          </p:cNvPr>
          <p:cNvSpPr/>
          <p:nvPr/>
        </p:nvSpPr>
        <p:spPr>
          <a:xfrm rot="18893227">
            <a:off x="6985926" y="2785843"/>
            <a:ext cx="987995" cy="1397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2961121B-FDE0-72B7-F371-32396AF586BA}"/>
              </a:ext>
            </a:extLst>
          </p:cNvPr>
          <p:cNvSpPr/>
          <p:nvPr/>
        </p:nvSpPr>
        <p:spPr>
          <a:xfrm rot="3074843">
            <a:off x="8738793" y="2785842"/>
            <a:ext cx="987995" cy="1397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0098785-A1D7-AB68-BF57-AA27A0D81D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78932" y="3191601"/>
            <a:ext cx="1306292" cy="115700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9695023-DBDC-143F-606B-1D9C73A8297A}"/>
              </a:ext>
            </a:extLst>
          </p:cNvPr>
          <p:cNvSpPr txBox="1"/>
          <p:nvPr/>
        </p:nvSpPr>
        <p:spPr>
          <a:xfrm>
            <a:off x="9553375" y="2729936"/>
            <a:ext cx="177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Incorrect command caused drone crash</a:t>
            </a:r>
            <a:endParaRPr lang="en-SG" sz="1200" b="1" dirty="0">
              <a:solidFill>
                <a:srgbClr val="FF0000"/>
              </a:solidFill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23BC0430-64FE-54DF-0508-4C7F2473E3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08240" y="3045109"/>
            <a:ext cx="489507" cy="56952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2E1482A-5C82-6CA3-00EC-59D933C2859E}"/>
              </a:ext>
            </a:extLst>
          </p:cNvPr>
          <p:cNvCxnSpPr>
            <a:stCxn id="22" idx="3"/>
            <a:endCxn id="33" idx="2"/>
          </p:cNvCxnSpPr>
          <p:nvPr/>
        </p:nvCxnSpPr>
        <p:spPr>
          <a:xfrm flipV="1">
            <a:off x="3951465" y="3614632"/>
            <a:ext cx="601529" cy="287914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0772F1F4-9662-7853-838A-5D0ECB3C7EF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01437" y="3758589"/>
            <a:ext cx="339408" cy="25979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724CEF9-D21D-AA10-709A-0139F2CF0CB8}"/>
              </a:ext>
            </a:extLst>
          </p:cNvPr>
          <p:cNvSpPr txBox="1"/>
          <p:nvPr/>
        </p:nvSpPr>
        <p:spPr>
          <a:xfrm>
            <a:off x="2808838" y="3338389"/>
            <a:ext cx="11443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Red team attacker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E4BFA64-5798-AC11-19D1-5CC31AC61780}"/>
              </a:ext>
            </a:extLst>
          </p:cNvPr>
          <p:cNvSpPr txBox="1"/>
          <p:nvPr/>
        </p:nvSpPr>
        <p:spPr>
          <a:xfrm>
            <a:off x="4440972" y="3872469"/>
            <a:ext cx="11443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Fake firmware update email</a:t>
            </a:r>
            <a:endParaRPr lang="en-SG" sz="1200" b="1" dirty="0">
              <a:solidFill>
                <a:srgbClr val="FF0000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D6156B9-622E-4AEE-9EC1-FA2E8B0D0000}"/>
              </a:ext>
            </a:extLst>
          </p:cNvPr>
          <p:cNvCxnSpPr>
            <a:stCxn id="33" idx="0"/>
            <a:endCxn id="8" idx="2"/>
          </p:cNvCxnSpPr>
          <p:nvPr/>
        </p:nvCxnSpPr>
        <p:spPr>
          <a:xfrm flipV="1">
            <a:off x="4552994" y="2362213"/>
            <a:ext cx="5208" cy="68289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8A7A85B8-5A8B-C76D-BA22-9503FDFB4A1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97220" y="2608555"/>
            <a:ext cx="417996" cy="292597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AC567204-877F-0C1F-AD3E-FF305EFD8773}"/>
              </a:ext>
            </a:extLst>
          </p:cNvPr>
          <p:cNvSpPr txBox="1"/>
          <p:nvPr/>
        </p:nvSpPr>
        <p:spPr>
          <a:xfrm>
            <a:off x="3461958" y="2495404"/>
            <a:ext cx="11443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Malicious Firmware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AF9CD06-D774-F14B-FBA4-4F0C5831DA66}"/>
              </a:ext>
            </a:extLst>
          </p:cNvPr>
          <p:cNvSpPr txBox="1"/>
          <p:nvPr/>
        </p:nvSpPr>
        <p:spPr>
          <a:xfrm>
            <a:off x="4745112" y="3014392"/>
            <a:ext cx="14188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Drone maintenance engineer 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408409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F9669F2-CB73-B201-EA17-F50BD52B7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389" y="321058"/>
            <a:ext cx="5076051" cy="6215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13D2C8F-D9AF-3F27-B784-F3C0DCC48C8F}"/>
              </a:ext>
            </a:extLst>
          </p:cNvPr>
          <p:cNvSpPr txBox="1"/>
          <p:nvPr/>
        </p:nvSpPr>
        <p:spPr>
          <a:xfrm>
            <a:off x="161925" y="342805"/>
            <a:ext cx="25914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Drone selection button (if multiple drones are connected to the Wi-Fi AP)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D859A401-B75C-8BC1-8A91-2240CBF0C74B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753360" y="573638"/>
            <a:ext cx="666115" cy="230832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D0E4B04-F112-C348-E465-BA7E792130EF}"/>
              </a:ext>
            </a:extLst>
          </p:cNvPr>
          <p:cNvSpPr txBox="1"/>
          <p:nvPr/>
        </p:nvSpPr>
        <p:spPr>
          <a:xfrm>
            <a:off x="238125" y="896803"/>
            <a:ext cx="234593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Drone connection state indicator 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851CE04-BECC-381C-4CE4-16F6080C825F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2584064" y="896803"/>
            <a:ext cx="1702186" cy="138500"/>
          </a:xfrm>
          <a:prstGeom prst="bentConnector3">
            <a:avLst>
              <a:gd name="adj1" fmla="val 99802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253C881-5B35-E7BE-EFB2-30375A4A3326}"/>
              </a:ext>
            </a:extLst>
          </p:cNvPr>
          <p:cNvSpPr txBox="1"/>
          <p:nvPr/>
        </p:nvSpPr>
        <p:spPr>
          <a:xfrm>
            <a:off x="238123" y="1241715"/>
            <a:ext cx="20669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Drone battery state indicator 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79B56C9-B0D9-C2C5-37C8-1366F67439B2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2305050" y="896803"/>
            <a:ext cx="2800350" cy="483412"/>
          </a:xfrm>
          <a:prstGeom prst="bentConnector3">
            <a:avLst>
              <a:gd name="adj1" fmla="val 9966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E51EA9F-FA53-6BE7-F3EE-8B7EABD03D77}"/>
              </a:ext>
            </a:extLst>
          </p:cNvPr>
          <p:cNvSpPr txBox="1"/>
          <p:nvPr/>
        </p:nvSpPr>
        <p:spPr>
          <a:xfrm>
            <a:off x="8854965" y="342805"/>
            <a:ext cx="29465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Ground contour generate unit connection state indicator 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8158036E-E76A-79FB-099B-4A73FE3AD0F1}"/>
              </a:ext>
            </a:extLst>
          </p:cNvPr>
          <p:cNvCxnSpPr>
            <a:cxnSpLocks/>
            <a:stCxn id="28" idx="1"/>
          </p:cNvCxnSpPr>
          <p:nvPr/>
        </p:nvCxnSpPr>
        <p:spPr>
          <a:xfrm rot="10800000" flipV="1">
            <a:off x="5705475" y="573638"/>
            <a:ext cx="3149490" cy="131212"/>
          </a:xfrm>
          <a:prstGeom prst="bentConnector3">
            <a:avLst>
              <a:gd name="adj1" fmla="val 99901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FF0B38F-D770-4F54-DD06-7DB3521143C6}"/>
              </a:ext>
            </a:extLst>
          </p:cNvPr>
          <p:cNvSpPr txBox="1"/>
          <p:nvPr/>
        </p:nvSpPr>
        <p:spPr>
          <a:xfrm>
            <a:off x="8854965" y="826216"/>
            <a:ext cx="29465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Ground contour generate unit current firmware state indicator 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D51CFC59-494B-FC6A-6EEB-9EEEC5114371}"/>
              </a:ext>
            </a:extLst>
          </p:cNvPr>
          <p:cNvCxnSpPr>
            <a:cxnSpLocks/>
            <a:stCxn id="36" idx="1"/>
          </p:cNvCxnSpPr>
          <p:nvPr/>
        </p:nvCxnSpPr>
        <p:spPr>
          <a:xfrm rot="10800000">
            <a:off x="6296025" y="896803"/>
            <a:ext cx="2558940" cy="160246"/>
          </a:xfrm>
          <a:prstGeom prst="bentConnector3">
            <a:avLst>
              <a:gd name="adj1" fmla="val 99506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3252F2A-07F3-A0CC-0F49-96C239AF7ADD}"/>
              </a:ext>
            </a:extLst>
          </p:cNvPr>
          <p:cNvCxnSpPr>
            <a:cxnSpLocks/>
          </p:cNvCxnSpPr>
          <p:nvPr/>
        </p:nvCxnSpPr>
        <p:spPr>
          <a:xfrm flipV="1">
            <a:off x="2305050" y="1990724"/>
            <a:ext cx="1628775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6DE1FA5-F378-2361-C0C4-3020174604CD}"/>
              </a:ext>
            </a:extLst>
          </p:cNvPr>
          <p:cNvSpPr txBox="1"/>
          <p:nvPr/>
        </p:nvSpPr>
        <p:spPr>
          <a:xfrm>
            <a:off x="238123" y="1852225"/>
            <a:ext cx="20669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Drone Front camera display 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50E7378-6186-BAE2-8034-16A1C3994B9A}"/>
              </a:ext>
            </a:extLst>
          </p:cNvPr>
          <p:cNvSpPr/>
          <p:nvPr/>
        </p:nvSpPr>
        <p:spPr>
          <a:xfrm>
            <a:off x="3028198" y="3686175"/>
            <a:ext cx="1628775" cy="104260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1BDEB0C-37D5-B1DF-7000-511620B06728}"/>
              </a:ext>
            </a:extLst>
          </p:cNvPr>
          <p:cNvCxnSpPr>
            <a:cxnSpLocks/>
            <a:stCxn id="49" idx="3"/>
            <a:endCxn id="46" idx="1"/>
          </p:cNvCxnSpPr>
          <p:nvPr/>
        </p:nvCxnSpPr>
        <p:spPr>
          <a:xfrm>
            <a:off x="2339950" y="4142258"/>
            <a:ext cx="68824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341FAC7-3362-1B35-289A-47EFFC27D155}"/>
              </a:ext>
            </a:extLst>
          </p:cNvPr>
          <p:cNvSpPr txBox="1"/>
          <p:nvPr/>
        </p:nvSpPr>
        <p:spPr>
          <a:xfrm>
            <a:off x="273024" y="3911425"/>
            <a:ext cx="20669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Drone vertical motion control panel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C4745CE-8C21-A26F-72C7-E8910A6D71EF}"/>
              </a:ext>
            </a:extLst>
          </p:cNvPr>
          <p:cNvSpPr/>
          <p:nvPr/>
        </p:nvSpPr>
        <p:spPr>
          <a:xfrm>
            <a:off x="4772164" y="3686175"/>
            <a:ext cx="933311" cy="104260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55F3461B-702A-320C-4E53-0396E555426A}"/>
              </a:ext>
            </a:extLst>
          </p:cNvPr>
          <p:cNvCxnSpPr>
            <a:cxnSpLocks/>
            <a:stCxn id="56" idx="3"/>
            <a:endCxn id="52" idx="0"/>
          </p:cNvCxnSpPr>
          <p:nvPr/>
        </p:nvCxnSpPr>
        <p:spPr>
          <a:xfrm>
            <a:off x="2507864" y="3515657"/>
            <a:ext cx="2730956" cy="170518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4F161AC-5B26-3F54-6988-D15D0E7E11FC}"/>
              </a:ext>
            </a:extLst>
          </p:cNvPr>
          <p:cNvSpPr txBox="1"/>
          <p:nvPr/>
        </p:nvSpPr>
        <p:spPr>
          <a:xfrm>
            <a:off x="273024" y="3284824"/>
            <a:ext cx="22348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Drone  take off / landing control and camera mode switch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5A9450A-4E02-461C-7A7B-F28EC11756A3}"/>
              </a:ext>
            </a:extLst>
          </p:cNvPr>
          <p:cNvSpPr/>
          <p:nvPr/>
        </p:nvSpPr>
        <p:spPr>
          <a:xfrm>
            <a:off x="5820666" y="3685243"/>
            <a:ext cx="1485009" cy="104260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E07A2BD-4C56-1D5D-CE19-B5EE5812FE3F}"/>
              </a:ext>
            </a:extLst>
          </p:cNvPr>
          <p:cNvSpPr txBox="1"/>
          <p:nvPr/>
        </p:nvSpPr>
        <p:spPr>
          <a:xfrm>
            <a:off x="273023" y="2757631"/>
            <a:ext cx="22449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Drone horizontal motion control panel </a:t>
            </a: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B1215327-1E00-B4B9-C4D1-B44327817F73}"/>
              </a:ext>
            </a:extLst>
          </p:cNvPr>
          <p:cNvCxnSpPr>
            <a:cxnSpLocks/>
            <a:stCxn id="63" idx="3"/>
            <a:endCxn id="62" idx="0"/>
          </p:cNvCxnSpPr>
          <p:nvPr/>
        </p:nvCxnSpPr>
        <p:spPr>
          <a:xfrm>
            <a:off x="2518022" y="2988464"/>
            <a:ext cx="4045149" cy="696779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1C583A0-9382-7CB6-595C-86996595B7B7}"/>
              </a:ext>
            </a:extLst>
          </p:cNvPr>
          <p:cNvCxnSpPr>
            <a:cxnSpLocks/>
          </p:cNvCxnSpPr>
          <p:nvPr/>
        </p:nvCxnSpPr>
        <p:spPr>
          <a:xfrm>
            <a:off x="2753360" y="4836792"/>
            <a:ext cx="49602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51A43FC-73F8-311C-7479-7B743DC908DC}"/>
              </a:ext>
            </a:extLst>
          </p:cNvPr>
          <p:cNvSpPr txBox="1"/>
          <p:nvPr/>
        </p:nvSpPr>
        <p:spPr>
          <a:xfrm>
            <a:off x="238123" y="4605959"/>
            <a:ext cx="2515237" cy="120032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G" sz="1200" b="1" dirty="0"/>
              <a:t>Drone route / track action area: </a:t>
            </a:r>
          </a:p>
          <a:p>
            <a:pPr marL="228600" indent="-228600">
              <a:buAutoNum type="arabicPeriod"/>
            </a:pPr>
            <a:r>
              <a:rPr lang="en-SG" sz="1200" b="1" dirty="0"/>
              <a:t>Track/Route selection </a:t>
            </a:r>
          </a:p>
          <a:p>
            <a:pPr marL="228600" indent="-228600">
              <a:buAutoNum type="arabicPeriod"/>
            </a:pPr>
            <a:r>
              <a:rPr lang="en-SG" sz="1200" b="1" dirty="0"/>
              <a:t>Track active button</a:t>
            </a:r>
          </a:p>
          <a:p>
            <a:pPr marL="228600" indent="-228600">
              <a:buAutoNum type="arabicPeriod"/>
            </a:pPr>
            <a:r>
              <a:rPr lang="en-SG" sz="1200" b="1" dirty="0"/>
              <a:t>Track adjustment /edit pop up dialog. </a:t>
            </a:r>
          </a:p>
          <a:p>
            <a:pPr marL="228600" indent="-228600">
              <a:buAutoNum type="arabicPeriod"/>
            </a:pPr>
            <a:r>
              <a:rPr lang="en-SG" sz="1200" b="1" dirty="0"/>
              <a:t>New track/route file load button 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2E60241-9205-82BD-CC1B-02E9DDCFED58}"/>
              </a:ext>
            </a:extLst>
          </p:cNvPr>
          <p:cNvSpPr/>
          <p:nvPr/>
        </p:nvSpPr>
        <p:spPr>
          <a:xfrm>
            <a:off x="3272312" y="4962309"/>
            <a:ext cx="3595213" cy="33118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58C6F3F-4855-BFC7-8C9F-62BC7BCC63A6}"/>
              </a:ext>
            </a:extLst>
          </p:cNvPr>
          <p:cNvSpPr txBox="1"/>
          <p:nvPr/>
        </p:nvSpPr>
        <p:spPr>
          <a:xfrm>
            <a:off x="238124" y="5961197"/>
            <a:ext cx="20669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Drone track action and route waypoint display panel</a:t>
            </a: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E97F285B-A1C4-0C14-686A-1F0A6C84CFBF}"/>
              </a:ext>
            </a:extLst>
          </p:cNvPr>
          <p:cNvCxnSpPr>
            <a:cxnSpLocks/>
            <a:stCxn id="73" idx="3"/>
            <a:endCxn id="70" idx="1"/>
          </p:cNvCxnSpPr>
          <p:nvPr/>
        </p:nvCxnSpPr>
        <p:spPr>
          <a:xfrm flipV="1">
            <a:off x="2305050" y="5127901"/>
            <a:ext cx="967262" cy="1064129"/>
          </a:xfrm>
          <a:prstGeom prst="bentConnector3">
            <a:avLst>
              <a:gd name="adj1" fmla="val 7068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3C8C573D-84D0-F8CA-F7E2-8BD63AF590B8}"/>
              </a:ext>
            </a:extLst>
          </p:cNvPr>
          <p:cNvSpPr/>
          <p:nvPr/>
        </p:nvSpPr>
        <p:spPr>
          <a:xfrm>
            <a:off x="7248595" y="781044"/>
            <a:ext cx="682447" cy="329421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8BAE3EF-B25B-7E08-3AEF-DE2BB3309A17}"/>
              </a:ext>
            </a:extLst>
          </p:cNvPr>
          <p:cNvCxnSpPr>
            <a:cxnSpLocks/>
          </p:cNvCxnSpPr>
          <p:nvPr/>
        </p:nvCxnSpPr>
        <p:spPr>
          <a:xfrm flipH="1">
            <a:off x="7939778" y="2075456"/>
            <a:ext cx="83898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8504939D-9C1E-1363-4F10-166A72BA8EFA}"/>
              </a:ext>
            </a:extLst>
          </p:cNvPr>
          <p:cNvSpPr txBox="1"/>
          <p:nvPr/>
        </p:nvSpPr>
        <p:spPr>
          <a:xfrm>
            <a:off x="8787501" y="1917415"/>
            <a:ext cx="2244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Drone sensor and Ground contour generate unit feedback data display panel 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7ECFDF3-C2B1-9AD5-728E-125677F1EA26}"/>
              </a:ext>
            </a:extLst>
          </p:cNvPr>
          <p:cNvSpPr/>
          <p:nvPr/>
        </p:nvSpPr>
        <p:spPr>
          <a:xfrm>
            <a:off x="3364001" y="5403842"/>
            <a:ext cx="2798674" cy="33118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749717F-C000-CB6A-EFBC-08815679FF22}"/>
              </a:ext>
            </a:extLst>
          </p:cNvPr>
          <p:cNvSpPr txBox="1"/>
          <p:nvPr/>
        </p:nvSpPr>
        <p:spPr>
          <a:xfrm>
            <a:off x="8854965" y="2872504"/>
            <a:ext cx="285529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PATT attestation parameter config panel: </a:t>
            </a:r>
          </a:p>
          <a:p>
            <a:pPr marL="228600" indent="-228600">
              <a:buAutoNum type="arabicPeriod"/>
            </a:pPr>
            <a:r>
              <a:rPr lang="en-SG" sz="1200" b="1" dirty="0"/>
              <a:t>Iteration loop execution number</a:t>
            </a:r>
          </a:p>
          <a:p>
            <a:pPr marL="228600" indent="-228600">
              <a:buAutoNum type="arabicPeriod"/>
            </a:pPr>
            <a:r>
              <a:rPr lang="en-SG" sz="1200" b="1" dirty="0"/>
              <a:t>Block size [k] value</a:t>
            </a:r>
          </a:p>
          <a:p>
            <a:pPr marL="228600" indent="-228600">
              <a:buAutoNum type="arabicPeriod"/>
            </a:pPr>
            <a:r>
              <a:rPr lang="en-SG" sz="1200" b="1" dirty="0"/>
              <a:t>Generated random seed </a:t>
            </a:r>
          </a:p>
        </p:txBody>
      </p: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AC8BAC35-D1D1-B832-6549-21E66B5BA489}"/>
              </a:ext>
            </a:extLst>
          </p:cNvPr>
          <p:cNvCxnSpPr>
            <a:cxnSpLocks/>
            <a:stCxn id="88" idx="1"/>
            <a:endCxn id="87" idx="3"/>
          </p:cNvCxnSpPr>
          <p:nvPr/>
        </p:nvCxnSpPr>
        <p:spPr>
          <a:xfrm rot="10800000" flipV="1">
            <a:off x="6162675" y="3288002"/>
            <a:ext cx="2692290" cy="2281431"/>
          </a:xfrm>
          <a:prstGeom prst="bentConnector3">
            <a:avLst>
              <a:gd name="adj1" fmla="val 17452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27481D6B-8FFC-56F4-1B97-60451262AE69}"/>
              </a:ext>
            </a:extLst>
          </p:cNvPr>
          <p:cNvCxnSpPr>
            <a:cxnSpLocks/>
          </p:cNvCxnSpPr>
          <p:nvPr/>
        </p:nvCxnSpPr>
        <p:spPr>
          <a:xfrm rot="10800000" flipV="1">
            <a:off x="6838009" y="4167593"/>
            <a:ext cx="2016956" cy="1278442"/>
          </a:xfrm>
          <a:prstGeom prst="bentConnector3">
            <a:avLst>
              <a:gd name="adj1" fmla="val 40083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B8CEDC87-1538-D23C-FA44-A31C9E2815A1}"/>
              </a:ext>
            </a:extLst>
          </p:cNvPr>
          <p:cNvSpPr txBox="1"/>
          <p:nvPr/>
        </p:nvSpPr>
        <p:spPr>
          <a:xfrm>
            <a:off x="8869314" y="4029093"/>
            <a:ext cx="27074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PATT attestation execution start button</a:t>
            </a:r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1EF91D58-225D-04BE-F198-C168916A279B}"/>
              </a:ext>
            </a:extLst>
          </p:cNvPr>
          <p:cNvCxnSpPr>
            <a:cxnSpLocks/>
          </p:cNvCxnSpPr>
          <p:nvPr/>
        </p:nvCxnSpPr>
        <p:spPr>
          <a:xfrm rot="10800000" flipV="1">
            <a:off x="7010444" y="4916045"/>
            <a:ext cx="1884331" cy="992545"/>
          </a:xfrm>
          <a:prstGeom prst="bentConnector3">
            <a:avLst>
              <a:gd name="adj1" fmla="val 14111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06902020-F875-10C7-E63E-0282D38EF035}"/>
              </a:ext>
            </a:extLst>
          </p:cNvPr>
          <p:cNvSpPr txBox="1"/>
          <p:nvPr/>
        </p:nvSpPr>
        <p:spPr>
          <a:xfrm>
            <a:off x="8869314" y="4777545"/>
            <a:ext cx="27074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Local hash checksum value </a:t>
            </a:r>
          </a:p>
        </p:txBody>
      </p: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78E7C62B-82DE-0A1E-1233-5336EAD90B76}"/>
              </a:ext>
            </a:extLst>
          </p:cNvPr>
          <p:cNvCxnSpPr>
            <a:cxnSpLocks/>
          </p:cNvCxnSpPr>
          <p:nvPr/>
        </p:nvCxnSpPr>
        <p:spPr>
          <a:xfrm rot="10800000" flipV="1">
            <a:off x="7010445" y="5446036"/>
            <a:ext cx="2065518" cy="702466"/>
          </a:xfrm>
          <a:prstGeom prst="bentConnector3">
            <a:avLst>
              <a:gd name="adj1" fmla="val 15875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49A7ACB9-1B9E-9552-5935-0DF53C6548A9}"/>
              </a:ext>
            </a:extLst>
          </p:cNvPr>
          <p:cNvSpPr txBox="1"/>
          <p:nvPr/>
        </p:nvSpPr>
        <p:spPr>
          <a:xfrm>
            <a:off x="9067210" y="5288124"/>
            <a:ext cx="23532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Attestation progress bar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87428C14-4D65-E40A-627E-18BE8C069107}"/>
              </a:ext>
            </a:extLst>
          </p:cNvPr>
          <p:cNvCxnSpPr>
            <a:cxnSpLocks/>
          </p:cNvCxnSpPr>
          <p:nvPr/>
        </p:nvCxnSpPr>
        <p:spPr>
          <a:xfrm flipH="1">
            <a:off x="7010444" y="6354058"/>
            <a:ext cx="206551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F67D7EB7-BB3C-9F74-6A99-C663FEBBAD55}"/>
              </a:ext>
            </a:extLst>
          </p:cNvPr>
          <p:cNvSpPr txBox="1"/>
          <p:nvPr/>
        </p:nvSpPr>
        <p:spPr>
          <a:xfrm>
            <a:off x="9094013" y="6148503"/>
            <a:ext cx="27074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Drone firmware hash checksum value</a:t>
            </a:r>
          </a:p>
        </p:txBody>
      </p:sp>
    </p:spTree>
    <p:extLst>
      <p:ext uri="{BB962C8B-B14F-4D97-AF65-F5344CB8AC3E}">
        <p14:creationId xmlns:p14="http://schemas.microsoft.com/office/powerpoint/2010/main" val="825996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E55707-C64D-E20F-CD6C-D31855BF7F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042"/>
          <a:stretch/>
        </p:blipFill>
        <p:spPr>
          <a:xfrm>
            <a:off x="5031314" y="1634632"/>
            <a:ext cx="5292262" cy="282370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7" name="Picture 6" descr="A computer and a drone&#10;&#10;Description automatically generated">
            <a:extLst>
              <a:ext uri="{FF2B5EF4-FFF2-40B4-BE49-F238E27FC236}">
                <a16:creationId xmlns:a16="http://schemas.microsoft.com/office/drawing/2014/main" id="{4A1F46A6-57D6-72A8-0E86-CA41057F81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74" y="1640508"/>
            <a:ext cx="3509259" cy="280740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18E8DE04-B673-71EB-7E71-945146FFDABC}"/>
              </a:ext>
            </a:extLst>
          </p:cNvPr>
          <p:cNvSpPr/>
          <p:nvPr/>
        </p:nvSpPr>
        <p:spPr>
          <a:xfrm>
            <a:off x="4672584" y="2852928"/>
            <a:ext cx="274320" cy="2011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7027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9D26F93C-7173-BD86-5957-1C1AC3390A9B}"/>
              </a:ext>
            </a:extLst>
          </p:cNvPr>
          <p:cNvSpPr/>
          <p:nvPr/>
        </p:nvSpPr>
        <p:spPr>
          <a:xfrm>
            <a:off x="761261" y="230909"/>
            <a:ext cx="10895030" cy="639604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1579348-ABE2-3449-C493-CC751E134D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230008"/>
              </p:ext>
            </p:extLst>
          </p:nvPr>
        </p:nvGraphicFramePr>
        <p:xfrm>
          <a:off x="761261" y="3283479"/>
          <a:ext cx="5537940" cy="33434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85F704D8-783F-6040-673B-F165D1786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505" y="339553"/>
            <a:ext cx="5169696" cy="249367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B8AA1378-4788-2118-68C4-9E3039DE4E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346899"/>
              </p:ext>
            </p:extLst>
          </p:nvPr>
        </p:nvGraphicFramePr>
        <p:xfrm>
          <a:off x="6299201" y="3297285"/>
          <a:ext cx="5537940" cy="33434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6072015-CDA2-6B79-45FA-B9582FC36E78}"/>
              </a:ext>
            </a:extLst>
          </p:cNvPr>
          <p:cNvSpPr/>
          <p:nvPr/>
        </p:nvSpPr>
        <p:spPr>
          <a:xfrm>
            <a:off x="1747007" y="1586391"/>
            <a:ext cx="3934691" cy="1080655"/>
          </a:xfrm>
          <a:custGeom>
            <a:avLst/>
            <a:gdLst>
              <a:gd name="connsiteX0" fmla="*/ 0 w 3934691"/>
              <a:gd name="connsiteY0" fmla="*/ 83128 h 1080655"/>
              <a:gd name="connsiteX1" fmla="*/ 129309 w 3934691"/>
              <a:gd name="connsiteY1" fmla="*/ 73891 h 1080655"/>
              <a:gd name="connsiteX2" fmla="*/ 193963 w 3934691"/>
              <a:gd name="connsiteY2" fmla="*/ 46182 h 1080655"/>
              <a:gd name="connsiteX3" fmla="*/ 249381 w 3934691"/>
              <a:gd name="connsiteY3" fmla="*/ 36946 h 1080655"/>
              <a:gd name="connsiteX4" fmla="*/ 304800 w 3934691"/>
              <a:gd name="connsiteY4" fmla="*/ 18473 h 1080655"/>
              <a:gd name="connsiteX5" fmla="*/ 369454 w 3934691"/>
              <a:gd name="connsiteY5" fmla="*/ 0 h 1080655"/>
              <a:gd name="connsiteX6" fmla="*/ 674254 w 3934691"/>
              <a:gd name="connsiteY6" fmla="*/ 9237 h 1080655"/>
              <a:gd name="connsiteX7" fmla="*/ 701963 w 3934691"/>
              <a:gd name="connsiteY7" fmla="*/ 27710 h 1080655"/>
              <a:gd name="connsiteX8" fmla="*/ 858981 w 3934691"/>
              <a:gd name="connsiteY8" fmla="*/ 36946 h 1080655"/>
              <a:gd name="connsiteX9" fmla="*/ 1173018 w 3934691"/>
              <a:gd name="connsiteY9" fmla="*/ 55419 h 1080655"/>
              <a:gd name="connsiteX10" fmla="*/ 1237672 w 3934691"/>
              <a:gd name="connsiteY10" fmla="*/ 83128 h 1080655"/>
              <a:gd name="connsiteX11" fmla="*/ 1293091 w 3934691"/>
              <a:gd name="connsiteY11" fmla="*/ 147782 h 1080655"/>
              <a:gd name="connsiteX12" fmla="*/ 1320800 w 3934691"/>
              <a:gd name="connsiteY12" fmla="*/ 175491 h 1080655"/>
              <a:gd name="connsiteX13" fmla="*/ 1357745 w 3934691"/>
              <a:gd name="connsiteY13" fmla="*/ 387928 h 1080655"/>
              <a:gd name="connsiteX14" fmla="*/ 1413163 w 3934691"/>
              <a:gd name="connsiteY14" fmla="*/ 480291 h 1080655"/>
              <a:gd name="connsiteX15" fmla="*/ 1459345 w 3934691"/>
              <a:gd name="connsiteY15" fmla="*/ 554182 h 1080655"/>
              <a:gd name="connsiteX16" fmla="*/ 1477818 w 3934691"/>
              <a:gd name="connsiteY16" fmla="*/ 600364 h 1080655"/>
              <a:gd name="connsiteX17" fmla="*/ 1524000 w 3934691"/>
              <a:gd name="connsiteY17" fmla="*/ 665019 h 1080655"/>
              <a:gd name="connsiteX18" fmla="*/ 1551709 w 3934691"/>
              <a:gd name="connsiteY18" fmla="*/ 748146 h 1080655"/>
              <a:gd name="connsiteX19" fmla="*/ 1570181 w 3934691"/>
              <a:gd name="connsiteY19" fmla="*/ 803564 h 1080655"/>
              <a:gd name="connsiteX20" fmla="*/ 1579418 w 3934691"/>
              <a:gd name="connsiteY20" fmla="*/ 858982 h 1080655"/>
              <a:gd name="connsiteX21" fmla="*/ 1597891 w 3934691"/>
              <a:gd name="connsiteY21" fmla="*/ 895928 h 1080655"/>
              <a:gd name="connsiteX22" fmla="*/ 1607127 w 3934691"/>
              <a:gd name="connsiteY22" fmla="*/ 923637 h 1080655"/>
              <a:gd name="connsiteX23" fmla="*/ 1634836 w 3934691"/>
              <a:gd name="connsiteY23" fmla="*/ 942110 h 1080655"/>
              <a:gd name="connsiteX24" fmla="*/ 1662545 w 3934691"/>
              <a:gd name="connsiteY24" fmla="*/ 979055 h 1080655"/>
              <a:gd name="connsiteX25" fmla="*/ 1764145 w 3934691"/>
              <a:gd name="connsiteY25" fmla="*/ 1071419 h 1080655"/>
              <a:gd name="connsiteX26" fmla="*/ 1856509 w 3934691"/>
              <a:gd name="connsiteY26" fmla="*/ 1080655 h 1080655"/>
              <a:gd name="connsiteX27" fmla="*/ 2355272 w 3934691"/>
              <a:gd name="connsiteY27" fmla="*/ 1025237 h 1080655"/>
              <a:gd name="connsiteX28" fmla="*/ 2419927 w 3934691"/>
              <a:gd name="connsiteY28" fmla="*/ 969819 h 1080655"/>
              <a:gd name="connsiteX29" fmla="*/ 2438400 w 3934691"/>
              <a:gd name="connsiteY29" fmla="*/ 923637 h 1080655"/>
              <a:gd name="connsiteX30" fmla="*/ 2475345 w 3934691"/>
              <a:gd name="connsiteY30" fmla="*/ 868219 h 1080655"/>
              <a:gd name="connsiteX31" fmla="*/ 2503054 w 3934691"/>
              <a:gd name="connsiteY31" fmla="*/ 803564 h 1080655"/>
              <a:gd name="connsiteX32" fmla="*/ 2521527 w 3934691"/>
              <a:gd name="connsiteY32" fmla="*/ 655782 h 1080655"/>
              <a:gd name="connsiteX33" fmla="*/ 2549236 w 3934691"/>
              <a:gd name="connsiteY33" fmla="*/ 618837 h 1080655"/>
              <a:gd name="connsiteX34" fmla="*/ 2567709 w 3934691"/>
              <a:gd name="connsiteY34" fmla="*/ 563419 h 1080655"/>
              <a:gd name="connsiteX35" fmla="*/ 2586181 w 3934691"/>
              <a:gd name="connsiteY35" fmla="*/ 535710 h 1080655"/>
              <a:gd name="connsiteX36" fmla="*/ 2595418 w 3934691"/>
              <a:gd name="connsiteY36" fmla="*/ 489528 h 1080655"/>
              <a:gd name="connsiteX37" fmla="*/ 2604654 w 3934691"/>
              <a:gd name="connsiteY37" fmla="*/ 452582 h 1080655"/>
              <a:gd name="connsiteX38" fmla="*/ 2623127 w 3934691"/>
              <a:gd name="connsiteY38" fmla="*/ 415637 h 1080655"/>
              <a:gd name="connsiteX39" fmla="*/ 2641600 w 3934691"/>
              <a:gd name="connsiteY39" fmla="*/ 295564 h 1080655"/>
              <a:gd name="connsiteX40" fmla="*/ 2660072 w 3934691"/>
              <a:gd name="connsiteY40" fmla="*/ 203200 h 1080655"/>
              <a:gd name="connsiteX41" fmla="*/ 2687781 w 3934691"/>
              <a:gd name="connsiteY41" fmla="*/ 166255 h 1080655"/>
              <a:gd name="connsiteX42" fmla="*/ 2974109 w 3934691"/>
              <a:gd name="connsiteY42" fmla="*/ 129310 h 1080655"/>
              <a:gd name="connsiteX43" fmla="*/ 3389745 w 3934691"/>
              <a:gd name="connsiteY43" fmla="*/ 147782 h 1080655"/>
              <a:gd name="connsiteX44" fmla="*/ 3694545 w 3934691"/>
              <a:gd name="connsiteY44" fmla="*/ 157019 h 1080655"/>
              <a:gd name="connsiteX45" fmla="*/ 3934691 w 3934691"/>
              <a:gd name="connsiteY45" fmla="*/ 193964 h 1080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934691" h="1080655">
                <a:moveTo>
                  <a:pt x="0" y="83128"/>
                </a:moveTo>
                <a:cubicBezTo>
                  <a:pt x="43103" y="80049"/>
                  <a:pt x="86859" y="81977"/>
                  <a:pt x="129309" y="73891"/>
                </a:cubicBezTo>
                <a:cubicBezTo>
                  <a:pt x="152342" y="69504"/>
                  <a:pt x="171553" y="53077"/>
                  <a:pt x="193963" y="46182"/>
                </a:cubicBezTo>
                <a:cubicBezTo>
                  <a:pt x="211862" y="40675"/>
                  <a:pt x="230908" y="40025"/>
                  <a:pt x="249381" y="36946"/>
                </a:cubicBezTo>
                <a:cubicBezTo>
                  <a:pt x="267854" y="30788"/>
                  <a:pt x="286149" y="24068"/>
                  <a:pt x="304800" y="18473"/>
                </a:cubicBezTo>
                <a:cubicBezTo>
                  <a:pt x="420728" y="-16305"/>
                  <a:pt x="276369" y="31031"/>
                  <a:pt x="369454" y="0"/>
                </a:cubicBezTo>
                <a:cubicBezTo>
                  <a:pt x="471054" y="3079"/>
                  <a:pt x="572958" y="795"/>
                  <a:pt x="674254" y="9237"/>
                </a:cubicBezTo>
                <a:cubicBezTo>
                  <a:pt x="685316" y="10159"/>
                  <a:pt x="690985" y="26063"/>
                  <a:pt x="701963" y="27710"/>
                </a:cubicBezTo>
                <a:cubicBezTo>
                  <a:pt x="753813" y="35487"/>
                  <a:pt x="806694" y="33073"/>
                  <a:pt x="858981" y="36946"/>
                </a:cubicBezTo>
                <a:cubicBezTo>
                  <a:pt x="1157712" y="59073"/>
                  <a:pt x="603069" y="31670"/>
                  <a:pt x="1173018" y="55419"/>
                </a:cubicBezTo>
                <a:cubicBezTo>
                  <a:pt x="1191004" y="61414"/>
                  <a:pt x="1224243" y="71042"/>
                  <a:pt x="1237672" y="83128"/>
                </a:cubicBezTo>
                <a:cubicBezTo>
                  <a:pt x="1258771" y="102117"/>
                  <a:pt x="1274102" y="126684"/>
                  <a:pt x="1293091" y="147782"/>
                </a:cubicBezTo>
                <a:cubicBezTo>
                  <a:pt x="1301829" y="157491"/>
                  <a:pt x="1311564" y="166255"/>
                  <a:pt x="1320800" y="175491"/>
                </a:cubicBezTo>
                <a:cubicBezTo>
                  <a:pt x="1321335" y="178971"/>
                  <a:pt x="1348939" y="370316"/>
                  <a:pt x="1357745" y="387928"/>
                </a:cubicBezTo>
                <a:cubicBezTo>
                  <a:pt x="1386147" y="444730"/>
                  <a:pt x="1368581" y="413417"/>
                  <a:pt x="1413163" y="480291"/>
                </a:cubicBezTo>
                <a:cubicBezTo>
                  <a:pt x="1433319" y="560911"/>
                  <a:pt x="1404239" y="471522"/>
                  <a:pt x="1459345" y="554182"/>
                </a:cubicBezTo>
                <a:cubicBezTo>
                  <a:pt x="1468542" y="567977"/>
                  <a:pt x="1469464" y="586043"/>
                  <a:pt x="1477818" y="600364"/>
                </a:cubicBezTo>
                <a:cubicBezTo>
                  <a:pt x="1491163" y="623241"/>
                  <a:pt x="1510655" y="642142"/>
                  <a:pt x="1524000" y="665019"/>
                </a:cubicBezTo>
                <a:cubicBezTo>
                  <a:pt x="1543061" y="697695"/>
                  <a:pt x="1541609" y="714480"/>
                  <a:pt x="1551709" y="748146"/>
                </a:cubicBezTo>
                <a:cubicBezTo>
                  <a:pt x="1557304" y="766797"/>
                  <a:pt x="1566980" y="784357"/>
                  <a:pt x="1570181" y="803564"/>
                </a:cubicBezTo>
                <a:cubicBezTo>
                  <a:pt x="1573260" y="822037"/>
                  <a:pt x="1574037" y="841044"/>
                  <a:pt x="1579418" y="858982"/>
                </a:cubicBezTo>
                <a:cubicBezTo>
                  <a:pt x="1583375" y="872170"/>
                  <a:pt x="1592467" y="883272"/>
                  <a:pt x="1597891" y="895928"/>
                </a:cubicBezTo>
                <a:cubicBezTo>
                  <a:pt x="1601726" y="904877"/>
                  <a:pt x="1601045" y="916034"/>
                  <a:pt x="1607127" y="923637"/>
                </a:cubicBezTo>
                <a:cubicBezTo>
                  <a:pt x="1614062" y="932305"/>
                  <a:pt x="1626987" y="934261"/>
                  <a:pt x="1634836" y="942110"/>
                </a:cubicBezTo>
                <a:cubicBezTo>
                  <a:pt x="1645721" y="952995"/>
                  <a:pt x="1652247" y="967613"/>
                  <a:pt x="1662545" y="979055"/>
                </a:cubicBezTo>
                <a:cubicBezTo>
                  <a:pt x="1669055" y="986288"/>
                  <a:pt x="1744990" y="1065034"/>
                  <a:pt x="1764145" y="1071419"/>
                </a:cubicBezTo>
                <a:cubicBezTo>
                  <a:pt x="1793499" y="1081204"/>
                  <a:pt x="1825721" y="1077576"/>
                  <a:pt x="1856509" y="1080655"/>
                </a:cubicBezTo>
                <a:cubicBezTo>
                  <a:pt x="2113143" y="1029328"/>
                  <a:pt x="1948096" y="1056558"/>
                  <a:pt x="2355272" y="1025237"/>
                </a:cubicBezTo>
                <a:cubicBezTo>
                  <a:pt x="2370562" y="1013770"/>
                  <a:pt x="2408575" y="987982"/>
                  <a:pt x="2419927" y="969819"/>
                </a:cubicBezTo>
                <a:cubicBezTo>
                  <a:pt x="2428714" y="955759"/>
                  <a:pt x="2430461" y="938192"/>
                  <a:pt x="2438400" y="923637"/>
                </a:cubicBezTo>
                <a:cubicBezTo>
                  <a:pt x="2449031" y="904147"/>
                  <a:pt x="2463923" y="887257"/>
                  <a:pt x="2475345" y="868219"/>
                </a:cubicBezTo>
                <a:cubicBezTo>
                  <a:pt x="2492466" y="839684"/>
                  <a:pt x="2493499" y="832231"/>
                  <a:pt x="2503054" y="803564"/>
                </a:cubicBezTo>
                <a:cubicBezTo>
                  <a:pt x="2503110" y="803006"/>
                  <a:pt x="2513889" y="674876"/>
                  <a:pt x="2521527" y="655782"/>
                </a:cubicBezTo>
                <a:cubicBezTo>
                  <a:pt x="2527244" y="641489"/>
                  <a:pt x="2540000" y="631152"/>
                  <a:pt x="2549236" y="618837"/>
                </a:cubicBezTo>
                <a:cubicBezTo>
                  <a:pt x="2555394" y="600364"/>
                  <a:pt x="2559801" y="581213"/>
                  <a:pt x="2567709" y="563419"/>
                </a:cubicBezTo>
                <a:cubicBezTo>
                  <a:pt x="2572217" y="553275"/>
                  <a:pt x="2582283" y="546104"/>
                  <a:pt x="2586181" y="535710"/>
                </a:cubicBezTo>
                <a:cubicBezTo>
                  <a:pt x="2591693" y="521011"/>
                  <a:pt x="2592012" y="504853"/>
                  <a:pt x="2595418" y="489528"/>
                </a:cubicBezTo>
                <a:cubicBezTo>
                  <a:pt x="2598172" y="477136"/>
                  <a:pt x="2600197" y="464468"/>
                  <a:pt x="2604654" y="452582"/>
                </a:cubicBezTo>
                <a:cubicBezTo>
                  <a:pt x="2609488" y="439690"/>
                  <a:pt x="2616969" y="427952"/>
                  <a:pt x="2623127" y="415637"/>
                </a:cubicBezTo>
                <a:cubicBezTo>
                  <a:pt x="2640335" y="346801"/>
                  <a:pt x="2628302" y="401943"/>
                  <a:pt x="2641600" y="295564"/>
                </a:cubicBezTo>
                <a:cubicBezTo>
                  <a:pt x="2643305" y="281922"/>
                  <a:pt x="2647936" y="224439"/>
                  <a:pt x="2660072" y="203200"/>
                </a:cubicBezTo>
                <a:cubicBezTo>
                  <a:pt x="2667709" y="189834"/>
                  <a:pt x="2678545" y="178570"/>
                  <a:pt x="2687781" y="166255"/>
                </a:cubicBezTo>
                <a:cubicBezTo>
                  <a:pt x="2725908" y="51881"/>
                  <a:pt x="2690474" y="129310"/>
                  <a:pt x="2974109" y="129310"/>
                </a:cubicBezTo>
                <a:cubicBezTo>
                  <a:pt x="3195657" y="129310"/>
                  <a:pt x="3200993" y="140232"/>
                  <a:pt x="3389745" y="147782"/>
                </a:cubicBezTo>
                <a:lnTo>
                  <a:pt x="3694545" y="157019"/>
                </a:lnTo>
                <a:cubicBezTo>
                  <a:pt x="3934735" y="165302"/>
                  <a:pt x="3901150" y="93347"/>
                  <a:pt x="3934691" y="193964"/>
                </a:cubicBezTo>
              </a:path>
            </a:pathLst>
          </a:cu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B12CD3B2-7C08-3A0E-C9A6-F21D7BCEE36E}"/>
              </a:ext>
            </a:extLst>
          </p:cNvPr>
          <p:cNvSpPr/>
          <p:nvPr/>
        </p:nvSpPr>
        <p:spPr>
          <a:xfrm rot="5400000">
            <a:off x="2234902" y="3020263"/>
            <a:ext cx="422933" cy="2216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B584F765-C019-634A-D409-471321B6EDB4}"/>
              </a:ext>
            </a:extLst>
          </p:cNvPr>
          <p:cNvSpPr/>
          <p:nvPr/>
        </p:nvSpPr>
        <p:spPr>
          <a:xfrm rot="2608374">
            <a:off x="6355144" y="2763096"/>
            <a:ext cx="1011160" cy="14718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FF77D4-5998-E8B2-9E99-4404D76B4EF9}"/>
              </a:ext>
            </a:extLst>
          </p:cNvPr>
          <p:cNvSpPr txBox="1"/>
          <p:nvPr/>
        </p:nvSpPr>
        <p:spPr>
          <a:xfrm>
            <a:off x="2654821" y="2838711"/>
            <a:ext cx="35467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b="1" dirty="0">
                <a:solidFill>
                  <a:schemeClr val="accent1"/>
                </a:solidFill>
              </a:rPr>
              <a:t>Normal contour map generate by the correct CMGU firmware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EBE036-523D-E05A-D8E4-ACA319ADCA93}"/>
              </a:ext>
            </a:extLst>
          </p:cNvPr>
          <p:cNvSpPr txBox="1"/>
          <p:nvPr/>
        </p:nvSpPr>
        <p:spPr>
          <a:xfrm>
            <a:off x="7278255" y="2772870"/>
            <a:ext cx="40770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b="1" dirty="0">
                <a:solidFill>
                  <a:srgbClr val="FF0000"/>
                </a:solidFill>
              </a:rPr>
              <a:t>Error contour map generate by the malicious CMGU firmware</a:t>
            </a:r>
          </a:p>
        </p:txBody>
      </p:sp>
    </p:spTree>
    <p:extLst>
      <p:ext uri="{BB962C8B-B14F-4D97-AF65-F5344CB8AC3E}">
        <p14:creationId xmlns:p14="http://schemas.microsoft.com/office/powerpoint/2010/main" val="166406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485</Words>
  <Application>Microsoft Office PowerPoint</Application>
  <PresentationFormat>Widescreen</PresentationFormat>
  <Paragraphs>95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yuancheng Liu</dc:creator>
  <cp:lastModifiedBy>yuancheng Liu</cp:lastModifiedBy>
  <cp:revision>25</cp:revision>
  <dcterms:created xsi:type="dcterms:W3CDTF">2024-01-31T15:26:05Z</dcterms:created>
  <dcterms:modified xsi:type="dcterms:W3CDTF">2024-02-03T09:57:59Z</dcterms:modified>
</cp:coreProperties>
</file>