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11830-83A1-4FBD-820E-CF083550808F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9E0243-D85E-4602-80CD-B25B350C1F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6844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0243-D85E-4602-80CD-B25B350C1F1B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991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C8EE-BD83-C493-BEA1-C986ED6EA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8DBB0-CE37-FD4E-B0EC-63F044780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D1DE0-EFFF-C9FC-066D-716198E6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EF44-CABC-466F-A4B8-EAE31349DB43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21519-214C-ECD7-9160-8FB631EA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421DF-156D-9200-F0DD-C4D9496C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EE12-A7BA-42E4-8505-1080D4BD2B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213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CFA5-1A49-FFED-5A05-864D0328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93071-7BDC-1918-93F6-E9331F37C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9BDA9-0F40-8973-AA40-9DF008634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EF44-CABC-466F-A4B8-EAE31349DB43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B5CC-69DA-93FF-12E9-4E6846B1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DF3B1-25EC-2D8E-1D14-B0C93154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EE12-A7BA-42E4-8505-1080D4BD2B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6574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24A5B-EDAB-5BD7-87A8-0CF054482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656B7-0EC1-24C4-BD0C-53E5588B1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1F84-7EC0-7924-DE26-B48B7841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EF44-CABC-466F-A4B8-EAE31349DB43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5D15E-E41A-D034-68E5-BCC970DB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F2E97-7CF9-9488-9502-B1EC2A881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EE12-A7BA-42E4-8505-1080D4BD2B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43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B59B8-5730-5C75-97FF-A52A6095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9B2E2-400B-A738-AB3A-18F161E9F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93B2D-D6EF-4C20-D036-8D6B2D4B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EF44-CABC-466F-A4B8-EAE31349DB43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73A26-AC2B-3C69-DF91-9E081390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26759-826C-051E-D71C-950C9577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EE12-A7BA-42E4-8505-1080D4BD2B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456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01C8-8068-3FF7-5D37-18A86E56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06E4D-FDE0-5DD1-E7CF-712EFF5B6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E7C22-9E96-7792-C02E-B82B477D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EF44-CABC-466F-A4B8-EAE31349DB43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96016-1AD4-E956-D35A-6AB27A70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9E1D7-FE20-A338-B1DB-F0603901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EE12-A7BA-42E4-8505-1080D4BD2B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695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45E63-678C-841D-623C-E5C5BC67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A6E81-B667-BAD0-6107-4C8AD03B32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5795C-257E-8EAE-0F5C-70E81609B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B132C-1DEF-40F3-4E33-85FF2114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EF44-CABC-466F-A4B8-EAE31349DB43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2769F-9215-9D40-2514-7BBC97FA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C5C94-84F0-4507-C290-74C64F4F3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EE12-A7BA-42E4-8505-1080D4BD2B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836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AC15-5888-F5EF-9943-07AB8C0E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28406-F53E-296C-995D-5B97DB945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02D08D-628E-F1C7-437A-E3DAC6A09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61AD1-1851-4D17-A1AE-EADC5F77C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A9974-4A8F-CD6E-8C64-BCE5194DB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D80B69-8719-6E36-6D41-66B270F0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EF44-CABC-466F-A4B8-EAE31349DB43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A4863-12DE-ECC1-83F1-08587BB8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30280-07D0-EEA2-F124-C7FC006F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EE12-A7BA-42E4-8505-1080D4BD2B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300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920B-E865-0F20-F6D1-EC0A00EB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50A22-7E89-9ABF-8506-CEAE98A1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EF44-CABC-466F-A4B8-EAE31349DB43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B699D-387A-5A7B-B510-123CD66D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4CBEE-211E-9981-267F-83FF3534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EE12-A7BA-42E4-8505-1080D4BD2B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425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A2CDAC-E63A-00AD-7058-FD27714AE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EF44-CABC-466F-A4B8-EAE31349DB43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43443-20D7-EAAD-81BE-85039037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E22673-4B75-1655-926B-B987A860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EE12-A7BA-42E4-8505-1080D4BD2B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180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ABDA-4EF7-E737-B665-C9DE1DF9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EAAB0-32CC-22BF-9104-3101DB209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C7666-0E79-D6CD-438C-5A6A849B7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875DF-61CD-E33D-E765-228EE5D7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EF44-CABC-466F-A4B8-EAE31349DB43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C8779-879A-1F86-94F4-86EFB015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29BFA-A118-FD72-E037-7B40BD9C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EE12-A7BA-42E4-8505-1080D4BD2B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896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C97D-E8BF-A9C8-5A21-F73F6B751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A3252-399B-15F6-9578-B971A2271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8402B-E462-4B16-31F1-ACE3F134F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F82C1-851D-D164-C7E3-E589B6D5C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BEF44-CABC-466F-A4B8-EAE31349DB43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79633-3D0B-530B-CA09-910EE58C6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8D7AE-7EE6-744B-707A-58AFE2EC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EE12-A7BA-42E4-8505-1080D4BD2B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921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9D208-7A94-1BDF-5F60-1E6F577F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11A02-E517-4A04-81CE-4F7985911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0EC-EB50-C32E-71C0-81783CCC7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7BEF44-CABC-466F-A4B8-EAE31349DB43}" type="datetimeFigureOut">
              <a:rPr lang="en-SG" smtClean="0"/>
              <a:t>28/2/2025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563AA-95C6-0F47-1868-CD67C135B5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B467D-BF0F-9468-A8D8-B0653E5F6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5CEE12-A7BA-42E4-8505-1080D4BD2BE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43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C141AA-1B1E-9A3E-9C85-D2931AE142A1}"/>
              </a:ext>
            </a:extLst>
          </p:cNvPr>
          <p:cNvSpPr/>
          <p:nvPr/>
        </p:nvSpPr>
        <p:spPr>
          <a:xfrm>
            <a:off x="2446362" y="3608848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45727-4B7F-CB7B-4CCF-8276CDB2BCCE}"/>
              </a:ext>
            </a:extLst>
          </p:cNvPr>
          <p:cNvSpPr/>
          <p:nvPr/>
        </p:nvSpPr>
        <p:spPr>
          <a:xfrm>
            <a:off x="1137139" y="2017353"/>
            <a:ext cx="3528646" cy="2823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2" descr="DeepSeek Logo and symbol, meaning ...">
            <a:extLst>
              <a:ext uri="{FF2B5EF4-FFF2-40B4-BE49-F238E27FC236}">
                <a16:creationId xmlns:a16="http://schemas.microsoft.com/office/drawing/2014/main" id="{8465B912-9F19-8C61-81A0-233B3E12B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2595704" y="3798421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un DeepSeek-R1 Locally for Free in Just 3 Minutes! - DEV Community">
            <a:extLst>
              <a:ext uri="{FF2B5EF4-FFF2-40B4-BE49-F238E27FC236}">
                <a16:creationId xmlns:a16="http://schemas.microsoft.com/office/drawing/2014/main" id="{62C7F0C5-FCFE-6834-E51F-3125897B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912" y="2992969"/>
            <a:ext cx="1683219" cy="58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16F562A3-7E16-5C94-5542-E37B5303D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66459" y="2234062"/>
            <a:ext cx="853333" cy="853333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B35482A-306B-36ED-989E-4509AD20FB4D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 flipV="1">
            <a:off x="2446363" y="2660728"/>
            <a:ext cx="620097" cy="1477299"/>
          </a:xfrm>
          <a:prstGeom prst="bentConnector3">
            <a:avLst>
              <a:gd name="adj1" fmla="val 26164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DE04A1-31D2-712E-3FB7-F4276781B23C}"/>
              </a:ext>
            </a:extLst>
          </p:cNvPr>
          <p:cNvSpPr txBox="1"/>
          <p:nvPr/>
        </p:nvSpPr>
        <p:spPr>
          <a:xfrm>
            <a:off x="2555632" y="4363823"/>
            <a:ext cx="1763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DeepSeek-R1:7B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19F22A-D542-20BB-2729-4CC367A03820}"/>
              </a:ext>
            </a:extLst>
          </p:cNvPr>
          <p:cNvSpPr txBox="1"/>
          <p:nvPr/>
        </p:nvSpPr>
        <p:spPr>
          <a:xfrm>
            <a:off x="1467134" y="2920547"/>
            <a:ext cx="976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3"/>
                </a:solidFill>
              </a:rPr>
              <a:t>Ollama</a:t>
            </a:r>
            <a:r>
              <a:rPr lang="en-US" sz="1600" b="1" dirty="0">
                <a:solidFill>
                  <a:schemeClr val="accent3"/>
                </a:solidFill>
              </a:rPr>
              <a:t> API Call</a:t>
            </a:r>
            <a:endParaRPr lang="en-SG" sz="1600" b="1" dirty="0">
              <a:solidFill>
                <a:schemeClr val="accent3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03E5F4-308E-C02F-1F3D-223FEC3183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8673" y="4216224"/>
            <a:ext cx="561512" cy="5580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406485-6934-D322-9D41-5AAD3733F6BB}"/>
              </a:ext>
            </a:extLst>
          </p:cNvPr>
          <p:cNvSpPr txBox="1"/>
          <p:nvPr/>
        </p:nvSpPr>
        <p:spPr>
          <a:xfrm>
            <a:off x="1137139" y="1976590"/>
            <a:ext cx="3435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 or A Gaming Laptop </a:t>
            </a:r>
            <a:endParaRPr lang="en-SG" sz="16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2E9740-7500-ABF3-7F27-E60050CA4D9F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919792" y="2601111"/>
            <a:ext cx="224251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A54CC4-F0D5-57FD-3AA9-A0C6C02319A9}"/>
              </a:ext>
            </a:extLst>
          </p:cNvPr>
          <p:cNvSpPr txBox="1"/>
          <p:nvPr/>
        </p:nvSpPr>
        <p:spPr>
          <a:xfrm>
            <a:off x="2992169" y="2918118"/>
            <a:ext cx="1675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Flask Web Host</a:t>
            </a:r>
            <a:endParaRPr lang="en-SG" sz="1600" b="1" dirty="0">
              <a:solidFill>
                <a:schemeClr val="accent3"/>
              </a:solidFill>
            </a:endParaRPr>
          </a:p>
        </p:txBody>
      </p:sp>
      <p:pic>
        <p:nvPicPr>
          <p:cNvPr id="28" name="Picture 27" descr="A screenshot of a chat&#10;&#10;AI-generated content may be incorrect.">
            <a:extLst>
              <a:ext uri="{FF2B5EF4-FFF2-40B4-BE49-F238E27FC236}">
                <a16:creationId xmlns:a16="http://schemas.microsoft.com/office/drawing/2014/main" id="{46EA2907-2CFC-2460-4D77-FBBC694090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308" y="2132214"/>
            <a:ext cx="2489517" cy="126716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664E86D-042C-25D6-CFA8-D2AC3F8E88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73498" y="3300267"/>
            <a:ext cx="1488810" cy="4464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screenshot of a chat&#10;&#10;AI-generated content may be incorrect.">
            <a:extLst>
              <a:ext uri="{FF2B5EF4-FFF2-40B4-BE49-F238E27FC236}">
                <a16:creationId xmlns:a16="http://schemas.microsoft.com/office/drawing/2014/main" id="{2B955212-18D8-D34B-9D60-EAB7093B1D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740" y="3620139"/>
            <a:ext cx="2397852" cy="122050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23957F-A123-3644-2D3D-8AE005971460}"/>
              </a:ext>
            </a:extLst>
          </p:cNvPr>
          <p:cNvCxnSpPr>
            <a:cxnSpLocks/>
          </p:cNvCxnSpPr>
          <p:nvPr/>
        </p:nvCxnSpPr>
        <p:spPr>
          <a:xfrm>
            <a:off x="3919792" y="2789164"/>
            <a:ext cx="1887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User with solid fill">
            <a:extLst>
              <a:ext uri="{FF2B5EF4-FFF2-40B4-BE49-F238E27FC236}">
                <a16:creationId xmlns:a16="http://schemas.microsoft.com/office/drawing/2014/main" id="{499A320A-CEDB-7BA8-A9CF-D8C1D7CCB5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89682" y="2460343"/>
            <a:ext cx="683583" cy="683583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ED7219-040D-FF5D-37CC-6A751CFFB6E6}"/>
              </a:ext>
            </a:extLst>
          </p:cNvPr>
          <p:cNvCxnSpPr>
            <a:cxnSpLocks/>
          </p:cNvCxnSpPr>
          <p:nvPr/>
        </p:nvCxnSpPr>
        <p:spPr>
          <a:xfrm flipH="1">
            <a:off x="8651825" y="2750342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9AFFA5-066E-5963-ACEE-73302A297F31}"/>
              </a:ext>
            </a:extLst>
          </p:cNvPr>
          <p:cNvCxnSpPr>
            <a:cxnSpLocks/>
          </p:cNvCxnSpPr>
          <p:nvPr/>
        </p:nvCxnSpPr>
        <p:spPr>
          <a:xfrm flipH="1">
            <a:off x="8651825" y="4216224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User with solid fill">
            <a:extLst>
              <a:ext uri="{FF2B5EF4-FFF2-40B4-BE49-F238E27FC236}">
                <a16:creationId xmlns:a16="http://schemas.microsoft.com/office/drawing/2014/main" id="{E90628E9-87DD-A366-A0EB-6FC14F8E14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30223" y="3888600"/>
            <a:ext cx="683583" cy="68358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38E1E40-9CC1-C9C0-2918-A7CE8D17903E}"/>
              </a:ext>
            </a:extLst>
          </p:cNvPr>
          <p:cNvSpPr txBox="1"/>
          <p:nvPr/>
        </p:nvSpPr>
        <p:spPr>
          <a:xfrm>
            <a:off x="6116720" y="3083818"/>
            <a:ext cx="1915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Web Chat Page 01</a:t>
            </a:r>
            <a:endParaRPr lang="en-SG" sz="16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83FC1-4BF3-135E-D8CA-5215F085356B}"/>
              </a:ext>
            </a:extLst>
          </p:cNvPr>
          <p:cNvSpPr txBox="1"/>
          <p:nvPr/>
        </p:nvSpPr>
        <p:spPr>
          <a:xfrm>
            <a:off x="6259740" y="4461370"/>
            <a:ext cx="1915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Web Chat Page 02</a:t>
            </a:r>
            <a:endParaRPr lang="en-SG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FDD60D-22D6-BE66-55DC-9325CE12ADD4}"/>
              </a:ext>
            </a:extLst>
          </p:cNvPr>
          <p:cNvSpPr txBox="1"/>
          <p:nvPr/>
        </p:nvSpPr>
        <p:spPr>
          <a:xfrm>
            <a:off x="8865792" y="3068465"/>
            <a:ext cx="102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User-01</a:t>
            </a:r>
            <a:endParaRPr lang="en-SG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DB719B-7469-915A-5A8A-928433EFE720}"/>
              </a:ext>
            </a:extLst>
          </p:cNvPr>
          <p:cNvSpPr txBox="1"/>
          <p:nvPr/>
        </p:nvSpPr>
        <p:spPr>
          <a:xfrm>
            <a:off x="8861868" y="4440530"/>
            <a:ext cx="102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User-02</a:t>
            </a:r>
            <a:endParaRPr lang="en-SG" sz="1600" b="1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8A7089A-10A3-E020-6736-5457B530AE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76391" y="2480218"/>
            <a:ext cx="446486" cy="4379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CBD9A0D-0E1B-A66F-E136-A6EFA201F192}"/>
              </a:ext>
            </a:extLst>
          </p:cNvPr>
          <p:cNvSpPr txBox="1"/>
          <p:nvPr/>
        </p:nvSpPr>
        <p:spPr>
          <a:xfrm>
            <a:off x="4608730" y="2152638"/>
            <a:ext cx="1100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Port:5000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843EB4-2DE2-B361-C02F-1264007E2AB7}"/>
              </a:ext>
            </a:extLst>
          </p:cNvPr>
          <p:cNvSpPr txBox="1"/>
          <p:nvPr/>
        </p:nvSpPr>
        <p:spPr>
          <a:xfrm>
            <a:off x="991220" y="1271592"/>
            <a:ext cx="83807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 Case Scenario-01: Run Chatbot host on the same host with the Local </a:t>
            </a:r>
            <a:r>
              <a:rPr lang="en-US" sz="1600" b="1" dirty="0" err="1"/>
              <a:t>DeepSeek</a:t>
            </a:r>
            <a:r>
              <a:rPr lang="en-US" sz="1600" b="1" dirty="0"/>
              <a:t> Model and share to multiple users in the same network.</a:t>
            </a:r>
            <a:endParaRPr lang="en-SG" sz="1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8A9352-A724-DD77-AE33-98734000DFA0}"/>
              </a:ext>
            </a:extLst>
          </p:cNvPr>
          <p:cNvSpPr txBox="1"/>
          <p:nvPr/>
        </p:nvSpPr>
        <p:spPr>
          <a:xfrm>
            <a:off x="5085416" y="4604972"/>
            <a:ext cx="1100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B4521A0-29CE-CA24-8646-650021006B21}"/>
              </a:ext>
            </a:extLst>
          </p:cNvPr>
          <p:cNvCxnSpPr>
            <a:cxnSpLocks/>
          </p:cNvCxnSpPr>
          <p:nvPr/>
        </p:nvCxnSpPr>
        <p:spPr>
          <a:xfrm>
            <a:off x="5607109" y="1976590"/>
            <a:ext cx="0" cy="2633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72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86F804-FEDA-750A-9561-70E312C6A0CC}"/>
              </a:ext>
            </a:extLst>
          </p:cNvPr>
          <p:cNvSpPr/>
          <p:nvPr/>
        </p:nvSpPr>
        <p:spPr>
          <a:xfrm>
            <a:off x="1930546" y="2853595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7EEC9-E5B2-9C40-70EA-8C69A7D00D90}"/>
              </a:ext>
            </a:extLst>
          </p:cNvPr>
          <p:cNvSpPr/>
          <p:nvPr/>
        </p:nvSpPr>
        <p:spPr>
          <a:xfrm>
            <a:off x="969341" y="2162865"/>
            <a:ext cx="3180627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2" descr="DeepSeek Logo and symbol, meaning ...">
            <a:extLst>
              <a:ext uri="{FF2B5EF4-FFF2-40B4-BE49-F238E27FC236}">
                <a16:creationId xmlns:a16="http://schemas.microsoft.com/office/drawing/2014/main" id="{91E0EF04-8296-B1A4-33D3-5C74ABD6C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2079888" y="3043168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un DeepSeek-R1 Locally for Free in Just 3 Minutes! - DEV Community">
            <a:extLst>
              <a:ext uri="{FF2B5EF4-FFF2-40B4-BE49-F238E27FC236}">
                <a16:creationId xmlns:a16="http://schemas.microsoft.com/office/drawing/2014/main" id="{FC5F0AFA-316D-F38E-8EE0-41D4B9803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96" y="2237716"/>
            <a:ext cx="1683219" cy="58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Web design with solid fill">
            <a:extLst>
              <a:ext uri="{FF2B5EF4-FFF2-40B4-BE49-F238E27FC236}">
                <a16:creationId xmlns:a16="http://schemas.microsoft.com/office/drawing/2014/main" id="{10A8B926-8CE1-035F-5086-496BC20C6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1485" y="2724664"/>
            <a:ext cx="853333" cy="8533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A75B1F-A48A-7051-6F34-6307B621A2B0}"/>
              </a:ext>
            </a:extLst>
          </p:cNvPr>
          <p:cNvSpPr txBox="1"/>
          <p:nvPr/>
        </p:nvSpPr>
        <p:spPr>
          <a:xfrm>
            <a:off x="2039816" y="3608570"/>
            <a:ext cx="1763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DeepSeek-R1:7B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13A632-AFC6-0D60-4F27-388702BF6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913" y="3429000"/>
            <a:ext cx="561512" cy="558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08951A-DD2F-BC92-FE6E-A4C68039F4FD}"/>
              </a:ext>
            </a:extLst>
          </p:cNvPr>
          <p:cNvSpPr txBox="1"/>
          <p:nvPr/>
        </p:nvSpPr>
        <p:spPr>
          <a:xfrm>
            <a:off x="915386" y="1872289"/>
            <a:ext cx="31806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</a:t>
            </a:r>
            <a:endParaRPr lang="en-SG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7A00B5-B898-C71D-9CB6-8463E8B134EC}"/>
              </a:ext>
            </a:extLst>
          </p:cNvPr>
          <p:cNvSpPr/>
          <p:nvPr/>
        </p:nvSpPr>
        <p:spPr>
          <a:xfrm>
            <a:off x="5111173" y="2162865"/>
            <a:ext cx="2861737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1981A-A827-2300-0514-E8DAEFA8F2BB}"/>
              </a:ext>
            </a:extLst>
          </p:cNvPr>
          <p:cNvSpPr txBox="1"/>
          <p:nvPr/>
        </p:nvSpPr>
        <p:spPr>
          <a:xfrm>
            <a:off x="6747962" y="2254875"/>
            <a:ext cx="1136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Flask Web Host</a:t>
            </a:r>
            <a:endParaRPr lang="en-SG" sz="1600" b="1" dirty="0">
              <a:solidFill>
                <a:schemeClr val="accent3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EE6705-72A1-261F-579E-21A79D0C5DB0}"/>
              </a:ext>
            </a:extLst>
          </p:cNvPr>
          <p:cNvSpPr txBox="1"/>
          <p:nvPr/>
        </p:nvSpPr>
        <p:spPr>
          <a:xfrm>
            <a:off x="5057488" y="1839530"/>
            <a:ext cx="1675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Service Server</a:t>
            </a:r>
            <a:endParaRPr lang="en-SG" sz="1600" b="1" dirty="0"/>
          </a:p>
        </p:txBody>
      </p:sp>
      <p:pic>
        <p:nvPicPr>
          <p:cNvPr id="24" name="Picture 23" descr="A screenshot of a chat&#10;&#10;AI-generated content may be incorrect.">
            <a:extLst>
              <a:ext uri="{FF2B5EF4-FFF2-40B4-BE49-F238E27FC236}">
                <a16:creationId xmlns:a16="http://schemas.microsoft.com/office/drawing/2014/main" id="{C07D9C8A-97DC-1777-3A0F-0361CC1B9A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600" y="2315769"/>
            <a:ext cx="1592303" cy="8104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8412EA6B-4618-7FBB-A2D4-6057087334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87401" y="2279430"/>
            <a:ext cx="683583" cy="68358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4FBACD-D434-2564-98FC-DA455C201F06}"/>
              </a:ext>
            </a:extLst>
          </p:cNvPr>
          <p:cNvCxnSpPr>
            <a:cxnSpLocks/>
          </p:cNvCxnSpPr>
          <p:nvPr/>
        </p:nvCxnSpPr>
        <p:spPr>
          <a:xfrm flipH="1">
            <a:off x="10222920" y="2732038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1E47AE-744A-4ECA-7A97-BFA9D5C4B040}"/>
              </a:ext>
            </a:extLst>
          </p:cNvPr>
          <p:cNvSpPr txBox="1"/>
          <p:nvPr/>
        </p:nvSpPr>
        <p:spPr>
          <a:xfrm>
            <a:off x="8761726" y="2356473"/>
            <a:ext cx="16751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“What’s bubble Sort ?”</a:t>
            </a:r>
            <a:endParaRPr lang="en-SG" sz="16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3CC7BA-6927-D4EB-4E67-3E9C2F8CBF9B}"/>
              </a:ext>
            </a:extLst>
          </p:cNvPr>
          <p:cNvCxnSpPr>
            <a:cxnSpLocks/>
          </p:cNvCxnSpPr>
          <p:nvPr/>
        </p:nvCxnSpPr>
        <p:spPr>
          <a:xfrm flipH="1" flipV="1">
            <a:off x="3912450" y="3032404"/>
            <a:ext cx="2873883" cy="107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578436-C66B-EA90-D364-88211CF84102}"/>
              </a:ext>
            </a:extLst>
          </p:cNvPr>
          <p:cNvCxnSpPr>
            <a:cxnSpLocks/>
          </p:cNvCxnSpPr>
          <p:nvPr/>
        </p:nvCxnSpPr>
        <p:spPr>
          <a:xfrm>
            <a:off x="6096000" y="2841240"/>
            <a:ext cx="0" cy="1538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E327ED-9727-7044-D8AA-8849F032EEAE}"/>
              </a:ext>
            </a:extLst>
          </p:cNvPr>
          <p:cNvSpPr txBox="1"/>
          <p:nvPr/>
        </p:nvSpPr>
        <p:spPr>
          <a:xfrm>
            <a:off x="5405568" y="2285782"/>
            <a:ext cx="1254102" cy="492443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Add prompt “I am beginner</a:t>
            </a:r>
            <a:r>
              <a:rPr lang="en-US" sz="1400" b="1" dirty="0">
                <a:solidFill>
                  <a:schemeClr val="accent2"/>
                </a:solidFill>
              </a:rPr>
              <a:t>”</a:t>
            </a:r>
            <a:endParaRPr lang="en-SG" sz="1400" b="1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310B45-35B0-DBB6-535D-C017E8EF5F65}"/>
              </a:ext>
            </a:extLst>
          </p:cNvPr>
          <p:cNvSpPr txBox="1"/>
          <p:nvPr/>
        </p:nvSpPr>
        <p:spPr>
          <a:xfrm>
            <a:off x="3871645" y="2710094"/>
            <a:ext cx="1872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2"/>
                </a:solidFill>
              </a:rPr>
              <a:t>Ollama</a:t>
            </a:r>
            <a:r>
              <a:rPr lang="en-US" sz="1600" b="1" dirty="0">
                <a:solidFill>
                  <a:schemeClr val="accent2"/>
                </a:solidFill>
              </a:rPr>
              <a:t> API Call</a:t>
            </a:r>
            <a:endParaRPr lang="en-SG" sz="1600" b="1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834789-D638-D58C-0F0C-09346B02908E}"/>
              </a:ext>
            </a:extLst>
          </p:cNvPr>
          <p:cNvSpPr txBox="1"/>
          <p:nvPr/>
        </p:nvSpPr>
        <p:spPr>
          <a:xfrm>
            <a:off x="10587401" y="2918170"/>
            <a:ext cx="102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User-01</a:t>
            </a:r>
            <a:endParaRPr lang="en-SG" sz="1600" b="1" dirty="0"/>
          </a:p>
        </p:txBody>
      </p:sp>
      <p:pic>
        <p:nvPicPr>
          <p:cNvPr id="38" name="Picture 37" descr="A screenshot of a chat&#10;&#10;AI-generated content may be incorrect.">
            <a:extLst>
              <a:ext uri="{FF2B5EF4-FFF2-40B4-BE49-F238E27FC236}">
                <a16:creationId xmlns:a16="http://schemas.microsoft.com/office/drawing/2014/main" id="{96F9E419-E20F-2E38-F986-484B254637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131" y="3275586"/>
            <a:ext cx="1592303" cy="8104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1531EB8-32FA-E61D-AF3A-FCE89EABE562}"/>
              </a:ext>
            </a:extLst>
          </p:cNvPr>
          <p:cNvSpPr txBox="1"/>
          <p:nvPr/>
        </p:nvSpPr>
        <p:spPr>
          <a:xfrm>
            <a:off x="8773586" y="3351286"/>
            <a:ext cx="16751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“What’s bubble Sort ?”</a:t>
            </a:r>
            <a:endParaRPr lang="en-SG" sz="1600" b="1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4482EAC-AB3D-0F4F-1E78-7406EE6E41EC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7508106" y="2648861"/>
            <a:ext cx="1253620" cy="30430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49959E-3D12-698E-CBF8-1425D46C85F7}"/>
              </a:ext>
            </a:extLst>
          </p:cNvPr>
          <p:cNvCxnSpPr>
            <a:cxnSpLocks/>
          </p:cNvCxnSpPr>
          <p:nvPr/>
        </p:nvCxnSpPr>
        <p:spPr>
          <a:xfrm>
            <a:off x="7508106" y="3064436"/>
            <a:ext cx="126075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5D70ED-CE82-ED29-E635-06C46D490837}"/>
              </a:ext>
            </a:extLst>
          </p:cNvPr>
          <p:cNvSpPr txBox="1"/>
          <p:nvPr/>
        </p:nvSpPr>
        <p:spPr>
          <a:xfrm>
            <a:off x="8714697" y="2849373"/>
            <a:ext cx="1872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Detail Knowledge</a:t>
            </a:r>
            <a:endParaRPr lang="en-SG" sz="1600" b="1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C51FD2-F1B8-AA56-AAF6-3639BCE03E97}"/>
              </a:ext>
            </a:extLst>
          </p:cNvPr>
          <p:cNvCxnSpPr>
            <a:cxnSpLocks/>
          </p:cNvCxnSpPr>
          <p:nvPr/>
        </p:nvCxnSpPr>
        <p:spPr>
          <a:xfrm flipH="1">
            <a:off x="7508106" y="3310582"/>
            <a:ext cx="12536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70691DE-27EC-0B15-8BDC-E84FC07FD9BD}"/>
              </a:ext>
            </a:extLst>
          </p:cNvPr>
          <p:cNvCxnSpPr>
            <a:cxnSpLocks/>
          </p:cNvCxnSpPr>
          <p:nvPr/>
        </p:nvCxnSpPr>
        <p:spPr>
          <a:xfrm flipH="1">
            <a:off x="3931855" y="3275586"/>
            <a:ext cx="285447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44FA6B7-D33D-E5FD-CB68-24988422126B}"/>
              </a:ext>
            </a:extLst>
          </p:cNvPr>
          <p:cNvSpPr txBox="1"/>
          <p:nvPr/>
        </p:nvSpPr>
        <p:spPr>
          <a:xfrm>
            <a:off x="3867576" y="3285460"/>
            <a:ext cx="1872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</a:rPr>
              <a:t>Ollama</a:t>
            </a:r>
            <a:r>
              <a:rPr lang="en-US" sz="1600" b="1" dirty="0">
                <a:solidFill>
                  <a:srgbClr val="7030A0"/>
                </a:solidFill>
              </a:rPr>
              <a:t> API Call</a:t>
            </a:r>
            <a:endParaRPr lang="en-SG" sz="1600" b="1" dirty="0">
              <a:solidFill>
                <a:srgbClr val="7030A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B8D168-5FCE-22D5-319A-994F12300611}"/>
              </a:ext>
            </a:extLst>
          </p:cNvPr>
          <p:cNvCxnSpPr>
            <a:cxnSpLocks/>
          </p:cNvCxnSpPr>
          <p:nvPr/>
        </p:nvCxnSpPr>
        <p:spPr>
          <a:xfrm flipV="1">
            <a:off x="6096000" y="3294706"/>
            <a:ext cx="0" cy="19357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812D8C6-008F-574E-33E5-3BA66FD300B3}"/>
              </a:ext>
            </a:extLst>
          </p:cNvPr>
          <p:cNvSpPr txBox="1"/>
          <p:nvPr/>
        </p:nvSpPr>
        <p:spPr>
          <a:xfrm>
            <a:off x="5416854" y="3518639"/>
            <a:ext cx="2485631" cy="46166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Add prompt “I am expert, I need a python program for question.”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F381EE5-9D74-2E1D-3258-BAB1E09AA90E}"/>
              </a:ext>
            </a:extLst>
          </p:cNvPr>
          <p:cNvCxnSpPr>
            <a:cxnSpLocks/>
          </p:cNvCxnSpPr>
          <p:nvPr/>
        </p:nvCxnSpPr>
        <p:spPr>
          <a:xfrm>
            <a:off x="7554817" y="3418639"/>
            <a:ext cx="1304034" cy="56838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FC27915-A425-3620-37EB-0D0FEC332359}"/>
              </a:ext>
            </a:extLst>
          </p:cNvPr>
          <p:cNvSpPr txBox="1"/>
          <p:nvPr/>
        </p:nvSpPr>
        <p:spPr>
          <a:xfrm>
            <a:off x="8816684" y="3792267"/>
            <a:ext cx="1444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Python script</a:t>
            </a:r>
            <a:endParaRPr lang="en-SG" sz="1600" b="1" dirty="0">
              <a:solidFill>
                <a:srgbClr val="7030A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82DA01-7BA5-B500-7691-A26234DBE2E8}"/>
              </a:ext>
            </a:extLst>
          </p:cNvPr>
          <p:cNvCxnSpPr>
            <a:cxnSpLocks/>
          </p:cNvCxnSpPr>
          <p:nvPr/>
        </p:nvCxnSpPr>
        <p:spPr>
          <a:xfrm flipH="1">
            <a:off x="10234780" y="3703140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 with solid fill">
            <a:extLst>
              <a:ext uri="{FF2B5EF4-FFF2-40B4-BE49-F238E27FC236}">
                <a16:creationId xmlns:a16="http://schemas.microsoft.com/office/drawing/2014/main" id="{71C6FA26-A599-97B5-DCF2-8D36D3C238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0248" y="3325521"/>
            <a:ext cx="683583" cy="68358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57A42A6-01A9-4D64-BBDC-359424D869DC}"/>
              </a:ext>
            </a:extLst>
          </p:cNvPr>
          <p:cNvSpPr txBox="1"/>
          <p:nvPr/>
        </p:nvSpPr>
        <p:spPr>
          <a:xfrm>
            <a:off x="10577524" y="4085393"/>
            <a:ext cx="102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User-02</a:t>
            </a:r>
            <a:endParaRPr lang="en-SG" sz="1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9B5420-EC3D-C96E-EEA8-AA2A57DDC3B5}"/>
              </a:ext>
            </a:extLst>
          </p:cNvPr>
          <p:cNvSpPr txBox="1"/>
          <p:nvPr/>
        </p:nvSpPr>
        <p:spPr>
          <a:xfrm>
            <a:off x="8593721" y="4254670"/>
            <a:ext cx="19671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Customer 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E1E9B10-A510-EAC4-0203-3C91FA739FC4}"/>
              </a:ext>
            </a:extLst>
          </p:cNvPr>
          <p:cNvCxnSpPr>
            <a:cxnSpLocks/>
          </p:cNvCxnSpPr>
          <p:nvPr/>
        </p:nvCxnSpPr>
        <p:spPr>
          <a:xfrm>
            <a:off x="8406312" y="1943007"/>
            <a:ext cx="0" cy="2633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D77AEEE-6A1A-F144-3ED5-F7D626B76E4D}"/>
              </a:ext>
            </a:extLst>
          </p:cNvPr>
          <p:cNvSpPr txBox="1"/>
          <p:nvPr/>
        </p:nvSpPr>
        <p:spPr>
          <a:xfrm>
            <a:off x="5727299" y="4271952"/>
            <a:ext cx="2764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GPU and server 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AD0652-BF09-10F4-A4B6-C41F64C6D3B8}"/>
              </a:ext>
            </a:extLst>
          </p:cNvPr>
          <p:cNvSpPr txBox="1"/>
          <p:nvPr/>
        </p:nvSpPr>
        <p:spPr>
          <a:xfrm>
            <a:off x="782048" y="1126817"/>
            <a:ext cx="94794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 Case Scenario-02: </a:t>
            </a:r>
          </a:p>
          <a:p>
            <a:r>
              <a:rPr lang="en-US" sz="1600" b="1" dirty="0"/>
              <a:t>Add different prompt in user’s question to generate the customized response for different users.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404559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D2AD9E-0A78-CBBC-96C5-2A68C1359FFD}"/>
              </a:ext>
            </a:extLst>
          </p:cNvPr>
          <p:cNvSpPr/>
          <p:nvPr/>
        </p:nvSpPr>
        <p:spPr>
          <a:xfrm>
            <a:off x="2422915" y="1775072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2EDA6D-118B-DE17-8892-879C9D22C5F3}"/>
              </a:ext>
            </a:extLst>
          </p:cNvPr>
          <p:cNvSpPr/>
          <p:nvPr/>
        </p:nvSpPr>
        <p:spPr>
          <a:xfrm>
            <a:off x="2168769" y="1084342"/>
            <a:ext cx="2473568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2" descr="DeepSeek Logo and symbol, meaning ...">
            <a:extLst>
              <a:ext uri="{FF2B5EF4-FFF2-40B4-BE49-F238E27FC236}">
                <a16:creationId xmlns:a16="http://schemas.microsoft.com/office/drawing/2014/main" id="{8BCF2CE1-7B73-5E38-A4ED-2ED1DB4346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2572257" y="1964645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un DeepSeek-R1 Locally for Free in Just 3 Minutes! - DEV Community">
            <a:extLst>
              <a:ext uri="{FF2B5EF4-FFF2-40B4-BE49-F238E27FC236}">
                <a16:creationId xmlns:a16="http://schemas.microsoft.com/office/drawing/2014/main" id="{ADCC41B0-8A96-849E-217E-EDDB0978A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023" y="1321706"/>
            <a:ext cx="1184735" cy="4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6C1A31-5D2D-3C29-0498-28A3499B408D}"/>
              </a:ext>
            </a:extLst>
          </p:cNvPr>
          <p:cNvSpPr txBox="1"/>
          <p:nvPr/>
        </p:nvSpPr>
        <p:spPr>
          <a:xfrm>
            <a:off x="2532184" y="2530047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DeepSeek-R1:1.5B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761426-7B30-C4E0-7AEC-1120241B7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556" y="1186297"/>
            <a:ext cx="561512" cy="558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2598D1-6EA8-D125-1F56-E2179CF44A90}"/>
              </a:ext>
            </a:extLst>
          </p:cNvPr>
          <p:cNvSpPr txBox="1"/>
          <p:nvPr/>
        </p:nvSpPr>
        <p:spPr>
          <a:xfrm>
            <a:off x="3078646" y="1063372"/>
            <a:ext cx="2234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 01</a:t>
            </a:r>
            <a:endParaRPr lang="en-SG" sz="1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262934-CB0B-F2BA-EF8B-0478F8C66761}"/>
              </a:ext>
            </a:extLst>
          </p:cNvPr>
          <p:cNvSpPr/>
          <p:nvPr/>
        </p:nvSpPr>
        <p:spPr>
          <a:xfrm>
            <a:off x="1063038" y="4088873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D2C30-AA54-DDA9-DC0A-AFECECA290CD}"/>
              </a:ext>
            </a:extLst>
          </p:cNvPr>
          <p:cNvSpPr/>
          <p:nvPr/>
        </p:nvSpPr>
        <p:spPr>
          <a:xfrm>
            <a:off x="808892" y="3398143"/>
            <a:ext cx="2473568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Picture 2" descr="DeepSeek Logo and symbol, meaning ...">
            <a:extLst>
              <a:ext uri="{FF2B5EF4-FFF2-40B4-BE49-F238E27FC236}">
                <a16:creationId xmlns:a16="http://schemas.microsoft.com/office/drawing/2014/main" id="{EE9DF5AD-7F02-07BB-BE2E-906BC9676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1212380" y="4278446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Run DeepSeek-R1 Locally for Free in Just 3 Minutes! - DEV Community">
            <a:extLst>
              <a:ext uri="{FF2B5EF4-FFF2-40B4-BE49-F238E27FC236}">
                <a16:creationId xmlns:a16="http://schemas.microsoft.com/office/drawing/2014/main" id="{22D2EE03-1884-9929-8735-5B4543044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146" y="3635507"/>
            <a:ext cx="1184735" cy="4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837B40-1202-7E90-5D3C-AA76F7B6E2B4}"/>
              </a:ext>
            </a:extLst>
          </p:cNvPr>
          <p:cNvSpPr txBox="1"/>
          <p:nvPr/>
        </p:nvSpPr>
        <p:spPr>
          <a:xfrm>
            <a:off x="1172307" y="4843848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DeepSeek-R1:7B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264AB0-A5C7-1294-3F9C-FFEABA6DF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679" y="3500098"/>
            <a:ext cx="561512" cy="5580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DAD52D-3C11-E4DA-8F7C-F7D503F3EED7}"/>
              </a:ext>
            </a:extLst>
          </p:cNvPr>
          <p:cNvSpPr txBox="1"/>
          <p:nvPr/>
        </p:nvSpPr>
        <p:spPr>
          <a:xfrm>
            <a:off x="1853461" y="3400897"/>
            <a:ext cx="2234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 02</a:t>
            </a:r>
            <a:endParaRPr lang="en-SG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303C1C-6F81-C755-981D-CCD91B87FFD1}"/>
              </a:ext>
            </a:extLst>
          </p:cNvPr>
          <p:cNvSpPr/>
          <p:nvPr/>
        </p:nvSpPr>
        <p:spPr>
          <a:xfrm>
            <a:off x="4322054" y="5086247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E525F2-BF99-BB24-FB8C-3779B96C6C3E}"/>
              </a:ext>
            </a:extLst>
          </p:cNvPr>
          <p:cNvSpPr/>
          <p:nvPr/>
        </p:nvSpPr>
        <p:spPr>
          <a:xfrm>
            <a:off x="3536606" y="4395517"/>
            <a:ext cx="3004870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Picture 2" descr="DeepSeek Logo and symbol, meaning ...">
            <a:extLst>
              <a:ext uri="{FF2B5EF4-FFF2-40B4-BE49-F238E27FC236}">
                <a16:creationId xmlns:a16="http://schemas.microsoft.com/office/drawing/2014/main" id="{AD8FB894-55C1-C706-D23C-6F5A440E4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4471396" y="5275820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Run DeepSeek-R1 Locally for Free in Just 3 Minutes! - DEV Community">
            <a:extLst>
              <a:ext uri="{FF2B5EF4-FFF2-40B4-BE49-F238E27FC236}">
                <a16:creationId xmlns:a16="http://schemas.microsoft.com/office/drawing/2014/main" id="{AE84CC19-3340-CD13-CB6D-A83766AFE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62" y="4632881"/>
            <a:ext cx="1184735" cy="4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CCB03A-E50E-9557-8006-787A09DA018E}"/>
              </a:ext>
            </a:extLst>
          </p:cNvPr>
          <p:cNvSpPr txBox="1"/>
          <p:nvPr/>
        </p:nvSpPr>
        <p:spPr>
          <a:xfrm>
            <a:off x="4431323" y="5841222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DeepSeek-R1:8B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D3112C6-BA99-8A6F-0165-F549F209C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695" y="4497472"/>
            <a:ext cx="561512" cy="5580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A78F68E-81BE-EA95-59BE-6585EFCA6CE3}"/>
              </a:ext>
            </a:extLst>
          </p:cNvPr>
          <p:cNvSpPr txBox="1"/>
          <p:nvPr/>
        </p:nvSpPr>
        <p:spPr>
          <a:xfrm>
            <a:off x="4951162" y="4388565"/>
            <a:ext cx="2234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 03</a:t>
            </a:r>
            <a:endParaRPr lang="en-SG" sz="1600" b="1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CC382E46-2A30-580B-F4A6-A8D41A56AA1F}"/>
              </a:ext>
            </a:extLst>
          </p:cNvPr>
          <p:cNvSpPr/>
          <p:nvPr/>
        </p:nvSpPr>
        <p:spPr>
          <a:xfrm>
            <a:off x="3727938" y="5182402"/>
            <a:ext cx="410554" cy="497838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27BFB09-9A3A-5E0A-7ABA-38D035028C27}"/>
              </a:ext>
            </a:extLst>
          </p:cNvPr>
          <p:cNvCxnSpPr>
            <a:stCxn id="25" idx="3"/>
          </p:cNvCxnSpPr>
          <p:nvPr/>
        </p:nvCxnSpPr>
        <p:spPr>
          <a:xfrm rot="16200000" flipH="1">
            <a:off x="3962505" y="5650949"/>
            <a:ext cx="330259" cy="3888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BEEE62-F474-EC23-3203-D3FE7F599B4B}"/>
              </a:ext>
            </a:extLst>
          </p:cNvPr>
          <p:cNvSpPr txBox="1"/>
          <p:nvPr/>
        </p:nvSpPr>
        <p:spPr>
          <a:xfrm>
            <a:off x="3468897" y="4599861"/>
            <a:ext cx="15357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/>
              <a:t>RAG </a:t>
            </a:r>
          </a:p>
          <a:p>
            <a:r>
              <a:rPr lang="en-SG" sz="1600" b="1" dirty="0"/>
              <a:t>database</a:t>
            </a:r>
          </a:p>
        </p:txBody>
      </p:sp>
      <p:pic>
        <p:nvPicPr>
          <p:cNvPr id="29" name="Graphic 28" descr="Web design with solid fill">
            <a:extLst>
              <a:ext uri="{FF2B5EF4-FFF2-40B4-BE49-F238E27FC236}">
                <a16:creationId xmlns:a16="http://schemas.microsoft.com/office/drawing/2014/main" id="{C0697CB7-7093-BD53-1A4B-8E3097C27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2746" y="2807485"/>
            <a:ext cx="853333" cy="85333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694441A-0780-7C3E-E795-B5D1846F5189}"/>
              </a:ext>
            </a:extLst>
          </p:cNvPr>
          <p:cNvSpPr/>
          <p:nvPr/>
        </p:nvSpPr>
        <p:spPr>
          <a:xfrm>
            <a:off x="5798781" y="2245686"/>
            <a:ext cx="1485390" cy="15765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90516D-CAC6-63D8-5EC9-7429C2ABEDF4}"/>
              </a:ext>
            </a:extLst>
          </p:cNvPr>
          <p:cNvSpPr txBox="1"/>
          <p:nvPr/>
        </p:nvSpPr>
        <p:spPr>
          <a:xfrm>
            <a:off x="6059223" y="2337696"/>
            <a:ext cx="1136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Flask Web Host</a:t>
            </a:r>
            <a:endParaRPr lang="en-SG" sz="1600" b="1" dirty="0">
              <a:solidFill>
                <a:schemeClr val="accent3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375F5F-AF44-CC8B-7752-4C1E86099589}"/>
              </a:ext>
            </a:extLst>
          </p:cNvPr>
          <p:cNvSpPr txBox="1"/>
          <p:nvPr/>
        </p:nvSpPr>
        <p:spPr>
          <a:xfrm>
            <a:off x="5652846" y="1831275"/>
            <a:ext cx="1675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Service Server</a:t>
            </a:r>
            <a:endParaRPr lang="en-SG" sz="1600" b="1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030FE8E-C153-6457-9165-035D6C4801FC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>
            <a:off x="4404819" y="2304253"/>
            <a:ext cx="1585674" cy="7784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A62D2C-2C60-CB11-9B4A-CC1D3B52E1BE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3098902" y="3234151"/>
            <a:ext cx="2913845" cy="9861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2A87D9-7FF2-250F-221E-D91B1DD30432}"/>
              </a:ext>
            </a:extLst>
          </p:cNvPr>
          <p:cNvCxnSpPr>
            <a:cxnSpLocks/>
            <a:stCxn id="29" idx="2"/>
            <a:endCxn id="18" idx="3"/>
          </p:cNvCxnSpPr>
          <p:nvPr/>
        </p:nvCxnSpPr>
        <p:spPr>
          <a:xfrm rot="5400000">
            <a:off x="5394382" y="4570395"/>
            <a:ext cx="1954609" cy="1354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15964-8A04-A966-1309-9D396C08CA94}"/>
              </a:ext>
            </a:extLst>
          </p:cNvPr>
          <p:cNvSpPr txBox="1"/>
          <p:nvPr/>
        </p:nvSpPr>
        <p:spPr>
          <a:xfrm>
            <a:off x="4691717" y="1666590"/>
            <a:ext cx="1093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</a:rPr>
              <a:t>Ollama</a:t>
            </a:r>
            <a:r>
              <a:rPr lang="en-US" sz="1600" b="1" dirty="0">
                <a:solidFill>
                  <a:schemeClr val="accent1"/>
                </a:solidFill>
              </a:rPr>
              <a:t> API Call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7AD8AB-EDD9-CA6D-8D7C-1C6FEAE56A75}"/>
              </a:ext>
            </a:extLst>
          </p:cNvPr>
          <p:cNvSpPr txBox="1"/>
          <p:nvPr/>
        </p:nvSpPr>
        <p:spPr>
          <a:xfrm>
            <a:off x="3566487" y="3625513"/>
            <a:ext cx="1093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</a:rPr>
              <a:t>Ollama</a:t>
            </a:r>
            <a:r>
              <a:rPr lang="en-US" sz="1600" b="1" dirty="0">
                <a:solidFill>
                  <a:schemeClr val="accent1"/>
                </a:solidFill>
              </a:rPr>
              <a:t> API Call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C1003E-36C2-4185-8D27-CA598E9E34BF}"/>
              </a:ext>
            </a:extLst>
          </p:cNvPr>
          <p:cNvSpPr txBox="1"/>
          <p:nvPr/>
        </p:nvSpPr>
        <p:spPr>
          <a:xfrm>
            <a:off x="5549398" y="3850391"/>
            <a:ext cx="1093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</a:rPr>
              <a:t>Ollama</a:t>
            </a:r>
            <a:r>
              <a:rPr lang="en-US" sz="1600" b="1" dirty="0">
                <a:solidFill>
                  <a:schemeClr val="accent1"/>
                </a:solidFill>
              </a:rPr>
              <a:t> API Call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pic>
        <p:nvPicPr>
          <p:cNvPr id="51" name="Picture 50" descr="A screenshot of a chat&#10;&#10;AI-generated content may be incorrect.">
            <a:extLst>
              <a:ext uri="{FF2B5EF4-FFF2-40B4-BE49-F238E27FC236}">
                <a16:creationId xmlns:a16="http://schemas.microsoft.com/office/drawing/2014/main" id="{3013080D-414F-8BA3-A560-F90B91B067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449" y="2513091"/>
            <a:ext cx="2076785" cy="10570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2" name="Graphic 51" descr="User with solid fill">
            <a:extLst>
              <a:ext uri="{FF2B5EF4-FFF2-40B4-BE49-F238E27FC236}">
                <a16:creationId xmlns:a16="http://schemas.microsoft.com/office/drawing/2014/main" id="{76BA11C8-9874-B325-5C84-225E83A158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55383" y="1516583"/>
            <a:ext cx="683583" cy="683583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B360D94-5B9E-25DB-29ED-FEAF365B4683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6866079" y="3234152"/>
            <a:ext cx="85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F3241A-A826-3F54-F90E-FB7766D55F55}"/>
              </a:ext>
            </a:extLst>
          </p:cNvPr>
          <p:cNvCxnSpPr/>
          <p:nvPr/>
        </p:nvCxnSpPr>
        <p:spPr>
          <a:xfrm>
            <a:off x="8697174" y="2045606"/>
            <a:ext cx="0" cy="453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F12DEC5-79EA-39C6-84FB-668CF690B7C9}"/>
              </a:ext>
            </a:extLst>
          </p:cNvPr>
          <p:cNvSpPr txBox="1"/>
          <p:nvPr/>
        </p:nvSpPr>
        <p:spPr>
          <a:xfrm>
            <a:off x="8721968" y="2103263"/>
            <a:ext cx="1706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chemeClr val="accent1"/>
                </a:solidFill>
              </a:rPr>
              <a:t>User’s Question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95523D-0205-0CB9-5202-32288CAABFC4}"/>
              </a:ext>
            </a:extLst>
          </p:cNvPr>
          <p:cNvCxnSpPr>
            <a:cxnSpLocks/>
          </p:cNvCxnSpPr>
          <p:nvPr/>
        </p:nvCxnSpPr>
        <p:spPr>
          <a:xfrm>
            <a:off x="6866079" y="3417314"/>
            <a:ext cx="1185571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AC541D94-C6A2-5929-0DE1-C8B2AE166E63}"/>
              </a:ext>
            </a:extLst>
          </p:cNvPr>
          <p:cNvSpPr/>
          <p:nvPr/>
        </p:nvSpPr>
        <p:spPr>
          <a:xfrm>
            <a:off x="7718514" y="3938720"/>
            <a:ext cx="2234360" cy="2071775"/>
          </a:xfrm>
          <a:prstGeom prst="wedgeRectCallout">
            <a:avLst>
              <a:gd name="adj1" fmla="val -34823"/>
              <a:gd name="adj2" fmla="val -7357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363B31-80B6-1E98-4117-509612DFC115}"/>
              </a:ext>
            </a:extLst>
          </p:cNvPr>
          <p:cNvSpPr txBox="1"/>
          <p:nvPr/>
        </p:nvSpPr>
        <p:spPr>
          <a:xfrm>
            <a:off x="7800677" y="4076641"/>
            <a:ext cx="201547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Answer generated by DeepSeek-R1:1.5B</a:t>
            </a:r>
            <a:endParaRPr lang="en-SG" sz="1400" b="1" dirty="0">
              <a:solidFill>
                <a:schemeClr val="accent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D5576C-FCDC-1A1B-0F17-979BE3501490}"/>
              </a:ext>
            </a:extLst>
          </p:cNvPr>
          <p:cNvSpPr txBox="1"/>
          <p:nvPr/>
        </p:nvSpPr>
        <p:spPr>
          <a:xfrm>
            <a:off x="7818760" y="4737782"/>
            <a:ext cx="2015474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Answer generated by DeepSeek-R1:7B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50193C-C655-50A6-6A14-23DDEB0ED1DA}"/>
              </a:ext>
            </a:extLst>
          </p:cNvPr>
          <p:cNvSpPr txBox="1"/>
          <p:nvPr/>
        </p:nvSpPr>
        <p:spPr>
          <a:xfrm>
            <a:off x="7818760" y="5374138"/>
            <a:ext cx="2076786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Answer generated by DeepSeek-R1:8B + RAG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B162FF-CB46-F0D4-785E-6B56525B7BE0}"/>
              </a:ext>
            </a:extLst>
          </p:cNvPr>
          <p:cNvSpPr txBox="1"/>
          <p:nvPr/>
        </p:nvSpPr>
        <p:spPr>
          <a:xfrm>
            <a:off x="4897206" y="599625"/>
            <a:ext cx="51260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 Case Scenario-03: </a:t>
            </a:r>
          </a:p>
          <a:p>
            <a:r>
              <a:rPr lang="en-US" sz="1600" b="1" dirty="0"/>
              <a:t>Link to multiple GPU’s LLM Models to collect different answers for same question and compare the result.</a:t>
            </a:r>
            <a:endParaRPr lang="en-SG" sz="16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4001E4-C270-BA7C-07E7-CB10BE0F29A4}"/>
              </a:ext>
            </a:extLst>
          </p:cNvPr>
          <p:cNvSpPr txBox="1"/>
          <p:nvPr/>
        </p:nvSpPr>
        <p:spPr>
          <a:xfrm>
            <a:off x="8922419" y="1546805"/>
            <a:ext cx="1164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Customer 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6E5BED7-8F59-C28C-59A1-C781F927A262}"/>
              </a:ext>
            </a:extLst>
          </p:cNvPr>
          <p:cNvCxnSpPr>
            <a:cxnSpLocks/>
          </p:cNvCxnSpPr>
          <p:nvPr/>
        </p:nvCxnSpPr>
        <p:spPr>
          <a:xfrm>
            <a:off x="7516282" y="1801949"/>
            <a:ext cx="0" cy="45160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C658E37-7C15-68B0-363A-FA1F7AFB016C}"/>
              </a:ext>
            </a:extLst>
          </p:cNvPr>
          <p:cNvSpPr txBox="1"/>
          <p:nvPr/>
        </p:nvSpPr>
        <p:spPr>
          <a:xfrm>
            <a:off x="961414" y="5678699"/>
            <a:ext cx="2764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GPU and server 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7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203</Words>
  <Application>Microsoft Office PowerPoint</Application>
  <PresentationFormat>Widescreen</PresentationFormat>
  <Paragraphs>51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12</cp:revision>
  <dcterms:created xsi:type="dcterms:W3CDTF">2025-02-27T02:07:40Z</dcterms:created>
  <dcterms:modified xsi:type="dcterms:W3CDTF">2025-02-28T03:06:23Z</dcterms:modified>
</cp:coreProperties>
</file>