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40B1D-3402-45D4-96EF-7C4E997A65EA}" type="datetimeFigureOut">
              <a:rPr lang="en-SG" smtClean="0"/>
              <a:t>2/3/2025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8569D-1F0E-4911-83D3-820755B1C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3989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0243-D85E-4602-80CD-B25B350C1F1B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9912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E8BCB-4439-C19B-3AC5-B0F722549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E2567-665E-4B3C-C3DF-547E0623B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5E75E-770C-C885-D6D9-A921ABC6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400D-C8F7-497A-9C72-B54206FA314E}" type="datetimeFigureOut">
              <a:rPr lang="en-SG" smtClean="0"/>
              <a:t>2/3/2025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2B970-3046-77CF-B3F4-0AD9F8E2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7C175-72E9-D4AA-DB30-4670C8E2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0788-F81C-40E0-8194-75932216B7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823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0C7E-B131-5BFD-745A-9CF36ABD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40129-6A08-8288-11E2-43FB0BC30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F9DF9-237B-16FB-7465-28A789A4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400D-C8F7-497A-9C72-B54206FA314E}" type="datetimeFigureOut">
              <a:rPr lang="en-SG" smtClean="0"/>
              <a:t>2/3/2025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FF1BD-B7C3-4423-E9C6-274E98670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9121B-961E-BAE8-C0E2-8001BEBD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0788-F81C-40E0-8194-75932216B7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23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57986-9C3F-4FCE-2C18-56985063D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474D8-ADC9-49E3-49C3-B8CA1C198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7E8E3-8B52-9B3A-5FB8-7182FE0AC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400D-C8F7-497A-9C72-B54206FA314E}" type="datetimeFigureOut">
              <a:rPr lang="en-SG" smtClean="0"/>
              <a:t>2/3/2025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BE608-2EFD-5CA0-C2D0-DCEF9497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D510-6489-D53F-56F1-47EF6749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0788-F81C-40E0-8194-75932216B7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560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A83D-DF77-48FC-4B21-AD6F2D1A7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519BA-E809-0A46-E482-88F6EBB92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BA3E-1F21-A18D-3154-E27DF9F6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400D-C8F7-497A-9C72-B54206FA314E}" type="datetimeFigureOut">
              <a:rPr lang="en-SG" smtClean="0"/>
              <a:t>2/3/2025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C397A-E64F-EF0D-3EFB-E102F75B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188A2-7547-E584-44AC-3E09953D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0788-F81C-40E0-8194-75932216B7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823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253E-8A32-446E-EA96-F6E22A50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E66C7-781F-D131-DFDE-41ED6D932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3E87B-44E3-7041-6D0F-3F2EFA04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400D-C8F7-497A-9C72-B54206FA314E}" type="datetimeFigureOut">
              <a:rPr lang="en-SG" smtClean="0"/>
              <a:t>2/3/2025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B58CC-4F78-8CD3-767D-6F2575189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C065E-6E08-28BF-99FD-B1B758D5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0788-F81C-40E0-8194-75932216B7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320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C8BC-D3EB-5375-3D33-1FE12138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3E9E-E9CD-AE41-4AA1-3304D4C27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503DB-F0DB-9E69-23B3-255019334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5FC2C-5888-C135-83BC-E882599B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400D-C8F7-497A-9C72-B54206FA314E}" type="datetimeFigureOut">
              <a:rPr lang="en-SG" smtClean="0"/>
              <a:t>2/3/2025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5D597-EEB8-42F8-69CC-46431627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5E77B-7BFB-4699-DFDC-758F2E86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0788-F81C-40E0-8194-75932216B7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144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1E2A0-612F-1ED6-9C7B-D1672ACE1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234BF-3B22-A5B6-7653-24F2B9586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F186A-B747-2BB1-14BA-6257657A1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B4018-B0FC-0A70-5A45-AC07F5F4C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B25F72-41D6-4792-AD90-07234792C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B146B7-CEF0-0E6B-8073-C27F8835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400D-C8F7-497A-9C72-B54206FA314E}" type="datetimeFigureOut">
              <a:rPr lang="en-SG" smtClean="0"/>
              <a:t>2/3/2025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AD0654-D179-DB04-FEE8-7CA13266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FF525-2D28-85FB-C2A2-DA82FC1A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0788-F81C-40E0-8194-75932216B7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450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A8FF9-7F80-4C88-5B47-821669B7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03DA3-97BB-D34D-CFD8-9E0CA0F8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400D-C8F7-497A-9C72-B54206FA314E}" type="datetimeFigureOut">
              <a:rPr lang="en-SG" smtClean="0"/>
              <a:t>2/3/2025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5C499-95E1-D388-9B44-EDF27F92D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3C9ED-E703-4904-FD31-0ED768C3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0788-F81C-40E0-8194-75932216B7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116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D4D58B-08C1-309B-5279-1BCC0ACA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400D-C8F7-497A-9C72-B54206FA314E}" type="datetimeFigureOut">
              <a:rPr lang="en-SG" smtClean="0"/>
              <a:t>2/3/2025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2A893-1E28-CBA7-A699-62B0587C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C8C09-E96B-24E8-337E-AA6EBDB0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0788-F81C-40E0-8194-75932216B7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649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24C8-DBDE-15B4-9C95-3934597F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72422-A36B-CA4C-B7D1-3B5FB7016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8B71D-B42D-7879-ADCD-8C53CCA47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96B6F-E2E4-FEAC-51E0-B40E32C3B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400D-C8F7-497A-9C72-B54206FA314E}" type="datetimeFigureOut">
              <a:rPr lang="en-SG" smtClean="0"/>
              <a:t>2/3/2025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313D5-6A1B-677D-78E6-B2B24A29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CD1D0-BD49-1821-4801-3171471C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0788-F81C-40E0-8194-75932216B7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229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03FB-F30D-47A7-FC80-340B60A1C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528A3-9198-A818-E41E-CF2A2B35A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149D7-D795-3313-D11C-E871A722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6A757-23D5-0DF2-0341-D7BBD3D41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400D-C8F7-497A-9C72-B54206FA314E}" type="datetimeFigureOut">
              <a:rPr lang="en-SG" smtClean="0"/>
              <a:t>2/3/2025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31889-5A89-52A7-43D7-462AE0C6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5E338-E367-CF1C-4F44-130E9596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0788-F81C-40E0-8194-75932216B7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203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D78EE-1FEB-781B-9BF0-0A84D97A0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A33C1-5FE6-6D1B-7CA7-32A5C416F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AE784-31A1-41AB-7B90-CEF0E69D0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C2400D-C8F7-497A-9C72-B54206FA314E}" type="datetimeFigureOut">
              <a:rPr lang="en-SG" smtClean="0"/>
              <a:t>2/3/2025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D9B2C-2197-6C43-D817-8C0381B48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5DC82-310E-6C3F-D92F-2F2C7E55F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B90788-F81C-40E0-8194-75932216B7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635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0.png"/><Relationship Id="rId18" Type="http://schemas.openxmlformats.org/officeDocument/2006/relationships/image" Target="../media/image9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19.pn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5.png"/><Relationship Id="rId10" Type="http://schemas.openxmlformats.org/officeDocument/2006/relationships/image" Target="../media/image18.svg"/><Relationship Id="rId4" Type="http://schemas.openxmlformats.org/officeDocument/2006/relationships/image" Target="../media/image2.png"/><Relationship Id="rId9" Type="http://schemas.openxmlformats.org/officeDocument/2006/relationships/image" Target="../media/image17.png"/><Relationship Id="rId1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24.svg"/><Relationship Id="rId5" Type="http://schemas.openxmlformats.org/officeDocument/2006/relationships/image" Target="../media/image5.svg"/><Relationship Id="rId10" Type="http://schemas.openxmlformats.org/officeDocument/2006/relationships/image" Target="../media/image23.png"/><Relationship Id="rId4" Type="http://schemas.openxmlformats.org/officeDocument/2006/relationships/image" Target="../media/image4.png"/><Relationship Id="rId9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124">
            <a:extLst>
              <a:ext uri="{FF2B5EF4-FFF2-40B4-BE49-F238E27FC236}">
                <a16:creationId xmlns:a16="http://schemas.microsoft.com/office/drawing/2014/main" id="{4BA14C61-AF14-B3B6-C5A5-11A3D7E4C67D}"/>
              </a:ext>
            </a:extLst>
          </p:cNvPr>
          <p:cNvSpPr txBox="1"/>
          <p:nvPr/>
        </p:nvSpPr>
        <p:spPr>
          <a:xfrm>
            <a:off x="6961362" y="1180158"/>
            <a:ext cx="20129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</a:rPr>
              <a:t>Customers Subnet</a:t>
            </a:r>
            <a:endParaRPr lang="en-SG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1181913-A890-964C-C27F-80CC4FD87A5D}"/>
              </a:ext>
            </a:extLst>
          </p:cNvPr>
          <p:cNvCxnSpPr>
            <a:cxnSpLocks/>
          </p:cNvCxnSpPr>
          <p:nvPr/>
        </p:nvCxnSpPr>
        <p:spPr>
          <a:xfrm>
            <a:off x="6813364" y="1273482"/>
            <a:ext cx="38586" cy="47473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1B6B5A4A-CD91-55A0-7007-970F85E4FC23}"/>
              </a:ext>
            </a:extLst>
          </p:cNvPr>
          <p:cNvSpPr txBox="1"/>
          <p:nvPr/>
        </p:nvSpPr>
        <p:spPr>
          <a:xfrm>
            <a:off x="4108085" y="1197274"/>
            <a:ext cx="25571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</a:rPr>
              <a:t>GPU Server Local Subnet</a:t>
            </a:r>
            <a:endParaRPr lang="en-SG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708B88-F5D6-C5F9-9FE0-BED12F0807BE}"/>
              </a:ext>
            </a:extLst>
          </p:cNvPr>
          <p:cNvSpPr/>
          <p:nvPr/>
        </p:nvSpPr>
        <p:spPr>
          <a:xfrm>
            <a:off x="1847862" y="1808648"/>
            <a:ext cx="1931701" cy="9141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CF7EFA-F419-23A3-6B2C-4B15D9853A19}"/>
              </a:ext>
            </a:extLst>
          </p:cNvPr>
          <p:cNvSpPr/>
          <p:nvPr/>
        </p:nvSpPr>
        <p:spPr>
          <a:xfrm>
            <a:off x="1732948" y="1425291"/>
            <a:ext cx="2171111" cy="13842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2" descr="DeepSeek Logo and symbol, meaning ...">
            <a:extLst>
              <a:ext uri="{FF2B5EF4-FFF2-40B4-BE49-F238E27FC236}">
                <a16:creationId xmlns:a16="http://schemas.microsoft.com/office/drawing/2014/main" id="{6D432445-F96B-DA59-9422-06B2ACB7D4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5" b="19385"/>
          <a:stretch/>
        </p:blipFill>
        <p:spPr bwMode="auto">
          <a:xfrm>
            <a:off x="1944412" y="1914305"/>
            <a:ext cx="1240791" cy="43684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un DeepSeek-R1 Locally for Free in Just 3 Minutes! - DEV Community">
            <a:extLst>
              <a:ext uri="{FF2B5EF4-FFF2-40B4-BE49-F238E27FC236}">
                <a16:creationId xmlns:a16="http://schemas.microsoft.com/office/drawing/2014/main" id="{9CCEA03B-6966-657B-6E9B-A9796590D1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62" y="1471968"/>
            <a:ext cx="879897" cy="30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AE1E4D-8AC4-C041-C126-7D9A6951955E}"/>
              </a:ext>
            </a:extLst>
          </p:cNvPr>
          <p:cNvSpPr txBox="1"/>
          <p:nvPr/>
        </p:nvSpPr>
        <p:spPr>
          <a:xfrm>
            <a:off x="1847862" y="2384267"/>
            <a:ext cx="20561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DeepSeek-R1:1.5B</a:t>
            </a:r>
            <a:endParaRPr lang="en-SG" sz="16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FDDF52-04EE-6126-BC77-7200FD034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196" y="1908940"/>
            <a:ext cx="450373" cy="4475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9453A3-1B05-3B61-AB74-FA583A750A1E}"/>
              </a:ext>
            </a:extLst>
          </p:cNvPr>
          <p:cNvSpPr txBox="1"/>
          <p:nvPr/>
        </p:nvSpPr>
        <p:spPr>
          <a:xfrm>
            <a:off x="2453627" y="1350625"/>
            <a:ext cx="17743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GPU Server 01</a:t>
            </a:r>
            <a:endParaRPr lang="en-SG" sz="1600" b="1" dirty="0">
              <a:solidFill>
                <a:srgbClr val="0070C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D89CF5-ADD7-81EE-48DD-E924AD225EAE}"/>
              </a:ext>
            </a:extLst>
          </p:cNvPr>
          <p:cNvSpPr/>
          <p:nvPr/>
        </p:nvSpPr>
        <p:spPr>
          <a:xfrm>
            <a:off x="1847862" y="3341186"/>
            <a:ext cx="1931701" cy="9141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3DC45D-655C-1758-7187-C784DB9CFA84}"/>
              </a:ext>
            </a:extLst>
          </p:cNvPr>
          <p:cNvSpPr/>
          <p:nvPr/>
        </p:nvSpPr>
        <p:spPr>
          <a:xfrm>
            <a:off x="1732948" y="2917699"/>
            <a:ext cx="2171111" cy="14244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" name="Picture 2" descr="DeepSeek Logo and symbol, meaning ...">
            <a:extLst>
              <a:ext uri="{FF2B5EF4-FFF2-40B4-BE49-F238E27FC236}">
                <a16:creationId xmlns:a16="http://schemas.microsoft.com/office/drawing/2014/main" id="{DD1CA695-66BE-DA65-275A-F2DCA35BB6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5" b="19385"/>
          <a:stretch/>
        </p:blipFill>
        <p:spPr bwMode="auto">
          <a:xfrm>
            <a:off x="1944412" y="3446843"/>
            <a:ext cx="1240791" cy="43684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Run DeepSeek-R1 Locally for Free in Just 3 Minutes! - DEV Community">
            <a:extLst>
              <a:ext uri="{FF2B5EF4-FFF2-40B4-BE49-F238E27FC236}">
                <a16:creationId xmlns:a16="http://schemas.microsoft.com/office/drawing/2014/main" id="{C52F9B33-4555-79C3-B2A8-BE9C6F3298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62" y="3004506"/>
            <a:ext cx="879897" cy="30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2AA8CC3-9085-C8CB-D862-1F1D16490AFD}"/>
              </a:ext>
            </a:extLst>
          </p:cNvPr>
          <p:cNvSpPr txBox="1"/>
          <p:nvPr/>
        </p:nvSpPr>
        <p:spPr>
          <a:xfrm>
            <a:off x="1847862" y="3916805"/>
            <a:ext cx="20561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DeepSeek-R1:7B</a:t>
            </a:r>
            <a:endParaRPr lang="en-SG" sz="1600" b="1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2B0C9B2-B1A0-0F32-ABF6-8BE5EEAEA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196" y="3441478"/>
            <a:ext cx="450373" cy="4475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D22576-7FD9-8C71-FDEF-99703BE412BA}"/>
              </a:ext>
            </a:extLst>
          </p:cNvPr>
          <p:cNvSpPr txBox="1"/>
          <p:nvPr/>
        </p:nvSpPr>
        <p:spPr>
          <a:xfrm>
            <a:off x="2453627" y="2889962"/>
            <a:ext cx="17743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GPU Server 02</a:t>
            </a:r>
            <a:endParaRPr lang="en-SG" sz="1600" b="1" dirty="0">
              <a:solidFill>
                <a:srgbClr val="0070C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A90E9B-2206-4061-7525-C48F64E25C6E}"/>
              </a:ext>
            </a:extLst>
          </p:cNvPr>
          <p:cNvSpPr/>
          <p:nvPr/>
        </p:nvSpPr>
        <p:spPr>
          <a:xfrm>
            <a:off x="1847862" y="4870626"/>
            <a:ext cx="1931701" cy="9141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158137-6C40-2D66-6B19-49C151618F5D}"/>
              </a:ext>
            </a:extLst>
          </p:cNvPr>
          <p:cNvSpPr/>
          <p:nvPr/>
        </p:nvSpPr>
        <p:spPr>
          <a:xfrm>
            <a:off x="1732948" y="4484425"/>
            <a:ext cx="3089152" cy="13871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" name="Picture 2" descr="DeepSeek Logo and symbol, meaning ...">
            <a:extLst>
              <a:ext uri="{FF2B5EF4-FFF2-40B4-BE49-F238E27FC236}">
                <a16:creationId xmlns:a16="http://schemas.microsoft.com/office/drawing/2014/main" id="{D191C45D-F634-8AAA-6DEB-214819389C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5" b="19385"/>
          <a:stretch/>
        </p:blipFill>
        <p:spPr bwMode="auto">
          <a:xfrm>
            <a:off x="1944412" y="4976283"/>
            <a:ext cx="1240791" cy="43684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Run DeepSeek-R1 Locally for Free in Just 3 Minutes! - DEV Community">
            <a:extLst>
              <a:ext uri="{FF2B5EF4-FFF2-40B4-BE49-F238E27FC236}">
                <a16:creationId xmlns:a16="http://schemas.microsoft.com/office/drawing/2014/main" id="{427A330A-02B2-A71D-58E5-ECAFF5A56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862" y="4533946"/>
            <a:ext cx="879897" cy="30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63F1FFB-9005-F8A8-6E28-252D07AA3371}"/>
              </a:ext>
            </a:extLst>
          </p:cNvPr>
          <p:cNvSpPr txBox="1"/>
          <p:nvPr/>
        </p:nvSpPr>
        <p:spPr>
          <a:xfrm>
            <a:off x="1847862" y="5446245"/>
            <a:ext cx="20561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DeepSeek-R1:7B</a:t>
            </a:r>
            <a:endParaRPr lang="en-SG" sz="1600" b="1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781A8EC-511D-F0A0-75A5-27ABE58C5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196" y="4970918"/>
            <a:ext cx="450373" cy="44757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B38619C-F69B-EA18-AB93-BF94E5D55EF6}"/>
              </a:ext>
            </a:extLst>
          </p:cNvPr>
          <p:cNvSpPr txBox="1"/>
          <p:nvPr/>
        </p:nvSpPr>
        <p:spPr>
          <a:xfrm>
            <a:off x="3277524" y="4484425"/>
            <a:ext cx="17743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GPU Server 03</a:t>
            </a:r>
            <a:endParaRPr lang="en-SG" sz="1600" b="1" dirty="0">
              <a:solidFill>
                <a:srgbClr val="0070C0"/>
              </a:solidFill>
            </a:endParaRPr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E78B73A1-79AB-48A0-55D1-D9234E74FB8C}"/>
              </a:ext>
            </a:extLst>
          </p:cNvPr>
          <p:cNvSpPr/>
          <p:nvPr/>
        </p:nvSpPr>
        <p:spPr>
          <a:xfrm>
            <a:off x="4227984" y="5288856"/>
            <a:ext cx="410554" cy="497838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RAG</a:t>
            </a:r>
            <a:endParaRPr lang="en-SG" sz="9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83F5A1-E02E-6A15-F7A9-1F08DB6A816D}"/>
              </a:ext>
            </a:extLst>
          </p:cNvPr>
          <p:cNvSpPr txBox="1"/>
          <p:nvPr/>
        </p:nvSpPr>
        <p:spPr>
          <a:xfrm>
            <a:off x="3772399" y="4762517"/>
            <a:ext cx="11462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b="1" dirty="0"/>
              <a:t>RAG vector </a:t>
            </a:r>
          </a:p>
          <a:p>
            <a:r>
              <a:rPr lang="en-SG" sz="1400" b="1" dirty="0"/>
              <a:t>database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2D1C13-6500-F1AB-86FA-DFFBDD015468}"/>
              </a:ext>
            </a:extLst>
          </p:cNvPr>
          <p:cNvCxnSpPr>
            <a:cxnSpLocks/>
          </p:cNvCxnSpPr>
          <p:nvPr/>
        </p:nvCxnSpPr>
        <p:spPr>
          <a:xfrm flipH="1">
            <a:off x="3815268" y="5589621"/>
            <a:ext cx="4127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C0030175-6257-A775-650D-8178E0D38741}"/>
              </a:ext>
            </a:extLst>
          </p:cNvPr>
          <p:cNvSpPr/>
          <p:nvPr/>
        </p:nvSpPr>
        <p:spPr>
          <a:xfrm>
            <a:off x="5796211" y="3116774"/>
            <a:ext cx="1485390" cy="8586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8F0A88-583C-BACF-A72E-CCA0B1CB0CAF}"/>
              </a:ext>
            </a:extLst>
          </p:cNvPr>
          <p:cNvSpPr txBox="1"/>
          <p:nvPr/>
        </p:nvSpPr>
        <p:spPr>
          <a:xfrm>
            <a:off x="5701326" y="2787301"/>
            <a:ext cx="16751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Service Server</a:t>
            </a:r>
            <a:endParaRPr lang="en-SG" sz="1600" b="1" dirty="0"/>
          </a:p>
        </p:txBody>
      </p:sp>
      <p:pic>
        <p:nvPicPr>
          <p:cNvPr id="32" name="Graphic 31" descr="Web design with solid fill">
            <a:extLst>
              <a:ext uri="{FF2B5EF4-FFF2-40B4-BE49-F238E27FC236}">
                <a16:creationId xmlns:a16="http://schemas.microsoft.com/office/drawing/2014/main" id="{6AF9EA16-E97F-F8D5-D984-D4FEFBDEA3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58517" y="3149832"/>
            <a:ext cx="629141" cy="62914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87CADC9-FA96-8B48-F471-BA02BC4C8095}"/>
              </a:ext>
            </a:extLst>
          </p:cNvPr>
          <p:cNvSpPr txBox="1"/>
          <p:nvPr/>
        </p:nvSpPr>
        <p:spPr>
          <a:xfrm>
            <a:off x="6527989" y="3183025"/>
            <a:ext cx="7802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3"/>
                </a:solidFill>
              </a:rPr>
              <a:t>Flask Web Wrapper </a:t>
            </a:r>
            <a:endParaRPr lang="en-SG" sz="1200" b="1" dirty="0">
              <a:solidFill>
                <a:schemeClr val="accent3"/>
              </a:solidFill>
            </a:endParaRPr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978095C1-3109-274D-08BE-76C471DA048A}"/>
              </a:ext>
            </a:extLst>
          </p:cNvPr>
          <p:cNvCxnSpPr>
            <a:cxnSpLocks/>
          </p:cNvCxnSpPr>
          <p:nvPr/>
        </p:nvCxnSpPr>
        <p:spPr>
          <a:xfrm rot="10800000">
            <a:off x="3815269" y="2249424"/>
            <a:ext cx="2143249" cy="1091762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CF23F65-BE6F-C745-3656-24538D10DE9E}"/>
              </a:ext>
            </a:extLst>
          </p:cNvPr>
          <p:cNvSpPr txBox="1"/>
          <p:nvPr/>
        </p:nvSpPr>
        <p:spPr>
          <a:xfrm>
            <a:off x="4767210" y="4531666"/>
            <a:ext cx="1642268" cy="646331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accent6">
                    <a:lumMod val="75000"/>
                  </a:schemeClr>
                </a:solidFill>
              </a:rPr>
              <a:t>Ollama</a:t>
            </a: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 API call with  customized request and response filter.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8A1CF70-CE05-84B7-035B-468DFA9AEE09}"/>
              </a:ext>
            </a:extLst>
          </p:cNvPr>
          <p:cNvCxnSpPr>
            <a:stCxn id="32" idx="1"/>
          </p:cNvCxnSpPr>
          <p:nvPr/>
        </p:nvCxnSpPr>
        <p:spPr>
          <a:xfrm flipH="1" flipV="1">
            <a:off x="3904059" y="3464402"/>
            <a:ext cx="205445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E83AF0F-8602-0265-32B6-87F7B7768A61}"/>
              </a:ext>
            </a:extLst>
          </p:cNvPr>
          <p:cNvSpPr txBox="1"/>
          <p:nvPr/>
        </p:nvSpPr>
        <p:spPr>
          <a:xfrm>
            <a:off x="4023737" y="3506191"/>
            <a:ext cx="1772473" cy="46166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rgbClr val="0070C0"/>
                </a:solidFill>
              </a:rPr>
              <a:t>Ollama</a:t>
            </a:r>
            <a:r>
              <a:rPr lang="en-US" sz="1200" b="1" dirty="0">
                <a:solidFill>
                  <a:srgbClr val="0070C0"/>
                </a:solidFill>
              </a:rPr>
              <a:t> API Call with different prompt</a:t>
            </a:r>
            <a:endParaRPr lang="en-SG" sz="1400" b="1" dirty="0">
              <a:solidFill>
                <a:srgbClr val="0070C0"/>
              </a:solidFill>
            </a:endParaRP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8B28818F-6156-17AF-6BC9-F4638C949697}"/>
              </a:ext>
            </a:extLst>
          </p:cNvPr>
          <p:cNvCxnSpPr>
            <a:cxnSpLocks/>
            <a:stCxn id="32" idx="2"/>
          </p:cNvCxnSpPr>
          <p:nvPr/>
        </p:nvCxnSpPr>
        <p:spPr>
          <a:xfrm rot="5400000">
            <a:off x="4839730" y="3761347"/>
            <a:ext cx="1415732" cy="1450985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420E3C7-E1A8-7400-EABB-9CF8F7DA2723}"/>
              </a:ext>
            </a:extLst>
          </p:cNvPr>
          <p:cNvCxnSpPr/>
          <p:nvPr/>
        </p:nvCxnSpPr>
        <p:spPr>
          <a:xfrm>
            <a:off x="6517191" y="3790601"/>
            <a:ext cx="0" cy="518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Graphic 65" descr="Document with solid fill">
            <a:extLst>
              <a:ext uri="{FF2B5EF4-FFF2-40B4-BE49-F238E27FC236}">
                <a16:creationId xmlns:a16="http://schemas.microsoft.com/office/drawing/2014/main" id="{E9B4919D-BCA5-10F9-2E39-61A52F3EE9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79440" y="4342128"/>
            <a:ext cx="480851" cy="480851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33A8277B-09CF-CB03-095C-545D06610821}"/>
              </a:ext>
            </a:extLst>
          </p:cNvPr>
          <p:cNvSpPr txBox="1"/>
          <p:nvPr/>
        </p:nvSpPr>
        <p:spPr>
          <a:xfrm>
            <a:off x="6278130" y="4796723"/>
            <a:ext cx="6439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Usage logs</a:t>
            </a:r>
            <a:endParaRPr lang="en-SG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B23BBD7-9532-963B-7263-1967FDF5B330}"/>
              </a:ext>
            </a:extLst>
          </p:cNvPr>
          <p:cNvSpPr txBox="1"/>
          <p:nvPr/>
        </p:nvSpPr>
        <p:spPr>
          <a:xfrm>
            <a:off x="4018973" y="1960542"/>
            <a:ext cx="13560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accent2"/>
                </a:solidFill>
              </a:rPr>
              <a:t>Ollama</a:t>
            </a:r>
            <a:r>
              <a:rPr lang="en-US" sz="1200" b="1" dirty="0">
                <a:solidFill>
                  <a:schemeClr val="accent2"/>
                </a:solidFill>
              </a:rPr>
              <a:t> API Call</a:t>
            </a:r>
            <a:endParaRPr lang="en-SG" sz="1200" b="1" dirty="0">
              <a:solidFill>
                <a:schemeClr val="accent2"/>
              </a:solidFill>
            </a:endParaRPr>
          </a:p>
        </p:txBody>
      </p:sp>
      <p:pic>
        <p:nvPicPr>
          <p:cNvPr id="91" name="Graphic 90" descr="Vlog with solid fill">
            <a:extLst>
              <a:ext uri="{FF2B5EF4-FFF2-40B4-BE49-F238E27FC236}">
                <a16:creationId xmlns:a16="http://schemas.microsoft.com/office/drawing/2014/main" id="{93C1E4A9-A96D-0140-BC58-6FFE6A072A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81501" y="1630597"/>
            <a:ext cx="666670" cy="66667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EECCB403-8E05-9EE3-019C-511990CDDD76}"/>
              </a:ext>
            </a:extLst>
          </p:cNvPr>
          <p:cNvSpPr txBox="1"/>
          <p:nvPr/>
        </p:nvSpPr>
        <p:spPr>
          <a:xfrm>
            <a:off x="8149657" y="1620152"/>
            <a:ext cx="202108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Other Programs want to integrated with the </a:t>
            </a:r>
            <a:r>
              <a:rPr lang="en-US" sz="1400" b="1" dirty="0" err="1"/>
              <a:t>DeepSeek</a:t>
            </a:r>
            <a:r>
              <a:rPr lang="en-US" sz="1400" b="1" dirty="0"/>
              <a:t> model</a:t>
            </a:r>
            <a:endParaRPr lang="en-SG" sz="1400" b="1" dirty="0"/>
          </a:p>
        </p:txBody>
      </p:sp>
      <p:pic>
        <p:nvPicPr>
          <p:cNvPr id="93" name="Graphic 92" descr="Vlog with solid fill">
            <a:extLst>
              <a:ext uri="{FF2B5EF4-FFF2-40B4-BE49-F238E27FC236}">
                <a16:creationId xmlns:a16="http://schemas.microsoft.com/office/drawing/2014/main" id="{D405CBAF-D047-A843-FF0E-C0A4018017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565409" y="1689719"/>
            <a:ext cx="666670" cy="666670"/>
          </a:xfrm>
          <a:prstGeom prst="rect">
            <a:avLst/>
          </a:prstGeom>
        </p:spPr>
      </p:pic>
      <p:pic>
        <p:nvPicPr>
          <p:cNvPr id="94" name="Graphic 93" descr="Vlog with solid fill">
            <a:extLst>
              <a:ext uri="{FF2B5EF4-FFF2-40B4-BE49-F238E27FC236}">
                <a16:creationId xmlns:a16="http://schemas.microsoft.com/office/drawing/2014/main" id="{137850BE-743F-89A6-8E24-D35C93F7184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18916" y="1935818"/>
            <a:ext cx="666670" cy="666670"/>
          </a:xfrm>
          <a:prstGeom prst="rect">
            <a:avLst/>
          </a:prstGeom>
        </p:spPr>
      </p:pic>
      <p:pic>
        <p:nvPicPr>
          <p:cNvPr id="95" name="Picture 94" descr="A screenshot of a chat&#10;&#10;AI-generated content may be incorrect.">
            <a:extLst>
              <a:ext uri="{FF2B5EF4-FFF2-40B4-BE49-F238E27FC236}">
                <a16:creationId xmlns:a16="http://schemas.microsoft.com/office/drawing/2014/main" id="{F19BA86F-7606-371D-4C06-C860CED661D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6633" y="2593774"/>
            <a:ext cx="2055010" cy="1046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6" name="Graphic 95" descr="Internet with solid fill">
            <a:extLst>
              <a:ext uri="{FF2B5EF4-FFF2-40B4-BE49-F238E27FC236}">
                <a16:creationId xmlns:a16="http://schemas.microsoft.com/office/drawing/2014/main" id="{F8720477-14FC-4EB2-1BFE-E0F8763BC36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11353" y="2833870"/>
            <a:ext cx="897590" cy="897590"/>
          </a:xfrm>
          <a:prstGeom prst="rect">
            <a:avLst/>
          </a:prstGeom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8F82E3D-E994-938B-03B7-A001C539A07E}"/>
              </a:ext>
            </a:extLst>
          </p:cNvPr>
          <p:cNvCxnSpPr>
            <a:cxnSpLocks/>
          </p:cNvCxnSpPr>
          <p:nvPr/>
        </p:nvCxnSpPr>
        <p:spPr>
          <a:xfrm flipH="1">
            <a:off x="8873196" y="3259393"/>
            <a:ext cx="427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Speech Bubble: Rectangle 97">
            <a:extLst>
              <a:ext uri="{FF2B5EF4-FFF2-40B4-BE49-F238E27FC236}">
                <a16:creationId xmlns:a16="http://schemas.microsoft.com/office/drawing/2014/main" id="{F48085BD-8E42-F8EA-05D2-875088C41AFB}"/>
              </a:ext>
            </a:extLst>
          </p:cNvPr>
          <p:cNvSpPr/>
          <p:nvPr/>
        </p:nvSpPr>
        <p:spPr>
          <a:xfrm>
            <a:off x="9467417" y="3905318"/>
            <a:ext cx="1983270" cy="2071775"/>
          </a:xfrm>
          <a:prstGeom prst="wedgeRectCallout">
            <a:avLst>
              <a:gd name="adj1" fmla="val -34823"/>
              <a:gd name="adj2" fmla="val -7357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171E60E-7A1F-671A-33F3-2D29E04FA779}"/>
              </a:ext>
            </a:extLst>
          </p:cNvPr>
          <p:cNvSpPr txBox="1"/>
          <p:nvPr/>
        </p:nvSpPr>
        <p:spPr>
          <a:xfrm>
            <a:off x="9549580" y="4043239"/>
            <a:ext cx="1699939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Answer generated by DeepSeek-R1:1.5B</a:t>
            </a:r>
            <a:endParaRPr lang="en-SG" sz="1200" b="1" dirty="0">
              <a:solidFill>
                <a:schemeClr val="bg1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3E81AC9-4C27-CAD9-3F5E-F76427FDFDA3}"/>
              </a:ext>
            </a:extLst>
          </p:cNvPr>
          <p:cNvSpPr txBox="1"/>
          <p:nvPr/>
        </p:nvSpPr>
        <p:spPr>
          <a:xfrm>
            <a:off x="9567663" y="4704380"/>
            <a:ext cx="1681856" cy="4616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Answer generated by DeepSeek-R1:7B</a:t>
            </a:r>
            <a:endParaRPr lang="en-SG" sz="1200" b="1" dirty="0">
              <a:solidFill>
                <a:schemeClr val="bg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D9B56BE-7F76-9822-4768-F943E828DB05}"/>
              </a:ext>
            </a:extLst>
          </p:cNvPr>
          <p:cNvSpPr txBox="1"/>
          <p:nvPr/>
        </p:nvSpPr>
        <p:spPr>
          <a:xfrm>
            <a:off x="9567663" y="5340736"/>
            <a:ext cx="1791584" cy="4616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Answer generated by DeepSeek-R1:8B + RAG</a:t>
            </a:r>
            <a:endParaRPr lang="en-SG" sz="1200" b="1" dirty="0">
              <a:solidFill>
                <a:schemeClr val="bg1"/>
              </a:solidFill>
            </a:endParaRPr>
          </a:p>
        </p:txBody>
      </p:sp>
      <p:pic>
        <p:nvPicPr>
          <p:cNvPr id="102" name="Graphic 101" descr="User with solid fill">
            <a:extLst>
              <a:ext uri="{FF2B5EF4-FFF2-40B4-BE49-F238E27FC236}">
                <a16:creationId xmlns:a16="http://schemas.microsoft.com/office/drawing/2014/main" id="{4B057D8C-6CD6-53C0-0684-AC080F10EF3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292368" y="1974562"/>
            <a:ext cx="546696" cy="546696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019BDBC2-045C-9F0E-5869-2DCC260DE1A7}"/>
              </a:ext>
            </a:extLst>
          </p:cNvPr>
          <p:cNvSpPr txBox="1"/>
          <p:nvPr/>
        </p:nvSpPr>
        <p:spPr>
          <a:xfrm>
            <a:off x="10247588" y="1757942"/>
            <a:ext cx="1020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User-01</a:t>
            </a:r>
            <a:endParaRPr lang="en-SG" sz="14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3644FE2-D4E3-3BAF-7464-504027938DCC}"/>
              </a:ext>
            </a:extLst>
          </p:cNvPr>
          <p:cNvSpPr txBox="1"/>
          <p:nvPr/>
        </p:nvSpPr>
        <p:spPr>
          <a:xfrm>
            <a:off x="10092502" y="2833870"/>
            <a:ext cx="13003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Chat Bot Web interface</a:t>
            </a:r>
            <a:endParaRPr lang="en-SG" sz="1400" b="1" dirty="0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5C24DCB-8D38-4EF0-3101-E6C4EF1D89E9}"/>
              </a:ext>
            </a:extLst>
          </p:cNvPr>
          <p:cNvCxnSpPr>
            <a:cxnSpLocks/>
          </p:cNvCxnSpPr>
          <p:nvPr/>
        </p:nvCxnSpPr>
        <p:spPr>
          <a:xfrm flipH="1" flipV="1">
            <a:off x="7521375" y="3355916"/>
            <a:ext cx="53609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F0A45182-96F9-7984-C03A-82949FD9737E}"/>
              </a:ext>
            </a:extLst>
          </p:cNvPr>
          <p:cNvCxnSpPr>
            <a:cxnSpLocks/>
          </p:cNvCxnSpPr>
          <p:nvPr/>
        </p:nvCxnSpPr>
        <p:spPr>
          <a:xfrm rot="5400000">
            <a:off x="7253288" y="2770828"/>
            <a:ext cx="684658" cy="2595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BF14EA4C-4904-2593-FE08-A35ECDA20E83}"/>
              </a:ext>
            </a:extLst>
          </p:cNvPr>
          <p:cNvSpPr txBox="1"/>
          <p:nvPr/>
        </p:nvSpPr>
        <p:spPr>
          <a:xfrm>
            <a:off x="7985586" y="3513602"/>
            <a:ext cx="20891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Laptop without GPU</a:t>
            </a:r>
            <a:endParaRPr lang="en-SG" sz="1200" b="1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EE764F3-DE3B-01E4-DD17-8E2E64D61F61}"/>
              </a:ext>
            </a:extLst>
          </p:cNvPr>
          <p:cNvCxnSpPr>
            <a:cxnSpLocks/>
          </p:cNvCxnSpPr>
          <p:nvPr/>
        </p:nvCxnSpPr>
        <p:spPr>
          <a:xfrm flipH="1">
            <a:off x="8175152" y="4752190"/>
            <a:ext cx="30133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1EA9C4-733D-ACF8-1753-ACE863CBEBF8}"/>
              </a:ext>
            </a:extLst>
          </p:cNvPr>
          <p:cNvSpPr txBox="1"/>
          <p:nvPr/>
        </p:nvSpPr>
        <p:spPr>
          <a:xfrm>
            <a:off x="7554924" y="5559191"/>
            <a:ext cx="12021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Mobile Devices</a:t>
            </a:r>
            <a:endParaRPr lang="en-SG" sz="1200" b="1" dirty="0"/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52167B40-A988-5B0C-960C-6B0CEE0220A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668424" y="3942853"/>
            <a:ext cx="571590" cy="782344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82E21B50-38C7-A38F-A476-EB965F3902B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664689" y="4821708"/>
            <a:ext cx="529058" cy="698035"/>
          </a:xfrm>
          <a:prstGeom prst="rect">
            <a:avLst/>
          </a:prstGeom>
        </p:spPr>
      </p:pic>
      <p:pic>
        <p:nvPicPr>
          <p:cNvPr id="116" name="Picture 115" descr="A screenshot of a text message&#10;&#10;AI-generated content may be incorrect.">
            <a:extLst>
              <a:ext uri="{FF2B5EF4-FFF2-40B4-BE49-F238E27FC236}">
                <a16:creationId xmlns:a16="http://schemas.microsoft.com/office/drawing/2014/main" id="{E96AD118-4217-F692-31EE-3031DB9CD75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6488" y="3975414"/>
            <a:ext cx="691456" cy="15027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0E54F630-376B-A591-39BE-B1A42455BF11}"/>
              </a:ext>
            </a:extLst>
          </p:cNvPr>
          <p:cNvCxnSpPr>
            <a:cxnSpLocks/>
            <a:stCxn id="114" idx="0"/>
            <a:endCxn id="135" idx="2"/>
          </p:cNvCxnSpPr>
          <p:nvPr/>
        </p:nvCxnSpPr>
        <p:spPr>
          <a:xfrm rot="16200000" flipV="1">
            <a:off x="7481937" y="3470571"/>
            <a:ext cx="327798" cy="6167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3" name="Graphic 122" descr="User with solid fill">
            <a:extLst>
              <a:ext uri="{FF2B5EF4-FFF2-40B4-BE49-F238E27FC236}">
                <a16:creationId xmlns:a16="http://schemas.microsoft.com/office/drawing/2014/main" id="{7BAAB9F7-2466-0C3C-6A96-7651B42A0D2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608586" y="5327712"/>
            <a:ext cx="546696" cy="546696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A78352D1-F88B-2648-974C-C3D83B444FD5}"/>
              </a:ext>
            </a:extLst>
          </p:cNvPr>
          <p:cNvSpPr txBox="1"/>
          <p:nvPr/>
        </p:nvSpPr>
        <p:spPr>
          <a:xfrm>
            <a:off x="8529289" y="5783312"/>
            <a:ext cx="1020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User-N</a:t>
            </a:r>
            <a:endParaRPr lang="en-SG" sz="1400" b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9CBC61E-24BD-4578-2267-78399F5FFB2A}"/>
              </a:ext>
            </a:extLst>
          </p:cNvPr>
          <p:cNvSpPr txBox="1"/>
          <p:nvPr/>
        </p:nvSpPr>
        <p:spPr>
          <a:xfrm>
            <a:off x="1732948" y="702537"/>
            <a:ext cx="9516571" cy="36933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b="1" dirty="0"/>
              <a:t>Share Local Deep Seek-R1 Model Service to LAN Users with a Simple Flask Web Wrapper </a:t>
            </a:r>
            <a:endParaRPr lang="en-SG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14506754-FBDE-A4EE-B1F2-E48D5AD5134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164856" y="3276500"/>
            <a:ext cx="345193" cy="338555"/>
          </a:xfrm>
          <a:prstGeom prst="rect">
            <a:avLst/>
          </a:prstGeom>
        </p:spPr>
      </p:pic>
      <p:pic>
        <p:nvPicPr>
          <p:cNvPr id="152" name="Graphic 151" descr="User with solid fill">
            <a:extLst>
              <a:ext uri="{FF2B5EF4-FFF2-40B4-BE49-F238E27FC236}">
                <a16:creationId xmlns:a16="http://schemas.microsoft.com/office/drawing/2014/main" id="{EF9C4B4D-0D56-4A60-FA71-9EB6D93F02C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179111" y="4080232"/>
            <a:ext cx="546696" cy="546696"/>
          </a:xfrm>
          <a:prstGeom prst="rect">
            <a:avLst/>
          </a:prstGeom>
        </p:spPr>
      </p:pic>
      <p:sp>
        <p:nvSpPr>
          <p:cNvPr id="153" name="TextBox 152">
            <a:extLst>
              <a:ext uri="{FF2B5EF4-FFF2-40B4-BE49-F238E27FC236}">
                <a16:creationId xmlns:a16="http://schemas.microsoft.com/office/drawing/2014/main" id="{FD5D45B4-D1D4-EDED-3F52-2A6946105825}"/>
              </a:ext>
            </a:extLst>
          </p:cNvPr>
          <p:cNvSpPr txBox="1"/>
          <p:nvPr/>
        </p:nvSpPr>
        <p:spPr>
          <a:xfrm>
            <a:off x="7099814" y="4535832"/>
            <a:ext cx="1020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User-2</a:t>
            </a:r>
            <a:endParaRPr lang="en-SG" sz="1400" b="1" dirty="0"/>
          </a:p>
        </p:txBody>
      </p:sp>
    </p:spTree>
    <p:extLst>
      <p:ext uri="{BB962C8B-B14F-4D97-AF65-F5344CB8AC3E}">
        <p14:creationId xmlns:p14="http://schemas.microsoft.com/office/powerpoint/2010/main" val="100027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C141AA-1B1E-9A3E-9C85-D2931AE142A1}"/>
              </a:ext>
            </a:extLst>
          </p:cNvPr>
          <p:cNvSpPr/>
          <p:nvPr/>
        </p:nvSpPr>
        <p:spPr>
          <a:xfrm>
            <a:off x="2329131" y="4277063"/>
            <a:ext cx="1981904" cy="1058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45727-4B7F-CB7B-4CCF-8276CDB2BCCE}"/>
              </a:ext>
            </a:extLst>
          </p:cNvPr>
          <p:cNvSpPr/>
          <p:nvPr/>
        </p:nvSpPr>
        <p:spPr>
          <a:xfrm>
            <a:off x="1019908" y="1736902"/>
            <a:ext cx="3528646" cy="37719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2" descr="DeepSeek Logo and symbol, meaning ...">
            <a:extLst>
              <a:ext uri="{FF2B5EF4-FFF2-40B4-BE49-F238E27FC236}">
                <a16:creationId xmlns:a16="http://schemas.microsoft.com/office/drawing/2014/main" id="{8465B912-9F19-8C61-81A0-233B3E12B0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5" b="19385"/>
          <a:stretch/>
        </p:blipFill>
        <p:spPr bwMode="auto">
          <a:xfrm>
            <a:off x="2478473" y="4466636"/>
            <a:ext cx="1519097" cy="53482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un DeepSeek-R1 Locally for Free in Just 3 Minutes! - DEV Community">
            <a:extLst>
              <a:ext uri="{FF2B5EF4-FFF2-40B4-BE49-F238E27FC236}">
                <a16:creationId xmlns:a16="http://schemas.microsoft.com/office/drawing/2014/main" id="{62C7F0C5-FCFE-6834-E51F-3125897B1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681" y="3661184"/>
            <a:ext cx="1683219" cy="58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Web design with solid fill">
            <a:extLst>
              <a:ext uri="{FF2B5EF4-FFF2-40B4-BE49-F238E27FC236}">
                <a16:creationId xmlns:a16="http://schemas.microsoft.com/office/drawing/2014/main" id="{16F562A3-7E16-5C94-5542-E37B5303DA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49228" y="2902277"/>
            <a:ext cx="853333" cy="853333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B35482A-306B-36ED-989E-4509AD20FB4D}"/>
              </a:ext>
            </a:extLst>
          </p:cNvPr>
          <p:cNvCxnSpPr>
            <a:cxnSpLocks/>
            <a:stCxn id="10" idx="1"/>
            <a:endCxn id="8" idx="1"/>
          </p:cNvCxnSpPr>
          <p:nvPr/>
        </p:nvCxnSpPr>
        <p:spPr>
          <a:xfrm rot="10800000" flipV="1">
            <a:off x="2329132" y="3328943"/>
            <a:ext cx="620097" cy="1477299"/>
          </a:xfrm>
          <a:prstGeom prst="bentConnector3">
            <a:avLst>
              <a:gd name="adj1" fmla="val 26164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DE04A1-31D2-712E-3FB7-F4276781B23C}"/>
              </a:ext>
            </a:extLst>
          </p:cNvPr>
          <p:cNvSpPr txBox="1"/>
          <p:nvPr/>
        </p:nvSpPr>
        <p:spPr>
          <a:xfrm>
            <a:off x="2438401" y="5032038"/>
            <a:ext cx="17633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DeepSeek-R1:7B</a:t>
            </a:r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19F22A-D542-20BB-2729-4CC367A03820}"/>
              </a:ext>
            </a:extLst>
          </p:cNvPr>
          <p:cNvSpPr txBox="1"/>
          <p:nvPr/>
        </p:nvSpPr>
        <p:spPr>
          <a:xfrm>
            <a:off x="1349903" y="3588762"/>
            <a:ext cx="9761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accent3"/>
                </a:solidFill>
              </a:rPr>
              <a:t>Ollama</a:t>
            </a:r>
            <a:r>
              <a:rPr lang="en-US" sz="1600" b="1" dirty="0">
                <a:solidFill>
                  <a:schemeClr val="accent3"/>
                </a:solidFill>
              </a:rPr>
              <a:t> API Call</a:t>
            </a:r>
            <a:endParaRPr lang="en-SG" sz="1600" b="1" dirty="0">
              <a:solidFill>
                <a:schemeClr val="accent3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803E5F4-308E-C02F-1F3D-223FEC3183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1442" y="4884439"/>
            <a:ext cx="561512" cy="5580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8406485-6934-D322-9D41-5AAD3733F6BB}"/>
              </a:ext>
            </a:extLst>
          </p:cNvPr>
          <p:cNvSpPr txBox="1"/>
          <p:nvPr/>
        </p:nvSpPr>
        <p:spPr>
          <a:xfrm>
            <a:off x="1018365" y="1727683"/>
            <a:ext cx="3435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GPU Server or A Gaming Laptop </a:t>
            </a:r>
            <a:endParaRPr lang="en-SG" sz="16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42E9740-7500-ABF3-7F27-E60050CA4D9F}"/>
              </a:ext>
            </a:extLst>
          </p:cNvPr>
          <p:cNvCxnSpPr>
            <a:cxnSpLocks/>
          </p:cNvCxnSpPr>
          <p:nvPr/>
        </p:nvCxnSpPr>
        <p:spPr>
          <a:xfrm flipV="1">
            <a:off x="3802561" y="3328943"/>
            <a:ext cx="224251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EA54CC4-F0D5-57FD-3AA9-A0C6C02319A9}"/>
              </a:ext>
            </a:extLst>
          </p:cNvPr>
          <p:cNvSpPr txBox="1"/>
          <p:nvPr/>
        </p:nvSpPr>
        <p:spPr>
          <a:xfrm>
            <a:off x="2874938" y="3586333"/>
            <a:ext cx="16751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</a:rPr>
              <a:t>Flask Web Host</a:t>
            </a:r>
            <a:endParaRPr lang="en-SG" sz="1600" b="1" dirty="0">
              <a:solidFill>
                <a:schemeClr val="accent3"/>
              </a:solidFill>
            </a:endParaRPr>
          </a:p>
        </p:txBody>
      </p:sp>
      <p:pic>
        <p:nvPicPr>
          <p:cNvPr id="28" name="Picture 27" descr="A screenshot of a chat&#10;&#10;AI-generated content may be incorrect.">
            <a:extLst>
              <a:ext uri="{FF2B5EF4-FFF2-40B4-BE49-F238E27FC236}">
                <a16:creationId xmlns:a16="http://schemas.microsoft.com/office/drawing/2014/main" id="{46EA2907-2CFC-2460-4D77-FBBC694090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210" y="2750643"/>
            <a:ext cx="2055010" cy="1046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664E86D-042C-25D6-CFA8-D2AC3F8E882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56267" y="3968482"/>
            <a:ext cx="1488810" cy="4464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23957F-A123-3644-2D3D-8AE005971460}"/>
              </a:ext>
            </a:extLst>
          </p:cNvPr>
          <p:cNvCxnSpPr>
            <a:cxnSpLocks/>
          </p:cNvCxnSpPr>
          <p:nvPr/>
        </p:nvCxnSpPr>
        <p:spPr>
          <a:xfrm>
            <a:off x="3802561" y="3457379"/>
            <a:ext cx="18876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User with solid fill">
            <a:extLst>
              <a:ext uri="{FF2B5EF4-FFF2-40B4-BE49-F238E27FC236}">
                <a16:creationId xmlns:a16="http://schemas.microsoft.com/office/drawing/2014/main" id="{499A320A-CEDB-7BA8-A9CF-D8C1D7CCB5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65843" y="2855931"/>
            <a:ext cx="683583" cy="683583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8ED7219-040D-FF5D-37CC-6A751CFFB6E6}"/>
              </a:ext>
            </a:extLst>
          </p:cNvPr>
          <p:cNvCxnSpPr>
            <a:cxnSpLocks/>
          </p:cNvCxnSpPr>
          <p:nvPr/>
        </p:nvCxnSpPr>
        <p:spPr>
          <a:xfrm flipH="1">
            <a:off x="9882372" y="3324636"/>
            <a:ext cx="427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69AFFA5-066E-5963-ACEE-73302A297F31}"/>
              </a:ext>
            </a:extLst>
          </p:cNvPr>
          <p:cNvCxnSpPr>
            <a:cxnSpLocks/>
          </p:cNvCxnSpPr>
          <p:nvPr/>
        </p:nvCxnSpPr>
        <p:spPr>
          <a:xfrm flipH="1">
            <a:off x="8316702" y="4946574"/>
            <a:ext cx="427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Graphic 46" descr="User with solid fill">
            <a:extLst>
              <a:ext uri="{FF2B5EF4-FFF2-40B4-BE49-F238E27FC236}">
                <a16:creationId xmlns:a16="http://schemas.microsoft.com/office/drawing/2014/main" id="{E90628E9-87DD-A366-A0EB-6FC14F8E14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10306" y="4410729"/>
            <a:ext cx="683583" cy="68358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38E1E40-9CC1-C9C0-2918-A7CE8D17903E}"/>
              </a:ext>
            </a:extLst>
          </p:cNvPr>
          <p:cNvSpPr txBox="1"/>
          <p:nvPr/>
        </p:nvSpPr>
        <p:spPr>
          <a:xfrm>
            <a:off x="5900672" y="3888503"/>
            <a:ext cx="20891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Laptop without GPU</a:t>
            </a:r>
            <a:endParaRPr lang="en-SG" sz="16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83FC1-4BF3-135E-D8CA-5215F085356B}"/>
              </a:ext>
            </a:extLst>
          </p:cNvPr>
          <p:cNvSpPr txBox="1"/>
          <p:nvPr/>
        </p:nvSpPr>
        <p:spPr>
          <a:xfrm>
            <a:off x="6306293" y="5747003"/>
            <a:ext cx="19151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Mobile Devices</a:t>
            </a:r>
            <a:endParaRPr lang="en-SG" sz="16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FDD60D-22D6-BE66-55DC-9325CE12ADD4}"/>
              </a:ext>
            </a:extLst>
          </p:cNvPr>
          <p:cNvSpPr txBox="1"/>
          <p:nvPr/>
        </p:nvSpPr>
        <p:spPr>
          <a:xfrm>
            <a:off x="10141953" y="3464053"/>
            <a:ext cx="10202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User-01</a:t>
            </a:r>
            <a:endParaRPr lang="en-SG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DB719B-7469-915A-5A8A-928433EFE720}"/>
              </a:ext>
            </a:extLst>
          </p:cNvPr>
          <p:cNvSpPr txBox="1"/>
          <p:nvPr/>
        </p:nvSpPr>
        <p:spPr>
          <a:xfrm>
            <a:off x="10161773" y="5152171"/>
            <a:ext cx="10202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User-02</a:t>
            </a:r>
            <a:endParaRPr lang="en-SG" sz="1600" b="1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8A7089A-10A3-E020-6736-5457B530AE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59160" y="3101541"/>
            <a:ext cx="446486" cy="4379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CBD9A0D-0E1B-A66F-E136-A6EFA201F192}"/>
              </a:ext>
            </a:extLst>
          </p:cNvPr>
          <p:cNvSpPr txBox="1"/>
          <p:nvPr/>
        </p:nvSpPr>
        <p:spPr>
          <a:xfrm>
            <a:off x="4491499" y="2820853"/>
            <a:ext cx="11009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Port:5000</a:t>
            </a:r>
            <a:endParaRPr lang="en-SG" sz="1600" b="1" dirty="0">
              <a:solidFill>
                <a:schemeClr val="accent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843EB4-2DE2-B361-C02F-1264007E2AB7}"/>
              </a:ext>
            </a:extLst>
          </p:cNvPr>
          <p:cNvSpPr txBox="1"/>
          <p:nvPr/>
        </p:nvSpPr>
        <p:spPr>
          <a:xfrm>
            <a:off x="918465" y="691729"/>
            <a:ext cx="83807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Use Case Scenario 01: Secure Sharing on a Headless GPU Server</a:t>
            </a:r>
            <a:endParaRPr lang="en-SG" sz="20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8A9352-A724-DD77-AE33-98734000DFA0}"/>
              </a:ext>
            </a:extLst>
          </p:cNvPr>
          <p:cNvSpPr txBox="1"/>
          <p:nvPr/>
        </p:nvSpPr>
        <p:spPr>
          <a:xfrm>
            <a:off x="4968185" y="5273187"/>
            <a:ext cx="11009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</a:rPr>
              <a:t>Subnet</a:t>
            </a:r>
            <a:endParaRPr lang="en-SG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B4521A0-29CE-CA24-8646-650021006B21}"/>
              </a:ext>
            </a:extLst>
          </p:cNvPr>
          <p:cNvCxnSpPr>
            <a:cxnSpLocks/>
          </p:cNvCxnSpPr>
          <p:nvPr/>
        </p:nvCxnSpPr>
        <p:spPr>
          <a:xfrm>
            <a:off x="5489878" y="2644805"/>
            <a:ext cx="0" cy="26332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3A07F4F-42A4-41CF-03C4-77E7A35D1C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10884" y="4383701"/>
            <a:ext cx="934929" cy="12796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F0BC38-CE55-0201-AFB3-0642EF76191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63855" y="4361468"/>
            <a:ext cx="986732" cy="1301885"/>
          </a:xfrm>
          <a:prstGeom prst="rect">
            <a:avLst/>
          </a:prstGeom>
        </p:spPr>
      </p:pic>
      <p:pic>
        <p:nvPicPr>
          <p:cNvPr id="13" name="Picture 12" descr="A screenshot of a text message&#10;&#10;AI-generated content may be incorrect.">
            <a:extLst>
              <a:ext uri="{FF2B5EF4-FFF2-40B4-BE49-F238E27FC236}">
                <a16:creationId xmlns:a16="http://schemas.microsoft.com/office/drawing/2014/main" id="{0A229404-3D4D-33D8-FABD-2CEC97C6AA8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045" y="4243317"/>
            <a:ext cx="799131" cy="173677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6" name="Graphic 15" descr="Internet with solid fill">
            <a:extLst>
              <a:ext uri="{FF2B5EF4-FFF2-40B4-BE49-F238E27FC236}">
                <a16:creationId xmlns:a16="http://schemas.microsoft.com/office/drawing/2014/main" id="{515EC125-7965-5DEA-A70A-E2DF2B475DF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132227" y="2804368"/>
            <a:ext cx="1262462" cy="126246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88A293-1DD0-1D1D-DE10-55FB8A1E12FE}"/>
              </a:ext>
            </a:extLst>
          </p:cNvPr>
          <p:cNvCxnSpPr>
            <a:cxnSpLocks/>
          </p:cNvCxnSpPr>
          <p:nvPr/>
        </p:nvCxnSpPr>
        <p:spPr>
          <a:xfrm flipH="1">
            <a:off x="7263854" y="3324636"/>
            <a:ext cx="427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93C433-A0C0-0172-D351-483092FF32B8}"/>
              </a:ext>
            </a:extLst>
          </p:cNvPr>
          <p:cNvCxnSpPr>
            <a:cxnSpLocks/>
          </p:cNvCxnSpPr>
          <p:nvPr/>
        </p:nvCxnSpPr>
        <p:spPr>
          <a:xfrm flipH="1">
            <a:off x="9833220" y="4884439"/>
            <a:ext cx="427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1E3C1D-A572-F92C-121D-2180F3D79EEF}"/>
              </a:ext>
            </a:extLst>
          </p:cNvPr>
          <p:cNvCxnSpPr>
            <a:cxnSpLocks/>
          </p:cNvCxnSpPr>
          <p:nvPr/>
        </p:nvCxnSpPr>
        <p:spPr>
          <a:xfrm>
            <a:off x="3865427" y="2820853"/>
            <a:ext cx="0" cy="32758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D9715CF-7E54-86EF-AD39-3D983201D189}"/>
              </a:ext>
            </a:extLst>
          </p:cNvPr>
          <p:cNvSpPr txBox="1"/>
          <p:nvPr/>
        </p:nvSpPr>
        <p:spPr>
          <a:xfrm>
            <a:off x="1795538" y="2089450"/>
            <a:ext cx="2426090" cy="738664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Add Customized request and response filter function in the wrapper program.</a:t>
            </a:r>
            <a:endParaRPr lang="en-SG" sz="1400" b="1" dirty="0">
              <a:solidFill>
                <a:schemeClr val="accent2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8537F2D-14E5-B513-7778-CC7BFFBBA4D8}"/>
              </a:ext>
            </a:extLst>
          </p:cNvPr>
          <p:cNvCxnSpPr>
            <a:cxnSpLocks/>
          </p:cNvCxnSpPr>
          <p:nvPr/>
        </p:nvCxnSpPr>
        <p:spPr>
          <a:xfrm>
            <a:off x="3789733" y="3148433"/>
            <a:ext cx="18876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BC619C4-3F2F-F941-5F13-620732C8EF3F}"/>
              </a:ext>
            </a:extLst>
          </p:cNvPr>
          <p:cNvCxnSpPr>
            <a:cxnSpLocks/>
          </p:cNvCxnSpPr>
          <p:nvPr/>
        </p:nvCxnSpPr>
        <p:spPr>
          <a:xfrm>
            <a:off x="2438401" y="2820853"/>
            <a:ext cx="0" cy="50378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04FAC26-A872-3F52-21CB-33F20035B4BC}"/>
              </a:ext>
            </a:extLst>
          </p:cNvPr>
          <p:cNvCxnSpPr>
            <a:cxnSpLocks/>
            <a:endCxn id="45" idx="1"/>
          </p:cNvCxnSpPr>
          <p:nvPr/>
        </p:nvCxnSpPr>
        <p:spPr>
          <a:xfrm rot="5400000" flipH="1" flipV="1">
            <a:off x="5512667" y="2094847"/>
            <a:ext cx="1215516" cy="8859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Graphic 44" descr="Vlog with solid fill">
            <a:extLst>
              <a:ext uri="{FF2B5EF4-FFF2-40B4-BE49-F238E27FC236}">
                <a16:creationId xmlns:a16="http://schemas.microsoft.com/office/drawing/2014/main" id="{BA6E210E-CDDE-9518-DF24-B4697E73077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563421" y="1472885"/>
            <a:ext cx="914400" cy="9144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78A0010-40C6-3748-E241-E9BB8BC15695}"/>
              </a:ext>
            </a:extLst>
          </p:cNvPr>
          <p:cNvSpPr txBox="1"/>
          <p:nvPr/>
        </p:nvSpPr>
        <p:spPr>
          <a:xfrm>
            <a:off x="7968625" y="1456746"/>
            <a:ext cx="21803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Other Programs want to integrated with the </a:t>
            </a:r>
            <a:r>
              <a:rPr lang="en-US" sz="1600" b="1" dirty="0" err="1"/>
              <a:t>DeepSeek</a:t>
            </a:r>
            <a:r>
              <a:rPr lang="en-US" sz="1600" b="1" dirty="0"/>
              <a:t> model</a:t>
            </a:r>
            <a:endParaRPr lang="en-SG" sz="1600" b="1" dirty="0"/>
          </a:p>
        </p:txBody>
      </p:sp>
      <p:pic>
        <p:nvPicPr>
          <p:cNvPr id="11" name="Graphic 10" descr="Vlog with solid fill">
            <a:extLst>
              <a:ext uri="{FF2B5EF4-FFF2-40B4-BE49-F238E27FC236}">
                <a16:creationId xmlns:a16="http://schemas.microsoft.com/office/drawing/2014/main" id="{A6EF6AF6-409C-1E29-2581-3EE589F9B73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020621" y="12844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28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86F804-FEDA-750A-9561-70E312C6A0CC}"/>
              </a:ext>
            </a:extLst>
          </p:cNvPr>
          <p:cNvSpPr/>
          <p:nvPr/>
        </p:nvSpPr>
        <p:spPr>
          <a:xfrm>
            <a:off x="1930546" y="2853595"/>
            <a:ext cx="1981904" cy="1058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7EEC9-E5B2-9C40-70EA-8C69A7D00D90}"/>
              </a:ext>
            </a:extLst>
          </p:cNvPr>
          <p:cNvSpPr/>
          <p:nvPr/>
        </p:nvSpPr>
        <p:spPr>
          <a:xfrm>
            <a:off x="969341" y="2162865"/>
            <a:ext cx="3180627" cy="19225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2" descr="DeepSeek Logo and symbol, meaning ...">
            <a:extLst>
              <a:ext uri="{FF2B5EF4-FFF2-40B4-BE49-F238E27FC236}">
                <a16:creationId xmlns:a16="http://schemas.microsoft.com/office/drawing/2014/main" id="{91E0EF04-8296-B1A4-33D3-5C74ABD6C5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5" b="19385"/>
          <a:stretch/>
        </p:blipFill>
        <p:spPr bwMode="auto">
          <a:xfrm>
            <a:off x="2079888" y="3043168"/>
            <a:ext cx="1519097" cy="53482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un DeepSeek-R1 Locally for Free in Just 3 Minutes! - DEV Community">
            <a:extLst>
              <a:ext uri="{FF2B5EF4-FFF2-40B4-BE49-F238E27FC236}">
                <a16:creationId xmlns:a16="http://schemas.microsoft.com/office/drawing/2014/main" id="{FC5F0AFA-316D-F38E-8EE0-41D4B9803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096" y="2237716"/>
            <a:ext cx="1683219" cy="58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Web design with solid fill">
            <a:extLst>
              <a:ext uri="{FF2B5EF4-FFF2-40B4-BE49-F238E27FC236}">
                <a16:creationId xmlns:a16="http://schemas.microsoft.com/office/drawing/2014/main" id="{10A8B926-8CE1-035F-5086-496BC20C6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1485" y="2724664"/>
            <a:ext cx="853333" cy="8533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A75B1F-A48A-7051-6F34-6307B621A2B0}"/>
              </a:ext>
            </a:extLst>
          </p:cNvPr>
          <p:cNvSpPr txBox="1"/>
          <p:nvPr/>
        </p:nvSpPr>
        <p:spPr>
          <a:xfrm>
            <a:off x="2039816" y="3608570"/>
            <a:ext cx="17633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DeepSeek-R1:7B</a:t>
            </a:r>
            <a:endParaRPr lang="en-SG" sz="1600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13A632-AFC6-0D60-4F27-388702BF63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2913" y="3429000"/>
            <a:ext cx="561512" cy="558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08951A-DD2F-BC92-FE6E-A4C68039F4FD}"/>
              </a:ext>
            </a:extLst>
          </p:cNvPr>
          <p:cNvSpPr txBox="1"/>
          <p:nvPr/>
        </p:nvSpPr>
        <p:spPr>
          <a:xfrm>
            <a:off x="915386" y="1872289"/>
            <a:ext cx="31806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GPU Server</a:t>
            </a:r>
            <a:endParaRPr lang="en-SG" sz="16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7A00B5-B898-C71D-9CB6-8463E8B134EC}"/>
              </a:ext>
            </a:extLst>
          </p:cNvPr>
          <p:cNvSpPr/>
          <p:nvPr/>
        </p:nvSpPr>
        <p:spPr>
          <a:xfrm>
            <a:off x="5111173" y="2162865"/>
            <a:ext cx="2861737" cy="19225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41981A-A827-2300-0514-E8DAEFA8F2BB}"/>
              </a:ext>
            </a:extLst>
          </p:cNvPr>
          <p:cNvSpPr txBox="1"/>
          <p:nvPr/>
        </p:nvSpPr>
        <p:spPr>
          <a:xfrm>
            <a:off x="6747962" y="2254875"/>
            <a:ext cx="11366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</a:rPr>
              <a:t>Flask Web Host</a:t>
            </a:r>
            <a:endParaRPr lang="en-SG" sz="1600" b="1" dirty="0">
              <a:solidFill>
                <a:schemeClr val="accent3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EE6705-72A1-261F-579E-21A79D0C5DB0}"/>
              </a:ext>
            </a:extLst>
          </p:cNvPr>
          <p:cNvSpPr txBox="1"/>
          <p:nvPr/>
        </p:nvSpPr>
        <p:spPr>
          <a:xfrm>
            <a:off x="5057488" y="1839530"/>
            <a:ext cx="16751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Service Server</a:t>
            </a:r>
            <a:endParaRPr lang="en-SG" sz="1600" b="1" dirty="0"/>
          </a:p>
        </p:txBody>
      </p:sp>
      <p:pic>
        <p:nvPicPr>
          <p:cNvPr id="24" name="Picture 23" descr="A screenshot of a chat&#10;&#10;AI-generated content may be incorrect.">
            <a:extLst>
              <a:ext uri="{FF2B5EF4-FFF2-40B4-BE49-F238E27FC236}">
                <a16:creationId xmlns:a16="http://schemas.microsoft.com/office/drawing/2014/main" id="{C07D9C8A-97DC-1777-3A0F-0361CC1B9A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600" y="2315769"/>
            <a:ext cx="1592303" cy="8104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8412EA6B-4618-7FBB-A2D4-6057087334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87401" y="2279430"/>
            <a:ext cx="683583" cy="683583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A4FBACD-D434-2564-98FC-DA455C201F06}"/>
              </a:ext>
            </a:extLst>
          </p:cNvPr>
          <p:cNvCxnSpPr>
            <a:cxnSpLocks/>
          </p:cNvCxnSpPr>
          <p:nvPr/>
        </p:nvCxnSpPr>
        <p:spPr>
          <a:xfrm flipH="1">
            <a:off x="10222920" y="2732038"/>
            <a:ext cx="427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D1E47AE-744A-4ECA-7A97-BFA9D5C4B040}"/>
              </a:ext>
            </a:extLst>
          </p:cNvPr>
          <p:cNvSpPr txBox="1"/>
          <p:nvPr/>
        </p:nvSpPr>
        <p:spPr>
          <a:xfrm>
            <a:off x="8761726" y="2356473"/>
            <a:ext cx="16751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“What’s bubble Sort ?”</a:t>
            </a:r>
            <a:endParaRPr lang="en-SG" sz="16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3CC7BA-6927-D4EB-4E67-3E9C2F8CBF9B}"/>
              </a:ext>
            </a:extLst>
          </p:cNvPr>
          <p:cNvCxnSpPr>
            <a:cxnSpLocks/>
          </p:cNvCxnSpPr>
          <p:nvPr/>
        </p:nvCxnSpPr>
        <p:spPr>
          <a:xfrm flipH="1" flipV="1">
            <a:off x="3912450" y="3032404"/>
            <a:ext cx="2873883" cy="1076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578436-C66B-EA90-D364-88211CF84102}"/>
              </a:ext>
            </a:extLst>
          </p:cNvPr>
          <p:cNvCxnSpPr>
            <a:cxnSpLocks/>
          </p:cNvCxnSpPr>
          <p:nvPr/>
        </p:nvCxnSpPr>
        <p:spPr>
          <a:xfrm>
            <a:off x="6096000" y="2841240"/>
            <a:ext cx="0" cy="15386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E327ED-9727-7044-D8AA-8849F032EEAE}"/>
              </a:ext>
            </a:extLst>
          </p:cNvPr>
          <p:cNvSpPr txBox="1"/>
          <p:nvPr/>
        </p:nvSpPr>
        <p:spPr>
          <a:xfrm>
            <a:off x="5405568" y="2285782"/>
            <a:ext cx="1254102" cy="492443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Add prompt “I am beginner</a:t>
            </a:r>
            <a:r>
              <a:rPr lang="en-US" sz="1400" b="1" dirty="0">
                <a:solidFill>
                  <a:schemeClr val="accent2"/>
                </a:solidFill>
              </a:rPr>
              <a:t>”</a:t>
            </a:r>
            <a:endParaRPr lang="en-SG" sz="1400" b="1" dirty="0">
              <a:solidFill>
                <a:schemeClr val="accent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310B45-35B0-DBB6-535D-C017E8EF5F65}"/>
              </a:ext>
            </a:extLst>
          </p:cNvPr>
          <p:cNvSpPr txBox="1"/>
          <p:nvPr/>
        </p:nvSpPr>
        <p:spPr>
          <a:xfrm>
            <a:off x="3871645" y="2710094"/>
            <a:ext cx="18727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accent2"/>
                </a:solidFill>
              </a:rPr>
              <a:t>Ollama</a:t>
            </a:r>
            <a:r>
              <a:rPr lang="en-US" sz="1600" b="1" dirty="0">
                <a:solidFill>
                  <a:schemeClr val="accent2"/>
                </a:solidFill>
              </a:rPr>
              <a:t> API Call</a:t>
            </a:r>
            <a:endParaRPr lang="en-SG" sz="1600" b="1" dirty="0">
              <a:solidFill>
                <a:schemeClr val="accent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834789-D638-D58C-0F0C-09346B02908E}"/>
              </a:ext>
            </a:extLst>
          </p:cNvPr>
          <p:cNvSpPr txBox="1"/>
          <p:nvPr/>
        </p:nvSpPr>
        <p:spPr>
          <a:xfrm>
            <a:off x="10587401" y="2918170"/>
            <a:ext cx="10202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User-01</a:t>
            </a:r>
            <a:endParaRPr lang="en-SG" sz="1600" b="1" dirty="0"/>
          </a:p>
        </p:txBody>
      </p:sp>
      <p:pic>
        <p:nvPicPr>
          <p:cNvPr id="38" name="Picture 37" descr="A screenshot of a chat&#10;&#10;AI-generated content may be incorrect.">
            <a:extLst>
              <a:ext uri="{FF2B5EF4-FFF2-40B4-BE49-F238E27FC236}">
                <a16:creationId xmlns:a16="http://schemas.microsoft.com/office/drawing/2014/main" id="{96F9E419-E20F-2E38-F986-484B254637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131" y="3275586"/>
            <a:ext cx="1592303" cy="8104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1531EB8-32FA-E61D-AF3A-FCE89EABE562}"/>
              </a:ext>
            </a:extLst>
          </p:cNvPr>
          <p:cNvSpPr txBox="1"/>
          <p:nvPr/>
        </p:nvSpPr>
        <p:spPr>
          <a:xfrm>
            <a:off x="8773586" y="3351286"/>
            <a:ext cx="16751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“What’s bubble Sort ?”</a:t>
            </a:r>
            <a:endParaRPr lang="en-SG" sz="1600" b="1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4482EAC-AB3D-0F4F-1E78-7406EE6E41EC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7508106" y="2648861"/>
            <a:ext cx="1253620" cy="30430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049959E-3D12-698E-CBF8-1425D46C85F7}"/>
              </a:ext>
            </a:extLst>
          </p:cNvPr>
          <p:cNvCxnSpPr>
            <a:cxnSpLocks/>
          </p:cNvCxnSpPr>
          <p:nvPr/>
        </p:nvCxnSpPr>
        <p:spPr>
          <a:xfrm>
            <a:off x="7508106" y="3064436"/>
            <a:ext cx="126075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15D70ED-CE82-ED29-E635-06C46D490837}"/>
              </a:ext>
            </a:extLst>
          </p:cNvPr>
          <p:cNvSpPr txBox="1"/>
          <p:nvPr/>
        </p:nvSpPr>
        <p:spPr>
          <a:xfrm>
            <a:off x="8714697" y="2849373"/>
            <a:ext cx="18727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Detail Knowledge</a:t>
            </a:r>
            <a:endParaRPr lang="en-SG" sz="1600" b="1" dirty="0">
              <a:solidFill>
                <a:schemeClr val="accent2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BC51FD2-F1B8-AA56-AAF6-3639BCE03E97}"/>
              </a:ext>
            </a:extLst>
          </p:cNvPr>
          <p:cNvCxnSpPr>
            <a:cxnSpLocks/>
          </p:cNvCxnSpPr>
          <p:nvPr/>
        </p:nvCxnSpPr>
        <p:spPr>
          <a:xfrm flipH="1">
            <a:off x="7508106" y="3310582"/>
            <a:ext cx="12536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70691DE-27EC-0B15-8BDC-E84FC07FD9BD}"/>
              </a:ext>
            </a:extLst>
          </p:cNvPr>
          <p:cNvCxnSpPr>
            <a:cxnSpLocks/>
          </p:cNvCxnSpPr>
          <p:nvPr/>
        </p:nvCxnSpPr>
        <p:spPr>
          <a:xfrm flipH="1">
            <a:off x="3931855" y="3275586"/>
            <a:ext cx="285447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44FA6B7-D33D-E5FD-CB68-24988422126B}"/>
              </a:ext>
            </a:extLst>
          </p:cNvPr>
          <p:cNvSpPr txBox="1"/>
          <p:nvPr/>
        </p:nvSpPr>
        <p:spPr>
          <a:xfrm>
            <a:off x="3867576" y="3285460"/>
            <a:ext cx="18727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7030A0"/>
                </a:solidFill>
              </a:rPr>
              <a:t>Ollama</a:t>
            </a:r>
            <a:r>
              <a:rPr lang="en-US" sz="1600" b="1" dirty="0">
                <a:solidFill>
                  <a:srgbClr val="7030A0"/>
                </a:solidFill>
              </a:rPr>
              <a:t> API Call</a:t>
            </a:r>
            <a:endParaRPr lang="en-SG" sz="1600" b="1" dirty="0">
              <a:solidFill>
                <a:srgbClr val="7030A0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B8D168-5FCE-22D5-319A-994F12300611}"/>
              </a:ext>
            </a:extLst>
          </p:cNvPr>
          <p:cNvCxnSpPr>
            <a:cxnSpLocks/>
          </p:cNvCxnSpPr>
          <p:nvPr/>
        </p:nvCxnSpPr>
        <p:spPr>
          <a:xfrm flipV="1">
            <a:off x="6096000" y="3294706"/>
            <a:ext cx="0" cy="19357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812D8C6-008F-574E-33E5-3BA66FD300B3}"/>
              </a:ext>
            </a:extLst>
          </p:cNvPr>
          <p:cNvSpPr txBox="1"/>
          <p:nvPr/>
        </p:nvSpPr>
        <p:spPr>
          <a:xfrm>
            <a:off x="5416854" y="3518639"/>
            <a:ext cx="2485631" cy="46166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Add prompt “I am expert, I need a python program for question.”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5F381EE5-9D74-2E1D-3258-BAB1E09AA90E}"/>
              </a:ext>
            </a:extLst>
          </p:cNvPr>
          <p:cNvCxnSpPr>
            <a:cxnSpLocks/>
          </p:cNvCxnSpPr>
          <p:nvPr/>
        </p:nvCxnSpPr>
        <p:spPr>
          <a:xfrm>
            <a:off x="7554817" y="3418639"/>
            <a:ext cx="1304034" cy="56838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FC27915-A425-3620-37EB-0D0FEC332359}"/>
              </a:ext>
            </a:extLst>
          </p:cNvPr>
          <p:cNvSpPr txBox="1"/>
          <p:nvPr/>
        </p:nvSpPr>
        <p:spPr>
          <a:xfrm>
            <a:off x="8816684" y="3792267"/>
            <a:ext cx="14447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Python script</a:t>
            </a:r>
            <a:endParaRPr lang="en-SG" sz="1600" b="1" dirty="0">
              <a:solidFill>
                <a:srgbClr val="7030A0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082DA01-7BA5-B500-7691-A26234DBE2E8}"/>
              </a:ext>
            </a:extLst>
          </p:cNvPr>
          <p:cNvCxnSpPr>
            <a:cxnSpLocks/>
          </p:cNvCxnSpPr>
          <p:nvPr/>
        </p:nvCxnSpPr>
        <p:spPr>
          <a:xfrm flipH="1">
            <a:off x="10234780" y="3703140"/>
            <a:ext cx="427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User with solid fill">
            <a:extLst>
              <a:ext uri="{FF2B5EF4-FFF2-40B4-BE49-F238E27FC236}">
                <a16:creationId xmlns:a16="http://schemas.microsoft.com/office/drawing/2014/main" id="{71C6FA26-A599-97B5-DCF2-8D36D3C238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20248" y="3325521"/>
            <a:ext cx="683583" cy="68358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57A42A6-01A9-4D64-BBDC-359424D869DC}"/>
              </a:ext>
            </a:extLst>
          </p:cNvPr>
          <p:cNvSpPr txBox="1"/>
          <p:nvPr/>
        </p:nvSpPr>
        <p:spPr>
          <a:xfrm>
            <a:off x="10577524" y="4085393"/>
            <a:ext cx="10202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User-02</a:t>
            </a:r>
            <a:endParaRPr lang="en-SG" sz="16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9B5420-EC3D-C96E-EEA8-AA2A57DDC3B5}"/>
              </a:ext>
            </a:extLst>
          </p:cNvPr>
          <p:cNvSpPr txBox="1"/>
          <p:nvPr/>
        </p:nvSpPr>
        <p:spPr>
          <a:xfrm>
            <a:off x="8593721" y="4254670"/>
            <a:ext cx="19671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</a:rPr>
              <a:t>Customer Subnet</a:t>
            </a:r>
            <a:endParaRPr lang="en-SG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E1E9B10-A510-EAC4-0203-3C91FA739FC4}"/>
              </a:ext>
            </a:extLst>
          </p:cNvPr>
          <p:cNvCxnSpPr>
            <a:cxnSpLocks/>
          </p:cNvCxnSpPr>
          <p:nvPr/>
        </p:nvCxnSpPr>
        <p:spPr>
          <a:xfrm>
            <a:off x="8406312" y="1943007"/>
            <a:ext cx="0" cy="26332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D77AEEE-6A1A-F144-3ED5-F7D626B76E4D}"/>
              </a:ext>
            </a:extLst>
          </p:cNvPr>
          <p:cNvSpPr txBox="1"/>
          <p:nvPr/>
        </p:nvSpPr>
        <p:spPr>
          <a:xfrm>
            <a:off x="5727299" y="4271952"/>
            <a:ext cx="27643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</a:rPr>
              <a:t>GPU and server Subnet</a:t>
            </a:r>
            <a:endParaRPr lang="en-SG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107CCB-3ED9-EF89-B712-010C3E16614E}"/>
              </a:ext>
            </a:extLst>
          </p:cNvPr>
          <p:cNvSpPr txBox="1"/>
          <p:nvPr/>
        </p:nvSpPr>
        <p:spPr>
          <a:xfrm>
            <a:off x="915386" y="1229537"/>
            <a:ext cx="95333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Use Case Scenario 02: Customized Query Handling Based on User Expertise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4045599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D2AD9E-0A78-CBBC-96C5-2A68C1359FFD}"/>
              </a:ext>
            </a:extLst>
          </p:cNvPr>
          <p:cNvSpPr/>
          <p:nvPr/>
        </p:nvSpPr>
        <p:spPr>
          <a:xfrm>
            <a:off x="2422915" y="1775072"/>
            <a:ext cx="1981904" cy="1058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2EDA6D-118B-DE17-8892-879C9D22C5F3}"/>
              </a:ext>
            </a:extLst>
          </p:cNvPr>
          <p:cNvSpPr/>
          <p:nvPr/>
        </p:nvSpPr>
        <p:spPr>
          <a:xfrm>
            <a:off x="2168769" y="1084342"/>
            <a:ext cx="2473568" cy="19225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2" descr="DeepSeek Logo and symbol, meaning ...">
            <a:extLst>
              <a:ext uri="{FF2B5EF4-FFF2-40B4-BE49-F238E27FC236}">
                <a16:creationId xmlns:a16="http://schemas.microsoft.com/office/drawing/2014/main" id="{8BCF2CE1-7B73-5E38-A4ED-2ED1DB4346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5" b="19385"/>
          <a:stretch/>
        </p:blipFill>
        <p:spPr bwMode="auto">
          <a:xfrm>
            <a:off x="2572257" y="1964645"/>
            <a:ext cx="1519097" cy="53482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un DeepSeek-R1 Locally for Free in Just 3 Minutes! - DEV Community">
            <a:extLst>
              <a:ext uri="{FF2B5EF4-FFF2-40B4-BE49-F238E27FC236}">
                <a16:creationId xmlns:a16="http://schemas.microsoft.com/office/drawing/2014/main" id="{ADCC41B0-8A96-849E-217E-EDDB0978A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023" y="1321706"/>
            <a:ext cx="1184735" cy="40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6C1A31-5D2D-3C29-0498-28A3499B408D}"/>
              </a:ext>
            </a:extLst>
          </p:cNvPr>
          <p:cNvSpPr txBox="1"/>
          <p:nvPr/>
        </p:nvSpPr>
        <p:spPr>
          <a:xfrm>
            <a:off x="2532184" y="2530047"/>
            <a:ext cx="20561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DeepSeek-R1:1.5B</a:t>
            </a:r>
            <a:endParaRPr lang="en-SG" sz="16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761426-7B30-C4E0-7AEC-1120241B7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556" y="1186297"/>
            <a:ext cx="561512" cy="558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2598D1-6EA8-D125-1F56-E2179CF44A90}"/>
              </a:ext>
            </a:extLst>
          </p:cNvPr>
          <p:cNvSpPr txBox="1"/>
          <p:nvPr/>
        </p:nvSpPr>
        <p:spPr>
          <a:xfrm>
            <a:off x="3078646" y="1063372"/>
            <a:ext cx="22343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GPU Server 01</a:t>
            </a:r>
            <a:endParaRPr lang="en-SG" sz="16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262934-CB0B-F2BA-EF8B-0478F8C66761}"/>
              </a:ext>
            </a:extLst>
          </p:cNvPr>
          <p:cNvSpPr/>
          <p:nvPr/>
        </p:nvSpPr>
        <p:spPr>
          <a:xfrm>
            <a:off x="1063038" y="4088873"/>
            <a:ext cx="1981904" cy="1058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DD2C30-AA54-DDA9-DC0A-AFECECA290CD}"/>
              </a:ext>
            </a:extLst>
          </p:cNvPr>
          <p:cNvSpPr/>
          <p:nvPr/>
        </p:nvSpPr>
        <p:spPr>
          <a:xfrm>
            <a:off x="808892" y="3398143"/>
            <a:ext cx="2473568" cy="19225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" name="Picture 2" descr="DeepSeek Logo and symbol, meaning ...">
            <a:extLst>
              <a:ext uri="{FF2B5EF4-FFF2-40B4-BE49-F238E27FC236}">
                <a16:creationId xmlns:a16="http://schemas.microsoft.com/office/drawing/2014/main" id="{EE9DF5AD-7F02-07BB-BE2E-906BC9676C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5" b="19385"/>
          <a:stretch/>
        </p:blipFill>
        <p:spPr bwMode="auto">
          <a:xfrm>
            <a:off x="1212380" y="4278446"/>
            <a:ext cx="1519097" cy="53482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Run DeepSeek-R1 Locally for Free in Just 3 Minutes! - DEV Community">
            <a:extLst>
              <a:ext uri="{FF2B5EF4-FFF2-40B4-BE49-F238E27FC236}">
                <a16:creationId xmlns:a16="http://schemas.microsoft.com/office/drawing/2014/main" id="{22D2EE03-1884-9929-8735-5B4543044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146" y="3635507"/>
            <a:ext cx="1184735" cy="40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837B40-1202-7E90-5D3C-AA76F7B6E2B4}"/>
              </a:ext>
            </a:extLst>
          </p:cNvPr>
          <p:cNvSpPr txBox="1"/>
          <p:nvPr/>
        </p:nvSpPr>
        <p:spPr>
          <a:xfrm>
            <a:off x="1172307" y="4843848"/>
            <a:ext cx="20561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DeepSeek-R1:7B</a:t>
            </a:r>
            <a:endParaRPr lang="en-SG" sz="1600" b="1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264AB0-A5C7-1294-3F9C-FFEABA6DF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679" y="3500098"/>
            <a:ext cx="561512" cy="5580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4DAD52D-3C11-E4DA-8F7C-F7D503F3EED7}"/>
              </a:ext>
            </a:extLst>
          </p:cNvPr>
          <p:cNvSpPr txBox="1"/>
          <p:nvPr/>
        </p:nvSpPr>
        <p:spPr>
          <a:xfrm>
            <a:off x="1853461" y="3400897"/>
            <a:ext cx="22343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GPU Server 02</a:t>
            </a:r>
            <a:endParaRPr lang="en-SG" sz="16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303C1C-6F81-C755-981D-CCD91B87FFD1}"/>
              </a:ext>
            </a:extLst>
          </p:cNvPr>
          <p:cNvSpPr/>
          <p:nvPr/>
        </p:nvSpPr>
        <p:spPr>
          <a:xfrm>
            <a:off x="4322054" y="5086247"/>
            <a:ext cx="1981904" cy="1058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E525F2-BF99-BB24-FB8C-3779B96C6C3E}"/>
              </a:ext>
            </a:extLst>
          </p:cNvPr>
          <p:cNvSpPr/>
          <p:nvPr/>
        </p:nvSpPr>
        <p:spPr>
          <a:xfrm>
            <a:off x="3536606" y="4395517"/>
            <a:ext cx="3004870" cy="19225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" name="Picture 2" descr="DeepSeek Logo and symbol, meaning ...">
            <a:extLst>
              <a:ext uri="{FF2B5EF4-FFF2-40B4-BE49-F238E27FC236}">
                <a16:creationId xmlns:a16="http://schemas.microsoft.com/office/drawing/2014/main" id="{AD8FB894-55C1-C706-D23C-6F5A440E4D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5" b="19385"/>
          <a:stretch/>
        </p:blipFill>
        <p:spPr bwMode="auto">
          <a:xfrm>
            <a:off x="4471396" y="5275820"/>
            <a:ext cx="1519097" cy="53482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Run DeepSeek-R1 Locally for Free in Just 3 Minutes! - DEV Community">
            <a:extLst>
              <a:ext uri="{FF2B5EF4-FFF2-40B4-BE49-F238E27FC236}">
                <a16:creationId xmlns:a16="http://schemas.microsoft.com/office/drawing/2014/main" id="{AE84CC19-3340-CD13-CB6D-A83766AFE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162" y="4632881"/>
            <a:ext cx="1184735" cy="40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0CCB03A-E50E-9557-8006-787A09DA018E}"/>
              </a:ext>
            </a:extLst>
          </p:cNvPr>
          <p:cNvSpPr txBox="1"/>
          <p:nvPr/>
        </p:nvSpPr>
        <p:spPr>
          <a:xfrm>
            <a:off x="4431323" y="5841222"/>
            <a:ext cx="20561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DeepSeek-R1:8B</a:t>
            </a:r>
            <a:endParaRPr lang="en-SG" sz="1600" b="1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D3112C6-BA99-8A6F-0165-F549F209C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5695" y="4497472"/>
            <a:ext cx="561512" cy="5580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A78F68E-81BE-EA95-59BE-6585EFCA6CE3}"/>
              </a:ext>
            </a:extLst>
          </p:cNvPr>
          <p:cNvSpPr txBox="1"/>
          <p:nvPr/>
        </p:nvSpPr>
        <p:spPr>
          <a:xfrm>
            <a:off x="4951162" y="4388565"/>
            <a:ext cx="22343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GPU Server 03</a:t>
            </a:r>
            <a:endParaRPr lang="en-SG" sz="1600" b="1" dirty="0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CC382E46-2A30-580B-F4A6-A8D41A56AA1F}"/>
              </a:ext>
            </a:extLst>
          </p:cNvPr>
          <p:cNvSpPr/>
          <p:nvPr/>
        </p:nvSpPr>
        <p:spPr>
          <a:xfrm>
            <a:off x="3727938" y="5182402"/>
            <a:ext cx="410554" cy="497838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27BFB09-9A3A-5E0A-7ABA-38D035028C27}"/>
              </a:ext>
            </a:extLst>
          </p:cNvPr>
          <p:cNvCxnSpPr>
            <a:stCxn id="25" idx="3"/>
          </p:cNvCxnSpPr>
          <p:nvPr/>
        </p:nvCxnSpPr>
        <p:spPr>
          <a:xfrm rot="16200000" flipH="1">
            <a:off x="3962505" y="5650949"/>
            <a:ext cx="330259" cy="3888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EBEEE62-F474-EC23-3203-D3FE7F599B4B}"/>
              </a:ext>
            </a:extLst>
          </p:cNvPr>
          <p:cNvSpPr txBox="1"/>
          <p:nvPr/>
        </p:nvSpPr>
        <p:spPr>
          <a:xfrm>
            <a:off x="3468897" y="4599861"/>
            <a:ext cx="15357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/>
              <a:t>RAG </a:t>
            </a:r>
          </a:p>
          <a:p>
            <a:r>
              <a:rPr lang="en-SG" sz="1600" b="1" dirty="0"/>
              <a:t>database</a:t>
            </a:r>
          </a:p>
        </p:txBody>
      </p:sp>
      <p:pic>
        <p:nvPicPr>
          <p:cNvPr id="29" name="Graphic 28" descr="Web design with solid fill">
            <a:extLst>
              <a:ext uri="{FF2B5EF4-FFF2-40B4-BE49-F238E27FC236}">
                <a16:creationId xmlns:a16="http://schemas.microsoft.com/office/drawing/2014/main" id="{C0697CB7-7093-BD53-1A4B-8E3097C27A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12746" y="2807485"/>
            <a:ext cx="853333" cy="85333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694441A-0780-7C3E-E795-B5D1846F5189}"/>
              </a:ext>
            </a:extLst>
          </p:cNvPr>
          <p:cNvSpPr/>
          <p:nvPr/>
        </p:nvSpPr>
        <p:spPr>
          <a:xfrm>
            <a:off x="5798781" y="2245686"/>
            <a:ext cx="1485390" cy="15765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90516D-CAC6-63D8-5EC9-7429C2ABEDF4}"/>
              </a:ext>
            </a:extLst>
          </p:cNvPr>
          <p:cNvSpPr txBox="1"/>
          <p:nvPr/>
        </p:nvSpPr>
        <p:spPr>
          <a:xfrm>
            <a:off x="6059223" y="2337696"/>
            <a:ext cx="11366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</a:rPr>
              <a:t>Flask Web Host</a:t>
            </a:r>
            <a:endParaRPr lang="en-SG" sz="1600" b="1" dirty="0">
              <a:solidFill>
                <a:schemeClr val="accent3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375F5F-AF44-CC8B-7752-4C1E86099589}"/>
              </a:ext>
            </a:extLst>
          </p:cNvPr>
          <p:cNvSpPr txBox="1"/>
          <p:nvPr/>
        </p:nvSpPr>
        <p:spPr>
          <a:xfrm>
            <a:off x="5652846" y="1831275"/>
            <a:ext cx="16751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Service Server</a:t>
            </a:r>
            <a:endParaRPr lang="en-SG" sz="1600" b="1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030FE8E-C153-6457-9165-035D6C4801FC}"/>
              </a:ext>
            </a:extLst>
          </p:cNvPr>
          <p:cNvCxnSpPr>
            <a:cxnSpLocks/>
            <a:endCxn id="4" idx="3"/>
          </p:cNvCxnSpPr>
          <p:nvPr/>
        </p:nvCxnSpPr>
        <p:spPr>
          <a:xfrm rot="10800000">
            <a:off x="4404819" y="2304253"/>
            <a:ext cx="1585674" cy="77847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AA62D2C-2C60-CB11-9B4A-CC1D3B52E1BE}"/>
              </a:ext>
            </a:extLst>
          </p:cNvPr>
          <p:cNvCxnSpPr>
            <a:cxnSpLocks/>
            <a:stCxn id="29" idx="1"/>
          </p:cNvCxnSpPr>
          <p:nvPr/>
        </p:nvCxnSpPr>
        <p:spPr>
          <a:xfrm rot="10800000" flipV="1">
            <a:off x="3098902" y="3234151"/>
            <a:ext cx="2913845" cy="9861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72A87D9-7FF2-250F-221E-D91B1DD30432}"/>
              </a:ext>
            </a:extLst>
          </p:cNvPr>
          <p:cNvCxnSpPr>
            <a:cxnSpLocks/>
            <a:stCxn id="29" idx="2"/>
            <a:endCxn id="18" idx="3"/>
          </p:cNvCxnSpPr>
          <p:nvPr/>
        </p:nvCxnSpPr>
        <p:spPr>
          <a:xfrm rot="5400000">
            <a:off x="5394382" y="4570395"/>
            <a:ext cx="1954609" cy="1354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D515964-8A04-A966-1309-9D396C08CA94}"/>
              </a:ext>
            </a:extLst>
          </p:cNvPr>
          <p:cNvSpPr txBox="1"/>
          <p:nvPr/>
        </p:nvSpPr>
        <p:spPr>
          <a:xfrm>
            <a:off x="4691717" y="1666590"/>
            <a:ext cx="10932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accent1"/>
                </a:solidFill>
              </a:rPr>
              <a:t>Ollama</a:t>
            </a:r>
            <a:r>
              <a:rPr lang="en-US" sz="1600" b="1" dirty="0">
                <a:solidFill>
                  <a:schemeClr val="accent1"/>
                </a:solidFill>
              </a:rPr>
              <a:t> API Call</a:t>
            </a:r>
            <a:endParaRPr lang="en-SG" sz="1600" b="1" dirty="0">
              <a:solidFill>
                <a:schemeClr val="accent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7AD8AB-EDD9-CA6D-8D7C-1C6FEAE56A75}"/>
              </a:ext>
            </a:extLst>
          </p:cNvPr>
          <p:cNvSpPr txBox="1"/>
          <p:nvPr/>
        </p:nvSpPr>
        <p:spPr>
          <a:xfrm>
            <a:off x="3566487" y="3625513"/>
            <a:ext cx="10932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accent1"/>
                </a:solidFill>
              </a:rPr>
              <a:t>Ollama</a:t>
            </a:r>
            <a:r>
              <a:rPr lang="en-US" sz="1600" b="1" dirty="0">
                <a:solidFill>
                  <a:schemeClr val="accent1"/>
                </a:solidFill>
              </a:rPr>
              <a:t> API Call</a:t>
            </a:r>
            <a:endParaRPr lang="en-SG" sz="1600" b="1" dirty="0">
              <a:solidFill>
                <a:schemeClr val="accent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C1003E-36C2-4185-8D27-CA598E9E34BF}"/>
              </a:ext>
            </a:extLst>
          </p:cNvPr>
          <p:cNvSpPr txBox="1"/>
          <p:nvPr/>
        </p:nvSpPr>
        <p:spPr>
          <a:xfrm>
            <a:off x="5549398" y="3850391"/>
            <a:ext cx="10932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accent1"/>
                </a:solidFill>
              </a:rPr>
              <a:t>Ollama</a:t>
            </a:r>
            <a:r>
              <a:rPr lang="en-US" sz="1600" b="1" dirty="0">
                <a:solidFill>
                  <a:schemeClr val="accent1"/>
                </a:solidFill>
              </a:rPr>
              <a:t> API Call</a:t>
            </a:r>
            <a:endParaRPr lang="en-SG" sz="1600" b="1" dirty="0">
              <a:solidFill>
                <a:schemeClr val="accent1"/>
              </a:solidFill>
            </a:endParaRPr>
          </a:p>
        </p:txBody>
      </p:sp>
      <p:pic>
        <p:nvPicPr>
          <p:cNvPr id="51" name="Picture 50" descr="A screenshot of a chat&#10;&#10;AI-generated content may be incorrect.">
            <a:extLst>
              <a:ext uri="{FF2B5EF4-FFF2-40B4-BE49-F238E27FC236}">
                <a16:creationId xmlns:a16="http://schemas.microsoft.com/office/drawing/2014/main" id="{3013080D-414F-8BA3-A560-F90B91B067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449" y="2513091"/>
            <a:ext cx="2076785" cy="10570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2" name="Graphic 51" descr="User with solid fill">
            <a:extLst>
              <a:ext uri="{FF2B5EF4-FFF2-40B4-BE49-F238E27FC236}">
                <a16:creationId xmlns:a16="http://schemas.microsoft.com/office/drawing/2014/main" id="{76BA11C8-9874-B325-5C84-225E83A158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55383" y="1516583"/>
            <a:ext cx="683583" cy="683583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B360D94-5B9E-25DB-29ED-FEAF365B4683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6866079" y="3234152"/>
            <a:ext cx="857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6F3241A-A826-3F54-F90E-FB7766D55F55}"/>
              </a:ext>
            </a:extLst>
          </p:cNvPr>
          <p:cNvCxnSpPr/>
          <p:nvPr/>
        </p:nvCxnSpPr>
        <p:spPr>
          <a:xfrm>
            <a:off x="8697174" y="2045606"/>
            <a:ext cx="0" cy="453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F12DEC5-79EA-39C6-84FB-668CF690B7C9}"/>
              </a:ext>
            </a:extLst>
          </p:cNvPr>
          <p:cNvSpPr txBox="1"/>
          <p:nvPr/>
        </p:nvSpPr>
        <p:spPr>
          <a:xfrm>
            <a:off x="8721968" y="2103263"/>
            <a:ext cx="17067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>
                <a:solidFill>
                  <a:schemeClr val="accent1"/>
                </a:solidFill>
              </a:rPr>
              <a:t>User’s Question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95523D-0205-0CB9-5202-32288CAABFC4}"/>
              </a:ext>
            </a:extLst>
          </p:cNvPr>
          <p:cNvCxnSpPr>
            <a:cxnSpLocks/>
          </p:cNvCxnSpPr>
          <p:nvPr/>
        </p:nvCxnSpPr>
        <p:spPr>
          <a:xfrm>
            <a:off x="6866079" y="3417314"/>
            <a:ext cx="1185571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Speech Bubble: Rectangle 65">
            <a:extLst>
              <a:ext uri="{FF2B5EF4-FFF2-40B4-BE49-F238E27FC236}">
                <a16:creationId xmlns:a16="http://schemas.microsoft.com/office/drawing/2014/main" id="{AC541D94-C6A2-5929-0DE1-C8B2AE166E63}"/>
              </a:ext>
            </a:extLst>
          </p:cNvPr>
          <p:cNvSpPr/>
          <p:nvPr/>
        </p:nvSpPr>
        <p:spPr>
          <a:xfrm>
            <a:off x="7718514" y="3938720"/>
            <a:ext cx="2234360" cy="2071775"/>
          </a:xfrm>
          <a:prstGeom prst="wedgeRectCallout">
            <a:avLst>
              <a:gd name="adj1" fmla="val -34823"/>
              <a:gd name="adj2" fmla="val -7357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363B31-80B6-1E98-4117-509612DFC115}"/>
              </a:ext>
            </a:extLst>
          </p:cNvPr>
          <p:cNvSpPr txBox="1"/>
          <p:nvPr/>
        </p:nvSpPr>
        <p:spPr>
          <a:xfrm>
            <a:off x="7800677" y="4076641"/>
            <a:ext cx="201547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Answer generated by DeepSeek-R1:1.5B</a:t>
            </a:r>
            <a:endParaRPr lang="en-SG" sz="1400" b="1" dirty="0">
              <a:solidFill>
                <a:schemeClr val="accent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D5576C-FCDC-1A1B-0F17-979BE3501490}"/>
              </a:ext>
            </a:extLst>
          </p:cNvPr>
          <p:cNvSpPr txBox="1"/>
          <p:nvPr/>
        </p:nvSpPr>
        <p:spPr>
          <a:xfrm>
            <a:off x="7818760" y="4737782"/>
            <a:ext cx="2015474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Answer generated by DeepSeek-R1:7B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50193C-C655-50A6-6A14-23DDEB0ED1DA}"/>
              </a:ext>
            </a:extLst>
          </p:cNvPr>
          <p:cNvSpPr txBox="1"/>
          <p:nvPr/>
        </p:nvSpPr>
        <p:spPr>
          <a:xfrm>
            <a:off x="7818760" y="5374138"/>
            <a:ext cx="2076786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Answer generated by DeepSeek-R1:8B + RAG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B162FF-CB46-F0D4-785E-6B56525B7BE0}"/>
              </a:ext>
            </a:extLst>
          </p:cNvPr>
          <p:cNvSpPr txBox="1"/>
          <p:nvPr/>
        </p:nvSpPr>
        <p:spPr>
          <a:xfrm>
            <a:off x="4897206" y="599625"/>
            <a:ext cx="51260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Use Case Scenario-03: </a:t>
            </a:r>
          </a:p>
          <a:p>
            <a:r>
              <a:rPr lang="en-US" sz="1600" b="1" dirty="0"/>
              <a:t>Link to multiple GPU’s LLM Models to collect different answers for same question and compare the result.</a:t>
            </a:r>
            <a:endParaRPr lang="en-SG" sz="16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24001E4-C270-BA7C-07E7-CB10BE0F29A4}"/>
              </a:ext>
            </a:extLst>
          </p:cNvPr>
          <p:cNvSpPr txBox="1"/>
          <p:nvPr/>
        </p:nvSpPr>
        <p:spPr>
          <a:xfrm>
            <a:off x="8922419" y="1546805"/>
            <a:ext cx="11643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</a:rPr>
              <a:t>Customer Subnet</a:t>
            </a:r>
            <a:endParaRPr lang="en-SG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6E5BED7-8F59-C28C-59A1-C781F927A262}"/>
              </a:ext>
            </a:extLst>
          </p:cNvPr>
          <p:cNvCxnSpPr>
            <a:cxnSpLocks/>
          </p:cNvCxnSpPr>
          <p:nvPr/>
        </p:nvCxnSpPr>
        <p:spPr>
          <a:xfrm>
            <a:off x="7516282" y="1801949"/>
            <a:ext cx="0" cy="45160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C658E37-7C15-68B0-363A-FA1F7AFB016C}"/>
              </a:ext>
            </a:extLst>
          </p:cNvPr>
          <p:cNvSpPr txBox="1"/>
          <p:nvPr/>
        </p:nvSpPr>
        <p:spPr>
          <a:xfrm>
            <a:off x="961414" y="5678699"/>
            <a:ext cx="27643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</a:rPr>
              <a:t>GPU and server Subnet</a:t>
            </a:r>
            <a:endParaRPr lang="en-SG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975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298</Words>
  <Application>Microsoft Office PowerPoint</Application>
  <PresentationFormat>Widescreen</PresentationFormat>
  <Paragraphs>80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15</cp:revision>
  <dcterms:created xsi:type="dcterms:W3CDTF">2025-03-01T13:06:35Z</dcterms:created>
  <dcterms:modified xsi:type="dcterms:W3CDTF">2025-03-02T01:09:02Z</dcterms:modified>
</cp:coreProperties>
</file>