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2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40B1D-3402-45D4-96EF-7C4E997A65EA}" type="datetimeFigureOut">
              <a:rPr lang="en-SG" smtClean="0"/>
              <a:t>1/3/2025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8569D-1F0E-4911-83D3-820755B1C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3989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0243-D85E-4602-80CD-B25B350C1F1B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9912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E8BCB-4439-C19B-3AC5-B0F722549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E2567-665E-4B3C-C3DF-547E0623B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5E75E-770C-C885-D6D9-A921ABC67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400D-C8F7-497A-9C72-B54206FA314E}" type="datetimeFigureOut">
              <a:rPr lang="en-SG" smtClean="0"/>
              <a:t>1/3/2025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2B970-3046-77CF-B3F4-0AD9F8E2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7C175-72E9-D4AA-DB30-4670C8E2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0788-F81C-40E0-8194-75932216B7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823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B0C7E-B131-5BFD-745A-9CF36ABD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40129-6A08-8288-11E2-43FB0BC30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F9DF9-237B-16FB-7465-28A789A4F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400D-C8F7-497A-9C72-B54206FA314E}" type="datetimeFigureOut">
              <a:rPr lang="en-SG" smtClean="0"/>
              <a:t>1/3/2025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FF1BD-B7C3-4423-E9C6-274E98670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9121B-961E-BAE8-C0E2-8001BEBD8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0788-F81C-40E0-8194-75932216B7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238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757986-9C3F-4FCE-2C18-56985063D7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474D8-ADC9-49E3-49C3-B8CA1C198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7E8E3-8B52-9B3A-5FB8-7182FE0AC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400D-C8F7-497A-9C72-B54206FA314E}" type="datetimeFigureOut">
              <a:rPr lang="en-SG" smtClean="0"/>
              <a:t>1/3/2025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BE608-2EFD-5CA0-C2D0-DCEF9497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D510-6489-D53F-56F1-47EF67498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0788-F81C-40E0-8194-75932216B7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560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4A83D-DF77-48FC-4B21-AD6F2D1A7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519BA-E809-0A46-E482-88F6EBB92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7BA3E-1F21-A18D-3154-E27DF9F6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400D-C8F7-497A-9C72-B54206FA314E}" type="datetimeFigureOut">
              <a:rPr lang="en-SG" smtClean="0"/>
              <a:t>1/3/2025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C397A-E64F-EF0D-3EFB-E102F75B5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188A2-7547-E584-44AC-3E09953D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0788-F81C-40E0-8194-75932216B7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823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E253E-8A32-446E-EA96-F6E22A50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E66C7-781F-D131-DFDE-41ED6D932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3E87B-44E3-7041-6D0F-3F2EFA04A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400D-C8F7-497A-9C72-B54206FA314E}" type="datetimeFigureOut">
              <a:rPr lang="en-SG" smtClean="0"/>
              <a:t>1/3/2025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B58CC-4F78-8CD3-767D-6F2575189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C065E-6E08-28BF-99FD-B1B758D5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0788-F81C-40E0-8194-75932216B7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3200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6C8BC-D3EB-5375-3D33-1FE121386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93E9E-E9CD-AE41-4AA1-3304D4C27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503DB-F0DB-9E69-23B3-255019334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5FC2C-5888-C135-83BC-E882599B7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400D-C8F7-497A-9C72-B54206FA314E}" type="datetimeFigureOut">
              <a:rPr lang="en-SG" smtClean="0"/>
              <a:t>1/3/2025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5D597-EEB8-42F8-69CC-46431627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5E77B-7BFB-4699-DFDC-758F2E86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0788-F81C-40E0-8194-75932216B7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144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1E2A0-612F-1ED6-9C7B-D1672ACE1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234BF-3B22-A5B6-7653-24F2B9586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F186A-B747-2BB1-14BA-6257657A1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8B4018-B0FC-0A70-5A45-AC07F5F4C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B25F72-41D6-4792-AD90-07234792C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B146B7-CEF0-0E6B-8073-C27F88351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400D-C8F7-497A-9C72-B54206FA314E}" type="datetimeFigureOut">
              <a:rPr lang="en-SG" smtClean="0"/>
              <a:t>1/3/2025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AD0654-D179-DB04-FEE8-7CA132665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9FF525-2D28-85FB-C2A2-DA82FC1AB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0788-F81C-40E0-8194-75932216B7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450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A8FF9-7F80-4C88-5B47-821669B7B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A03DA3-97BB-D34D-CFD8-9E0CA0F86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400D-C8F7-497A-9C72-B54206FA314E}" type="datetimeFigureOut">
              <a:rPr lang="en-SG" smtClean="0"/>
              <a:t>1/3/2025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5C499-95E1-D388-9B44-EDF27F92D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3C9ED-E703-4904-FD31-0ED768C3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0788-F81C-40E0-8194-75932216B7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116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D4D58B-08C1-309B-5279-1BCC0ACA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400D-C8F7-497A-9C72-B54206FA314E}" type="datetimeFigureOut">
              <a:rPr lang="en-SG" smtClean="0"/>
              <a:t>1/3/2025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A2A893-1E28-CBA7-A699-62B0587C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C8C09-E96B-24E8-337E-AA6EBDB06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0788-F81C-40E0-8194-75932216B7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6490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24C8-DBDE-15B4-9C95-3934597F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72422-A36B-CA4C-B7D1-3B5FB7016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8B71D-B42D-7879-ADCD-8C53CCA47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96B6F-E2E4-FEAC-51E0-B40E32C3B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400D-C8F7-497A-9C72-B54206FA314E}" type="datetimeFigureOut">
              <a:rPr lang="en-SG" smtClean="0"/>
              <a:t>1/3/2025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313D5-6A1B-677D-78E6-B2B24A29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CD1D0-BD49-1821-4801-3171471CF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0788-F81C-40E0-8194-75932216B7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229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003FB-F30D-47A7-FC80-340B60A1C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A528A3-9198-A818-E41E-CF2A2B35A2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149D7-D795-3313-D11C-E871A7222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6A757-23D5-0DF2-0341-D7BBD3D41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400D-C8F7-497A-9C72-B54206FA314E}" type="datetimeFigureOut">
              <a:rPr lang="en-SG" smtClean="0"/>
              <a:t>1/3/2025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31889-5A89-52A7-43D7-462AE0C6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5E338-E367-CF1C-4F44-130E9596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0788-F81C-40E0-8194-75932216B7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203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8D78EE-1FEB-781B-9BF0-0A84D97A0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A33C1-5FE6-6D1B-7CA7-32A5C416F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AE784-31A1-41AB-7B90-CEF0E69D0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C2400D-C8F7-497A-9C72-B54206FA314E}" type="datetimeFigureOut">
              <a:rPr lang="en-SG" smtClean="0"/>
              <a:t>1/3/2025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D9B2C-2197-6C43-D817-8C0381B48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5DC82-310E-6C3F-D92F-2F2C7E55F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B90788-F81C-40E0-8194-75932216B7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6355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8.svg"/><Relationship Id="rId5" Type="http://schemas.openxmlformats.org/officeDocument/2006/relationships/image" Target="../media/image4.sv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C141AA-1B1E-9A3E-9C85-D2931AE142A1}"/>
              </a:ext>
            </a:extLst>
          </p:cNvPr>
          <p:cNvSpPr/>
          <p:nvPr/>
        </p:nvSpPr>
        <p:spPr>
          <a:xfrm>
            <a:off x="2329131" y="4277063"/>
            <a:ext cx="1981904" cy="1058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245727-4B7F-CB7B-4CCF-8276CDB2BCCE}"/>
              </a:ext>
            </a:extLst>
          </p:cNvPr>
          <p:cNvSpPr/>
          <p:nvPr/>
        </p:nvSpPr>
        <p:spPr>
          <a:xfrm>
            <a:off x="1019908" y="1736902"/>
            <a:ext cx="3528646" cy="37719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2" descr="DeepSeek Logo and symbol, meaning ...">
            <a:extLst>
              <a:ext uri="{FF2B5EF4-FFF2-40B4-BE49-F238E27FC236}">
                <a16:creationId xmlns:a16="http://schemas.microsoft.com/office/drawing/2014/main" id="{8465B912-9F19-8C61-81A0-233B3E12B0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45" b="19385"/>
          <a:stretch/>
        </p:blipFill>
        <p:spPr bwMode="auto">
          <a:xfrm>
            <a:off x="2478473" y="4466636"/>
            <a:ext cx="1519097" cy="53482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Run DeepSeek-R1 Locally for Free in Just 3 Minutes! - DEV Community">
            <a:extLst>
              <a:ext uri="{FF2B5EF4-FFF2-40B4-BE49-F238E27FC236}">
                <a16:creationId xmlns:a16="http://schemas.microsoft.com/office/drawing/2014/main" id="{62C7F0C5-FCFE-6834-E51F-3125897B1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681" y="3661184"/>
            <a:ext cx="1683219" cy="58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 descr="Web design with solid fill">
            <a:extLst>
              <a:ext uri="{FF2B5EF4-FFF2-40B4-BE49-F238E27FC236}">
                <a16:creationId xmlns:a16="http://schemas.microsoft.com/office/drawing/2014/main" id="{16F562A3-7E16-5C94-5542-E37B5303DA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49228" y="2902277"/>
            <a:ext cx="853333" cy="853333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B35482A-306B-36ED-989E-4509AD20FB4D}"/>
              </a:ext>
            </a:extLst>
          </p:cNvPr>
          <p:cNvCxnSpPr>
            <a:cxnSpLocks/>
            <a:stCxn id="10" idx="1"/>
            <a:endCxn id="8" idx="1"/>
          </p:cNvCxnSpPr>
          <p:nvPr/>
        </p:nvCxnSpPr>
        <p:spPr>
          <a:xfrm rot="10800000" flipV="1">
            <a:off x="2329132" y="3328943"/>
            <a:ext cx="620097" cy="1477299"/>
          </a:xfrm>
          <a:prstGeom prst="bentConnector3">
            <a:avLst>
              <a:gd name="adj1" fmla="val 26164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6DE04A1-31D2-712E-3FB7-F4276781B23C}"/>
              </a:ext>
            </a:extLst>
          </p:cNvPr>
          <p:cNvSpPr txBox="1"/>
          <p:nvPr/>
        </p:nvSpPr>
        <p:spPr>
          <a:xfrm>
            <a:off x="2438401" y="5032038"/>
            <a:ext cx="17633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DeepSeek-R1:7B</a:t>
            </a:r>
            <a:endParaRPr lang="en-SG" sz="16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19F22A-D542-20BB-2729-4CC367A03820}"/>
              </a:ext>
            </a:extLst>
          </p:cNvPr>
          <p:cNvSpPr txBox="1"/>
          <p:nvPr/>
        </p:nvSpPr>
        <p:spPr>
          <a:xfrm>
            <a:off x="1349903" y="3588762"/>
            <a:ext cx="9761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chemeClr val="accent3"/>
                </a:solidFill>
              </a:rPr>
              <a:t>Ollama</a:t>
            </a:r>
            <a:r>
              <a:rPr lang="en-US" sz="1600" b="1" dirty="0">
                <a:solidFill>
                  <a:schemeClr val="accent3"/>
                </a:solidFill>
              </a:rPr>
              <a:t> API Call</a:t>
            </a:r>
            <a:endParaRPr lang="en-SG" sz="1600" b="1" dirty="0">
              <a:solidFill>
                <a:schemeClr val="accent3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803E5F4-308E-C02F-1F3D-223FEC3183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1442" y="4884439"/>
            <a:ext cx="561512" cy="5580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8406485-6934-D322-9D41-5AAD3733F6BB}"/>
              </a:ext>
            </a:extLst>
          </p:cNvPr>
          <p:cNvSpPr txBox="1"/>
          <p:nvPr/>
        </p:nvSpPr>
        <p:spPr>
          <a:xfrm>
            <a:off x="1018365" y="1727683"/>
            <a:ext cx="34354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GPU Server or A Gaming Laptop </a:t>
            </a:r>
            <a:endParaRPr lang="en-SG" sz="16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42E9740-7500-ABF3-7F27-E60050CA4D9F}"/>
              </a:ext>
            </a:extLst>
          </p:cNvPr>
          <p:cNvCxnSpPr>
            <a:cxnSpLocks/>
          </p:cNvCxnSpPr>
          <p:nvPr/>
        </p:nvCxnSpPr>
        <p:spPr>
          <a:xfrm flipV="1">
            <a:off x="3802561" y="3328943"/>
            <a:ext cx="2242516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EA54CC4-F0D5-57FD-3AA9-A0C6C02319A9}"/>
              </a:ext>
            </a:extLst>
          </p:cNvPr>
          <p:cNvSpPr txBox="1"/>
          <p:nvPr/>
        </p:nvSpPr>
        <p:spPr>
          <a:xfrm>
            <a:off x="2874938" y="3586333"/>
            <a:ext cx="16751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</a:rPr>
              <a:t>Flask Web Host</a:t>
            </a:r>
            <a:endParaRPr lang="en-SG" sz="1600" b="1" dirty="0">
              <a:solidFill>
                <a:schemeClr val="accent3"/>
              </a:solidFill>
            </a:endParaRPr>
          </a:p>
        </p:txBody>
      </p:sp>
      <p:pic>
        <p:nvPicPr>
          <p:cNvPr id="28" name="Picture 27" descr="A screenshot of a chat&#10;&#10;AI-generated content may be incorrect.">
            <a:extLst>
              <a:ext uri="{FF2B5EF4-FFF2-40B4-BE49-F238E27FC236}">
                <a16:creationId xmlns:a16="http://schemas.microsoft.com/office/drawing/2014/main" id="{46EA2907-2CFC-2460-4D77-FBBC694090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210" y="2750643"/>
            <a:ext cx="2055010" cy="1046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664E86D-042C-25D6-CFA8-D2AC3F8E8826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56267" y="3968482"/>
            <a:ext cx="1488810" cy="4464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23957F-A123-3644-2D3D-8AE005971460}"/>
              </a:ext>
            </a:extLst>
          </p:cNvPr>
          <p:cNvCxnSpPr>
            <a:cxnSpLocks/>
          </p:cNvCxnSpPr>
          <p:nvPr/>
        </p:nvCxnSpPr>
        <p:spPr>
          <a:xfrm>
            <a:off x="3802561" y="3457379"/>
            <a:ext cx="18876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User with solid fill">
            <a:extLst>
              <a:ext uri="{FF2B5EF4-FFF2-40B4-BE49-F238E27FC236}">
                <a16:creationId xmlns:a16="http://schemas.microsoft.com/office/drawing/2014/main" id="{499A320A-CEDB-7BA8-A9CF-D8C1D7CCB5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65843" y="2855931"/>
            <a:ext cx="683583" cy="683583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8ED7219-040D-FF5D-37CC-6A751CFFB6E6}"/>
              </a:ext>
            </a:extLst>
          </p:cNvPr>
          <p:cNvCxnSpPr>
            <a:cxnSpLocks/>
          </p:cNvCxnSpPr>
          <p:nvPr/>
        </p:nvCxnSpPr>
        <p:spPr>
          <a:xfrm flipH="1">
            <a:off x="9882372" y="3324636"/>
            <a:ext cx="4279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69AFFA5-066E-5963-ACEE-73302A297F31}"/>
              </a:ext>
            </a:extLst>
          </p:cNvPr>
          <p:cNvCxnSpPr>
            <a:cxnSpLocks/>
          </p:cNvCxnSpPr>
          <p:nvPr/>
        </p:nvCxnSpPr>
        <p:spPr>
          <a:xfrm flipH="1">
            <a:off x="8316702" y="4946574"/>
            <a:ext cx="4279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Graphic 46" descr="User with solid fill">
            <a:extLst>
              <a:ext uri="{FF2B5EF4-FFF2-40B4-BE49-F238E27FC236}">
                <a16:creationId xmlns:a16="http://schemas.microsoft.com/office/drawing/2014/main" id="{E90628E9-87DD-A366-A0EB-6FC14F8E14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10306" y="4410729"/>
            <a:ext cx="683583" cy="68358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38E1E40-9CC1-C9C0-2918-A7CE8D17903E}"/>
              </a:ext>
            </a:extLst>
          </p:cNvPr>
          <p:cNvSpPr txBox="1"/>
          <p:nvPr/>
        </p:nvSpPr>
        <p:spPr>
          <a:xfrm>
            <a:off x="5900672" y="3888503"/>
            <a:ext cx="20891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Laptop without GPU</a:t>
            </a:r>
            <a:endParaRPr lang="en-SG" sz="16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83FC1-4BF3-135E-D8CA-5215F085356B}"/>
              </a:ext>
            </a:extLst>
          </p:cNvPr>
          <p:cNvSpPr txBox="1"/>
          <p:nvPr/>
        </p:nvSpPr>
        <p:spPr>
          <a:xfrm>
            <a:off x="6306293" y="5747003"/>
            <a:ext cx="19151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Mobile Devices</a:t>
            </a:r>
            <a:endParaRPr lang="en-SG" sz="16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FDD60D-22D6-BE66-55DC-9325CE12ADD4}"/>
              </a:ext>
            </a:extLst>
          </p:cNvPr>
          <p:cNvSpPr txBox="1"/>
          <p:nvPr/>
        </p:nvSpPr>
        <p:spPr>
          <a:xfrm>
            <a:off x="10141953" y="3464053"/>
            <a:ext cx="10202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User-01</a:t>
            </a:r>
            <a:endParaRPr lang="en-SG" sz="1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DB719B-7469-915A-5A8A-928433EFE720}"/>
              </a:ext>
            </a:extLst>
          </p:cNvPr>
          <p:cNvSpPr txBox="1"/>
          <p:nvPr/>
        </p:nvSpPr>
        <p:spPr>
          <a:xfrm>
            <a:off x="10161773" y="5152171"/>
            <a:ext cx="10202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User-02</a:t>
            </a:r>
            <a:endParaRPr lang="en-SG" sz="1600" b="1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68A7089A-10A3-E020-6736-5457B530AEE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59160" y="3101541"/>
            <a:ext cx="446486" cy="4379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CBD9A0D-0E1B-A66F-E136-A6EFA201F192}"/>
              </a:ext>
            </a:extLst>
          </p:cNvPr>
          <p:cNvSpPr txBox="1"/>
          <p:nvPr/>
        </p:nvSpPr>
        <p:spPr>
          <a:xfrm>
            <a:off x="4491499" y="2820853"/>
            <a:ext cx="11009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Port:5000</a:t>
            </a:r>
            <a:endParaRPr lang="en-SG" sz="1600" b="1" dirty="0">
              <a:solidFill>
                <a:schemeClr val="accent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F843EB4-2DE2-B361-C02F-1264007E2AB7}"/>
              </a:ext>
            </a:extLst>
          </p:cNvPr>
          <p:cNvSpPr txBox="1"/>
          <p:nvPr/>
        </p:nvSpPr>
        <p:spPr>
          <a:xfrm>
            <a:off x="918465" y="691729"/>
            <a:ext cx="83807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Use Case Scenario 01: Secure Sharing on a Headless GPU Server</a:t>
            </a:r>
            <a:endParaRPr lang="en-SG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A8A9352-A724-DD77-AE33-98734000DFA0}"/>
              </a:ext>
            </a:extLst>
          </p:cNvPr>
          <p:cNvSpPr txBox="1"/>
          <p:nvPr/>
        </p:nvSpPr>
        <p:spPr>
          <a:xfrm>
            <a:off x="4968185" y="5273187"/>
            <a:ext cx="11009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</a:rPr>
              <a:t>Subnet</a:t>
            </a:r>
            <a:endParaRPr lang="en-SG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B4521A0-29CE-CA24-8646-650021006B21}"/>
              </a:ext>
            </a:extLst>
          </p:cNvPr>
          <p:cNvCxnSpPr>
            <a:cxnSpLocks/>
          </p:cNvCxnSpPr>
          <p:nvPr/>
        </p:nvCxnSpPr>
        <p:spPr>
          <a:xfrm>
            <a:off x="5489878" y="2644805"/>
            <a:ext cx="0" cy="26332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3A07F4F-42A4-41CF-03C4-77E7A35D1CE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10884" y="4383701"/>
            <a:ext cx="934929" cy="12796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F0BC38-CE55-0201-AFB3-0642EF76191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63855" y="4361468"/>
            <a:ext cx="986732" cy="1301885"/>
          </a:xfrm>
          <a:prstGeom prst="rect">
            <a:avLst/>
          </a:prstGeom>
        </p:spPr>
      </p:pic>
      <p:pic>
        <p:nvPicPr>
          <p:cNvPr id="13" name="Picture 12" descr="A screenshot of a text message&#10;&#10;AI-generated content may be incorrect.">
            <a:extLst>
              <a:ext uri="{FF2B5EF4-FFF2-40B4-BE49-F238E27FC236}">
                <a16:creationId xmlns:a16="http://schemas.microsoft.com/office/drawing/2014/main" id="{0A229404-3D4D-33D8-FABD-2CEC97C6AA8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045" y="4243317"/>
            <a:ext cx="799131" cy="173677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6" name="Graphic 15" descr="Internet with solid fill">
            <a:extLst>
              <a:ext uri="{FF2B5EF4-FFF2-40B4-BE49-F238E27FC236}">
                <a16:creationId xmlns:a16="http://schemas.microsoft.com/office/drawing/2014/main" id="{515EC125-7965-5DEA-A70A-E2DF2B475DF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132227" y="2804368"/>
            <a:ext cx="1262462" cy="126246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88A293-1DD0-1D1D-DE10-55FB8A1E12FE}"/>
              </a:ext>
            </a:extLst>
          </p:cNvPr>
          <p:cNvCxnSpPr>
            <a:cxnSpLocks/>
          </p:cNvCxnSpPr>
          <p:nvPr/>
        </p:nvCxnSpPr>
        <p:spPr>
          <a:xfrm flipH="1">
            <a:off x="7263854" y="3324636"/>
            <a:ext cx="4279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93C433-A0C0-0172-D351-483092FF32B8}"/>
              </a:ext>
            </a:extLst>
          </p:cNvPr>
          <p:cNvCxnSpPr>
            <a:cxnSpLocks/>
          </p:cNvCxnSpPr>
          <p:nvPr/>
        </p:nvCxnSpPr>
        <p:spPr>
          <a:xfrm flipH="1">
            <a:off x="9833220" y="4884439"/>
            <a:ext cx="4279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1E3C1D-A572-F92C-121D-2180F3D79EEF}"/>
              </a:ext>
            </a:extLst>
          </p:cNvPr>
          <p:cNvCxnSpPr>
            <a:cxnSpLocks/>
          </p:cNvCxnSpPr>
          <p:nvPr/>
        </p:nvCxnSpPr>
        <p:spPr>
          <a:xfrm>
            <a:off x="3865427" y="2820853"/>
            <a:ext cx="0" cy="32758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D9715CF-7E54-86EF-AD39-3D983201D189}"/>
              </a:ext>
            </a:extLst>
          </p:cNvPr>
          <p:cNvSpPr txBox="1"/>
          <p:nvPr/>
        </p:nvSpPr>
        <p:spPr>
          <a:xfrm>
            <a:off x="1795538" y="2089450"/>
            <a:ext cx="2426090" cy="738664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Add Customized request and response filter function in the wrapper program.</a:t>
            </a:r>
            <a:endParaRPr lang="en-SG" sz="1400" b="1" dirty="0">
              <a:solidFill>
                <a:schemeClr val="accent2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8537F2D-14E5-B513-7778-CC7BFFBBA4D8}"/>
              </a:ext>
            </a:extLst>
          </p:cNvPr>
          <p:cNvCxnSpPr>
            <a:cxnSpLocks/>
          </p:cNvCxnSpPr>
          <p:nvPr/>
        </p:nvCxnSpPr>
        <p:spPr>
          <a:xfrm>
            <a:off x="3789733" y="3148433"/>
            <a:ext cx="18876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BC619C4-3F2F-F941-5F13-620732C8EF3F}"/>
              </a:ext>
            </a:extLst>
          </p:cNvPr>
          <p:cNvCxnSpPr>
            <a:cxnSpLocks/>
          </p:cNvCxnSpPr>
          <p:nvPr/>
        </p:nvCxnSpPr>
        <p:spPr>
          <a:xfrm>
            <a:off x="2438401" y="2820853"/>
            <a:ext cx="0" cy="50378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04FAC26-A872-3F52-21CB-33F20035B4BC}"/>
              </a:ext>
            </a:extLst>
          </p:cNvPr>
          <p:cNvCxnSpPr>
            <a:cxnSpLocks/>
            <a:endCxn id="45" idx="1"/>
          </p:cNvCxnSpPr>
          <p:nvPr/>
        </p:nvCxnSpPr>
        <p:spPr>
          <a:xfrm rot="5400000" flipH="1" flipV="1">
            <a:off x="5512667" y="2094847"/>
            <a:ext cx="1215516" cy="88599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Graphic 44" descr="Vlog with solid fill">
            <a:extLst>
              <a:ext uri="{FF2B5EF4-FFF2-40B4-BE49-F238E27FC236}">
                <a16:creationId xmlns:a16="http://schemas.microsoft.com/office/drawing/2014/main" id="{BA6E210E-CDDE-9518-DF24-B4697E73077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563421" y="1472885"/>
            <a:ext cx="914400" cy="9144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78A0010-40C6-3748-E241-E9BB8BC15695}"/>
              </a:ext>
            </a:extLst>
          </p:cNvPr>
          <p:cNvSpPr txBox="1"/>
          <p:nvPr/>
        </p:nvSpPr>
        <p:spPr>
          <a:xfrm>
            <a:off x="7968625" y="1456746"/>
            <a:ext cx="21803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Other Programs want to integrated with the </a:t>
            </a:r>
            <a:r>
              <a:rPr lang="en-US" sz="1600" b="1" dirty="0" err="1"/>
              <a:t>DeepSeek</a:t>
            </a:r>
            <a:r>
              <a:rPr lang="en-US" sz="1600" b="1" dirty="0"/>
              <a:t> model</a:t>
            </a:r>
            <a:endParaRPr lang="en-SG" sz="1600" b="1" dirty="0"/>
          </a:p>
        </p:txBody>
      </p:sp>
      <p:pic>
        <p:nvPicPr>
          <p:cNvPr id="11" name="Graphic 10" descr="Vlog with solid fill">
            <a:extLst>
              <a:ext uri="{FF2B5EF4-FFF2-40B4-BE49-F238E27FC236}">
                <a16:creationId xmlns:a16="http://schemas.microsoft.com/office/drawing/2014/main" id="{A6EF6AF6-409C-1E29-2581-3EE589F9B73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020621" y="128442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28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86F804-FEDA-750A-9561-70E312C6A0CC}"/>
              </a:ext>
            </a:extLst>
          </p:cNvPr>
          <p:cNvSpPr/>
          <p:nvPr/>
        </p:nvSpPr>
        <p:spPr>
          <a:xfrm>
            <a:off x="1930546" y="2853595"/>
            <a:ext cx="1981904" cy="1058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7EEC9-E5B2-9C40-70EA-8C69A7D00D90}"/>
              </a:ext>
            </a:extLst>
          </p:cNvPr>
          <p:cNvSpPr/>
          <p:nvPr/>
        </p:nvSpPr>
        <p:spPr>
          <a:xfrm>
            <a:off x="969341" y="2162865"/>
            <a:ext cx="3180627" cy="19225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2" descr="DeepSeek Logo and symbol, meaning ...">
            <a:extLst>
              <a:ext uri="{FF2B5EF4-FFF2-40B4-BE49-F238E27FC236}">
                <a16:creationId xmlns:a16="http://schemas.microsoft.com/office/drawing/2014/main" id="{91E0EF04-8296-B1A4-33D3-5C74ABD6C5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45" b="19385"/>
          <a:stretch/>
        </p:blipFill>
        <p:spPr bwMode="auto">
          <a:xfrm>
            <a:off x="2079888" y="3043168"/>
            <a:ext cx="1519097" cy="53482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un DeepSeek-R1 Locally for Free in Just 3 Minutes! - DEV Community">
            <a:extLst>
              <a:ext uri="{FF2B5EF4-FFF2-40B4-BE49-F238E27FC236}">
                <a16:creationId xmlns:a16="http://schemas.microsoft.com/office/drawing/2014/main" id="{FC5F0AFA-316D-F38E-8EE0-41D4B9803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096" y="2237716"/>
            <a:ext cx="1683219" cy="58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Web design with solid fill">
            <a:extLst>
              <a:ext uri="{FF2B5EF4-FFF2-40B4-BE49-F238E27FC236}">
                <a16:creationId xmlns:a16="http://schemas.microsoft.com/office/drawing/2014/main" id="{10A8B926-8CE1-035F-5086-496BC20C60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1485" y="2724664"/>
            <a:ext cx="853333" cy="8533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A75B1F-A48A-7051-6F34-6307B621A2B0}"/>
              </a:ext>
            </a:extLst>
          </p:cNvPr>
          <p:cNvSpPr txBox="1"/>
          <p:nvPr/>
        </p:nvSpPr>
        <p:spPr>
          <a:xfrm>
            <a:off x="2039816" y="3608570"/>
            <a:ext cx="17633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DeepSeek-R1:7B</a:t>
            </a:r>
            <a:endParaRPr lang="en-SG" sz="1600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D13A632-AFC6-0D60-4F27-388702BF63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2913" y="3429000"/>
            <a:ext cx="561512" cy="5580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08951A-DD2F-BC92-FE6E-A4C68039F4FD}"/>
              </a:ext>
            </a:extLst>
          </p:cNvPr>
          <p:cNvSpPr txBox="1"/>
          <p:nvPr/>
        </p:nvSpPr>
        <p:spPr>
          <a:xfrm>
            <a:off x="915386" y="1872289"/>
            <a:ext cx="31806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GPU Server</a:t>
            </a:r>
            <a:endParaRPr lang="en-SG" sz="16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7A00B5-B898-C71D-9CB6-8463E8B134EC}"/>
              </a:ext>
            </a:extLst>
          </p:cNvPr>
          <p:cNvSpPr/>
          <p:nvPr/>
        </p:nvSpPr>
        <p:spPr>
          <a:xfrm>
            <a:off x="5111173" y="2162865"/>
            <a:ext cx="2861737" cy="19225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41981A-A827-2300-0514-E8DAEFA8F2BB}"/>
              </a:ext>
            </a:extLst>
          </p:cNvPr>
          <p:cNvSpPr txBox="1"/>
          <p:nvPr/>
        </p:nvSpPr>
        <p:spPr>
          <a:xfrm>
            <a:off x="6747962" y="2254875"/>
            <a:ext cx="11366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</a:rPr>
              <a:t>Flask Web Host</a:t>
            </a:r>
            <a:endParaRPr lang="en-SG" sz="1600" b="1" dirty="0">
              <a:solidFill>
                <a:schemeClr val="accent3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EE6705-72A1-261F-579E-21A79D0C5DB0}"/>
              </a:ext>
            </a:extLst>
          </p:cNvPr>
          <p:cNvSpPr txBox="1"/>
          <p:nvPr/>
        </p:nvSpPr>
        <p:spPr>
          <a:xfrm>
            <a:off x="5057488" y="1839530"/>
            <a:ext cx="16751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Service Server</a:t>
            </a:r>
            <a:endParaRPr lang="en-SG" sz="1600" b="1" dirty="0"/>
          </a:p>
        </p:txBody>
      </p:sp>
      <p:pic>
        <p:nvPicPr>
          <p:cNvPr id="24" name="Picture 23" descr="A screenshot of a chat&#10;&#10;AI-generated content may be incorrect.">
            <a:extLst>
              <a:ext uri="{FF2B5EF4-FFF2-40B4-BE49-F238E27FC236}">
                <a16:creationId xmlns:a16="http://schemas.microsoft.com/office/drawing/2014/main" id="{C07D9C8A-97DC-1777-3A0F-0361CC1B9A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600" y="2315769"/>
            <a:ext cx="1592303" cy="8104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5" name="Graphic 24" descr="User with solid fill">
            <a:extLst>
              <a:ext uri="{FF2B5EF4-FFF2-40B4-BE49-F238E27FC236}">
                <a16:creationId xmlns:a16="http://schemas.microsoft.com/office/drawing/2014/main" id="{8412EA6B-4618-7FBB-A2D4-6057087334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87401" y="2279430"/>
            <a:ext cx="683583" cy="683583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A4FBACD-D434-2564-98FC-DA455C201F06}"/>
              </a:ext>
            </a:extLst>
          </p:cNvPr>
          <p:cNvCxnSpPr>
            <a:cxnSpLocks/>
          </p:cNvCxnSpPr>
          <p:nvPr/>
        </p:nvCxnSpPr>
        <p:spPr>
          <a:xfrm flipH="1">
            <a:off x="10222920" y="2732038"/>
            <a:ext cx="4279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D1E47AE-744A-4ECA-7A97-BFA9D5C4B040}"/>
              </a:ext>
            </a:extLst>
          </p:cNvPr>
          <p:cNvSpPr txBox="1"/>
          <p:nvPr/>
        </p:nvSpPr>
        <p:spPr>
          <a:xfrm>
            <a:off x="8761726" y="2356473"/>
            <a:ext cx="16751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“What’s bubble Sort ?”</a:t>
            </a:r>
            <a:endParaRPr lang="en-SG" sz="16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3CC7BA-6927-D4EB-4E67-3E9C2F8CBF9B}"/>
              </a:ext>
            </a:extLst>
          </p:cNvPr>
          <p:cNvCxnSpPr>
            <a:cxnSpLocks/>
          </p:cNvCxnSpPr>
          <p:nvPr/>
        </p:nvCxnSpPr>
        <p:spPr>
          <a:xfrm flipH="1" flipV="1">
            <a:off x="3912450" y="3032404"/>
            <a:ext cx="2873883" cy="1076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578436-C66B-EA90-D364-88211CF84102}"/>
              </a:ext>
            </a:extLst>
          </p:cNvPr>
          <p:cNvCxnSpPr>
            <a:cxnSpLocks/>
          </p:cNvCxnSpPr>
          <p:nvPr/>
        </p:nvCxnSpPr>
        <p:spPr>
          <a:xfrm>
            <a:off x="6096000" y="2841240"/>
            <a:ext cx="0" cy="15386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E327ED-9727-7044-D8AA-8849F032EEAE}"/>
              </a:ext>
            </a:extLst>
          </p:cNvPr>
          <p:cNvSpPr txBox="1"/>
          <p:nvPr/>
        </p:nvSpPr>
        <p:spPr>
          <a:xfrm>
            <a:off x="5405568" y="2285782"/>
            <a:ext cx="1254102" cy="492443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Add prompt “I am beginner</a:t>
            </a:r>
            <a:r>
              <a:rPr lang="en-US" sz="1400" b="1" dirty="0">
                <a:solidFill>
                  <a:schemeClr val="accent2"/>
                </a:solidFill>
              </a:rPr>
              <a:t>”</a:t>
            </a:r>
            <a:endParaRPr lang="en-SG" sz="1400" b="1" dirty="0">
              <a:solidFill>
                <a:schemeClr val="accent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310B45-35B0-DBB6-535D-C017E8EF5F65}"/>
              </a:ext>
            </a:extLst>
          </p:cNvPr>
          <p:cNvSpPr txBox="1"/>
          <p:nvPr/>
        </p:nvSpPr>
        <p:spPr>
          <a:xfrm>
            <a:off x="3871645" y="2710094"/>
            <a:ext cx="18727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chemeClr val="accent2"/>
                </a:solidFill>
              </a:rPr>
              <a:t>Ollama</a:t>
            </a:r>
            <a:r>
              <a:rPr lang="en-US" sz="1600" b="1" dirty="0">
                <a:solidFill>
                  <a:schemeClr val="accent2"/>
                </a:solidFill>
              </a:rPr>
              <a:t> API Call</a:t>
            </a:r>
            <a:endParaRPr lang="en-SG" sz="1600" b="1" dirty="0">
              <a:solidFill>
                <a:schemeClr val="accent2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834789-D638-D58C-0F0C-09346B02908E}"/>
              </a:ext>
            </a:extLst>
          </p:cNvPr>
          <p:cNvSpPr txBox="1"/>
          <p:nvPr/>
        </p:nvSpPr>
        <p:spPr>
          <a:xfrm>
            <a:off x="10587401" y="2918170"/>
            <a:ext cx="10202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User-01</a:t>
            </a:r>
            <a:endParaRPr lang="en-SG" sz="1600" b="1" dirty="0"/>
          </a:p>
        </p:txBody>
      </p:sp>
      <p:pic>
        <p:nvPicPr>
          <p:cNvPr id="38" name="Picture 37" descr="A screenshot of a chat&#10;&#10;AI-generated content may be incorrect.">
            <a:extLst>
              <a:ext uri="{FF2B5EF4-FFF2-40B4-BE49-F238E27FC236}">
                <a16:creationId xmlns:a16="http://schemas.microsoft.com/office/drawing/2014/main" id="{96F9E419-E20F-2E38-F986-484B254637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131" y="3275586"/>
            <a:ext cx="1592303" cy="8104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1531EB8-32FA-E61D-AF3A-FCE89EABE562}"/>
              </a:ext>
            </a:extLst>
          </p:cNvPr>
          <p:cNvSpPr txBox="1"/>
          <p:nvPr/>
        </p:nvSpPr>
        <p:spPr>
          <a:xfrm>
            <a:off x="8773586" y="3351286"/>
            <a:ext cx="16751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“What’s bubble Sort ?”</a:t>
            </a:r>
            <a:endParaRPr lang="en-SG" sz="1600" b="1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44482EAC-AB3D-0F4F-1E78-7406EE6E41EC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 flipV="1">
            <a:off x="7508106" y="2648861"/>
            <a:ext cx="1253620" cy="30430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049959E-3D12-698E-CBF8-1425D46C85F7}"/>
              </a:ext>
            </a:extLst>
          </p:cNvPr>
          <p:cNvCxnSpPr>
            <a:cxnSpLocks/>
          </p:cNvCxnSpPr>
          <p:nvPr/>
        </p:nvCxnSpPr>
        <p:spPr>
          <a:xfrm>
            <a:off x="7508106" y="3064436"/>
            <a:ext cx="126075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15D70ED-CE82-ED29-E635-06C46D490837}"/>
              </a:ext>
            </a:extLst>
          </p:cNvPr>
          <p:cNvSpPr txBox="1"/>
          <p:nvPr/>
        </p:nvSpPr>
        <p:spPr>
          <a:xfrm>
            <a:off x="8714697" y="2849373"/>
            <a:ext cx="18727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Detail Knowledge</a:t>
            </a:r>
            <a:endParaRPr lang="en-SG" sz="1600" b="1" dirty="0">
              <a:solidFill>
                <a:schemeClr val="accent2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BC51FD2-F1B8-AA56-AAF6-3639BCE03E97}"/>
              </a:ext>
            </a:extLst>
          </p:cNvPr>
          <p:cNvCxnSpPr>
            <a:cxnSpLocks/>
          </p:cNvCxnSpPr>
          <p:nvPr/>
        </p:nvCxnSpPr>
        <p:spPr>
          <a:xfrm flipH="1">
            <a:off x="7508106" y="3310582"/>
            <a:ext cx="12536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70691DE-27EC-0B15-8BDC-E84FC07FD9BD}"/>
              </a:ext>
            </a:extLst>
          </p:cNvPr>
          <p:cNvCxnSpPr>
            <a:cxnSpLocks/>
          </p:cNvCxnSpPr>
          <p:nvPr/>
        </p:nvCxnSpPr>
        <p:spPr>
          <a:xfrm flipH="1">
            <a:off x="3931855" y="3275586"/>
            <a:ext cx="285447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44FA6B7-D33D-E5FD-CB68-24988422126B}"/>
              </a:ext>
            </a:extLst>
          </p:cNvPr>
          <p:cNvSpPr txBox="1"/>
          <p:nvPr/>
        </p:nvSpPr>
        <p:spPr>
          <a:xfrm>
            <a:off x="3867576" y="3285460"/>
            <a:ext cx="18727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7030A0"/>
                </a:solidFill>
              </a:rPr>
              <a:t>Ollama</a:t>
            </a:r>
            <a:r>
              <a:rPr lang="en-US" sz="1600" b="1" dirty="0">
                <a:solidFill>
                  <a:srgbClr val="7030A0"/>
                </a:solidFill>
              </a:rPr>
              <a:t> API Call</a:t>
            </a:r>
            <a:endParaRPr lang="en-SG" sz="1600" b="1" dirty="0">
              <a:solidFill>
                <a:srgbClr val="7030A0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3B8D168-5FCE-22D5-319A-994F12300611}"/>
              </a:ext>
            </a:extLst>
          </p:cNvPr>
          <p:cNvCxnSpPr>
            <a:cxnSpLocks/>
          </p:cNvCxnSpPr>
          <p:nvPr/>
        </p:nvCxnSpPr>
        <p:spPr>
          <a:xfrm flipV="1">
            <a:off x="6096000" y="3294706"/>
            <a:ext cx="0" cy="193576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812D8C6-008F-574E-33E5-3BA66FD300B3}"/>
              </a:ext>
            </a:extLst>
          </p:cNvPr>
          <p:cNvSpPr txBox="1"/>
          <p:nvPr/>
        </p:nvSpPr>
        <p:spPr>
          <a:xfrm>
            <a:off x="5416854" y="3518639"/>
            <a:ext cx="2485631" cy="46166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Add prompt “I am expert, I need a python program for question.”</a:t>
            </a:r>
            <a:endParaRPr lang="en-SG" sz="1200" b="1" dirty="0">
              <a:solidFill>
                <a:srgbClr val="7030A0"/>
              </a:solidFill>
            </a:endParaRP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5F381EE5-9D74-2E1D-3258-BAB1E09AA90E}"/>
              </a:ext>
            </a:extLst>
          </p:cNvPr>
          <p:cNvCxnSpPr>
            <a:cxnSpLocks/>
          </p:cNvCxnSpPr>
          <p:nvPr/>
        </p:nvCxnSpPr>
        <p:spPr>
          <a:xfrm>
            <a:off x="7554817" y="3418639"/>
            <a:ext cx="1304034" cy="56838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FC27915-A425-3620-37EB-0D0FEC332359}"/>
              </a:ext>
            </a:extLst>
          </p:cNvPr>
          <p:cNvSpPr txBox="1"/>
          <p:nvPr/>
        </p:nvSpPr>
        <p:spPr>
          <a:xfrm>
            <a:off x="8816684" y="3792267"/>
            <a:ext cx="14447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Python script</a:t>
            </a:r>
            <a:endParaRPr lang="en-SG" sz="1600" b="1" dirty="0">
              <a:solidFill>
                <a:srgbClr val="7030A0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082DA01-7BA5-B500-7691-A26234DBE2E8}"/>
              </a:ext>
            </a:extLst>
          </p:cNvPr>
          <p:cNvCxnSpPr>
            <a:cxnSpLocks/>
          </p:cNvCxnSpPr>
          <p:nvPr/>
        </p:nvCxnSpPr>
        <p:spPr>
          <a:xfrm flipH="1">
            <a:off x="10234780" y="3703140"/>
            <a:ext cx="4279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Graphic 67" descr="User with solid fill">
            <a:extLst>
              <a:ext uri="{FF2B5EF4-FFF2-40B4-BE49-F238E27FC236}">
                <a16:creationId xmlns:a16="http://schemas.microsoft.com/office/drawing/2014/main" id="{71C6FA26-A599-97B5-DCF2-8D36D3C238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20248" y="3325521"/>
            <a:ext cx="683583" cy="68358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757A42A6-01A9-4D64-BBDC-359424D869DC}"/>
              </a:ext>
            </a:extLst>
          </p:cNvPr>
          <p:cNvSpPr txBox="1"/>
          <p:nvPr/>
        </p:nvSpPr>
        <p:spPr>
          <a:xfrm>
            <a:off x="10577524" y="4085393"/>
            <a:ext cx="10202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User-02</a:t>
            </a:r>
            <a:endParaRPr lang="en-SG" sz="16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E9B5420-EC3D-C96E-EEA8-AA2A57DDC3B5}"/>
              </a:ext>
            </a:extLst>
          </p:cNvPr>
          <p:cNvSpPr txBox="1"/>
          <p:nvPr/>
        </p:nvSpPr>
        <p:spPr>
          <a:xfrm>
            <a:off x="8593721" y="4254670"/>
            <a:ext cx="19671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</a:rPr>
              <a:t>Customer Subnet</a:t>
            </a:r>
            <a:endParaRPr lang="en-SG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E1E9B10-A510-EAC4-0203-3C91FA739FC4}"/>
              </a:ext>
            </a:extLst>
          </p:cNvPr>
          <p:cNvCxnSpPr>
            <a:cxnSpLocks/>
          </p:cNvCxnSpPr>
          <p:nvPr/>
        </p:nvCxnSpPr>
        <p:spPr>
          <a:xfrm>
            <a:off x="8406312" y="1943007"/>
            <a:ext cx="0" cy="26332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D77AEEE-6A1A-F144-3ED5-F7D626B76E4D}"/>
              </a:ext>
            </a:extLst>
          </p:cNvPr>
          <p:cNvSpPr txBox="1"/>
          <p:nvPr/>
        </p:nvSpPr>
        <p:spPr>
          <a:xfrm>
            <a:off x="5727299" y="4271952"/>
            <a:ext cx="27643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</a:rPr>
              <a:t>GPU and server Subnet</a:t>
            </a:r>
            <a:endParaRPr lang="en-SG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7AD0652-BF09-10F4-A4B6-C41F64C6D3B8}"/>
              </a:ext>
            </a:extLst>
          </p:cNvPr>
          <p:cNvSpPr txBox="1"/>
          <p:nvPr/>
        </p:nvSpPr>
        <p:spPr>
          <a:xfrm>
            <a:off x="782048" y="1126817"/>
            <a:ext cx="94794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Use Case Scenario-02: </a:t>
            </a:r>
          </a:p>
          <a:p>
            <a:r>
              <a:rPr lang="en-US" sz="1600" b="1" dirty="0"/>
              <a:t>Add different prompt in user’s question to generate the customized response for different users.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4045599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D2AD9E-0A78-CBBC-96C5-2A68C1359FFD}"/>
              </a:ext>
            </a:extLst>
          </p:cNvPr>
          <p:cNvSpPr/>
          <p:nvPr/>
        </p:nvSpPr>
        <p:spPr>
          <a:xfrm>
            <a:off x="2422915" y="1775072"/>
            <a:ext cx="1981904" cy="1058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2EDA6D-118B-DE17-8892-879C9D22C5F3}"/>
              </a:ext>
            </a:extLst>
          </p:cNvPr>
          <p:cNvSpPr/>
          <p:nvPr/>
        </p:nvSpPr>
        <p:spPr>
          <a:xfrm>
            <a:off x="2168769" y="1084342"/>
            <a:ext cx="2473568" cy="19225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2" descr="DeepSeek Logo and symbol, meaning ...">
            <a:extLst>
              <a:ext uri="{FF2B5EF4-FFF2-40B4-BE49-F238E27FC236}">
                <a16:creationId xmlns:a16="http://schemas.microsoft.com/office/drawing/2014/main" id="{8BCF2CE1-7B73-5E38-A4ED-2ED1DB4346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45" b="19385"/>
          <a:stretch/>
        </p:blipFill>
        <p:spPr bwMode="auto">
          <a:xfrm>
            <a:off x="2572257" y="1964645"/>
            <a:ext cx="1519097" cy="53482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un DeepSeek-R1 Locally for Free in Just 3 Minutes! - DEV Community">
            <a:extLst>
              <a:ext uri="{FF2B5EF4-FFF2-40B4-BE49-F238E27FC236}">
                <a16:creationId xmlns:a16="http://schemas.microsoft.com/office/drawing/2014/main" id="{ADCC41B0-8A96-849E-217E-EDDB0978A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023" y="1321706"/>
            <a:ext cx="1184735" cy="40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6C1A31-5D2D-3C29-0498-28A3499B408D}"/>
              </a:ext>
            </a:extLst>
          </p:cNvPr>
          <p:cNvSpPr txBox="1"/>
          <p:nvPr/>
        </p:nvSpPr>
        <p:spPr>
          <a:xfrm>
            <a:off x="2532184" y="2530047"/>
            <a:ext cx="20561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DeepSeek-R1:1.5B</a:t>
            </a:r>
            <a:endParaRPr lang="en-SG" sz="16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761426-7B30-C4E0-7AEC-1120241B7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556" y="1186297"/>
            <a:ext cx="561512" cy="558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2598D1-6EA8-D125-1F56-E2179CF44A90}"/>
              </a:ext>
            </a:extLst>
          </p:cNvPr>
          <p:cNvSpPr txBox="1"/>
          <p:nvPr/>
        </p:nvSpPr>
        <p:spPr>
          <a:xfrm>
            <a:off x="3078646" y="1063372"/>
            <a:ext cx="22343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GPU Server 01</a:t>
            </a:r>
            <a:endParaRPr lang="en-SG" sz="16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262934-CB0B-F2BA-EF8B-0478F8C66761}"/>
              </a:ext>
            </a:extLst>
          </p:cNvPr>
          <p:cNvSpPr/>
          <p:nvPr/>
        </p:nvSpPr>
        <p:spPr>
          <a:xfrm>
            <a:off x="1063038" y="4088873"/>
            <a:ext cx="1981904" cy="1058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DD2C30-AA54-DDA9-DC0A-AFECECA290CD}"/>
              </a:ext>
            </a:extLst>
          </p:cNvPr>
          <p:cNvSpPr/>
          <p:nvPr/>
        </p:nvSpPr>
        <p:spPr>
          <a:xfrm>
            <a:off x="808892" y="3398143"/>
            <a:ext cx="2473568" cy="19225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3" name="Picture 2" descr="DeepSeek Logo and symbol, meaning ...">
            <a:extLst>
              <a:ext uri="{FF2B5EF4-FFF2-40B4-BE49-F238E27FC236}">
                <a16:creationId xmlns:a16="http://schemas.microsoft.com/office/drawing/2014/main" id="{EE9DF5AD-7F02-07BB-BE2E-906BC9676C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45" b="19385"/>
          <a:stretch/>
        </p:blipFill>
        <p:spPr bwMode="auto">
          <a:xfrm>
            <a:off x="1212380" y="4278446"/>
            <a:ext cx="1519097" cy="53482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Run DeepSeek-R1 Locally for Free in Just 3 Minutes! - DEV Community">
            <a:extLst>
              <a:ext uri="{FF2B5EF4-FFF2-40B4-BE49-F238E27FC236}">
                <a16:creationId xmlns:a16="http://schemas.microsoft.com/office/drawing/2014/main" id="{22D2EE03-1884-9929-8735-5B4543044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146" y="3635507"/>
            <a:ext cx="1184735" cy="40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837B40-1202-7E90-5D3C-AA76F7B6E2B4}"/>
              </a:ext>
            </a:extLst>
          </p:cNvPr>
          <p:cNvSpPr txBox="1"/>
          <p:nvPr/>
        </p:nvSpPr>
        <p:spPr>
          <a:xfrm>
            <a:off x="1172307" y="4843848"/>
            <a:ext cx="20561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DeepSeek-R1:7B</a:t>
            </a:r>
            <a:endParaRPr lang="en-SG" sz="1600" b="1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A264AB0-A5C7-1294-3F9C-FFEABA6DF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679" y="3500098"/>
            <a:ext cx="561512" cy="5580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4DAD52D-3C11-E4DA-8F7C-F7D503F3EED7}"/>
              </a:ext>
            </a:extLst>
          </p:cNvPr>
          <p:cNvSpPr txBox="1"/>
          <p:nvPr/>
        </p:nvSpPr>
        <p:spPr>
          <a:xfrm>
            <a:off x="1853461" y="3400897"/>
            <a:ext cx="22343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GPU Server 02</a:t>
            </a:r>
            <a:endParaRPr lang="en-SG" sz="16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303C1C-6F81-C755-981D-CCD91B87FFD1}"/>
              </a:ext>
            </a:extLst>
          </p:cNvPr>
          <p:cNvSpPr/>
          <p:nvPr/>
        </p:nvSpPr>
        <p:spPr>
          <a:xfrm>
            <a:off x="4322054" y="5086247"/>
            <a:ext cx="1981904" cy="1058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E525F2-BF99-BB24-FB8C-3779B96C6C3E}"/>
              </a:ext>
            </a:extLst>
          </p:cNvPr>
          <p:cNvSpPr/>
          <p:nvPr/>
        </p:nvSpPr>
        <p:spPr>
          <a:xfrm>
            <a:off x="3536606" y="4395517"/>
            <a:ext cx="3004870" cy="19225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" name="Picture 2" descr="DeepSeek Logo and symbol, meaning ...">
            <a:extLst>
              <a:ext uri="{FF2B5EF4-FFF2-40B4-BE49-F238E27FC236}">
                <a16:creationId xmlns:a16="http://schemas.microsoft.com/office/drawing/2014/main" id="{AD8FB894-55C1-C706-D23C-6F5A440E4D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45" b="19385"/>
          <a:stretch/>
        </p:blipFill>
        <p:spPr bwMode="auto">
          <a:xfrm>
            <a:off x="4471396" y="5275820"/>
            <a:ext cx="1519097" cy="53482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Run DeepSeek-R1 Locally for Free in Just 3 Minutes! - DEV Community">
            <a:extLst>
              <a:ext uri="{FF2B5EF4-FFF2-40B4-BE49-F238E27FC236}">
                <a16:creationId xmlns:a16="http://schemas.microsoft.com/office/drawing/2014/main" id="{AE84CC19-3340-CD13-CB6D-A83766AFE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162" y="4632881"/>
            <a:ext cx="1184735" cy="40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0CCB03A-E50E-9557-8006-787A09DA018E}"/>
              </a:ext>
            </a:extLst>
          </p:cNvPr>
          <p:cNvSpPr txBox="1"/>
          <p:nvPr/>
        </p:nvSpPr>
        <p:spPr>
          <a:xfrm>
            <a:off x="4431323" y="5841222"/>
            <a:ext cx="20561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DeepSeek-R1:8B</a:t>
            </a:r>
            <a:endParaRPr lang="en-SG" sz="1600" b="1" dirty="0">
              <a:solidFill>
                <a:schemeClr val="bg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D3112C6-BA99-8A6F-0165-F549F209C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5695" y="4497472"/>
            <a:ext cx="561512" cy="5580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A78F68E-81BE-EA95-59BE-6585EFCA6CE3}"/>
              </a:ext>
            </a:extLst>
          </p:cNvPr>
          <p:cNvSpPr txBox="1"/>
          <p:nvPr/>
        </p:nvSpPr>
        <p:spPr>
          <a:xfrm>
            <a:off x="4951162" y="4388565"/>
            <a:ext cx="22343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GPU Server 03</a:t>
            </a:r>
            <a:endParaRPr lang="en-SG" sz="1600" b="1" dirty="0"/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CC382E46-2A30-580B-F4A6-A8D41A56AA1F}"/>
              </a:ext>
            </a:extLst>
          </p:cNvPr>
          <p:cNvSpPr/>
          <p:nvPr/>
        </p:nvSpPr>
        <p:spPr>
          <a:xfrm>
            <a:off x="3727938" y="5182402"/>
            <a:ext cx="410554" cy="497838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27BFB09-9A3A-5E0A-7ABA-38D035028C27}"/>
              </a:ext>
            </a:extLst>
          </p:cNvPr>
          <p:cNvCxnSpPr>
            <a:stCxn id="25" idx="3"/>
          </p:cNvCxnSpPr>
          <p:nvPr/>
        </p:nvCxnSpPr>
        <p:spPr>
          <a:xfrm rot="16200000" flipH="1">
            <a:off x="3962505" y="5650949"/>
            <a:ext cx="330259" cy="3888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EBEEE62-F474-EC23-3203-D3FE7F599B4B}"/>
              </a:ext>
            </a:extLst>
          </p:cNvPr>
          <p:cNvSpPr txBox="1"/>
          <p:nvPr/>
        </p:nvSpPr>
        <p:spPr>
          <a:xfrm>
            <a:off x="3468897" y="4599861"/>
            <a:ext cx="15357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b="1" dirty="0"/>
              <a:t>RAG </a:t>
            </a:r>
          </a:p>
          <a:p>
            <a:r>
              <a:rPr lang="en-SG" sz="1600" b="1" dirty="0"/>
              <a:t>database</a:t>
            </a:r>
          </a:p>
        </p:txBody>
      </p:sp>
      <p:pic>
        <p:nvPicPr>
          <p:cNvPr id="29" name="Graphic 28" descr="Web design with solid fill">
            <a:extLst>
              <a:ext uri="{FF2B5EF4-FFF2-40B4-BE49-F238E27FC236}">
                <a16:creationId xmlns:a16="http://schemas.microsoft.com/office/drawing/2014/main" id="{C0697CB7-7093-BD53-1A4B-8E3097C27A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12746" y="2807485"/>
            <a:ext cx="853333" cy="853333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694441A-0780-7C3E-E795-B5D1846F5189}"/>
              </a:ext>
            </a:extLst>
          </p:cNvPr>
          <p:cNvSpPr/>
          <p:nvPr/>
        </p:nvSpPr>
        <p:spPr>
          <a:xfrm>
            <a:off x="5798781" y="2245686"/>
            <a:ext cx="1485390" cy="15765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90516D-CAC6-63D8-5EC9-7429C2ABEDF4}"/>
              </a:ext>
            </a:extLst>
          </p:cNvPr>
          <p:cNvSpPr txBox="1"/>
          <p:nvPr/>
        </p:nvSpPr>
        <p:spPr>
          <a:xfrm>
            <a:off x="6059223" y="2337696"/>
            <a:ext cx="11366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</a:rPr>
              <a:t>Flask Web Host</a:t>
            </a:r>
            <a:endParaRPr lang="en-SG" sz="1600" b="1" dirty="0">
              <a:solidFill>
                <a:schemeClr val="accent3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375F5F-AF44-CC8B-7752-4C1E86099589}"/>
              </a:ext>
            </a:extLst>
          </p:cNvPr>
          <p:cNvSpPr txBox="1"/>
          <p:nvPr/>
        </p:nvSpPr>
        <p:spPr>
          <a:xfrm>
            <a:off x="5652846" y="1831275"/>
            <a:ext cx="16751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Service Server</a:t>
            </a:r>
            <a:endParaRPr lang="en-SG" sz="1600" b="1" dirty="0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E030FE8E-C153-6457-9165-035D6C4801FC}"/>
              </a:ext>
            </a:extLst>
          </p:cNvPr>
          <p:cNvCxnSpPr>
            <a:cxnSpLocks/>
            <a:endCxn id="4" idx="3"/>
          </p:cNvCxnSpPr>
          <p:nvPr/>
        </p:nvCxnSpPr>
        <p:spPr>
          <a:xfrm rot="10800000">
            <a:off x="4404819" y="2304253"/>
            <a:ext cx="1585674" cy="77847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AA62D2C-2C60-CB11-9B4A-CC1D3B52E1BE}"/>
              </a:ext>
            </a:extLst>
          </p:cNvPr>
          <p:cNvCxnSpPr>
            <a:cxnSpLocks/>
            <a:stCxn id="29" idx="1"/>
          </p:cNvCxnSpPr>
          <p:nvPr/>
        </p:nvCxnSpPr>
        <p:spPr>
          <a:xfrm rot="10800000" flipV="1">
            <a:off x="3098902" y="3234151"/>
            <a:ext cx="2913845" cy="98610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72A87D9-7FF2-250F-221E-D91B1DD30432}"/>
              </a:ext>
            </a:extLst>
          </p:cNvPr>
          <p:cNvCxnSpPr>
            <a:cxnSpLocks/>
            <a:stCxn id="29" idx="2"/>
            <a:endCxn id="18" idx="3"/>
          </p:cNvCxnSpPr>
          <p:nvPr/>
        </p:nvCxnSpPr>
        <p:spPr>
          <a:xfrm rot="5400000">
            <a:off x="5394382" y="4570395"/>
            <a:ext cx="1954609" cy="13545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D515964-8A04-A966-1309-9D396C08CA94}"/>
              </a:ext>
            </a:extLst>
          </p:cNvPr>
          <p:cNvSpPr txBox="1"/>
          <p:nvPr/>
        </p:nvSpPr>
        <p:spPr>
          <a:xfrm>
            <a:off x="4691717" y="1666590"/>
            <a:ext cx="10932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chemeClr val="accent1"/>
                </a:solidFill>
              </a:rPr>
              <a:t>Ollama</a:t>
            </a:r>
            <a:r>
              <a:rPr lang="en-US" sz="1600" b="1" dirty="0">
                <a:solidFill>
                  <a:schemeClr val="accent1"/>
                </a:solidFill>
              </a:rPr>
              <a:t> API Call</a:t>
            </a:r>
            <a:endParaRPr lang="en-SG" sz="1600" b="1" dirty="0">
              <a:solidFill>
                <a:schemeClr val="accent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7AD8AB-EDD9-CA6D-8D7C-1C6FEAE56A75}"/>
              </a:ext>
            </a:extLst>
          </p:cNvPr>
          <p:cNvSpPr txBox="1"/>
          <p:nvPr/>
        </p:nvSpPr>
        <p:spPr>
          <a:xfrm>
            <a:off x="3566487" y="3625513"/>
            <a:ext cx="10932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chemeClr val="accent1"/>
                </a:solidFill>
              </a:rPr>
              <a:t>Ollama</a:t>
            </a:r>
            <a:r>
              <a:rPr lang="en-US" sz="1600" b="1" dirty="0">
                <a:solidFill>
                  <a:schemeClr val="accent1"/>
                </a:solidFill>
              </a:rPr>
              <a:t> API Call</a:t>
            </a:r>
            <a:endParaRPr lang="en-SG" sz="1600" b="1" dirty="0">
              <a:solidFill>
                <a:schemeClr val="accent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6C1003E-36C2-4185-8D27-CA598E9E34BF}"/>
              </a:ext>
            </a:extLst>
          </p:cNvPr>
          <p:cNvSpPr txBox="1"/>
          <p:nvPr/>
        </p:nvSpPr>
        <p:spPr>
          <a:xfrm>
            <a:off x="5549398" y="3850391"/>
            <a:ext cx="10932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chemeClr val="accent1"/>
                </a:solidFill>
              </a:rPr>
              <a:t>Ollama</a:t>
            </a:r>
            <a:r>
              <a:rPr lang="en-US" sz="1600" b="1" dirty="0">
                <a:solidFill>
                  <a:schemeClr val="accent1"/>
                </a:solidFill>
              </a:rPr>
              <a:t> API Call</a:t>
            </a:r>
            <a:endParaRPr lang="en-SG" sz="1600" b="1" dirty="0">
              <a:solidFill>
                <a:schemeClr val="accent1"/>
              </a:solidFill>
            </a:endParaRPr>
          </a:p>
        </p:txBody>
      </p:sp>
      <p:pic>
        <p:nvPicPr>
          <p:cNvPr id="51" name="Picture 50" descr="A screenshot of a chat&#10;&#10;AI-generated content may be incorrect.">
            <a:extLst>
              <a:ext uri="{FF2B5EF4-FFF2-40B4-BE49-F238E27FC236}">
                <a16:creationId xmlns:a16="http://schemas.microsoft.com/office/drawing/2014/main" id="{3013080D-414F-8BA3-A560-F90B91B067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449" y="2513091"/>
            <a:ext cx="2076785" cy="10570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2" name="Graphic 51" descr="User with solid fill">
            <a:extLst>
              <a:ext uri="{FF2B5EF4-FFF2-40B4-BE49-F238E27FC236}">
                <a16:creationId xmlns:a16="http://schemas.microsoft.com/office/drawing/2014/main" id="{76BA11C8-9874-B325-5C84-225E83A158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55383" y="1516583"/>
            <a:ext cx="683583" cy="683583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B360D94-5B9E-25DB-29ED-FEAF365B4683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6866079" y="3234152"/>
            <a:ext cx="8576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6F3241A-A826-3F54-F90E-FB7766D55F55}"/>
              </a:ext>
            </a:extLst>
          </p:cNvPr>
          <p:cNvCxnSpPr/>
          <p:nvPr/>
        </p:nvCxnSpPr>
        <p:spPr>
          <a:xfrm>
            <a:off x="8697174" y="2045606"/>
            <a:ext cx="0" cy="4538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F12DEC5-79EA-39C6-84FB-668CF690B7C9}"/>
              </a:ext>
            </a:extLst>
          </p:cNvPr>
          <p:cNvSpPr txBox="1"/>
          <p:nvPr/>
        </p:nvSpPr>
        <p:spPr>
          <a:xfrm>
            <a:off x="8721968" y="2103263"/>
            <a:ext cx="17067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b="1" dirty="0">
                <a:solidFill>
                  <a:schemeClr val="accent1"/>
                </a:solidFill>
              </a:rPr>
              <a:t>User’s Question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95523D-0205-0CB9-5202-32288CAABFC4}"/>
              </a:ext>
            </a:extLst>
          </p:cNvPr>
          <p:cNvCxnSpPr>
            <a:cxnSpLocks/>
          </p:cNvCxnSpPr>
          <p:nvPr/>
        </p:nvCxnSpPr>
        <p:spPr>
          <a:xfrm>
            <a:off x="6866079" y="3417314"/>
            <a:ext cx="1185571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6" name="Speech Bubble: Rectangle 65">
            <a:extLst>
              <a:ext uri="{FF2B5EF4-FFF2-40B4-BE49-F238E27FC236}">
                <a16:creationId xmlns:a16="http://schemas.microsoft.com/office/drawing/2014/main" id="{AC541D94-C6A2-5929-0DE1-C8B2AE166E63}"/>
              </a:ext>
            </a:extLst>
          </p:cNvPr>
          <p:cNvSpPr/>
          <p:nvPr/>
        </p:nvSpPr>
        <p:spPr>
          <a:xfrm>
            <a:off x="7718514" y="3938720"/>
            <a:ext cx="2234360" cy="2071775"/>
          </a:xfrm>
          <a:prstGeom prst="wedgeRectCallout">
            <a:avLst>
              <a:gd name="adj1" fmla="val -34823"/>
              <a:gd name="adj2" fmla="val -73576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A363B31-80B6-1E98-4117-509612DFC115}"/>
              </a:ext>
            </a:extLst>
          </p:cNvPr>
          <p:cNvSpPr txBox="1"/>
          <p:nvPr/>
        </p:nvSpPr>
        <p:spPr>
          <a:xfrm>
            <a:off x="7800677" y="4076641"/>
            <a:ext cx="201547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Answer generated by DeepSeek-R1:1.5B</a:t>
            </a:r>
            <a:endParaRPr lang="en-SG" sz="1400" b="1" dirty="0">
              <a:solidFill>
                <a:schemeClr val="accent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7D5576C-FCDC-1A1B-0F17-979BE3501490}"/>
              </a:ext>
            </a:extLst>
          </p:cNvPr>
          <p:cNvSpPr txBox="1"/>
          <p:nvPr/>
        </p:nvSpPr>
        <p:spPr>
          <a:xfrm>
            <a:off x="7818760" y="4737782"/>
            <a:ext cx="2015474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Answer generated by DeepSeek-R1:7B</a:t>
            </a:r>
            <a:endParaRPr lang="en-SG" sz="1400" b="1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50193C-C655-50A6-6A14-23DDEB0ED1DA}"/>
              </a:ext>
            </a:extLst>
          </p:cNvPr>
          <p:cNvSpPr txBox="1"/>
          <p:nvPr/>
        </p:nvSpPr>
        <p:spPr>
          <a:xfrm>
            <a:off x="7818760" y="5374138"/>
            <a:ext cx="2076786" cy="5232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Answer generated by DeepSeek-R1:8B + RAG</a:t>
            </a:r>
            <a:endParaRPr lang="en-SG" sz="1400" b="1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0B162FF-CB46-F0D4-785E-6B56525B7BE0}"/>
              </a:ext>
            </a:extLst>
          </p:cNvPr>
          <p:cNvSpPr txBox="1"/>
          <p:nvPr/>
        </p:nvSpPr>
        <p:spPr>
          <a:xfrm>
            <a:off x="4897206" y="599625"/>
            <a:ext cx="51260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Use Case Scenario-03: </a:t>
            </a:r>
          </a:p>
          <a:p>
            <a:r>
              <a:rPr lang="en-US" sz="1600" b="1" dirty="0"/>
              <a:t>Link to multiple GPU’s LLM Models to collect different answers for same question and compare the result.</a:t>
            </a:r>
            <a:endParaRPr lang="en-SG" sz="16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24001E4-C270-BA7C-07E7-CB10BE0F29A4}"/>
              </a:ext>
            </a:extLst>
          </p:cNvPr>
          <p:cNvSpPr txBox="1"/>
          <p:nvPr/>
        </p:nvSpPr>
        <p:spPr>
          <a:xfrm>
            <a:off x="8922419" y="1546805"/>
            <a:ext cx="11643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</a:rPr>
              <a:t>Customer Subnet</a:t>
            </a:r>
            <a:endParaRPr lang="en-SG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6E5BED7-8F59-C28C-59A1-C781F927A262}"/>
              </a:ext>
            </a:extLst>
          </p:cNvPr>
          <p:cNvCxnSpPr>
            <a:cxnSpLocks/>
          </p:cNvCxnSpPr>
          <p:nvPr/>
        </p:nvCxnSpPr>
        <p:spPr>
          <a:xfrm>
            <a:off x="7516282" y="1801949"/>
            <a:ext cx="0" cy="45160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C658E37-7C15-68B0-363A-FA1F7AFB016C}"/>
              </a:ext>
            </a:extLst>
          </p:cNvPr>
          <p:cNvSpPr txBox="1"/>
          <p:nvPr/>
        </p:nvSpPr>
        <p:spPr>
          <a:xfrm>
            <a:off x="961414" y="5678699"/>
            <a:ext cx="27643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</a:rPr>
              <a:t>GPU and server Subnet</a:t>
            </a:r>
            <a:endParaRPr lang="en-SG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975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207</Words>
  <Application>Microsoft Office PowerPoint</Application>
  <PresentationFormat>Widescreen</PresentationFormat>
  <Paragraphs>53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7</cp:revision>
  <dcterms:created xsi:type="dcterms:W3CDTF">2025-03-01T13:06:35Z</dcterms:created>
  <dcterms:modified xsi:type="dcterms:W3CDTF">2025-03-01T14:01:45Z</dcterms:modified>
</cp:coreProperties>
</file>