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65A30D-AF24-4617-91DA-51B52B9BE7A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CE292AE-8D23-4253-8B06-6B7C354F3CD3}">
      <dgm:prSet phldrT="[Text]" custT="1"/>
      <dgm:spPr/>
      <dgm:t>
        <a:bodyPr/>
        <a:lstStyle/>
        <a:p>
          <a:pPr algn="l"/>
          <a:r>
            <a:rPr lang="en-US" sz="1400" b="1" dirty="0" smtClean="0"/>
            <a:t>Week8</a:t>
          </a:r>
          <a:br>
            <a:rPr lang="en-US" sz="1400" b="1" dirty="0" smtClean="0"/>
          </a:br>
          <a:r>
            <a:rPr lang="en-US" sz="1400" b="1" dirty="0" smtClean="0"/>
            <a:t>Sensor  registration part.</a:t>
          </a:r>
          <a:endParaRPr lang="en-US" sz="1400" b="1" dirty="0" smtClean="0"/>
        </a:p>
      </dgm:t>
    </dgm:pt>
    <dgm:pt modelId="{E7EABD9C-A712-44F9-838B-752822E908F1}" type="parTrans" cxnId="{D50ED5D3-B163-4B11-98FB-C0CEE7AB71EE}">
      <dgm:prSet/>
      <dgm:spPr/>
      <dgm:t>
        <a:bodyPr/>
        <a:lstStyle/>
        <a:p>
          <a:endParaRPr lang="en-US"/>
        </a:p>
      </dgm:t>
    </dgm:pt>
    <dgm:pt modelId="{004DB15D-F506-472D-89C9-A1028216B1D8}" type="sibTrans" cxnId="{D50ED5D3-B163-4B11-98FB-C0CEE7AB71EE}">
      <dgm:prSet/>
      <dgm:spPr/>
      <dgm:t>
        <a:bodyPr/>
        <a:lstStyle/>
        <a:p>
          <a:endParaRPr lang="en-US"/>
        </a:p>
      </dgm:t>
    </dgm:pt>
    <dgm:pt modelId="{94375D91-6FAA-4095-8B34-4B01C1CCA488}">
      <dgm:prSet phldrT="[Text]"/>
      <dgm:spPr/>
      <dgm:t>
        <a:bodyPr/>
        <a:lstStyle/>
        <a:p>
          <a:pPr algn="l"/>
          <a:r>
            <a:rPr lang="en-US" b="1" dirty="0" smtClean="0"/>
            <a:t>Week9</a:t>
          </a:r>
        </a:p>
        <a:p>
          <a:pPr algn="l"/>
          <a:r>
            <a:rPr lang="en-US" b="1" dirty="0" smtClean="0"/>
            <a:t>Demo + OPTEE setup  </a:t>
          </a:r>
          <a:endParaRPr lang="en-US" b="1" dirty="0" smtClean="0"/>
        </a:p>
      </dgm:t>
    </dgm:pt>
    <dgm:pt modelId="{BB8ABCE2-65E7-4582-99E9-364AE102340F}" type="parTrans" cxnId="{B7C36CB7-444D-45E1-A15D-8545DD32AF9D}">
      <dgm:prSet/>
      <dgm:spPr/>
      <dgm:t>
        <a:bodyPr/>
        <a:lstStyle/>
        <a:p>
          <a:endParaRPr lang="en-US"/>
        </a:p>
      </dgm:t>
    </dgm:pt>
    <dgm:pt modelId="{DC90412E-975F-407A-A04C-6A18378C29AC}" type="sibTrans" cxnId="{B7C36CB7-444D-45E1-A15D-8545DD32AF9D}">
      <dgm:prSet/>
      <dgm:spPr/>
      <dgm:t>
        <a:bodyPr/>
        <a:lstStyle/>
        <a:p>
          <a:endParaRPr lang="en-US"/>
        </a:p>
      </dgm:t>
    </dgm:pt>
    <dgm:pt modelId="{51EDCF2D-2C1B-45C0-9FA8-776439DC02A3}">
      <dgm:prSet phldrT="[Text]"/>
      <dgm:spPr/>
      <dgm:t>
        <a:bodyPr/>
        <a:lstStyle/>
        <a:p>
          <a:pPr algn="l"/>
          <a:r>
            <a:rPr lang="en-US" b="1" dirty="0" smtClean="0"/>
            <a:t>now</a:t>
          </a:r>
        </a:p>
      </dgm:t>
    </dgm:pt>
    <dgm:pt modelId="{75AC053F-2AAF-41AC-81EA-3D7F9F9C10D4}" type="sibTrans" cxnId="{BFD8AEE0-D0E9-4BBB-851D-A426A90FC243}">
      <dgm:prSet/>
      <dgm:spPr/>
      <dgm:t>
        <a:bodyPr/>
        <a:lstStyle/>
        <a:p>
          <a:endParaRPr lang="en-US"/>
        </a:p>
      </dgm:t>
    </dgm:pt>
    <dgm:pt modelId="{14F8677F-C7BE-4532-B019-76CB3061F74A}" type="parTrans" cxnId="{BFD8AEE0-D0E9-4BBB-851D-A426A90FC243}">
      <dgm:prSet/>
      <dgm:spPr/>
      <dgm:t>
        <a:bodyPr/>
        <a:lstStyle/>
        <a:p>
          <a:endParaRPr lang="en-US"/>
        </a:p>
      </dgm:t>
    </dgm:pt>
    <dgm:pt modelId="{5F7C24BC-EFB7-4C08-BE39-3854452DC3AA}" type="pres">
      <dgm:prSet presAssocID="{2165A30D-AF24-4617-91DA-51B52B9BE7AF}" presName="Name0" presStyleCnt="0">
        <dgm:presLayoutVars>
          <dgm:dir/>
          <dgm:resizeHandles val="exact"/>
        </dgm:presLayoutVars>
      </dgm:prSet>
      <dgm:spPr/>
    </dgm:pt>
    <dgm:pt modelId="{7A501153-4739-42BE-9999-8D76E5F449A3}" type="pres">
      <dgm:prSet presAssocID="{4CE292AE-8D23-4253-8B06-6B7C354F3CD3}" presName="parTxOnly" presStyleLbl="node1" presStyleIdx="0" presStyleCnt="3" custScaleY="46117" custLinFactNeighborX="-70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3EF958-17E8-4DCE-810A-0442885AD282}" type="pres">
      <dgm:prSet presAssocID="{004DB15D-F506-472D-89C9-A1028216B1D8}" presName="parSpace" presStyleCnt="0"/>
      <dgm:spPr/>
    </dgm:pt>
    <dgm:pt modelId="{09078936-657C-4570-81A2-333A05E4079D}" type="pres">
      <dgm:prSet presAssocID="{94375D91-6FAA-4095-8B34-4B01C1CCA488}" presName="parTxOnly" presStyleLbl="node1" presStyleIdx="1" presStyleCnt="3" custScaleY="46117" custLinFactNeighborX="624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DC1F7-1C9C-494F-B2D8-ECEF782ED38B}" type="pres">
      <dgm:prSet presAssocID="{DC90412E-975F-407A-A04C-6A18378C29AC}" presName="parSpace" presStyleCnt="0"/>
      <dgm:spPr/>
    </dgm:pt>
    <dgm:pt modelId="{79FE03FA-5146-4E59-BC7C-1FB306C0EE3F}" type="pres">
      <dgm:prSet presAssocID="{51EDCF2D-2C1B-45C0-9FA8-776439DC02A3}" presName="parTxOnly" presStyleLbl="node1" presStyleIdx="2" presStyleCnt="3" custScaleY="461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C36CB7-444D-45E1-A15D-8545DD32AF9D}" srcId="{2165A30D-AF24-4617-91DA-51B52B9BE7AF}" destId="{94375D91-6FAA-4095-8B34-4B01C1CCA488}" srcOrd="1" destOrd="0" parTransId="{BB8ABCE2-65E7-4582-99E9-364AE102340F}" sibTransId="{DC90412E-975F-407A-A04C-6A18378C29AC}"/>
    <dgm:cxn modelId="{8F0A8B50-4981-435B-9EF5-2B6E7D0CB5FE}" type="presOf" srcId="{2165A30D-AF24-4617-91DA-51B52B9BE7AF}" destId="{5F7C24BC-EFB7-4C08-BE39-3854452DC3AA}" srcOrd="0" destOrd="0" presId="urn:microsoft.com/office/officeart/2005/8/layout/hChevron3"/>
    <dgm:cxn modelId="{FBE2C0D4-E5B6-4DFD-A4F0-3857ACEA08B4}" type="presOf" srcId="{94375D91-6FAA-4095-8B34-4B01C1CCA488}" destId="{09078936-657C-4570-81A2-333A05E4079D}" srcOrd="0" destOrd="0" presId="urn:microsoft.com/office/officeart/2005/8/layout/hChevron3"/>
    <dgm:cxn modelId="{4B15F221-BAF7-454D-8006-42C0EB6943D0}" type="presOf" srcId="{4CE292AE-8D23-4253-8B06-6B7C354F3CD3}" destId="{7A501153-4739-42BE-9999-8D76E5F449A3}" srcOrd="0" destOrd="0" presId="urn:microsoft.com/office/officeart/2005/8/layout/hChevron3"/>
    <dgm:cxn modelId="{D50ED5D3-B163-4B11-98FB-C0CEE7AB71EE}" srcId="{2165A30D-AF24-4617-91DA-51B52B9BE7AF}" destId="{4CE292AE-8D23-4253-8B06-6B7C354F3CD3}" srcOrd="0" destOrd="0" parTransId="{E7EABD9C-A712-44F9-838B-752822E908F1}" sibTransId="{004DB15D-F506-472D-89C9-A1028216B1D8}"/>
    <dgm:cxn modelId="{BFD8AEE0-D0E9-4BBB-851D-A426A90FC243}" srcId="{2165A30D-AF24-4617-91DA-51B52B9BE7AF}" destId="{51EDCF2D-2C1B-45C0-9FA8-776439DC02A3}" srcOrd="2" destOrd="0" parTransId="{14F8677F-C7BE-4532-B019-76CB3061F74A}" sibTransId="{75AC053F-2AAF-41AC-81EA-3D7F9F9C10D4}"/>
    <dgm:cxn modelId="{703B2FFF-AB2F-455B-9034-8F1BB9B60B78}" type="presOf" srcId="{51EDCF2D-2C1B-45C0-9FA8-776439DC02A3}" destId="{79FE03FA-5146-4E59-BC7C-1FB306C0EE3F}" srcOrd="0" destOrd="0" presId="urn:microsoft.com/office/officeart/2005/8/layout/hChevron3"/>
    <dgm:cxn modelId="{D9E9C981-1670-4BD6-8F4E-D3EBB32A93C8}" type="presParOf" srcId="{5F7C24BC-EFB7-4C08-BE39-3854452DC3AA}" destId="{7A501153-4739-42BE-9999-8D76E5F449A3}" srcOrd="0" destOrd="0" presId="urn:microsoft.com/office/officeart/2005/8/layout/hChevron3"/>
    <dgm:cxn modelId="{4FF6BF06-0FA6-42B9-AC00-7C62CB243B5B}" type="presParOf" srcId="{5F7C24BC-EFB7-4C08-BE39-3854452DC3AA}" destId="{5A3EF958-17E8-4DCE-810A-0442885AD282}" srcOrd="1" destOrd="0" presId="urn:microsoft.com/office/officeart/2005/8/layout/hChevron3"/>
    <dgm:cxn modelId="{6FF21D0C-974D-482C-8971-36EF0EFF99FF}" type="presParOf" srcId="{5F7C24BC-EFB7-4C08-BE39-3854452DC3AA}" destId="{09078936-657C-4570-81A2-333A05E4079D}" srcOrd="2" destOrd="0" presId="urn:microsoft.com/office/officeart/2005/8/layout/hChevron3"/>
    <dgm:cxn modelId="{29D1ED8A-B5BC-4B4C-9606-D8AF508FCADF}" type="presParOf" srcId="{5F7C24BC-EFB7-4C08-BE39-3854452DC3AA}" destId="{C91DC1F7-1C9C-494F-B2D8-ECEF782ED38B}" srcOrd="3" destOrd="0" presId="urn:microsoft.com/office/officeart/2005/8/layout/hChevron3"/>
    <dgm:cxn modelId="{0D74B6FB-2F6A-4BF3-AE87-D0B37FB0BD46}" type="presParOf" srcId="{5F7C24BC-EFB7-4C08-BE39-3854452DC3AA}" destId="{79FE03FA-5146-4E59-BC7C-1FB306C0EE3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01153-4739-42BE-9999-8D76E5F449A3}">
      <dsp:nvSpPr>
        <dsp:cNvPr id="0" name=""/>
        <dsp:cNvSpPr/>
      </dsp:nvSpPr>
      <dsp:spPr>
        <a:xfrm>
          <a:off x="0" y="1011193"/>
          <a:ext cx="3029271" cy="55880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Week8</a:t>
          </a:r>
          <a:br>
            <a:rPr lang="en-US" sz="1400" b="1" kern="1200" dirty="0" smtClean="0"/>
          </a:br>
          <a:r>
            <a:rPr lang="en-US" sz="1400" b="1" kern="1200" dirty="0" smtClean="0"/>
            <a:t>Sensor  registration part.</a:t>
          </a:r>
          <a:endParaRPr lang="en-US" sz="1400" b="1" kern="1200" dirty="0" smtClean="0"/>
        </a:p>
      </dsp:txBody>
      <dsp:txXfrm>
        <a:off x="0" y="1011193"/>
        <a:ext cx="2889570" cy="558803"/>
      </dsp:txXfrm>
    </dsp:sp>
    <dsp:sp modelId="{09078936-657C-4570-81A2-333A05E4079D}">
      <dsp:nvSpPr>
        <dsp:cNvPr id="0" name=""/>
        <dsp:cNvSpPr/>
      </dsp:nvSpPr>
      <dsp:spPr>
        <a:xfrm>
          <a:off x="2464705" y="1011193"/>
          <a:ext cx="3029271" cy="5588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Week9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Demo + OPTEE setup  </a:t>
          </a:r>
          <a:endParaRPr lang="en-US" sz="1400" b="1" kern="1200" dirty="0" smtClean="0"/>
        </a:p>
      </dsp:txBody>
      <dsp:txXfrm>
        <a:off x="2744107" y="1011193"/>
        <a:ext cx="2470468" cy="558803"/>
      </dsp:txXfrm>
    </dsp:sp>
    <dsp:sp modelId="{79FE03FA-5146-4E59-BC7C-1FB306C0EE3F}">
      <dsp:nvSpPr>
        <dsp:cNvPr id="0" name=""/>
        <dsp:cNvSpPr/>
      </dsp:nvSpPr>
      <dsp:spPr>
        <a:xfrm>
          <a:off x="4850299" y="1011193"/>
          <a:ext cx="3029271" cy="5588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now</a:t>
          </a:r>
        </a:p>
      </dsp:txBody>
      <dsp:txXfrm>
        <a:off x="5129701" y="1011193"/>
        <a:ext cx="2470468" cy="558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2A1FE-92B0-47DA-8D83-FD3264FE7FF1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AE2C5-8FE8-4F6C-A9FC-559F476169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245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733D-3438-4EDD-B982-BE86B357DA3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46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733D-3438-4EDD-B982-BE86B357DA3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347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733D-3438-4EDD-B982-BE86B357DA3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7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733D-3438-4EDD-B982-BE86B357DA3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35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9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608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73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648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758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89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4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934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82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721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602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7413-6A79-4906-82BE-ABBFD7468337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90941-9466-4A5C-B575-8AA56A05D8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112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84431" y="280203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2.1OI hardware architecture</a:t>
            </a:r>
          </a:p>
        </p:txBody>
      </p:sp>
      <p:sp>
        <p:nvSpPr>
          <p:cNvPr id="10" name="矩形 9"/>
          <p:cNvSpPr/>
          <p:nvPr/>
        </p:nvSpPr>
        <p:spPr>
          <a:xfrm>
            <a:off x="1663836" y="42547"/>
            <a:ext cx="6946764" cy="65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1324" y="42547"/>
            <a:ext cx="4117476" cy="658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63837" y="171676"/>
            <a:ext cx="40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Project Progress Report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885377" y="171676"/>
            <a:ext cx="209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Liu YuanCheng</a:t>
            </a:r>
            <a:endParaRPr lang="zh-CN" altLang="en-US" sz="20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733801" y="884034"/>
            <a:ext cx="8458199" cy="42398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998" y="7919"/>
            <a:ext cx="872002" cy="8720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99248" y="3737472"/>
            <a:ext cx="82984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Finished tasks: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1400" b="1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324" y="1085926"/>
            <a:ext cx="5478261" cy="2562157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088368"/>
              </p:ext>
            </p:extLst>
          </p:nvPr>
        </p:nvGraphicFramePr>
        <p:xfrm>
          <a:off x="1521324" y="4115439"/>
          <a:ext cx="2524859" cy="1391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859">
                  <a:extLst>
                    <a:ext uri="{9D8B030D-6E8A-4147-A177-3AD203B41FA5}">
                      <a16:colId xmlns:a16="http://schemas.microsoft.com/office/drawing/2014/main" val="308413717"/>
                    </a:ext>
                  </a:extLst>
                </a:gridCol>
              </a:tblGrid>
              <a:tr h="387216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Sensor reader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35152"/>
                  </a:ext>
                </a:extLst>
              </a:tr>
              <a:tr h="3346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OpenSSL client setup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08548"/>
                  </a:ext>
                </a:extLst>
              </a:tr>
              <a:tr h="33469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Server</a:t>
                      </a:r>
                      <a:r>
                        <a:rPr lang="en-US" sz="1200" b="1" baseline="0" dirty="0" smtClean="0">
                          <a:solidFill>
                            <a:schemeClr val="tx2"/>
                          </a:solidFill>
                        </a:rPr>
                        <a:t> selection.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78047"/>
                  </a:ext>
                </a:extLst>
              </a:tr>
              <a:tr h="3346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Sensor</a:t>
                      </a:r>
                      <a:r>
                        <a:rPr lang="en-US" sz="1200" b="1" baseline="0" dirty="0" smtClean="0">
                          <a:solidFill>
                            <a:schemeClr val="tx2"/>
                          </a:solidFill>
                        </a:rPr>
                        <a:t> signature registration. </a:t>
                      </a:r>
                      <a:endParaRPr lang="en-US" sz="12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6314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376441" y="2516410"/>
            <a:ext cx="1764588" cy="883871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Rectangle 16"/>
          <p:cNvSpPr/>
          <p:nvPr/>
        </p:nvSpPr>
        <p:spPr>
          <a:xfrm>
            <a:off x="3962400" y="1524001"/>
            <a:ext cx="1219200" cy="94383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5834171" y="3400281"/>
            <a:ext cx="1997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Design by </a:t>
            </a:r>
            <a:r>
              <a:rPr lang="en-US" sz="1400" b="1" dirty="0" err="1">
                <a:solidFill>
                  <a:schemeClr val="tx2"/>
                </a:solidFill>
              </a:rPr>
              <a:t>JunWen</a:t>
            </a:r>
            <a:endParaRPr lang="en-SG" sz="1400" b="1" dirty="0">
              <a:solidFill>
                <a:schemeClr val="tx2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553900"/>
              </p:ext>
            </p:extLst>
          </p:nvPr>
        </p:nvGraphicFramePr>
        <p:xfrm>
          <a:off x="1457389" y="5785527"/>
          <a:ext cx="2524859" cy="8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859">
                  <a:extLst>
                    <a:ext uri="{9D8B030D-6E8A-4147-A177-3AD203B41FA5}">
                      <a16:colId xmlns:a16="http://schemas.microsoft.com/office/drawing/2014/main" val="308413717"/>
                    </a:ext>
                  </a:extLst>
                </a:gridCol>
              </a:tblGrid>
              <a:tr h="387216">
                <a:tc>
                  <a:txBody>
                    <a:bodyPr/>
                    <a:lstStyle/>
                    <a:p>
                      <a:r>
                        <a:rPr lang="en-US" dirty="0" smtClean="0"/>
                        <a:t>Firmware</a:t>
                      </a:r>
                      <a:r>
                        <a:rPr lang="en-US" baseline="0" dirty="0" smtClean="0"/>
                        <a:t> Server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35152"/>
                  </a:ext>
                </a:extLst>
              </a:tr>
              <a:tr h="3346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Handle</a:t>
                      </a:r>
                      <a:r>
                        <a:rPr lang="en-US" sz="1200" b="1" baseline="0" dirty="0" smtClean="0">
                          <a:solidFill>
                            <a:schemeClr val="tx2"/>
                          </a:solidFill>
                        </a:rPr>
                        <a:t> the client registration (multithread)</a:t>
                      </a:r>
                      <a:endParaRPr lang="en-US" sz="12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08548"/>
                  </a:ext>
                </a:extLst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5563" y="3928947"/>
            <a:ext cx="1849629" cy="2699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2900" y="1109551"/>
            <a:ext cx="2741680" cy="527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3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84431" y="280203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2.1OI hardware architecture</a:t>
            </a:r>
          </a:p>
        </p:txBody>
      </p:sp>
      <p:sp>
        <p:nvSpPr>
          <p:cNvPr id="10" name="矩形 9"/>
          <p:cNvSpPr/>
          <p:nvPr/>
        </p:nvSpPr>
        <p:spPr>
          <a:xfrm>
            <a:off x="1663836" y="42547"/>
            <a:ext cx="6946764" cy="65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1324" y="42547"/>
            <a:ext cx="4117476" cy="658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63837" y="171676"/>
            <a:ext cx="40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Project Progress Report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885377" y="171676"/>
            <a:ext cx="209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Liu YuanCheng</a:t>
            </a:r>
            <a:endParaRPr lang="zh-CN" altLang="en-US" sz="20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733801" y="884034"/>
            <a:ext cx="8458199" cy="42398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998" y="7919"/>
            <a:ext cx="872002" cy="8720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14" y="1336482"/>
            <a:ext cx="3234348" cy="25713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Bent-Up Arrow 13"/>
          <p:cNvSpPr/>
          <p:nvPr/>
        </p:nvSpPr>
        <p:spPr>
          <a:xfrm rot="5400000">
            <a:off x="2290015" y="4331195"/>
            <a:ext cx="1413371" cy="91272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1" y="1664963"/>
            <a:ext cx="8395825" cy="47238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7200" y="794084"/>
            <a:ext cx="17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design: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041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84431" y="280203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2.1OI hardware architecture</a:t>
            </a:r>
          </a:p>
        </p:txBody>
      </p:sp>
      <p:sp>
        <p:nvSpPr>
          <p:cNvPr id="10" name="矩形 9"/>
          <p:cNvSpPr/>
          <p:nvPr/>
        </p:nvSpPr>
        <p:spPr>
          <a:xfrm>
            <a:off x="1663836" y="42547"/>
            <a:ext cx="6946764" cy="65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1324" y="42547"/>
            <a:ext cx="4117476" cy="658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63837" y="171676"/>
            <a:ext cx="40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Project Progress Report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885377" y="171676"/>
            <a:ext cx="209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Liu YuanCheng</a:t>
            </a:r>
            <a:endParaRPr lang="zh-CN" altLang="en-US" sz="20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733801" y="884034"/>
            <a:ext cx="8458199" cy="42398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998" y="7919"/>
            <a:ext cx="872002" cy="8720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133348" y="1323836"/>
            <a:ext cx="387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OPTEE </a:t>
            </a:r>
            <a:r>
              <a:rPr lang="en-US" b="1" dirty="0" err="1" smtClean="0"/>
              <a:t>TrustZone</a:t>
            </a:r>
            <a:r>
              <a:rPr lang="en-US" b="1" dirty="0" smtClean="0"/>
              <a:t> part[Raspberry ]:</a:t>
            </a:r>
            <a:endParaRPr lang="en-SG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21631" y="1367589"/>
            <a:ext cx="387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Message data flow :</a:t>
            </a:r>
            <a:endParaRPr lang="en-SG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55" y="1736921"/>
            <a:ext cx="7578856" cy="43029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539" y="3373215"/>
            <a:ext cx="946234" cy="16821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555" y="1753123"/>
            <a:ext cx="3151753" cy="12556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539" y="5208819"/>
            <a:ext cx="3369909" cy="152663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553074" y="3152483"/>
            <a:ext cx="24544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Problem</a:t>
            </a:r>
            <a:r>
              <a:rPr lang="en-US" sz="1200" dirty="0" smtClean="0"/>
              <a:t>: Currently the problem is during we setup OPTEE, we need to run "make </a:t>
            </a:r>
            <a:r>
              <a:rPr lang="en-US" sz="1200" dirty="0" err="1" smtClean="0"/>
              <a:t>img</a:t>
            </a:r>
            <a:r>
              <a:rPr lang="en-US" sz="1200" dirty="0" smtClean="0"/>
              <a:t>-help" to copy the </a:t>
            </a:r>
            <a:r>
              <a:rPr lang="en-US" sz="1200" dirty="0" err="1" smtClean="0"/>
              <a:t>Optee_os</a:t>
            </a:r>
            <a:r>
              <a:rPr lang="en-US" sz="1200" dirty="0" smtClean="0"/>
              <a:t> in to the SD card and that will overwrite the original </a:t>
            </a:r>
            <a:r>
              <a:rPr lang="en-US" sz="1200" dirty="0" err="1" smtClean="0"/>
              <a:t>Raspbain_OS</a:t>
            </a:r>
            <a:r>
              <a:rPr lang="en-US" sz="1200" dirty="0" smtClean="0"/>
              <a:t> on the SD card and the program we are going to protect is running under </a:t>
            </a:r>
            <a:r>
              <a:rPr lang="en-US" sz="1200" dirty="0" err="1" smtClean="0"/>
              <a:t>Raspbain_OS</a:t>
            </a:r>
            <a:r>
              <a:rPr lang="en-US" sz="1200" dirty="0" smtClean="0"/>
              <a:t>. But the </a:t>
            </a:r>
            <a:r>
              <a:rPr lang="en-US" sz="1200" dirty="0" err="1" smtClean="0"/>
              <a:t>Singtel</a:t>
            </a:r>
            <a:r>
              <a:rPr lang="en-US" sz="1200" dirty="0" smtClean="0"/>
              <a:t> sensor checking program may not be able to run correct on OPTEE.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43828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84431" y="280203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2.1OI hardware architecture</a:t>
            </a:r>
          </a:p>
        </p:txBody>
      </p:sp>
      <p:sp>
        <p:nvSpPr>
          <p:cNvPr id="10" name="矩形 9"/>
          <p:cNvSpPr/>
          <p:nvPr/>
        </p:nvSpPr>
        <p:spPr>
          <a:xfrm>
            <a:off x="1663836" y="42547"/>
            <a:ext cx="6946764" cy="65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1324" y="42547"/>
            <a:ext cx="4117476" cy="658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63837" y="171676"/>
            <a:ext cx="40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Project Progress Report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885377" y="171676"/>
            <a:ext cx="209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Liu YuanCheng</a:t>
            </a:r>
            <a:endParaRPr lang="zh-CN" altLang="en-US" sz="20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33801" y="914400"/>
            <a:ext cx="6927273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071" y="0"/>
            <a:ext cx="872002" cy="8720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6873" y="1371600"/>
            <a:ext cx="240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Project TimeLine: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00833969"/>
              </p:ext>
            </p:extLst>
          </p:nvPr>
        </p:nvGraphicFramePr>
        <p:xfrm>
          <a:off x="1943859" y="936171"/>
          <a:ext cx="7883035" cy="2581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84432" y="2672526"/>
            <a:ext cx="23303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Add the sensor registration function in the sensor reader. 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Change the system based on the new design. 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Program test.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79243" y="2719085"/>
            <a:ext cx="23303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Program documentation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Sensor auto-detection function </a:t>
            </a:r>
            <a:r>
              <a:rPr lang="en-US" sz="1400" b="1" dirty="0" smtClean="0">
                <a:solidFill>
                  <a:schemeClr val="tx2"/>
                </a:solidFill>
              </a:rPr>
              <a:t>and signature simulation part for demo</a:t>
            </a:r>
            <a:r>
              <a:rPr lang="en-US" sz="1400" b="1" dirty="0" smtClean="0">
                <a:solidFill>
                  <a:schemeClr val="tx2"/>
                </a:solidFill>
              </a:rPr>
              <a:t>. </a:t>
            </a:r>
            <a:endParaRPr lang="en-US" sz="1400" b="1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Trust Zone OPTEE setup on Raspberry PI.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74054" y="2778697"/>
            <a:ext cx="2330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Go </a:t>
            </a:r>
            <a:r>
              <a:rPr lang="en-US" sz="1400" b="1" dirty="0" err="1" smtClean="0">
                <a:solidFill>
                  <a:schemeClr val="tx2"/>
                </a:solidFill>
              </a:rPr>
              <a:t>Singtel</a:t>
            </a:r>
            <a:r>
              <a:rPr lang="en-US" sz="1400" b="1" dirty="0" smtClean="0">
                <a:solidFill>
                  <a:schemeClr val="tx2"/>
                </a:solidFill>
              </a:rPr>
              <a:t> to do the demo next week fix needed.  </a:t>
            </a:r>
          </a:p>
        </p:txBody>
      </p:sp>
    </p:spTree>
    <p:extLst>
      <p:ext uri="{BB962C8B-B14F-4D97-AF65-F5344CB8AC3E}">
        <p14:creationId xmlns:p14="http://schemas.microsoft.com/office/powerpoint/2010/main" val="410158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209</Words>
  <Application>Microsoft Office PowerPoint</Application>
  <PresentationFormat>Widescreen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微软雅黑</vt:lpstr>
      <vt:lpstr>宋体</vt:lpstr>
      <vt:lpstr>Arial</vt:lpstr>
      <vt:lpstr>Calibri</vt:lpstr>
      <vt:lpstr>Calibri Light</vt:lpstr>
      <vt:lpstr>等线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11</cp:revision>
  <dcterms:created xsi:type="dcterms:W3CDTF">2019-05-24T03:36:18Z</dcterms:created>
  <dcterms:modified xsi:type="dcterms:W3CDTF">2019-05-24T05:00:23Z</dcterms:modified>
</cp:coreProperties>
</file>