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16/5/2019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490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16/5/2019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772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16/5/2019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226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16/5/2019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625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16/5/2019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4455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16/5/2019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16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16/5/2019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621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16/5/2019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6179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16/5/2019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802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16/5/2019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392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16/5/2019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909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FC4C3-6B25-48E2-93F9-24A255A41CA9}" type="datetimeFigureOut">
              <a:rPr lang="en-SG" smtClean="0"/>
              <a:t>16/5/2019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877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/>
          <p:cNvSpPr/>
          <p:nvPr/>
        </p:nvSpPr>
        <p:spPr>
          <a:xfrm>
            <a:off x="634512" y="409600"/>
            <a:ext cx="219808" cy="6233747"/>
          </a:xfrm>
          <a:prstGeom prst="downArrow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525340" y="71046"/>
            <a:ext cx="606670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time</a:t>
            </a:r>
            <a:endParaRPr lang="en-SG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633552" y="686599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41181" y="409600"/>
            <a:ext cx="2367314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Server </a:t>
            </a:r>
            <a:r>
              <a:rPr lang="en-US" sz="1200" dirty="0"/>
              <a:t>start [exeServer.bat]</a:t>
            </a:r>
            <a:endParaRPr lang="en-SG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088428" y="963598"/>
            <a:ext cx="1696916" cy="646331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err="1" smtClean="0"/>
              <a:t>Init</a:t>
            </a:r>
            <a:r>
              <a:rPr lang="en-US" sz="1200" b="1" dirty="0" smtClean="0"/>
              <a:t> SSL server(Load </a:t>
            </a:r>
            <a:r>
              <a:rPr lang="en-US" sz="1200" b="1" dirty="0" err="1" smtClean="0"/>
              <a:t>CA,cert</a:t>
            </a:r>
            <a:r>
              <a:rPr lang="en-US" sz="1200" b="1" dirty="0" smtClean="0"/>
              <a:t>, key), load sign </a:t>
            </a:r>
            <a:r>
              <a:rPr lang="en-US" sz="1200" b="1" dirty="0" err="1" smtClean="0"/>
              <a:t>sert</a:t>
            </a:r>
            <a:r>
              <a:rPr lang="en-US" sz="1200" b="1" dirty="0"/>
              <a:t>. RSA </a:t>
            </a:r>
            <a:r>
              <a:rPr lang="en-US" sz="1200" b="1" dirty="0" err="1" smtClean="0"/>
              <a:t>decrypter</a:t>
            </a:r>
            <a:endParaRPr lang="en-SG" sz="12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633552" y="1642195"/>
            <a:ext cx="20516" cy="3722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06013" y="2014402"/>
            <a:ext cx="1588487" cy="461665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Start SSL </a:t>
            </a:r>
            <a:r>
              <a:rPr lang="en-US" sz="1200" b="1" dirty="0" smtClean="0"/>
              <a:t>server(</a:t>
            </a:r>
            <a:r>
              <a:rPr lang="en-US" sz="900" b="1" dirty="0" smtClean="0"/>
              <a:t>5005</a:t>
            </a:r>
            <a:r>
              <a:rPr lang="en-US" sz="1200" b="1" dirty="0" smtClean="0"/>
              <a:t>) </a:t>
            </a:r>
            <a:r>
              <a:rPr lang="en-US" sz="1200" b="1" dirty="0" smtClean="0"/>
              <a:t>wait for request.</a:t>
            </a:r>
            <a:endParaRPr lang="en-SG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326172" y="963598"/>
            <a:ext cx="1812687" cy="646331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err="1" smtClean="0"/>
              <a:t>Init</a:t>
            </a:r>
            <a:r>
              <a:rPr lang="en-US" sz="1200" b="1" dirty="0" smtClean="0"/>
              <a:t> : UI, SSL client(load </a:t>
            </a:r>
            <a:r>
              <a:rPr lang="en-US" sz="1200" b="1" dirty="0" smtClean="0"/>
              <a:t>CA </a:t>
            </a:r>
            <a:r>
              <a:rPr lang="en-US" sz="1200" b="1" dirty="0" smtClean="0"/>
              <a:t>cert, key), SWATT calculator, RSA </a:t>
            </a:r>
            <a:r>
              <a:rPr lang="en-US" sz="1200" b="1" dirty="0" err="1" smtClean="0"/>
              <a:t>encrypter</a:t>
            </a:r>
            <a:r>
              <a:rPr lang="en-US" sz="1200" b="1" dirty="0" smtClean="0"/>
              <a:t>,  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902071" y="686599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09700" y="409600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Client </a:t>
            </a:r>
            <a:r>
              <a:rPr lang="en-US" sz="1200" dirty="0"/>
              <a:t>start [</a:t>
            </a:r>
            <a:r>
              <a:rPr lang="en-US" sz="1200" dirty="0" smtClean="0"/>
              <a:t>exeSign.bat]</a:t>
            </a:r>
            <a:endParaRPr lang="en-SG" sz="12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934310" y="1642195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Terminator 22"/>
          <p:cNvSpPr/>
          <p:nvPr/>
        </p:nvSpPr>
        <p:spPr>
          <a:xfrm>
            <a:off x="1409700" y="1873265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Select sever and connect</a:t>
            </a:r>
            <a:endParaRPr lang="en-SG" sz="11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23" idx="3"/>
            <a:endCxn id="17" idx="1"/>
          </p:cNvCxnSpPr>
          <p:nvPr/>
        </p:nvCxnSpPr>
        <p:spPr>
          <a:xfrm>
            <a:off x="2719755" y="2033962"/>
            <a:ext cx="1386258" cy="2112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813543" y="1976692"/>
            <a:ext cx="109903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Connect request</a:t>
            </a:r>
            <a:endParaRPr lang="en-SG" sz="900" dirty="0"/>
          </a:p>
        </p:txBody>
      </p:sp>
      <p:sp>
        <p:nvSpPr>
          <p:cNvPr id="32" name="Flowchart: Terminator 31"/>
          <p:cNvSpPr/>
          <p:nvPr/>
        </p:nvSpPr>
        <p:spPr>
          <a:xfrm>
            <a:off x="1444138" y="2508571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Active Login area in UI =&gt; User type in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2754193" y="2361615"/>
            <a:ext cx="1246312" cy="2321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913188" y="2372431"/>
            <a:ext cx="109903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Login request</a:t>
            </a:r>
            <a:endParaRPr lang="en-SG" sz="900" dirty="0"/>
          </a:p>
        </p:txBody>
      </p:sp>
      <p:sp>
        <p:nvSpPr>
          <p:cNvPr id="5" name="Rectangle 4"/>
          <p:cNvSpPr/>
          <p:nvPr/>
        </p:nvSpPr>
        <p:spPr>
          <a:xfrm>
            <a:off x="2878750" y="1976693"/>
            <a:ext cx="1033831" cy="69617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2790823" y="1782144"/>
            <a:ext cx="106827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accent2"/>
                </a:solidFill>
              </a:rPr>
              <a:t>SSL verify</a:t>
            </a:r>
            <a:endParaRPr lang="en-SG" sz="900" b="1" dirty="0">
              <a:solidFill>
                <a:schemeClr val="accent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06014" y="2866850"/>
            <a:ext cx="1257300" cy="276999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Check user</a:t>
            </a:r>
            <a:endParaRPr lang="en-SG" sz="1200" b="1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790823" y="2789243"/>
            <a:ext cx="1209682" cy="2161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901467" y="2713305"/>
            <a:ext cx="109903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User + random1</a:t>
            </a:r>
            <a:endParaRPr lang="en-SG" sz="900" dirty="0"/>
          </a:p>
        </p:txBody>
      </p:sp>
      <p:sp>
        <p:nvSpPr>
          <p:cNvPr id="29" name="Flowchart: Terminator 28"/>
          <p:cNvSpPr/>
          <p:nvPr/>
        </p:nvSpPr>
        <p:spPr>
          <a:xfrm>
            <a:off x="1448524" y="3093301"/>
            <a:ext cx="1430226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Verify server and active password type in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913188" y="3093301"/>
            <a:ext cx="1099038" cy="1334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972538" y="3043159"/>
            <a:ext cx="111589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Random1+random2</a:t>
            </a:r>
            <a:endParaRPr lang="en-SG" sz="900" dirty="0"/>
          </a:p>
        </p:txBody>
      </p:sp>
      <p:sp>
        <p:nvSpPr>
          <p:cNvPr id="36" name="TextBox 35"/>
          <p:cNvSpPr txBox="1"/>
          <p:nvPr/>
        </p:nvSpPr>
        <p:spPr>
          <a:xfrm>
            <a:off x="4114807" y="3414695"/>
            <a:ext cx="1679331" cy="461665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Verify client, authorize </a:t>
            </a:r>
            <a:r>
              <a:rPr lang="en-US" sz="1200" b="1" dirty="0" err="1" smtClean="0"/>
              <a:t>usr+pwd</a:t>
            </a:r>
            <a:endParaRPr lang="en-SG" sz="1200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908055" y="3354885"/>
            <a:ext cx="1209682" cy="2161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65947" y="3331699"/>
            <a:ext cx="1192826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password + random2</a:t>
            </a:r>
            <a:endParaRPr lang="en-SG" sz="900" dirty="0"/>
          </a:p>
        </p:txBody>
      </p:sp>
      <p:sp>
        <p:nvSpPr>
          <p:cNvPr id="27" name="Can 26"/>
          <p:cNvSpPr/>
          <p:nvPr/>
        </p:nvSpPr>
        <p:spPr>
          <a:xfrm>
            <a:off x="6385440" y="2365958"/>
            <a:ext cx="826477" cy="474609"/>
          </a:xfrm>
          <a:prstGeom prst="can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1" name="Straight Arrow Connector 30"/>
          <p:cNvCxnSpPr>
            <a:stCxn id="24" idx="3"/>
            <a:endCxn id="27" idx="2"/>
          </p:cNvCxnSpPr>
          <p:nvPr/>
        </p:nvCxnSpPr>
        <p:spPr>
          <a:xfrm flipV="1">
            <a:off x="5363314" y="2603263"/>
            <a:ext cx="1022126" cy="4020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27" idx="3"/>
          </p:cNvCxnSpPr>
          <p:nvPr/>
        </p:nvCxnSpPr>
        <p:spPr>
          <a:xfrm flipV="1">
            <a:off x="5794138" y="2840567"/>
            <a:ext cx="1004541" cy="79344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15" idx="2"/>
          </p:cNvCxnSpPr>
          <p:nvPr/>
        </p:nvCxnSpPr>
        <p:spPr>
          <a:xfrm flipV="1">
            <a:off x="4936886" y="1609929"/>
            <a:ext cx="0" cy="36676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936886" y="2535877"/>
            <a:ext cx="0" cy="30106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583727" y="2471141"/>
            <a:ext cx="0" cy="3575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589592" y="3165233"/>
            <a:ext cx="0" cy="2361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5644667" y="3263852"/>
            <a:ext cx="2658" cy="12109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5121014" y="3253998"/>
            <a:ext cx="523653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5078485" y="3273991"/>
            <a:ext cx="12272" cy="14070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2890691" y="3690814"/>
            <a:ext cx="1246312" cy="2321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982987" y="3706101"/>
            <a:ext cx="1192826" cy="5078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 Heart Beat feed back</a:t>
            </a:r>
          </a:p>
          <a:p>
            <a:r>
              <a:rPr lang="en-US" sz="900" dirty="0" smtClean="0"/>
              <a:t>+ random SWATT challenge.</a:t>
            </a:r>
            <a:endParaRPr lang="en-SG" sz="900" dirty="0"/>
          </a:p>
        </p:txBody>
      </p:sp>
      <p:sp>
        <p:nvSpPr>
          <p:cNvPr id="78" name="TextBox 77"/>
          <p:cNvSpPr txBox="1"/>
          <p:nvPr/>
        </p:nvSpPr>
        <p:spPr>
          <a:xfrm>
            <a:off x="1444138" y="3818804"/>
            <a:ext cx="1438643" cy="276999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Select firmware file</a:t>
            </a:r>
            <a:endParaRPr lang="en-SG" sz="1200" b="1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2064727" y="4093510"/>
            <a:ext cx="0" cy="2717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439288" y="4368622"/>
            <a:ext cx="1607333" cy="276999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User press sign button </a:t>
            </a:r>
            <a:endParaRPr lang="en-SG" sz="1200" b="1" dirty="0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3046621" y="4453668"/>
            <a:ext cx="1209682" cy="2161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982987" y="4409502"/>
            <a:ext cx="1206204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 Fetch sign certificate </a:t>
            </a:r>
            <a:endParaRPr lang="en-SG" sz="900" dirty="0"/>
          </a:p>
        </p:txBody>
      </p:sp>
      <p:sp>
        <p:nvSpPr>
          <p:cNvPr id="88" name="TextBox 87"/>
          <p:cNvSpPr txBox="1"/>
          <p:nvPr/>
        </p:nvSpPr>
        <p:spPr>
          <a:xfrm>
            <a:off x="4274897" y="4561721"/>
            <a:ext cx="1088418" cy="276999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File translate </a:t>
            </a:r>
            <a:endParaRPr lang="en-SG" sz="1200" b="1" dirty="0"/>
          </a:p>
        </p:txBody>
      </p:sp>
      <p:cxnSp>
        <p:nvCxnSpPr>
          <p:cNvPr id="89" name="Straight Arrow Connector 88"/>
          <p:cNvCxnSpPr/>
          <p:nvPr/>
        </p:nvCxnSpPr>
        <p:spPr>
          <a:xfrm flipH="1">
            <a:off x="3046621" y="4775540"/>
            <a:ext cx="1218878" cy="2267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162793" y="4822110"/>
            <a:ext cx="109903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File buffer data </a:t>
            </a:r>
            <a:endParaRPr lang="en-SG" sz="900" dirty="0"/>
          </a:p>
        </p:txBody>
      </p:sp>
      <p:sp>
        <p:nvSpPr>
          <p:cNvPr id="94" name="TextBox 93"/>
          <p:cNvSpPr txBox="1"/>
          <p:nvPr/>
        </p:nvSpPr>
        <p:spPr>
          <a:xfrm>
            <a:off x="1596355" y="4946142"/>
            <a:ext cx="1459502" cy="276999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Sign the data string</a:t>
            </a:r>
            <a:endParaRPr lang="en-SG" sz="1200" b="1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3080800" y="5139029"/>
            <a:ext cx="1209682" cy="2161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195544" y="5123177"/>
            <a:ext cx="109903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Signed data </a:t>
            </a:r>
            <a:endParaRPr lang="en-SG" sz="900" dirty="0"/>
          </a:p>
        </p:txBody>
      </p:sp>
      <p:sp>
        <p:nvSpPr>
          <p:cNvPr id="99" name="TextBox 98"/>
          <p:cNvSpPr txBox="1"/>
          <p:nvPr/>
        </p:nvSpPr>
        <p:spPr>
          <a:xfrm>
            <a:off x="4290482" y="5252150"/>
            <a:ext cx="940946" cy="276999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Verify data </a:t>
            </a:r>
            <a:endParaRPr lang="en-SG" sz="1200" b="1" dirty="0"/>
          </a:p>
        </p:txBody>
      </p:sp>
      <p:cxnSp>
        <p:nvCxnSpPr>
          <p:cNvPr id="101" name="Straight Arrow Connector 100"/>
          <p:cNvCxnSpPr>
            <a:stCxn id="99" idx="3"/>
            <a:endCxn id="27" idx="3"/>
          </p:cNvCxnSpPr>
          <p:nvPr/>
        </p:nvCxnSpPr>
        <p:spPr>
          <a:xfrm flipV="1">
            <a:off x="5231428" y="2840567"/>
            <a:ext cx="1567251" cy="25500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574329" y="4338252"/>
            <a:ext cx="1099038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Insert data to </a:t>
            </a:r>
            <a:r>
              <a:rPr lang="en-US" sz="900" dirty="0" err="1" smtClean="0"/>
              <a:t>dataBase</a:t>
            </a:r>
            <a:endParaRPr lang="en-SG" sz="900" dirty="0"/>
          </a:p>
        </p:txBody>
      </p:sp>
      <p:cxnSp>
        <p:nvCxnSpPr>
          <p:cNvPr id="104" name="Straight Connector 103"/>
          <p:cNvCxnSpPr>
            <a:stCxn id="94" idx="1"/>
          </p:cNvCxnSpPr>
          <p:nvPr/>
        </p:nvCxnSpPr>
        <p:spPr>
          <a:xfrm flipH="1" flipV="1">
            <a:off x="1132010" y="5084641"/>
            <a:ext cx="46434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132010" y="3957303"/>
            <a:ext cx="0" cy="11273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78" idx="1"/>
          </p:cNvCxnSpPr>
          <p:nvPr/>
        </p:nvCxnSpPr>
        <p:spPr>
          <a:xfrm>
            <a:off x="1132010" y="3957303"/>
            <a:ext cx="312128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4" idx="2"/>
          </p:cNvCxnSpPr>
          <p:nvPr/>
        </p:nvCxnSpPr>
        <p:spPr>
          <a:xfrm>
            <a:off x="2326106" y="5223141"/>
            <a:ext cx="0" cy="4007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987390" y="5670026"/>
            <a:ext cx="732365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end </a:t>
            </a:r>
            <a:endParaRPr lang="en-SG" sz="900" dirty="0"/>
          </a:p>
        </p:txBody>
      </p:sp>
      <p:cxnSp>
        <p:nvCxnSpPr>
          <p:cNvPr id="113" name="Straight Arrow Connector 112"/>
          <p:cNvCxnSpPr/>
          <p:nvPr/>
        </p:nvCxnSpPr>
        <p:spPr>
          <a:xfrm>
            <a:off x="2353572" y="5390649"/>
            <a:ext cx="2381092" cy="4965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2965947" y="5472629"/>
            <a:ext cx="109903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 log out </a:t>
            </a:r>
            <a:endParaRPr lang="en-SG" sz="900" dirty="0"/>
          </a:p>
        </p:txBody>
      </p:sp>
      <p:cxnSp>
        <p:nvCxnSpPr>
          <p:cNvPr id="117" name="Straight Connector 116"/>
          <p:cNvCxnSpPr/>
          <p:nvPr/>
        </p:nvCxnSpPr>
        <p:spPr>
          <a:xfrm>
            <a:off x="4760955" y="5588045"/>
            <a:ext cx="0" cy="4661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4760955" y="6065940"/>
            <a:ext cx="1379129" cy="179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6140084" y="1793310"/>
            <a:ext cx="728" cy="42608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 flipV="1">
            <a:off x="4654068" y="1789975"/>
            <a:ext cx="1486016" cy="3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6462901" y="2518905"/>
            <a:ext cx="69930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Data base</a:t>
            </a:r>
            <a:endParaRPr lang="en-SG" sz="900" dirty="0"/>
          </a:p>
        </p:txBody>
      </p:sp>
      <p:sp>
        <p:nvSpPr>
          <p:cNvPr id="70" name="TextBox 69"/>
          <p:cNvSpPr txBox="1"/>
          <p:nvPr/>
        </p:nvSpPr>
        <p:spPr>
          <a:xfrm>
            <a:off x="8705850" y="436267"/>
            <a:ext cx="2319693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Sensor reader</a:t>
            </a:r>
            <a:r>
              <a:rPr lang="en-US" sz="1200" dirty="0"/>
              <a:t> start[exeSensor.bat]</a:t>
            </a:r>
            <a:endParaRPr lang="en-SG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9076595" y="1008252"/>
            <a:ext cx="1866889" cy="646331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err="1" smtClean="0"/>
              <a:t>Init</a:t>
            </a:r>
            <a:r>
              <a:rPr lang="en-US" sz="1200" b="1" dirty="0" smtClean="0"/>
              <a:t> Sensor </a:t>
            </a:r>
            <a:r>
              <a:rPr lang="en-US" sz="1200" b="1" dirty="0"/>
              <a:t>UI, client(load </a:t>
            </a:r>
            <a:r>
              <a:rPr lang="en-US" sz="1200" b="1" dirty="0" smtClean="0"/>
              <a:t>CA </a:t>
            </a:r>
            <a:r>
              <a:rPr lang="en-US" sz="1200" b="1" dirty="0"/>
              <a:t>cert, key</a:t>
            </a:r>
            <a:r>
              <a:rPr lang="en-US" sz="1200" b="1" dirty="0" smtClean="0"/>
              <a:t>), serial port reader, message manager.  </a:t>
            </a:r>
            <a:endParaRPr lang="en-SG" sz="12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611822" y="1660460"/>
            <a:ext cx="1714493" cy="461665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err="1" smtClean="0"/>
              <a:t>Init</a:t>
            </a:r>
            <a:r>
              <a:rPr lang="en-US" sz="1200" b="1" dirty="0"/>
              <a:t> </a:t>
            </a:r>
            <a:r>
              <a:rPr lang="en-US" sz="1200" b="1" dirty="0" smtClean="0"/>
              <a:t>sensor registration server thread.</a:t>
            </a:r>
            <a:endParaRPr lang="en-SG" sz="1200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785344" y="1331418"/>
            <a:ext cx="1693996" cy="87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2" idx="0"/>
          </p:cNvCxnSpPr>
          <p:nvPr/>
        </p:nvCxnSpPr>
        <p:spPr>
          <a:xfrm flipH="1">
            <a:off x="7469069" y="1340210"/>
            <a:ext cx="10272" cy="3202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133340" y="2985421"/>
            <a:ext cx="1083813" cy="707886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/>
              <a:t>Start SSL server(5006) wait for sensor login request </a:t>
            </a:r>
            <a:endParaRPr lang="en-SG" sz="1000" b="1" dirty="0"/>
          </a:p>
        </p:txBody>
      </p:sp>
      <p:cxnSp>
        <p:nvCxnSpPr>
          <p:cNvPr id="46" name="Straight Arrow Connector 45"/>
          <p:cNvCxnSpPr>
            <a:endCxn id="86" idx="0"/>
          </p:cNvCxnSpPr>
          <p:nvPr/>
        </p:nvCxnSpPr>
        <p:spPr>
          <a:xfrm flipH="1">
            <a:off x="7675247" y="2122125"/>
            <a:ext cx="7680" cy="8632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0010038" y="743791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9045818" y="1917001"/>
            <a:ext cx="1866889" cy="646331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Connected to sensor fetch registration info(</a:t>
            </a:r>
            <a:r>
              <a:rPr lang="en-US" sz="900" b="1" dirty="0" smtClean="0"/>
              <a:t>id,</a:t>
            </a:r>
            <a:r>
              <a:rPr lang="en-US" sz="1000" b="1" dirty="0" smtClean="0"/>
              <a:t> type, version, signature</a:t>
            </a:r>
            <a:r>
              <a:rPr lang="en-US" sz="1200" b="1" dirty="0" smtClean="0"/>
              <a:t>)</a:t>
            </a:r>
            <a:endParaRPr lang="en-SG" sz="1200" b="1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9982195" y="1680071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10912707" y="2239626"/>
            <a:ext cx="341447" cy="5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be 54"/>
          <p:cNvSpPr/>
          <p:nvPr/>
        </p:nvSpPr>
        <p:spPr>
          <a:xfrm>
            <a:off x="11254154" y="2065583"/>
            <a:ext cx="712177" cy="306848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XAKA sensor</a:t>
            </a:r>
            <a:endParaRPr lang="en-SG" sz="800" dirty="0"/>
          </a:p>
        </p:txBody>
      </p:sp>
      <p:cxnSp>
        <p:nvCxnSpPr>
          <p:cNvPr id="97" name="Straight Arrow Connector 96"/>
          <p:cNvCxnSpPr>
            <a:stCxn id="105" idx="1"/>
            <a:endCxn id="86" idx="3"/>
          </p:cNvCxnSpPr>
          <p:nvPr/>
        </p:nvCxnSpPr>
        <p:spPr>
          <a:xfrm flipH="1">
            <a:off x="8217153" y="3042437"/>
            <a:ext cx="1121870" cy="2969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lowchart: Terminator 104"/>
          <p:cNvSpPr/>
          <p:nvPr/>
        </p:nvSpPr>
        <p:spPr>
          <a:xfrm>
            <a:off x="9339023" y="2881740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Select sever and connect</a:t>
            </a:r>
            <a:endParaRPr lang="en-SG" sz="11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91" idx="2"/>
            <a:endCxn id="105" idx="0"/>
          </p:cNvCxnSpPr>
          <p:nvPr/>
        </p:nvCxnSpPr>
        <p:spPr>
          <a:xfrm>
            <a:off x="9979263" y="2563332"/>
            <a:ext cx="14788" cy="3184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355040" y="3023166"/>
            <a:ext cx="109903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Connect request</a:t>
            </a:r>
            <a:endParaRPr lang="en-SG" sz="900" dirty="0"/>
          </a:p>
        </p:txBody>
      </p:sp>
      <p:sp>
        <p:nvSpPr>
          <p:cNvPr id="118" name="Flowchart: Terminator 117"/>
          <p:cNvSpPr/>
          <p:nvPr/>
        </p:nvSpPr>
        <p:spPr>
          <a:xfrm>
            <a:off x="9444537" y="3553135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Generate registration </a:t>
            </a:r>
            <a:r>
              <a:rPr lang="en-US" sz="1100" dirty="0" err="1" smtClean="0">
                <a:solidFill>
                  <a:schemeClr val="tx1"/>
                </a:solidFill>
              </a:rPr>
              <a:t>msg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endParaRPr lang="en-SG" sz="1100" dirty="0">
              <a:solidFill>
                <a:schemeClr val="tx1"/>
              </a:solidFill>
            </a:endParaRPr>
          </a:p>
        </p:txBody>
      </p:sp>
      <p:cxnSp>
        <p:nvCxnSpPr>
          <p:cNvPr id="120" name="Straight Arrow Connector 119"/>
          <p:cNvCxnSpPr>
            <a:endCxn id="118" idx="1"/>
          </p:cNvCxnSpPr>
          <p:nvPr/>
        </p:nvCxnSpPr>
        <p:spPr>
          <a:xfrm>
            <a:off x="8204099" y="3384942"/>
            <a:ext cx="1240438" cy="328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8411319" y="3421586"/>
            <a:ext cx="1050258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Connection response</a:t>
            </a:r>
            <a:endParaRPr lang="en-SG" sz="900" dirty="0"/>
          </a:p>
        </p:txBody>
      </p:sp>
      <p:sp>
        <p:nvSpPr>
          <p:cNvPr id="123" name="TextBox 122"/>
          <p:cNvSpPr txBox="1"/>
          <p:nvPr/>
        </p:nvSpPr>
        <p:spPr>
          <a:xfrm>
            <a:off x="7102365" y="3848717"/>
            <a:ext cx="1083813" cy="4001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/>
              <a:t>Registration verify</a:t>
            </a:r>
            <a:endParaRPr lang="en-SG" sz="1000" b="1" dirty="0"/>
          </a:p>
        </p:txBody>
      </p:sp>
      <p:cxnSp>
        <p:nvCxnSpPr>
          <p:cNvPr id="124" name="Straight Arrow Connector 123"/>
          <p:cNvCxnSpPr/>
          <p:nvPr/>
        </p:nvCxnSpPr>
        <p:spPr>
          <a:xfrm flipH="1">
            <a:off x="8186178" y="3750323"/>
            <a:ext cx="1173232" cy="3230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8411319" y="3851967"/>
            <a:ext cx="1050258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Registration </a:t>
            </a:r>
            <a:r>
              <a:rPr lang="en-US" sz="900" dirty="0" smtClean="0"/>
              <a:t> request</a:t>
            </a:r>
            <a:endParaRPr lang="en-SG" sz="900" dirty="0"/>
          </a:p>
        </p:txBody>
      </p:sp>
      <p:cxnSp>
        <p:nvCxnSpPr>
          <p:cNvPr id="129" name="Straight Arrow Connector 128"/>
          <p:cNvCxnSpPr/>
          <p:nvPr/>
        </p:nvCxnSpPr>
        <p:spPr>
          <a:xfrm>
            <a:off x="6866708" y="4036633"/>
            <a:ext cx="23565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875579" y="2848709"/>
            <a:ext cx="7939" cy="11967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9395471" y="4229391"/>
            <a:ext cx="2031105" cy="461665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Active UI, start to read the data from sensor periodically </a:t>
            </a:r>
            <a:endParaRPr lang="en-SG" sz="1200" b="1" dirty="0"/>
          </a:p>
        </p:txBody>
      </p:sp>
      <p:cxnSp>
        <p:nvCxnSpPr>
          <p:cNvPr id="135" name="Straight Arrow Connector 134"/>
          <p:cNvCxnSpPr>
            <a:endCxn id="134" idx="1"/>
          </p:cNvCxnSpPr>
          <p:nvPr/>
        </p:nvCxnSpPr>
        <p:spPr>
          <a:xfrm>
            <a:off x="8229723" y="4174310"/>
            <a:ext cx="1165748" cy="2859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8217153" y="4201851"/>
            <a:ext cx="1267711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Registration </a:t>
            </a:r>
            <a:r>
              <a:rPr lang="en-US" sz="900" dirty="0" smtClean="0"/>
              <a:t> response</a:t>
            </a:r>
            <a:endParaRPr lang="en-SG" sz="900" dirty="0"/>
          </a:p>
        </p:txBody>
      </p:sp>
      <p:cxnSp>
        <p:nvCxnSpPr>
          <p:cNvPr id="143" name="Straight Arrow Connector 142"/>
          <p:cNvCxnSpPr>
            <a:endCxn id="55" idx="3"/>
          </p:cNvCxnSpPr>
          <p:nvPr/>
        </p:nvCxnSpPr>
        <p:spPr>
          <a:xfrm flipH="1" flipV="1">
            <a:off x="11571887" y="2372431"/>
            <a:ext cx="29563" cy="21043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H="1" flipV="1">
            <a:off x="11435707" y="4453261"/>
            <a:ext cx="174535" cy="69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H="1" flipV="1">
            <a:off x="10912707" y="2603262"/>
            <a:ext cx="30777" cy="158390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10566407" y="3072889"/>
            <a:ext cx="105025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Registration </a:t>
            </a:r>
            <a:r>
              <a:rPr lang="en-US" sz="900" dirty="0" smtClean="0"/>
              <a:t> fail</a:t>
            </a:r>
            <a:endParaRPr lang="en-SG" sz="900" dirty="0"/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10639612" y="4707584"/>
            <a:ext cx="0" cy="4007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0184941" y="5116118"/>
            <a:ext cx="1124825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User close reader</a:t>
            </a:r>
            <a:endParaRPr lang="en-SG" sz="900" dirty="0"/>
          </a:p>
        </p:txBody>
      </p:sp>
      <p:cxnSp>
        <p:nvCxnSpPr>
          <p:cNvPr id="161" name="Straight Arrow Connector 160"/>
          <p:cNvCxnSpPr>
            <a:stCxn id="134" idx="1"/>
          </p:cNvCxnSpPr>
          <p:nvPr/>
        </p:nvCxnSpPr>
        <p:spPr>
          <a:xfrm flipH="1">
            <a:off x="8000175" y="4460224"/>
            <a:ext cx="1395296" cy="2617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8028700" y="4476752"/>
            <a:ext cx="924687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Reader  active</a:t>
            </a:r>
            <a:endParaRPr lang="en-SG" sz="900" dirty="0"/>
          </a:p>
        </p:txBody>
      </p:sp>
      <p:sp>
        <p:nvSpPr>
          <p:cNvPr id="170" name="Flowchart: Terminator 169"/>
          <p:cNvSpPr/>
          <p:nvPr/>
        </p:nvSpPr>
        <p:spPr>
          <a:xfrm>
            <a:off x="6570613" y="4449052"/>
            <a:ext cx="1429287" cy="458891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Logout the client wait for new connection </a:t>
            </a:r>
            <a:endParaRPr lang="en-SG" sz="1100" dirty="0">
              <a:solidFill>
                <a:schemeClr val="tx1"/>
              </a:solidFill>
            </a:endParaRPr>
          </a:p>
        </p:txBody>
      </p:sp>
      <p:cxnSp>
        <p:nvCxnSpPr>
          <p:cNvPr id="171" name="Straight Arrow Connector 170"/>
          <p:cNvCxnSpPr/>
          <p:nvPr/>
        </p:nvCxnSpPr>
        <p:spPr>
          <a:xfrm>
            <a:off x="6545600" y="3543337"/>
            <a:ext cx="569119" cy="14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6540861" y="3521184"/>
            <a:ext cx="29925" cy="11485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6375171" y="4983154"/>
            <a:ext cx="3590207" cy="173893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Message sample: </a:t>
            </a:r>
          </a:p>
          <a:p>
            <a:r>
              <a:rPr lang="en-SG" sz="900" dirty="0" smtClean="0"/>
              <a:t>‘</a:t>
            </a:r>
            <a:r>
              <a:rPr lang="en-SG" sz="900" dirty="0" err="1" smtClean="0"/>
              <a:t>C</a:t>
            </a:r>
            <a:r>
              <a:rPr lang="en-SG" sz="900" dirty="0" err="1"/>
              <a:t>'.encode</a:t>
            </a:r>
            <a:r>
              <a:rPr lang="en-SG" sz="900" dirty="0"/>
              <a:t>('utf-8</a:t>
            </a:r>
            <a:r>
              <a:rPr lang="en-SG" sz="900" dirty="0" smtClean="0"/>
              <a:t>')+</a:t>
            </a:r>
            <a:r>
              <a:rPr lang="en-SG" sz="900" dirty="0" err="1" smtClean="0"/>
              <a:t>dict</a:t>
            </a:r>
            <a:r>
              <a:rPr lang="en-SG" sz="900" dirty="0" smtClean="0"/>
              <a:t>{‘act’: </a:t>
            </a:r>
            <a:r>
              <a:rPr lang="en-SG" sz="900" dirty="0" err="1" smtClean="0"/>
              <a:t>str</a:t>
            </a:r>
            <a:r>
              <a:rPr lang="en-SG" sz="900" dirty="0" smtClean="0"/>
              <a:t>, [data]}</a:t>
            </a:r>
            <a:endParaRPr lang="en-SG" sz="900" dirty="0"/>
          </a:p>
          <a:p>
            <a:r>
              <a:rPr lang="en-SG" sz="900" dirty="0" smtClean="0"/>
              <a:t>'</a:t>
            </a:r>
            <a:r>
              <a:rPr lang="en-SG" sz="900" dirty="0" err="1" smtClean="0"/>
              <a:t>F</a:t>
            </a:r>
            <a:r>
              <a:rPr lang="en-SG" sz="900" dirty="0" err="1"/>
              <a:t>'.encode</a:t>
            </a:r>
            <a:r>
              <a:rPr lang="en-SG" sz="900" dirty="0"/>
              <a:t>('utf-8') </a:t>
            </a:r>
            <a:r>
              <a:rPr lang="en-SG" sz="900" dirty="0" smtClean="0"/>
              <a:t>+</a:t>
            </a:r>
            <a:r>
              <a:rPr lang="en-SG" sz="900" dirty="0" err="1" smtClean="0"/>
              <a:t>fileBytes</a:t>
            </a:r>
            <a:endParaRPr lang="en-US" sz="900" dirty="0"/>
          </a:p>
          <a:p>
            <a:r>
              <a:rPr lang="en-SG" sz="800" dirty="0"/>
              <a:t># Action type:</a:t>
            </a:r>
          </a:p>
          <a:p>
            <a:r>
              <a:rPr lang="en-SG" sz="800" dirty="0" smtClean="0"/>
              <a:t># </a:t>
            </a:r>
            <a:r>
              <a:rPr lang="en-SG" sz="800" dirty="0"/>
              <a:t>CR - Connection </a:t>
            </a:r>
            <a:r>
              <a:rPr lang="en-SG" sz="800" dirty="0"/>
              <a:t>request	# SR - Signature </a:t>
            </a:r>
            <a:r>
              <a:rPr lang="en-SG" sz="800" dirty="0" smtClean="0"/>
              <a:t>response</a:t>
            </a:r>
            <a:endParaRPr lang="en-SG" sz="800" dirty="0"/>
          </a:p>
          <a:p>
            <a:r>
              <a:rPr lang="en-SG" sz="800" dirty="0"/>
              <a:t># HB - Heart beat (feedback</a:t>
            </a:r>
            <a:r>
              <a:rPr lang="en-SG" sz="800" dirty="0"/>
              <a:t>)	# RG - Sensor Gateway registration. </a:t>
            </a:r>
          </a:p>
          <a:p>
            <a:endParaRPr lang="en-SG" sz="800" dirty="0"/>
          </a:p>
          <a:p>
            <a:r>
              <a:rPr lang="en-SG" sz="800" dirty="0"/>
              <a:t># LI1 - Login request step 1 [Username + random1(client-&gt;sever)]</a:t>
            </a:r>
          </a:p>
          <a:p>
            <a:r>
              <a:rPr lang="en-SG" sz="800" dirty="0"/>
              <a:t># LR1 - Login response 1 [random1 + random2(client&lt;-server)]</a:t>
            </a:r>
          </a:p>
          <a:p>
            <a:r>
              <a:rPr lang="en-SG" sz="800" dirty="0"/>
              <a:t># LI2 - Login request step2 [random2 + password]</a:t>
            </a:r>
          </a:p>
          <a:p>
            <a:r>
              <a:rPr lang="en-SG" sz="800" dirty="0"/>
              <a:t># LR2 - Login response 2 [Challenge for SWATT</a:t>
            </a:r>
            <a:r>
              <a:rPr lang="en-SG" sz="800" dirty="0" smtClean="0"/>
              <a:t>]</a:t>
            </a:r>
          </a:p>
          <a:p>
            <a:r>
              <a:rPr lang="en-SG" sz="800" dirty="0"/>
              <a:t># LO - Logout </a:t>
            </a:r>
            <a:r>
              <a:rPr lang="en-SG" sz="800" dirty="0" err="1"/>
              <a:t>requst</a:t>
            </a:r>
            <a:r>
              <a:rPr lang="en-SG" sz="800" dirty="0" smtClean="0"/>
              <a:t>.</a:t>
            </a:r>
            <a:endParaRPr lang="en-SG" sz="800" dirty="0" smtClean="0"/>
          </a:p>
          <a:p>
            <a:r>
              <a:rPr lang="en-SG" sz="800" dirty="0" smtClean="0"/>
              <a:t># </a:t>
            </a:r>
            <a:r>
              <a:rPr lang="en-SG" sz="800" dirty="0"/>
              <a:t>CF - Certificate file fetch. 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8289373" y="3016524"/>
            <a:ext cx="1033831" cy="69617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7" name="TextBox 186"/>
          <p:cNvSpPr txBox="1"/>
          <p:nvPr/>
        </p:nvSpPr>
        <p:spPr>
          <a:xfrm>
            <a:off x="8201446" y="2821975"/>
            <a:ext cx="106827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accent2"/>
                </a:solidFill>
              </a:rPr>
              <a:t>SSL verify</a:t>
            </a:r>
            <a:endParaRPr lang="en-SG" sz="9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99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247926"/>
              </p:ext>
            </p:extLst>
          </p:nvPr>
        </p:nvGraphicFramePr>
        <p:xfrm>
          <a:off x="143689" y="353907"/>
          <a:ext cx="3814358" cy="43992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07179">
                  <a:extLst>
                    <a:ext uri="{9D8B030D-6E8A-4147-A177-3AD203B41FA5}">
                      <a16:colId xmlns:a16="http://schemas.microsoft.com/office/drawing/2014/main" val="2705675591"/>
                    </a:ext>
                  </a:extLst>
                </a:gridCol>
                <a:gridCol w="1907179">
                  <a:extLst>
                    <a:ext uri="{9D8B030D-6E8A-4147-A177-3AD203B41FA5}">
                      <a16:colId xmlns:a16="http://schemas.microsoft.com/office/drawing/2014/main" val="5807501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firmwareInfo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3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PRIMARY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87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sensorID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59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Factory_signerID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FOREIGN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257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Challenge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582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Firmware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SWATT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53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Time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275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sensorType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97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firmwareVersion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15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17074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619237"/>
              </p:ext>
            </p:extLst>
          </p:nvPr>
        </p:nvGraphicFramePr>
        <p:xfrm>
          <a:off x="143689" y="4803502"/>
          <a:ext cx="3814358" cy="193330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07179">
                  <a:extLst>
                    <a:ext uri="{9D8B030D-6E8A-4147-A177-3AD203B41FA5}">
                      <a16:colId xmlns:a16="http://schemas.microsoft.com/office/drawing/2014/main" val="2705675591"/>
                    </a:ext>
                  </a:extLst>
                </a:gridCol>
                <a:gridCol w="1907179">
                  <a:extLst>
                    <a:ext uri="{9D8B030D-6E8A-4147-A177-3AD203B41FA5}">
                      <a16:colId xmlns:a16="http://schemas.microsoft.com/office/drawing/2014/main" val="580750143"/>
                    </a:ext>
                  </a:extLst>
                </a:gridCol>
              </a:tblGrid>
              <a:tr h="378824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userInfo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3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 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en-SG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87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SALT(random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Bx4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59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SALT+PWD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SHA256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257110"/>
                  </a:ext>
                </a:extLst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 flipV="1">
            <a:off x="3814354" y="1854926"/>
            <a:ext cx="783772" cy="130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98126" y="1867989"/>
            <a:ext cx="0" cy="35139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83726" y="5381897"/>
            <a:ext cx="914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12826" y="4124873"/>
            <a:ext cx="1940248" cy="238526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Message sample: </a:t>
            </a:r>
          </a:p>
          <a:p>
            <a:r>
              <a:rPr lang="en-SG" sz="900" dirty="0" smtClean="0"/>
              <a:t>‘</a:t>
            </a:r>
            <a:r>
              <a:rPr lang="en-SG" sz="900" dirty="0" err="1" smtClean="0"/>
              <a:t>C</a:t>
            </a:r>
            <a:r>
              <a:rPr lang="en-SG" sz="900" dirty="0" err="1"/>
              <a:t>'.encode</a:t>
            </a:r>
            <a:r>
              <a:rPr lang="en-SG" sz="900" dirty="0"/>
              <a:t>('utf-8</a:t>
            </a:r>
            <a:r>
              <a:rPr lang="en-SG" sz="900" dirty="0" smtClean="0"/>
              <a:t>')+</a:t>
            </a:r>
            <a:r>
              <a:rPr lang="en-SG" sz="900" dirty="0" err="1" smtClean="0"/>
              <a:t>dict</a:t>
            </a:r>
            <a:r>
              <a:rPr lang="en-SG" sz="900" dirty="0" smtClean="0"/>
              <a:t>{‘act’: </a:t>
            </a:r>
            <a:r>
              <a:rPr lang="en-SG" sz="900" dirty="0" err="1" smtClean="0"/>
              <a:t>str</a:t>
            </a:r>
            <a:r>
              <a:rPr lang="en-SG" sz="900" dirty="0" smtClean="0"/>
              <a:t>, [data]}</a:t>
            </a:r>
            <a:endParaRPr lang="en-SG" sz="900" dirty="0"/>
          </a:p>
          <a:p>
            <a:r>
              <a:rPr lang="en-SG" sz="900" dirty="0" smtClean="0"/>
              <a:t>'</a:t>
            </a:r>
            <a:r>
              <a:rPr lang="en-SG" sz="900" dirty="0" err="1" smtClean="0"/>
              <a:t>F</a:t>
            </a:r>
            <a:r>
              <a:rPr lang="en-SG" sz="900" dirty="0" err="1"/>
              <a:t>'.encode</a:t>
            </a:r>
            <a:r>
              <a:rPr lang="en-SG" sz="900" dirty="0"/>
              <a:t>('utf-8') </a:t>
            </a:r>
            <a:r>
              <a:rPr lang="en-SG" sz="900" dirty="0" smtClean="0"/>
              <a:t>+</a:t>
            </a:r>
            <a:r>
              <a:rPr lang="en-SG" sz="900" dirty="0" err="1" smtClean="0"/>
              <a:t>fileBytes</a:t>
            </a:r>
            <a:endParaRPr lang="en-SG" sz="900" dirty="0" smtClean="0"/>
          </a:p>
          <a:p>
            <a:endParaRPr lang="en-US" sz="900" dirty="0"/>
          </a:p>
          <a:p>
            <a:r>
              <a:rPr lang="en-SG" sz="800" dirty="0"/>
              <a:t># Action type:</a:t>
            </a:r>
          </a:p>
          <a:p>
            <a:r>
              <a:rPr lang="en-SG" sz="800" dirty="0"/>
              <a:t># CR - Connection request</a:t>
            </a:r>
          </a:p>
          <a:p>
            <a:r>
              <a:rPr lang="en-SG" sz="800" dirty="0"/>
              <a:t># HB - Heart beat (feedback)</a:t>
            </a:r>
          </a:p>
          <a:p>
            <a:r>
              <a:rPr lang="en-SG" sz="800" dirty="0"/>
              <a:t># LI1 - Login request step 1 [Username + random1(client-&gt;sever)]</a:t>
            </a:r>
          </a:p>
          <a:p>
            <a:r>
              <a:rPr lang="en-SG" sz="800" dirty="0"/>
              <a:t># LR1 - Login response 1 [random1 + random2(client&lt;-server)]</a:t>
            </a:r>
          </a:p>
          <a:p>
            <a:r>
              <a:rPr lang="en-SG" sz="800" dirty="0"/>
              <a:t># LI2 - Login request step2 [random2 + password]</a:t>
            </a:r>
          </a:p>
          <a:p>
            <a:r>
              <a:rPr lang="en-SG" sz="800" dirty="0"/>
              <a:t># LR2 - Login response 2 [Challenge for SWATT]</a:t>
            </a:r>
          </a:p>
          <a:p>
            <a:r>
              <a:rPr lang="en-SG" sz="800" dirty="0"/>
              <a:t># CF - Certificate file fetch. </a:t>
            </a:r>
          </a:p>
          <a:p>
            <a:r>
              <a:rPr lang="en-SG" sz="800" dirty="0"/>
              <a:t># SR - Signature </a:t>
            </a:r>
            <a:r>
              <a:rPr lang="en-SG" sz="800" dirty="0" smtClean="0"/>
              <a:t>response</a:t>
            </a:r>
            <a:endParaRPr lang="en-SG" sz="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950221"/>
              </p:ext>
            </p:extLst>
          </p:nvPr>
        </p:nvGraphicFramePr>
        <p:xfrm>
          <a:off x="6534150" y="353907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dirty="0" smtClean="0"/>
                        <a:t>A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SetVal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394749"/>
              </p:ext>
            </p:extLst>
          </p:nvPr>
        </p:nvGraphicFramePr>
        <p:xfrm>
          <a:off x="5553074" y="1854926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B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getVal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726009"/>
              </p:ext>
            </p:extLst>
          </p:nvPr>
        </p:nvGraphicFramePr>
        <p:xfrm>
          <a:off x="7677150" y="1875065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7596455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</a:t>
                      </a:r>
                      <a:r>
                        <a:rPr lang="en-US" sz="1200" b="1" dirty="0" smtClean="0"/>
                        <a:t>C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2412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87427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/>
                        <a:t>SetVal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4047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255402"/>
              </p:ext>
            </p:extLst>
          </p:nvPr>
        </p:nvGraphicFramePr>
        <p:xfrm>
          <a:off x="6696075" y="3262199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D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>
            <a:stCxn id="9" idx="0"/>
            <a:endCxn id="2" idx="2"/>
          </p:cNvCxnSpPr>
          <p:nvPr/>
        </p:nvCxnSpPr>
        <p:spPr>
          <a:xfrm flipV="1">
            <a:off x="6043611" y="1400175"/>
            <a:ext cx="981076" cy="4547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" idx="0"/>
            <a:endCxn id="2" idx="2"/>
          </p:cNvCxnSpPr>
          <p:nvPr/>
        </p:nvCxnSpPr>
        <p:spPr>
          <a:xfrm flipH="1" flipV="1">
            <a:off x="7024687" y="1400175"/>
            <a:ext cx="1143000" cy="474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0"/>
            <a:endCxn id="3" idx="2"/>
          </p:cNvCxnSpPr>
          <p:nvPr/>
        </p:nvCxnSpPr>
        <p:spPr>
          <a:xfrm flipV="1">
            <a:off x="7186612" y="2921333"/>
            <a:ext cx="981075" cy="3408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0"/>
            <a:endCxn id="9" idx="2"/>
          </p:cNvCxnSpPr>
          <p:nvPr/>
        </p:nvCxnSpPr>
        <p:spPr>
          <a:xfrm flipH="1" flipV="1">
            <a:off x="6043611" y="2901194"/>
            <a:ext cx="1143001" cy="3610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431707"/>
              </p:ext>
            </p:extLst>
          </p:nvPr>
        </p:nvGraphicFramePr>
        <p:xfrm>
          <a:off x="10027099" y="477732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dirty="0" smtClean="0"/>
                        <a:t>A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/>
                        <a:t>SetVal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254173"/>
              </p:ext>
            </p:extLst>
          </p:nvPr>
        </p:nvGraphicFramePr>
        <p:xfrm>
          <a:off x="9046023" y="1978751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B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getVal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922991"/>
              </p:ext>
            </p:extLst>
          </p:nvPr>
        </p:nvGraphicFramePr>
        <p:xfrm>
          <a:off x="11170099" y="1998890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7596455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</a:t>
                      </a:r>
                      <a:r>
                        <a:rPr lang="en-US" sz="1200" b="1" dirty="0" smtClean="0"/>
                        <a:t>C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2412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87427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SetVal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40475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768779"/>
              </p:ext>
            </p:extLst>
          </p:nvPr>
        </p:nvGraphicFramePr>
        <p:xfrm>
          <a:off x="10189024" y="3386024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D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cxnSp>
        <p:nvCxnSpPr>
          <p:cNvPr id="39" name="Straight Arrow Connector 38"/>
          <p:cNvCxnSpPr>
            <a:stCxn id="36" idx="0"/>
            <a:endCxn id="35" idx="2"/>
          </p:cNvCxnSpPr>
          <p:nvPr/>
        </p:nvCxnSpPr>
        <p:spPr>
          <a:xfrm flipV="1">
            <a:off x="9536560" y="1524000"/>
            <a:ext cx="981076" cy="4547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0"/>
            <a:endCxn id="35" idx="2"/>
          </p:cNvCxnSpPr>
          <p:nvPr/>
        </p:nvCxnSpPr>
        <p:spPr>
          <a:xfrm flipH="1" flipV="1">
            <a:off x="10517636" y="1524000"/>
            <a:ext cx="1143000" cy="474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8" idx="0"/>
            <a:endCxn id="37" idx="2"/>
          </p:cNvCxnSpPr>
          <p:nvPr/>
        </p:nvCxnSpPr>
        <p:spPr>
          <a:xfrm flipV="1">
            <a:off x="10679561" y="3045158"/>
            <a:ext cx="981075" cy="34086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36" idx="2"/>
          </p:cNvCxnSpPr>
          <p:nvPr/>
        </p:nvCxnSpPr>
        <p:spPr>
          <a:xfrm flipH="1" flipV="1">
            <a:off x="9536560" y="3025019"/>
            <a:ext cx="1143001" cy="3610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1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468</Words>
  <Application>Microsoft Office PowerPoint</Application>
  <PresentationFormat>Widescreen</PresentationFormat>
  <Paragraphs>120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47</cp:revision>
  <dcterms:created xsi:type="dcterms:W3CDTF">2019-05-08T09:30:57Z</dcterms:created>
  <dcterms:modified xsi:type="dcterms:W3CDTF">2019-05-16T10:24:04Z</dcterms:modified>
</cp:coreProperties>
</file>