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shop" initials="w" lastIdx="1" clrIdx="0">
    <p:extLst>
      <p:ext uri="{19B8F6BF-5375-455C-9EA6-DF929625EA0E}">
        <p15:presenceInfo xmlns:p15="http://schemas.microsoft.com/office/powerpoint/2012/main" userId="worksh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1" autoAdjust="0"/>
  </p:normalViewPr>
  <p:slideViewPr>
    <p:cSldViewPr>
      <p:cViewPr varScale="1">
        <p:scale>
          <a:sx n="91" d="100"/>
          <a:sy n="91" d="100"/>
        </p:scale>
        <p:origin x="7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/>
      <dgm:spPr/>
      <dgm:t>
        <a:bodyPr/>
        <a:lstStyle/>
        <a:p>
          <a:r>
            <a:rPr lang="en-US" dirty="0" smtClean="0"/>
            <a:t>Week1</a:t>
          </a:r>
        </a:p>
        <a:p>
          <a:endParaRPr lang="en-US" dirty="0"/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r>
            <a:rPr lang="en-US" dirty="0" smtClean="0"/>
            <a:t>week2</a:t>
          </a:r>
          <a:endParaRPr lang="en-US" dirty="0"/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r>
            <a:rPr lang="en-US" dirty="0" smtClean="0"/>
            <a:t>week3</a:t>
          </a:r>
          <a:endParaRPr lang="en-US" dirty="0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>
        <dgm:presLayoutVars>
          <dgm:bulletEnabled val="1"/>
        </dgm:presLayoutVars>
      </dgm:prSet>
      <dgm:spPr/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2678" y="1563489"/>
          <a:ext cx="2342554" cy="9370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Week1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2678" y="1563489"/>
        <a:ext cx="2108299" cy="937021"/>
      </dsp:txXfrm>
    </dsp:sp>
    <dsp:sp modelId="{09078936-657C-4570-81A2-333A05E4079D}">
      <dsp:nvSpPr>
        <dsp:cNvPr id="0" name=""/>
        <dsp:cNvSpPr/>
      </dsp:nvSpPr>
      <dsp:spPr>
        <a:xfrm>
          <a:off x="1876722" y="1563489"/>
          <a:ext cx="2342554" cy="937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week2</a:t>
          </a:r>
          <a:endParaRPr lang="en-US" sz="2400" kern="1200" dirty="0"/>
        </a:p>
      </dsp:txBody>
      <dsp:txXfrm>
        <a:off x="2345233" y="1563489"/>
        <a:ext cx="1405533" cy="937021"/>
      </dsp:txXfrm>
    </dsp:sp>
    <dsp:sp modelId="{79FE03FA-5146-4E59-BC7C-1FB306C0EE3F}">
      <dsp:nvSpPr>
        <dsp:cNvPr id="0" name=""/>
        <dsp:cNvSpPr/>
      </dsp:nvSpPr>
      <dsp:spPr>
        <a:xfrm>
          <a:off x="3750766" y="1563489"/>
          <a:ext cx="2342554" cy="9370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week3</a:t>
          </a:r>
          <a:endParaRPr lang="en-US" sz="2400" kern="1200" dirty="0"/>
        </a:p>
      </dsp:txBody>
      <dsp:txXfrm>
        <a:off x="4219277" y="1563489"/>
        <a:ext cx="1405533" cy="937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F588-ED66-4570-B234-70B7FFB37C17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2ED67-2211-422C-A755-32A190F8C8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5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3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B870-986B-4AFA-A56E-C9F2AE265083}" type="datetimeFigureOut">
              <a:rPr lang="zh-CN" altLang="en-US" smtClean="0"/>
              <a:pPr/>
              <a:t>2019/4/12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</a:t>
            </a: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431" y="1295400"/>
            <a:ext cx="24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overview:</a:t>
            </a: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5842249" cy="1975714"/>
          </a:xfrm>
          <a:prstGeom prst="rect">
            <a:avLst/>
          </a:prstGeom>
          <a:ln w="6350">
            <a:solidFill>
              <a:schemeClr val="tx1"/>
            </a:solidFill>
            <a:prstDash val="sysDash"/>
          </a:ln>
        </p:spPr>
      </p:pic>
      <p:sp>
        <p:nvSpPr>
          <p:cNvPr id="14" name="TextBox 13"/>
          <p:cNvSpPr txBox="1"/>
          <p:nvPr/>
        </p:nvSpPr>
        <p:spPr>
          <a:xfrm>
            <a:off x="6223249" y="1753762"/>
            <a:ext cx="26747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Project Requirement</a:t>
            </a:r>
            <a:r>
              <a:rPr lang="en-US" sz="1600" dirty="0" smtClean="0"/>
              <a:t>: </a:t>
            </a:r>
          </a:p>
          <a:p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Test the Zone people counting radar sensor 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Make the prototype system for testing .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Secure the gateway and find the hack possibility  .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93447" y="3968582"/>
            <a:ext cx="1786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Program design: 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4646"/>
              </p:ext>
            </p:extLst>
          </p:nvPr>
        </p:nvGraphicFramePr>
        <p:xfrm>
          <a:off x="383275" y="4467863"/>
          <a:ext cx="2359925" cy="194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r>
                        <a:rPr lang="en-US" dirty="0" smtClean="0"/>
                        <a:t>Raspberry</a:t>
                      </a:r>
                      <a:r>
                        <a:rPr lang="en-US" baseline="0" dirty="0" smtClean="0"/>
                        <a:t>  PI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 Sensor</a:t>
                      </a:r>
                      <a:r>
                        <a:rPr lang="en-US" sz="1100" baseline="0" dirty="0" smtClean="0"/>
                        <a:t> radar data parse and control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r>
                        <a:rPr lang="en-US" sz="1100" baseline="0" dirty="0" smtClean="0"/>
                        <a:t> UI for debug and data checking.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TCP client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muti</a:t>
                      </a:r>
                      <a:r>
                        <a:rPr lang="en-US" sz="1100" baseline="0" dirty="0" smtClean="0"/>
                        <a:t>-thread)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 Data string encrypted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r>
                        <a:rPr lang="en-US" sz="1100" baseline="0" dirty="0" smtClean="0"/>
                        <a:t>. Auto connection [sensor, server]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27511"/>
              </p:ext>
            </p:extLst>
          </p:nvPr>
        </p:nvGraphicFramePr>
        <p:xfrm>
          <a:off x="3181413" y="4443731"/>
          <a:ext cx="2359925" cy="199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 TCP</a:t>
                      </a:r>
                      <a:r>
                        <a:rPr lang="en-US" sz="1100" baseline="0" dirty="0" smtClean="0"/>
                        <a:t> server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r>
                        <a:rPr lang="en-US" sz="1100" baseline="0" dirty="0" smtClean="0"/>
                        <a:t> Data decryption.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Http</a:t>
                      </a:r>
                      <a:r>
                        <a:rPr lang="en-US" sz="1100" baseline="0" dirty="0" smtClean="0"/>
                        <a:t> server POST the webpage. 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48095"/>
              </p:ext>
            </p:extLst>
          </p:nvPr>
        </p:nvGraphicFramePr>
        <p:xfrm>
          <a:off x="5905146" y="4467863"/>
          <a:ext cx="2553054" cy="1994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54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solution.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1.EEPROM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[PI element14</a:t>
                      </a:r>
                      <a:r>
                        <a:rPr lang="en-US" sz="1100" baseline="0" dirty="0" smtClean="0"/>
                        <a:t> HAT</a:t>
                      </a:r>
                      <a:r>
                        <a:rPr lang="en-US" sz="1100" dirty="0" smtClean="0"/>
                        <a:t>] – key [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100" dirty="0" smtClean="0"/>
                        <a:t>]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r>
                        <a:rPr lang="en-US" sz="1100" baseline="0" dirty="0" smtClean="0"/>
                        <a:t> OPTEE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Shadow</a:t>
                      </a:r>
                      <a:r>
                        <a:rPr lang="en-US" sz="1100" baseline="0" dirty="0" smtClean="0"/>
                        <a:t> box- OPTEE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9684" y="6527781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OPTEE : Open source Portable Trusted Execution environment 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</a:t>
            </a: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431" y="1295400"/>
            <a:ext cx="24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progress :</a:t>
            </a: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1448"/>
              </p:ext>
            </p:extLst>
          </p:nvPr>
        </p:nvGraphicFramePr>
        <p:xfrm>
          <a:off x="283752" y="1828801"/>
          <a:ext cx="3297648" cy="191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648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57960">
                <a:tc>
                  <a:txBody>
                    <a:bodyPr/>
                    <a:lstStyle/>
                    <a:p>
                      <a:r>
                        <a:rPr lang="en-US" dirty="0" smtClean="0"/>
                        <a:t>XAKAsensorDd.py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1. Sensor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radar data read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1]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and 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parameter set [2]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543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2.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UI for debug and data checking. (left side)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3. TCP client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(</a:t>
                      </a:r>
                      <a:r>
                        <a:rPr lang="en-US" sz="1100" baseline="0" dirty="0" err="1" smtClean="0">
                          <a:solidFill>
                            <a:schemeClr val="tx2"/>
                          </a:solidFill>
                        </a:rPr>
                        <a:t>muti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-thread, port 5005)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4. Data string encrypted(RSA 2048 public key)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0940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. Auto connection [sensor, server]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47" y="1024697"/>
            <a:ext cx="1913951" cy="3684108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58293"/>
              </p:ext>
            </p:extLst>
          </p:nvPr>
        </p:nvGraphicFramePr>
        <p:xfrm>
          <a:off x="3768792" y="1853041"/>
          <a:ext cx="2664725" cy="1473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725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Server.py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1. TCP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server 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2.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Data decryption.</a:t>
                      </a:r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 (RSA 2048 private key 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/>
                          </a:solidFill>
                        </a:rPr>
                        <a:t>3. Http</a:t>
                      </a:r>
                      <a:r>
                        <a:rPr lang="en-US" sz="1100" baseline="0" dirty="0" smtClean="0">
                          <a:solidFill>
                            <a:schemeClr val="tx2"/>
                          </a:solidFill>
                        </a:rPr>
                        <a:t> server POST the webpage. (port 5006)</a:t>
                      </a:r>
                      <a:endParaRPr 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04936"/>
              </p:ext>
            </p:extLst>
          </p:nvPr>
        </p:nvGraphicFramePr>
        <p:xfrm>
          <a:off x="260430" y="3898320"/>
          <a:ext cx="4997370" cy="136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7370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414023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solution.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1.EEPROM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[PI element14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 HAT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] – key [3] </a:t>
                      </a:r>
                      <a:r>
                        <a:rPr lang="en-US" sz="1100" b="1" dirty="0" smtClean="0">
                          <a:solidFill>
                            <a:schemeClr val="tx2"/>
                          </a:solidFill>
                        </a:rPr>
                        <a:t>Load</a:t>
                      </a:r>
                      <a:r>
                        <a:rPr lang="en-US" sz="1100" b="1" baseline="0" dirty="0" smtClean="0">
                          <a:solidFill>
                            <a:schemeClr val="tx2"/>
                          </a:solidFill>
                        </a:rPr>
                        <a:t>+ dump(eepreader.py)</a:t>
                      </a:r>
                      <a:endParaRPr lang="en-US" sz="11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2.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OPTEE (build the kennel and run </a:t>
                      </a:r>
                      <a:r>
                        <a:rPr lang="en-US" sz="1100" b="1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xtest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4]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 </a:t>
                      </a:r>
                      <a:r>
                        <a:rPr lang="en-US" sz="11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Shadow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box- 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OPTEE, build the </a:t>
                      </a:r>
                      <a:r>
                        <a:rPr lang="en-US" sz="1100" b="1" baseline="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Raspbain</a:t>
                      </a:r>
                      <a:r>
                        <a:rPr lang="en-US" sz="11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kernel and finished all setting 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[5</a:t>
                      </a:r>
                      <a:r>
                        <a:rPr lang="en-US" sz="1100" b="1" baseline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98" y="5951267"/>
            <a:ext cx="2907713" cy="6873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6945" y="5316898"/>
            <a:ext cx="5738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Problems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Sensor feed back data error [solved]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Sensor control request not work.[ get the new doc and a new sensor from </a:t>
            </a:r>
            <a:r>
              <a:rPr lang="en-US" sz="1200" b="1" dirty="0" err="1" smtClean="0">
                <a:solidFill>
                  <a:schemeClr val="tx2"/>
                </a:solidFill>
              </a:rPr>
              <a:t>Singtel</a:t>
            </a:r>
            <a:r>
              <a:rPr lang="en-US" sz="1200" b="1" dirty="0" smtClean="0">
                <a:solidFill>
                  <a:schemeClr val="tx2"/>
                </a:solidFill>
              </a:rPr>
              <a:t> ]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EEPOM </a:t>
            </a:r>
            <a:r>
              <a:rPr lang="en-US" sz="1200" b="1" dirty="0" smtClean="0">
                <a:solidFill>
                  <a:schemeClr val="tx2"/>
                </a:solidFill>
              </a:rPr>
              <a:t>396Byte(to small) </a:t>
            </a:r>
            <a:r>
              <a:rPr lang="en-US" sz="1200" b="1" dirty="0" smtClean="0">
                <a:solidFill>
                  <a:schemeClr val="tx2"/>
                </a:solidFill>
              </a:rPr>
              <a:t>can not save the </a:t>
            </a:r>
            <a:r>
              <a:rPr lang="en-US" sz="1200" b="1" dirty="0" smtClean="0">
                <a:solidFill>
                  <a:schemeClr val="tx2"/>
                </a:solidFill>
              </a:rPr>
              <a:t>public key </a:t>
            </a:r>
            <a:r>
              <a:rPr lang="en-US" sz="1200" b="1" dirty="0" smtClean="0">
                <a:solidFill>
                  <a:schemeClr val="tx2"/>
                </a:solidFill>
              </a:rPr>
              <a:t>inside</a:t>
            </a:r>
            <a:r>
              <a:rPr lang="en-US" sz="1200" b="1" dirty="0" smtClean="0">
                <a:solidFill>
                  <a:schemeClr val="tx2"/>
                </a:solidFill>
              </a:rPr>
              <a:t>.(move use this solution)</a:t>
            </a:r>
          </a:p>
          <a:p>
            <a:pPr marL="228600" indent="-228600">
              <a:buAutoNum type="arabicPeriod"/>
            </a:pP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How to create trust app in the trust zone : </a:t>
            </a:r>
            <a:r>
              <a:rPr lang="en-US" sz="1200" b="1" dirty="0" smtClean="0">
                <a:solidFill>
                  <a:schemeClr val="tx2"/>
                </a:solidFill>
              </a:rPr>
              <a:t>Under progress.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Step 3.6.5 (</a:t>
            </a:r>
            <a:r>
              <a:rPr lang="en-US" sz="1200" b="1" dirty="0" err="1" smtClean="0">
                <a:solidFill>
                  <a:schemeClr val="tx2"/>
                </a:solidFill>
              </a:rPr>
              <a:t>showbox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 err="1" smtClean="0">
                <a:solidFill>
                  <a:schemeClr val="tx2"/>
                </a:solidFill>
              </a:rPr>
              <a:t>github</a:t>
            </a:r>
            <a:r>
              <a:rPr lang="en-US" sz="1200" b="1" dirty="0" smtClean="0">
                <a:solidFill>
                  <a:schemeClr val="tx2"/>
                </a:solidFill>
              </a:rPr>
              <a:t> show_box_client.py missing )</a:t>
            </a:r>
            <a:endParaRPr lang="en-US" sz="1200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35" y="4876011"/>
            <a:ext cx="2743200" cy="9080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3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</a:t>
            </a: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431" y="1295400"/>
            <a:ext cx="6749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Code: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tx2"/>
                </a:solidFill>
              </a:rPr>
              <a:t>Dev </a:t>
            </a:r>
            <a:r>
              <a:rPr lang="en-US" b="1" dirty="0" err="1" smtClean="0">
                <a:solidFill>
                  <a:schemeClr val="tx2"/>
                </a:solidFill>
              </a:rPr>
              <a:t>Env</a:t>
            </a:r>
            <a:r>
              <a:rPr lang="en-US" b="1" dirty="0" smtClean="0">
                <a:solidFill>
                  <a:schemeClr val="tx2"/>
                </a:solidFill>
              </a:rPr>
              <a:t>: python 2.7 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tx2"/>
                </a:solidFill>
              </a:rPr>
              <a:t>Code and Document Format: PEP-8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tx2"/>
                </a:solidFill>
              </a:rPr>
              <a:t>Addition lib: </a:t>
            </a:r>
            <a:r>
              <a:rPr lang="en-US" b="1" dirty="0" err="1" smtClean="0">
                <a:solidFill>
                  <a:schemeClr val="tx2"/>
                </a:solidFill>
              </a:rPr>
              <a:t>wxpython</a:t>
            </a:r>
            <a:r>
              <a:rPr lang="en-US" b="1" dirty="0" smtClean="0">
                <a:solidFill>
                  <a:schemeClr val="tx2"/>
                </a:solidFill>
              </a:rPr>
              <a:t> 2.8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2"/>
                </a:solidFill>
              </a:rPr>
              <a:t>GitHub link: https://github.com/LiuYuancheng/IOT.git 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0431" y="33528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Time line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162052"/>
              </p:ext>
            </p:extLst>
          </p:nvPr>
        </p:nvGraphicFramePr>
        <p:xfrm>
          <a:off x="382036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43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86200" y="787649"/>
            <a:ext cx="1524000" cy="1021080"/>
          </a:xfrm>
          <a:prstGeom prst="rect">
            <a:avLst/>
          </a:prstGeom>
        </p:spPr>
      </p:pic>
      <p:sp>
        <p:nvSpPr>
          <p:cNvPr id="7" name="Flowchart: Magnetic Disk 6"/>
          <p:cNvSpPr/>
          <p:nvPr/>
        </p:nvSpPr>
        <p:spPr>
          <a:xfrm>
            <a:off x="6934200" y="856778"/>
            <a:ext cx="1524000" cy="844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4" y="1403764"/>
            <a:ext cx="1005935" cy="9415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93" y="381008"/>
            <a:ext cx="978226" cy="9155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476500" y="1734943"/>
            <a:ext cx="838200" cy="279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POE-USB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2476500" y="699219"/>
            <a:ext cx="838200" cy="279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POE-USB</a:t>
            </a:r>
            <a:endParaRPr lang="en-US" sz="1200" b="1" dirty="0"/>
          </a:p>
        </p:txBody>
      </p:sp>
      <p:cxnSp>
        <p:nvCxnSpPr>
          <p:cNvPr id="13" name="Elbow Connector 12"/>
          <p:cNvCxnSpPr>
            <a:stCxn id="11" idx="3"/>
            <a:endCxn id="5" idx="3"/>
          </p:cNvCxnSpPr>
          <p:nvPr/>
        </p:nvCxnSpPr>
        <p:spPr>
          <a:xfrm>
            <a:off x="3314700" y="838804"/>
            <a:ext cx="571500" cy="45938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3"/>
          </p:cNvCxnSpPr>
          <p:nvPr/>
        </p:nvCxnSpPr>
        <p:spPr>
          <a:xfrm flipV="1">
            <a:off x="3314700" y="1682936"/>
            <a:ext cx="571500" cy="191592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11" idx="1"/>
          </p:cNvCxnSpPr>
          <p:nvPr/>
        </p:nvCxnSpPr>
        <p:spPr>
          <a:xfrm>
            <a:off x="2112819" y="838803"/>
            <a:ext cx="363681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10" idx="1"/>
          </p:cNvCxnSpPr>
          <p:nvPr/>
        </p:nvCxnSpPr>
        <p:spPr>
          <a:xfrm>
            <a:off x="2112819" y="1874527"/>
            <a:ext cx="363681" cy="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65618" y="1001176"/>
            <a:ext cx="1440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TCP(encrypted </a:t>
            </a:r>
            <a:r>
              <a:rPr lang="en-US" sz="1100" dirty="0" err="1" smtClean="0"/>
              <a:t>msg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15693" y="1734943"/>
            <a:ext cx="0" cy="47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1"/>
          </p:cNvCxnSpPr>
          <p:nvPr/>
        </p:nvCxnSpPr>
        <p:spPr>
          <a:xfrm flipV="1">
            <a:off x="5410200" y="1294890"/>
            <a:ext cx="1496292" cy="329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Internal Storage 37"/>
          <p:cNvSpPr/>
          <p:nvPr/>
        </p:nvSpPr>
        <p:spPr>
          <a:xfrm>
            <a:off x="7239000" y="2239739"/>
            <a:ext cx="1066800" cy="503461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09999" y="533400"/>
            <a:ext cx="1810193" cy="148071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86200" y="53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Secure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396</Words>
  <Application>Microsoft Office PowerPoint</Application>
  <PresentationFormat>On-screen Show (4:3)</PresentationFormat>
  <Paragraphs>76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 Yuancheng</dc:creator>
  <cp:lastModifiedBy>workshop</cp:lastModifiedBy>
  <cp:revision>139</cp:revision>
  <dcterms:created xsi:type="dcterms:W3CDTF">2018-09-17T15:21:26Z</dcterms:created>
  <dcterms:modified xsi:type="dcterms:W3CDTF">2019-04-12T10:12:12Z</dcterms:modified>
</cp:coreProperties>
</file>