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E9E30-E434-4DED-9571-58227EAF36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65"/>
            <p14:sldId id="272"/>
            <p14:sldId id="268"/>
            <p14:sldId id="271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Untitled Section" id="{AE9E3D3D-B6E7-4002-83A3-10D822FD78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FA98"/>
    <a:srgbClr val="8485FA"/>
    <a:srgbClr val="2E3442"/>
    <a:srgbClr val="F6B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58877" y="1720395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77" y="4579999"/>
            <a:ext cx="1580098" cy="15800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5" y="4976073"/>
            <a:ext cx="1061904" cy="106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96" y="4435463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5" idx="3"/>
            <a:endCxn id="47" idx="1"/>
          </p:cNvCxnSpPr>
          <p:nvPr/>
        </p:nvCxnSpPr>
        <p:spPr>
          <a:xfrm>
            <a:off x="2113519" y="5507025"/>
            <a:ext cx="227347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4751" y="5062271"/>
            <a:ext cx="176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client, Port 4000</a:t>
            </a:r>
            <a:endParaRPr lang="en-SG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9186" y="5618613"/>
            <a:ext cx="10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Server</a:t>
            </a:r>
            <a:endParaRPr lang="en-SG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38471" y="4976073"/>
            <a:ext cx="3040435" cy="35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80565" y="4637794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Command &amp; Receive Response  UDP, Port 8889</a:t>
            </a:r>
            <a:endParaRPr lang="en-SG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38472" y="5359689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7408" y="5031181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State  </a:t>
            </a:r>
            <a:r>
              <a:rPr lang="en-US" sz="1200" dirty="0" smtClean="0"/>
              <a:t>UDP</a:t>
            </a:r>
            <a:r>
              <a:rPr lang="en-US" sz="1200" dirty="0"/>
              <a:t>, Port 8890 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65747" y="5781596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683" y="5453088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Video Stream </a:t>
            </a:r>
            <a:r>
              <a:rPr lang="en-US" sz="1200" dirty="0" smtClean="0"/>
              <a:t> UDP</a:t>
            </a:r>
            <a:r>
              <a:rPr lang="en-US" sz="1200" dirty="0"/>
              <a:t>, Port 11111 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0" y="190283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8156" y="442755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833914" y="68897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155" y="1097279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833913" y="1343500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33913" y="2343455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1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520" y="2791326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3912" y="3037547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891870" y="2123146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72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73656" y="3890373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6363" y="373353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Parse URL to get the Web link.</a:t>
            </a:r>
            <a:endParaRPr lang="en-SG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0387" y="6195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363" y="1027877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Convert web link to IP address.</a:t>
            </a:r>
            <a:endParaRPr lang="en-SG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0387" y="1274098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363" y="1699633"/>
            <a:ext cx="184805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Call ipinfo.io API to convert IP to GPS position.</a:t>
            </a:r>
            <a:endParaRPr lang="en-SG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10386" y="210793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5779" y="2537569"/>
            <a:ext cx="1848051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Download map Tile based on the </a:t>
            </a:r>
            <a:r>
              <a:rPr lang="en-US" sz="1000" dirty="0" err="1" smtClean="0"/>
              <a:t>usr’s</a:t>
            </a:r>
            <a:r>
              <a:rPr lang="en-US" sz="1000" dirty="0" smtClean="0"/>
              <a:t> image size and zoom in level. 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10385" y="3091567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9018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Online</a:t>
            </a:r>
            <a:endParaRPr lang="en-SG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4375309" y="4927318"/>
            <a:ext cx="168159" cy="16463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4695338" y="4886577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Delay</a:t>
            </a:r>
            <a:endParaRPr lang="en-SG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5175409" y="4927318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550049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Offline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6013609" y="4927318"/>
            <a:ext cx="168159" cy="164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8189842" y="4886451"/>
            <a:ext cx="8525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8813461" y="4927318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9111639" y="4886450"/>
            <a:ext cx="86979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D</a:t>
            </a:r>
            <a:r>
              <a:rPr lang="en-US" sz="1000" b="1" dirty="0" smtClean="0"/>
              <a:t>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9765478" y="4927318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2067231" y="4886451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Gateway Connection State :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0030" y="4886450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Quantum Encryption State:</a:t>
            </a:r>
            <a:endParaRPr lang="en-SG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e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tello"/>
          <p:cNvSpPr>
            <a:spLocks noChangeAspect="1" noChangeArrowheads="1"/>
          </p:cNvSpPr>
          <p:nvPr/>
        </p:nvSpPr>
        <p:spPr bwMode="auto">
          <a:xfrm>
            <a:off x="307974" y="7937"/>
            <a:ext cx="2666231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8" y="5446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88" y="310896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993" y="1933608"/>
            <a:ext cx="568351" cy="52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9" y="1126025"/>
            <a:ext cx="672024" cy="67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5400000" flipH="1" flipV="1">
            <a:off x="951843" y="1244363"/>
            <a:ext cx="471571" cy="9069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6" y="3409385"/>
            <a:ext cx="1429753" cy="154228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" idx="3"/>
            <a:endCxn id="7" idx="0"/>
          </p:cNvCxnSpPr>
          <p:nvPr/>
        </p:nvCxnSpPr>
        <p:spPr>
          <a:xfrm>
            <a:off x="3548463" y="1126026"/>
            <a:ext cx="1576588" cy="1982937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16200000" flipH="1">
            <a:off x="1368494" y="2406656"/>
            <a:ext cx="1611336" cy="394122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7" idx="1"/>
          </p:cNvCxnSpPr>
          <p:nvPr/>
        </p:nvCxnSpPr>
        <p:spPr>
          <a:xfrm>
            <a:off x="3086099" y="4180525"/>
            <a:ext cx="9673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9892" y="756693"/>
            <a:ext cx="186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 ID:TELLO-5XXX]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7101" y="2064409"/>
            <a:ext cx="13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[ID :TBD]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5095" y="3108963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192.168.100.2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1572" y="3416740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8785" y="4183683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192.168.1.100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48809" y="1776042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192.168.1.101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7809" y="3859244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CAT-5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799" y="2461568"/>
            <a:ext cx="194941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 Online</a:t>
            </a:r>
            <a:endParaRPr lang="en-SG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8096083" y="2505473"/>
            <a:ext cx="170572" cy="17174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396359" y="2862742"/>
            <a:ext cx="195385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</a:t>
            </a:r>
            <a:r>
              <a:rPr lang="en-US" sz="1000" b="1" dirty="0" smtClean="0"/>
              <a:t> Delay</a:t>
            </a:r>
            <a:endParaRPr lang="en-SG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8096083" y="2910214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6396358" y="3263916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</a:t>
            </a:r>
            <a:r>
              <a:rPr lang="en-US" sz="1000" b="1" dirty="0" smtClean="0"/>
              <a:t>Connection Offline</a:t>
            </a:r>
            <a:endParaRPr lang="en-SG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8096083" y="3318021"/>
            <a:ext cx="168159" cy="1579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6396358" y="3650457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8096083" y="3691250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6396358" y="4043910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Disabled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8096083" y="4094157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5399772" y="5044391"/>
            <a:ext cx="2059807" cy="49244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endParaRPr lang="en-SG" sz="1200" b="1" dirty="0" smtClean="0"/>
          </a:p>
          <a:p>
            <a:pPr algn="just"/>
            <a:r>
              <a:rPr lang="en-SG" sz="1200" b="1" dirty="0" smtClean="0"/>
              <a:t>of</a:t>
            </a:r>
            <a:r>
              <a:rPr lang="en-SG" sz="1200" b="1" dirty="0"/>
              <a:t> Quantum </a:t>
            </a:r>
            <a:r>
              <a:rPr lang="en-SG" sz="1200" b="1" dirty="0" smtClean="0"/>
              <a:t>Safe Packets</a:t>
            </a:r>
            <a:endParaRPr lang="en-SG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5498346" y="5087454"/>
            <a:ext cx="183981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5399772" y="5770551"/>
            <a:ext cx="3657601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r>
              <a:rPr lang="en-SG" sz="1200" b="1" dirty="0" smtClean="0"/>
              <a:t>of</a:t>
            </a:r>
            <a:r>
              <a:rPr lang="en-SG" sz="1200" b="1" dirty="0"/>
              <a:t> </a:t>
            </a:r>
            <a:r>
              <a:rPr lang="en-SG" sz="1200" b="1" dirty="0" smtClean="0"/>
              <a:t>Gateway Protected Packets</a:t>
            </a:r>
            <a:endParaRPr lang="en-SG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5498346" y="5852138"/>
            <a:ext cx="183981" cy="164634"/>
          </a:xfrm>
          <a:prstGeom prst="rect">
            <a:avLst/>
          </a:prstGeom>
          <a:solidFill>
            <a:srgbClr val="1AFA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6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ArduinoOTA</a:t>
            </a:r>
            <a:r>
              <a:rPr lang="en-US" sz="1000" dirty="0" smtClean="0"/>
              <a:t>, </a:t>
            </a:r>
            <a:r>
              <a:rPr lang="en-US" sz="1000" dirty="0" err="1" smtClean="0"/>
              <a:t>wifi</a:t>
            </a:r>
            <a:r>
              <a:rPr lang="en-US" sz="1000" dirty="0" smtClean="0"/>
              <a:t> and serial </a:t>
            </a:r>
            <a:r>
              <a:rPr lang="en-US" sz="1000" dirty="0" err="1" smtClean="0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Connect to WIFI and start TCP Client.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smtClean="0"/>
              <a:t>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PATT attestation 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Send PATT check memory </a:t>
            </a:r>
            <a:r>
              <a:rPr lang="en-US" sz="1000" dirty="0" err="1" smtClean="0"/>
              <a:t>addr</a:t>
            </a:r>
            <a:r>
              <a:rPr lang="en-US" sz="1000" dirty="0" smtClean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read the byte based on the address list and create the PATT checksum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DJI </a:t>
            </a:r>
            <a:r>
              <a:rPr lang="en-US" sz="1400" dirty="0" err="1" smtClean="0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the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track </a:t>
            </a:r>
            <a:r>
              <a:rPr lang="en-US" sz="1000" dirty="0" err="1" smtClean="0"/>
              <a:t>cmd</a:t>
            </a:r>
            <a:r>
              <a:rPr lang="en-US" sz="1000" dirty="0" smtClean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the drone detail state.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</a:t>
            </a:r>
            <a:r>
              <a:rPr lang="en-US" sz="1000" dirty="0" err="1" smtClean="0"/>
              <a:t>cmd</a:t>
            </a:r>
            <a:r>
              <a:rPr lang="en-US" sz="1000" dirty="0" smtClean="0"/>
              <a:t> to keep drone alive.</a:t>
            </a:r>
          </a:p>
          <a:p>
            <a:r>
              <a:rPr lang="en-US" sz="1000" dirty="0" smtClean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63416" y="3353301"/>
            <a:ext cx="4448476" cy="3008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n w="19050">
                  <a:solidFill>
                    <a:schemeClr val="tx1"/>
                  </a:solidFill>
                </a:ln>
              </a:rPr>
              <a:t>OT-PLC-Railway </a:t>
            </a:r>
            <a:r>
              <a:rPr lang="en-US" sz="2000" dirty="0">
                <a:ln w="19050">
                  <a:solidFill>
                    <a:schemeClr val="tx1"/>
                  </a:solidFill>
                </a:ln>
              </a:rPr>
              <a:t>system </a:t>
            </a:r>
            <a:endParaRPr lang="en-US" sz="2000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SG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47" y="467926"/>
            <a:ext cx="1808296" cy="180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88" y="510539"/>
            <a:ext cx="1808296" cy="1808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037" y="4488898"/>
            <a:ext cx="1303964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Attack device: </a:t>
            </a:r>
          </a:p>
          <a:p>
            <a:r>
              <a:rPr lang="en-US" sz="1200" b="1" dirty="0" smtClean="0"/>
              <a:t>Raspberry 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44" y="3859150"/>
            <a:ext cx="4147219" cy="2391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740" y="472438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  <a:endParaRPr lang="en-SG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25754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364" y="472437"/>
            <a:ext cx="228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Center Computer</a:t>
            </a:r>
            <a:endParaRPr lang="en-SG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34413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25754" y="2318835"/>
            <a:ext cx="0" cy="1034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4572001" y="4719730"/>
            <a:ext cx="65198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</p:cNvCxnSpPr>
          <p:nvPr/>
        </p:nvCxnSpPr>
        <p:spPr>
          <a:xfrm flipV="1">
            <a:off x="4572001" y="2559923"/>
            <a:ext cx="3691860" cy="2159808"/>
          </a:xfrm>
          <a:prstGeom prst="bentConnector3">
            <a:avLst>
              <a:gd name="adj1" fmla="val 129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3" idx="1"/>
            <a:endCxn id="6" idx="0"/>
          </p:cNvCxnSpPr>
          <p:nvPr/>
        </p:nvCxnSpPr>
        <p:spPr>
          <a:xfrm rot="10800000" flipV="1">
            <a:off x="3920020" y="1225276"/>
            <a:ext cx="1082089" cy="3263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8811" y="4762833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Turn off PLC output</a:t>
            </a:r>
            <a:endParaRPr lang="en-SG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78991" y="2337905"/>
            <a:ext cx="144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all the PLC feed back to HMI computer </a:t>
            </a:r>
            <a:endParaRPr lang="en-SG" sz="1200" dirty="0"/>
          </a:p>
        </p:txBody>
      </p:sp>
      <p:sp>
        <p:nvSpPr>
          <p:cNvPr id="29" name="Multiply 28"/>
          <p:cNvSpPr/>
          <p:nvPr/>
        </p:nvSpPr>
        <p:spPr>
          <a:xfrm>
            <a:off x="8263861" y="2298729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6374276" y="1012359"/>
            <a:ext cx="372103" cy="4641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97845" y="841897"/>
            <a:ext cx="132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MS word with macro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2108" y="1137534"/>
            <a:ext cx="812314" cy="1754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Http server</a:t>
            </a:r>
            <a:endParaRPr lang="en-SG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814422" y="1225275"/>
            <a:ext cx="3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244149" y="1882989"/>
            <a:ext cx="372103" cy="46416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00911" y="2288934"/>
            <a:ext cx="955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HTTP link in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PDF,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PPT, Word DOC, excel or webpage. 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52" name="Elbow Connector 51"/>
          <p:cNvCxnSpPr>
            <a:stCxn id="49" idx="3"/>
            <a:endCxn id="4" idx="1"/>
          </p:cNvCxnSpPr>
          <p:nvPr/>
        </p:nvCxnSpPr>
        <p:spPr>
          <a:xfrm flipV="1">
            <a:off x="4616252" y="1372074"/>
            <a:ext cx="768595" cy="742995"/>
          </a:xfrm>
          <a:prstGeom prst="bentConnector3">
            <a:avLst>
              <a:gd name="adj1" fmla="val 9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990" y="5552557"/>
            <a:ext cx="994058" cy="97641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144648" y="5595659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Attacker’s computer </a:t>
            </a:r>
            <a:endParaRPr lang="en-SG" sz="1200" dirty="0"/>
          </a:p>
        </p:txBody>
      </p:sp>
      <p:cxnSp>
        <p:nvCxnSpPr>
          <p:cNvPr id="58" name="Straight Arrow Connector 57"/>
          <p:cNvCxnSpPr>
            <a:stCxn id="55" idx="0"/>
            <a:endCxn id="6" idx="2"/>
          </p:cNvCxnSpPr>
          <p:nvPr/>
        </p:nvCxnSpPr>
        <p:spPr>
          <a:xfrm flipV="1">
            <a:off x="3920019" y="4950563"/>
            <a:ext cx="0" cy="60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7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8842" y="1694045"/>
            <a:ext cx="6477802" cy="464900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9309" y="1695026"/>
            <a:ext cx="2146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19050">
                  <a:solidFill>
                    <a:schemeClr val="tx1"/>
                  </a:solidFill>
                </a:ln>
                <a:latin typeface="+mj-lt"/>
              </a:rPr>
              <a:t>OT-PLC-Railway system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93" y="4686923"/>
            <a:ext cx="2571106" cy="1482871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sp>
        <p:nvSpPr>
          <p:cNvPr id="8" name="AutoShape 2" descr="Image result for plc icon"/>
          <p:cNvSpPr>
            <a:spLocks noChangeAspect="1" noChangeArrowheads="1"/>
          </p:cNvSpPr>
          <p:nvPr/>
        </p:nvSpPr>
        <p:spPr bwMode="auto">
          <a:xfrm>
            <a:off x="521334" y="1389244"/>
            <a:ext cx="1721351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58" y="4018546"/>
            <a:ext cx="429323" cy="429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34" y="3998715"/>
            <a:ext cx="429323" cy="429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84" y="4018546"/>
            <a:ext cx="429323" cy="4293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26" y="2031324"/>
            <a:ext cx="874733" cy="8747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57144" y="4856200"/>
            <a:ext cx="134799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Railway module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16" name="Straight Connector 15"/>
          <p:cNvCxnSpPr>
            <a:stCxn id="10" idx="2"/>
          </p:cNvCxnSpPr>
          <p:nvPr/>
        </p:nvCxnSpPr>
        <p:spPr>
          <a:xfrm flipH="1">
            <a:off x="3798119" y="4447869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53111" y="4437953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08103" y="4467700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77438" y="2813790"/>
            <a:ext cx="69098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Router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15" y="2910970"/>
            <a:ext cx="691880" cy="691880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10" idx="0"/>
          </p:cNvCxnSpPr>
          <p:nvPr/>
        </p:nvCxnSpPr>
        <p:spPr>
          <a:xfrm rot="5400000" flipH="1" flipV="1">
            <a:off x="4386350" y="2652004"/>
            <a:ext cx="778312" cy="1954773"/>
          </a:xfrm>
          <a:prstGeom prst="bentConnector2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3111" y="3240234"/>
            <a:ext cx="2" cy="7420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67700" y="3471715"/>
            <a:ext cx="137482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Network Switch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35" name="Straight Connector 34"/>
          <p:cNvCxnSpPr>
            <a:endCxn id="12" idx="0"/>
          </p:cNvCxnSpPr>
          <p:nvPr/>
        </p:nvCxnSpPr>
        <p:spPr>
          <a:xfrm flipH="1">
            <a:off x="5314146" y="3240234"/>
            <a:ext cx="0" cy="778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96" y="1898136"/>
            <a:ext cx="613999" cy="613999"/>
          </a:xfrm>
          <a:prstGeom prst="rect">
            <a:avLst/>
          </a:prstGeom>
        </p:spPr>
      </p:pic>
      <p:cxnSp>
        <p:nvCxnSpPr>
          <p:cNvPr id="41" name="Elbow Connector 40"/>
          <p:cNvCxnSpPr>
            <a:stCxn id="39" idx="1"/>
            <a:endCxn id="21" idx="3"/>
          </p:cNvCxnSpPr>
          <p:nvPr/>
        </p:nvCxnSpPr>
        <p:spPr>
          <a:xfrm rot="10800000" flipV="1">
            <a:off x="6453596" y="2205136"/>
            <a:ext cx="901601" cy="1051774"/>
          </a:xfrm>
          <a:prstGeom prst="bentConnector3">
            <a:avLst>
              <a:gd name="adj1" fmla="val 50000"/>
            </a:avLst>
          </a:prstGeom>
          <a:ln w="190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0"/>
            <a:endCxn id="13" idx="3"/>
          </p:cNvCxnSpPr>
          <p:nvPr/>
        </p:nvCxnSpPr>
        <p:spPr>
          <a:xfrm rot="16200000" flipV="1">
            <a:off x="5205168" y="2008483"/>
            <a:ext cx="442279" cy="13626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30" y="3011277"/>
            <a:ext cx="799286" cy="79928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924740" y="1885165"/>
            <a:ext cx="178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192.168.10.244</a:t>
            </a:r>
          </a:p>
          <a:p>
            <a:r>
              <a:rPr lang="en-US" sz="1200" b="1" dirty="0" smtClean="0"/>
              <a:t>-&gt; Ettercap</a:t>
            </a:r>
          </a:p>
          <a:p>
            <a:r>
              <a:rPr lang="en-US" sz="1200" b="1" dirty="0" smtClean="0"/>
              <a:t>-&gt; attackServ.py</a:t>
            </a:r>
            <a:endParaRPr lang="en-SG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7098484" y="2508853"/>
            <a:ext cx="116537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Attack device 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63014" y="3133921"/>
            <a:ext cx="178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192.168.10.21</a:t>
            </a:r>
          </a:p>
          <a:p>
            <a:r>
              <a:rPr lang="en-US" sz="1200" b="1" dirty="0" smtClean="0"/>
              <a:t>-&gt; Training HMI</a:t>
            </a:r>
          </a:p>
        </p:txBody>
      </p:sp>
      <p:cxnSp>
        <p:nvCxnSpPr>
          <p:cNvPr id="55" name="Straight Connector 54"/>
          <p:cNvCxnSpPr>
            <a:stCxn id="47" idx="1"/>
          </p:cNvCxnSpPr>
          <p:nvPr/>
        </p:nvCxnSpPr>
        <p:spPr>
          <a:xfrm flipH="1">
            <a:off x="6470578" y="3410920"/>
            <a:ext cx="7747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87935" y="3687072"/>
            <a:ext cx="94851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SCADA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1311" y="2506320"/>
            <a:ext cx="11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192.168.10.1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77" y="4230092"/>
            <a:ext cx="799286" cy="79928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187935" y="4918319"/>
            <a:ext cx="116530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Technical 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8043" y="4352724"/>
            <a:ext cx="160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192.168.10.71~73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05653" y="4262348"/>
            <a:ext cx="217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192.168.10.251</a:t>
            </a:r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operation </a:t>
            </a:r>
            <a:r>
              <a:rPr lang="en-SG" sz="1200" b="1" dirty="0"/>
              <a:t>manual.docm</a:t>
            </a:r>
            <a:endParaRPr lang="en-US" sz="1200" b="1" dirty="0" smtClean="0"/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attackhost.py</a:t>
            </a:r>
            <a:endParaRPr lang="en-US" sz="1200" b="1" dirty="0" smtClean="0"/>
          </a:p>
        </p:txBody>
      </p:sp>
      <p:cxnSp>
        <p:nvCxnSpPr>
          <p:cNvPr id="66" name="Elbow Connector 65"/>
          <p:cNvCxnSpPr>
            <a:stCxn id="61" idx="1"/>
            <a:endCxn id="29" idx="2"/>
          </p:cNvCxnSpPr>
          <p:nvPr/>
        </p:nvCxnSpPr>
        <p:spPr>
          <a:xfrm rot="10800000">
            <a:off x="6155111" y="3779493"/>
            <a:ext cx="1124766" cy="850243"/>
          </a:xfrm>
          <a:prstGeom prst="bentConnector2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74" idx="1"/>
          </p:cNvCxnSpPr>
          <p:nvPr/>
        </p:nvCxnSpPr>
        <p:spPr>
          <a:xfrm rot="10800000">
            <a:off x="6155111" y="4629723"/>
            <a:ext cx="1120658" cy="1021442"/>
          </a:xfrm>
          <a:prstGeom prst="bentConnector3">
            <a:avLst>
              <a:gd name="adj1" fmla="val 100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9" y="5251522"/>
            <a:ext cx="799286" cy="799286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842521" y="5973219"/>
            <a:ext cx="14543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Other user’s 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31441" y="5342526"/>
            <a:ext cx="217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192.168.10.1XX</a:t>
            </a:r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operation </a:t>
            </a:r>
            <a:r>
              <a:rPr lang="en-SG" sz="1200" b="1" dirty="0"/>
              <a:t>manual.docm</a:t>
            </a:r>
            <a:endParaRPr lang="en-US" sz="1200" b="1" dirty="0" smtClean="0"/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attackhost.py (optional)</a:t>
            </a:r>
            <a:endParaRPr lang="en-US" sz="1200" b="1" dirty="0" smtClean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7700" y="590963"/>
            <a:ext cx="779220" cy="765388"/>
          </a:xfrm>
          <a:prstGeom prst="rect">
            <a:avLst/>
          </a:prstGeom>
        </p:spPr>
      </p:pic>
      <p:sp>
        <p:nvSpPr>
          <p:cNvPr id="82" name="Cloud 81"/>
          <p:cNvSpPr/>
          <p:nvPr/>
        </p:nvSpPr>
        <p:spPr>
          <a:xfrm>
            <a:off x="3546527" y="688228"/>
            <a:ext cx="1537838" cy="702742"/>
          </a:xfrm>
          <a:prstGeom prst="cloud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/>
          <p:cNvSpPr/>
          <p:nvPr/>
        </p:nvSpPr>
        <p:spPr>
          <a:xfrm>
            <a:off x="5331171" y="1322014"/>
            <a:ext cx="139688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Attacker PC/Host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002126" y="825524"/>
            <a:ext cx="107633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Internet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86" name="Straight Connector 85"/>
          <p:cNvCxnSpPr>
            <a:stCxn id="82" idx="1"/>
            <a:endCxn id="13" idx="0"/>
          </p:cNvCxnSpPr>
          <p:nvPr/>
        </p:nvCxnSpPr>
        <p:spPr>
          <a:xfrm flipH="1">
            <a:off x="4307593" y="1390222"/>
            <a:ext cx="7853" cy="641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3"/>
            <a:endCxn id="81" idx="1"/>
          </p:cNvCxnSpPr>
          <p:nvPr/>
        </p:nvCxnSpPr>
        <p:spPr>
          <a:xfrm flipV="1">
            <a:off x="5078463" y="973657"/>
            <a:ext cx="389237" cy="57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86633" y="681440"/>
            <a:ext cx="231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192.168.10.252(local mode)</a:t>
            </a:r>
          </a:p>
          <a:p>
            <a:r>
              <a:rPr lang="en-US" sz="1200" b="1" dirty="0" smtClean="0"/>
              <a:t>-&gt; attackHost.py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1776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833" y="1210820"/>
            <a:ext cx="1582403" cy="7078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Program start</a:t>
            </a:r>
          </a:p>
          <a:p>
            <a:r>
              <a:rPr lang="en-US" sz="1000" dirty="0" smtClean="0"/>
              <a:t>Load Setting : no Load</a:t>
            </a:r>
          </a:p>
          <a:p>
            <a:r>
              <a:rPr lang="en-US" sz="1000" dirty="0" smtClean="0"/>
              <a:t>Moto speed : 50</a:t>
            </a:r>
          </a:p>
          <a:p>
            <a:r>
              <a:rPr lang="en-US" sz="1000" dirty="0" smtClean="0"/>
              <a:t>Pump speed : Idle, </a:t>
            </a:r>
            <a:r>
              <a:rPr lang="en-US" sz="1000" dirty="0" err="1" smtClean="0"/>
              <a:t>val</a:t>
            </a:r>
            <a:r>
              <a:rPr lang="en-US" sz="1000" dirty="0" smtClean="0"/>
              <a:t> =0</a:t>
            </a:r>
            <a:endParaRPr lang="en-US" sz="10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3338034" y="1918706"/>
            <a:ext cx="1" cy="63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9689" y="2781527"/>
            <a:ext cx="4406442" cy="132343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Increase load</a:t>
            </a:r>
          </a:p>
          <a:p>
            <a:r>
              <a:rPr lang="en-US" sz="1000" dirty="0" smtClean="0"/>
              <a:t>Load Change : </a:t>
            </a:r>
            <a:r>
              <a:rPr lang="en-US" sz="1000" dirty="0"/>
              <a:t>Increase</a:t>
            </a:r>
            <a:r>
              <a:rPr lang="en-US" sz="1000" dirty="0" smtClean="0"/>
              <a:t> from 1  to  </a:t>
            </a:r>
            <a:r>
              <a:rPr lang="en-US" sz="1000" dirty="0"/>
              <a:t>3</a:t>
            </a:r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46833" y="2550695"/>
            <a:ext cx="1697908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Stable state</a:t>
            </a:r>
            <a:endParaRPr lang="en-US" sz="1000" dirty="0" smtClean="0"/>
          </a:p>
          <a:p>
            <a:r>
              <a:rPr lang="en-US" sz="1000" dirty="0" smtClean="0"/>
              <a:t>Moto speed : 50</a:t>
            </a:r>
          </a:p>
          <a:p>
            <a:r>
              <a:rPr lang="en-US" sz="1000" dirty="0" smtClean="0"/>
              <a:t>Pump speed :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73391"/>
              </p:ext>
            </p:extLst>
          </p:nvPr>
        </p:nvGraphicFramePr>
        <p:xfrm>
          <a:off x="2666196" y="3142061"/>
          <a:ext cx="1463040" cy="106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43147593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16844069"/>
                    </a:ext>
                  </a:extLst>
                </a:gridCol>
              </a:tblGrid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Load </a:t>
                      </a:r>
                      <a:r>
                        <a:rPr lang="en-US" sz="800" dirty="0" err="1" smtClean="0"/>
                        <a:t>Num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Pump Speed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79994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== 0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Idle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402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&lt; 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Lower 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5499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== 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Medium 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50552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&gt; 3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Higher 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39946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7" idx="1"/>
          </p:cNvCxnSpPr>
          <p:nvPr/>
        </p:nvCxnSpPr>
        <p:spPr>
          <a:xfrm>
            <a:off x="4244741" y="3443247"/>
            <a:ext cx="69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6230"/>
              </p:ext>
            </p:extLst>
          </p:nvPr>
        </p:nvGraphicFramePr>
        <p:xfrm>
          <a:off x="5007063" y="3224464"/>
          <a:ext cx="4290942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157">
                  <a:extLst>
                    <a:ext uri="{9D8B030D-6E8A-4147-A177-3AD203B41FA5}">
                      <a16:colId xmlns:a16="http://schemas.microsoft.com/office/drawing/2014/main" val="431475933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01684406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118361296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722931774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3293546614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1478904492"/>
                    </a:ext>
                  </a:extLst>
                </a:gridCol>
              </a:tblGrid>
              <a:tr h="15545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\time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t1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t2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t4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t5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79994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Moto speed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46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47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48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49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402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Pump Speed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Lower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5499"/>
                  </a:ext>
                </a:extLst>
              </a:tr>
            </a:tbl>
          </a:graphicData>
        </a:graphic>
      </p:graphicFrame>
      <p:cxnSp>
        <p:nvCxnSpPr>
          <p:cNvPr id="32" name="Elbow Connector 31"/>
          <p:cNvCxnSpPr/>
          <p:nvPr/>
        </p:nvCxnSpPr>
        <p:spPr>
          <a:xfrm rot="10800000" flipV="1">
            <a:off x="4244741" y="3864543"/>
            <a:ext cx="4726004" cy="344317"/>
          </a:xfrm>
          <a:prstGeom prst="bentConnector3">
            <a:avLst>
              <a:gd name="adj1" fmla="val 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563" y="4547903"/>
            <a:ext cx="4406442" cy="132343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Decrease load</a:t>
            </a:r>
          </a:p>
          <a:p>
            <a:r>
              <a:rPr lang="en-US" sz="1000" dirty="0" smtClean="0"/>
              <a:t>Load Change </a:t>
            </a:r>
            <a:r>
              <a:rPr lang="en-US" sz="1000" smtClean="0"/>
              <a:t>: </a:t>
            </a:r>
            <a:r>
              <a:rPr lang="en-US" sz="1000"/>
              <a:t>Decrease</a:t>
            </a:r>
            <a:r>
              <a:rPr lang="en-US" sz="1000" smtClean="0"/>
              <a:t> </a:t>
            </a:r>
            <a:r>
              <a:rPr lang="en-US" sz="1000" dirty="0" smtClean="0"/>
              <a:t>from 5  to  </a:t>
            </a:r>
            <a:r>
              <a:rPr lang="en-US" sz="1000" dirty="0"/>
              <a:t>3</a:t>
            </a:r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1980"/>
              </p:ext>
            </p:extLst>
          </p:nvPr>
        </p:nvGraphicFramePr>
        <p:xfrm>
          <a:off x="4939689" y="4997518"/>
          <a:ext cx="4290942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157">
                  <a:extLst>
                    <a:ext uri="{9D8B030D-6E8A-4147-A177-3AD203B41FA5}">
                      <a16:colId xmlns:a16="http://schemas.microsoft.com/office/drawing/2014/main" val="431475933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01684406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118361296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722931774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3293546614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1478904492"/>
                    </a:ext>
                  </a:extLst>
                </a:gridCol>
              </a:tblGrid>
              <a:tr h="15545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\time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t1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t2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t4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t5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79994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Moto speed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52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51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402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Pump Speed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Higher</a:t>
                      </a:r>
                      <a:r>
                        <a:rPr lang="en-US" sz="800" baseline="0" dirty="0" smtClean="0"/>
                        <a:t>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5499"/>
                  </a:ext>
                </a:extLst>
              </a:tr>
            </a:tbl>
          </a:graphicData>
        </a:graphic>
      </p:graphicFrame>
      <p:cxnSp>
        <p:nvCxnSpPr>
          <p:cNvPr id="37" name="Elbow Connector 36"/>
          <p:cNvCxnSpPr>
            <a:stCxn id="9" idx="2"/>
            <a:endCxn id="35" idx="1"/>
          </p:cNvCxnSpPr>
          <p:nvPr/>
        </p:nvCxnSpPr>
        <p:spPr>
          <a:xfrm rot="16200000" flipH="1">
            <a:off x="3676859" y="4054727"/>
            <a:ext cx="981759" cy="1543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845617" y="5637598"/>
            <a:ext cx="0" cy="503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>
            <a:off x="2877955" y="4335798"/>
            <a:ext cx="5967663" cy="180512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56497" y="3142061"/>
            <a:ext cx="269507" cy="3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56" name="TextBox 55"/>
          <p:cNvSpPr txBox="1"/>
          <p:nvPr/>
        </p:nvSpPr>
        <p:spPr>
          <a:xfrm>
            <a:off x="4456496" y="3901953"/>
            <a:ext cx="269507" cy="3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3898231" y="4997518"/>
            <a:ext cx="269507" cy="3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3874168" y="5770542"/>
            <a:ext cx="269507" cy="3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51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2760</Words>
  <Application>Microsoft Office PowerPoint</Application>
  <PresentationFormat>Widescreen</PresentationFormat>
  <Paragraphs>733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211</cp:revision>
  <dcterms:created xsi:type="dcterms:W3CDTF">2019-05-08T09:30:57Z</dcterms:created>
  <dcterms:modified xsi:type="dcterms:W3CDTF">2020-02-24T07:52:43Z</dcterms:modified>
</cp:coreProperties>
</file>