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>
      <p:cViewPr varScale="1">
        <p:scale>
          <a:sx n="99" d="100"/>
          <a:sy n="99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F5A-E23E-4D9B-B8D0-40D8909182CC}" type="datetimeFigureOut">
              <a:rPr lang="en-SG" smtClean="0"/>
              <a:t>15/8/2019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605A-E658-4718-A0B0-0E0D18691E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08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15/8/2019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15/8/2019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15/8/2019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15/8/2019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15/8/2019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15/8/2019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15/8/2019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15/8/2019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15/8/2019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15/8/2019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15/8/2019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15/8/2019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31096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02318" y="797110"/>
            <a:ext cx="2656381" cy="272646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7" y="797111"/>
            <a:ext cx="2077994" cy="223484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>
            <a:endCxn id="7" idx="0"/>
          </p:cNvCxnSpPr>
          <p:nvPr/>
        </p:nvCxnSpPr>
        <p:spPr>
          <a:xfrm>
            <a:off x="5980782" y="288753"/>
            <a:ext cx="0" cy="32677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60780" y="3556507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6271474" y="797110"/>
            <a:ext cx="2666828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83454" y="848420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38610" y="828507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6852" y="79784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6458386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666731" y="1217210"/>
            <a:ext cx="2035584" cy="4762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Use the SWATT challenge string get the random block/bytes memory address</a:t>
            </a:r>
            <a:r>
              <a:rPr lang="en-US" sz="1100" dirty="0" smtClean="0"/>
              <a:t>/file position.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702315" y="1400206"/>
            <a:ext cx="531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47637" y="3556507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74459" y="1131925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address </a:t>
            </a:r>
            <a:endParaRPr lang="en-US" sz="105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35031"/>
            <a:ext cx="1462881" cy="3971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related  bytes data from the address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6445353" y="1204783"/>
            <a:ext cx="1889080" cy="35893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the pre-saved file base on the message in step1 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345373" y="1553805"/>
            <a:ext cx="0" cy="28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52453" y="2929935"/>
            <a:ext cx="1977997" cy="41022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SWATT final result by AES256 session key[B]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6209748" y="5735966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01368" y="2371397"/>
            <a:ext cx="1474086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Add bytes to SWATT </a:t>
            </a:r>
            <a:r>
              <a:rPr lang="en-US" sz="1100" dirty="0"/>
              <a:t>checksum </a:t>
            </a:r>
            <a:r>
              <a:rPr lang="en-US" sz="1100" dirty="0" smtClean="0"/>
              <a:t>calcu</a:t>
            </a:r>
            <a:r>
              <a:rPr lang="en-US" sz="1100" dirty="0" smtClean="0"/>
              <a:t>lation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6458972" y="1862070"/>
            <a:ext cx="1871375" cy="6755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Calculate the SWATT checksum value base on the same block size, challenge string and iteration time.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7387481" y="25613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8437933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Rectangle 69"/>
          <p:cNvSpPr/>
          <p:nvPr/>
        </p:nvSpPr>
        <p:spPr>
          <a:xfrm>
            <a:off x="4120608" y="2340638"/>
            <a:ext cx="1360480" cy="3939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</a:t>
            </a:r>
            <a:r>
              <a:rPr lang="en-US" sz="1100" dirty="0" smtClean="0"/>
              <a:t>Trust-Server</a:t>
            </a:r>
            <a:endParaRPr lang="en-SG" sz="1100" dirty="0"/>
          </a:p>
        </p:txBody>
      </p:sp>
      <p:cxnSp>
        <p:nvCxnSpPr>
          <p:cNvPr id="72" name="Elbow Connector 71"/>
          <p:cNvCxnSpPr/>
          <p:nvPr/>
        </p:nvCxnSpPr>
        <p:spPr>
          <a:xfrm rot="10800000">
            <a:off x="8123370" y="518857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271201" y="5412062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018912" y="1842159"/>
            <a:ext cx="372103" cy="46416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204044" y="1644665"/>
            <a:ext cx="3357" cy="23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1269921" y="1856090"/>
            <a:ext cx="1427545" cy="49523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Finished iteration ?</a:t>
            </a:r>
            <a:endParaRPr lang="en-SG" sz="900" dirty="0"/>
          </a:p>
        </p:txBody>
      </p:sp>
      <p:cxnSp>
        <p:nvCxnSpPr>
          <p:cNvPr id="18" name="Elbow Connector 17"/>
          <p:cNvCxnSpPr>
            <a:stCxn id="47" idx="2"/>
            <a:endCxn id="16" idx="3"/>
          </p:cNvCxnSpPr>
          <p:nvPr/>
        </p:nvCxnSpPr>
        <p:spPr>
          <a:xfrm rot="5400000">
            <a:off x="3540923" y="788762"/>
            <a:ext cx="471489" cy="2158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22541" y="1823567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data </a:t>
            </a:r>
            <a:endParaRPr lang="en-US" sz="1050" b="1" dirty="0"/>
          </a:p>
        </p:txBody>
      </p:sp>
      <p:cxnSp>
        <p:nvCxnSpPr>
          <p:cNvPr id="20" name="Elbow Connector 19"/>
          <p:cNvCxnSpPr>
            <a:stCxn id="16" idx="1"/>
            <a:endCxn id="63" idx="0"/>
          </p:cNvCxnSpPr>
          <p:nvPr/>
        </p:nvCxnSpPr>
        <p:spPr>
          <a:xfrm rot="10800000" flipV="1">
            <a:off x="1038411" y="2103707"/>
            <a:ext cx="231510" cy="267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17848" y="1880019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05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70021" y="1693480"/>
            <a:ext cx="0" cy="65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</p:cNvCxnSpPr>
          <p:nvPr/>
        </p:nvCxnSpPr>
        <p:spPr>
          <a:xfrm flipH="1">
            <a:off x="1976167" y="2351323"/>
            <a:ext cx="0" cy="55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76167" y="2598202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Yes</a:t>
            </a:r>
            <a:endParaRPr lang="en-US" sz="1050" dirty="0"/>
          </a:p>
        </p:txBody>
      </p:sp>
      <p:cxnSp>
        <p:nvCxnSpPr>
          <p:cNvPr id="30" name="Elbow Connector 29"/>
          <p:cNvCxnSpPr>
            <a:stCxn id="57" idx="3"/>
            <a:endCxn id="70" idx="1"/>
          </p:cNvCxnSpPr>
          <p:nvPr/>
        </p:nvCxnSpPr>
        <p:spPr>
          <a:xfrm flipV="1">
            <a:off x="2630450" y="2537588"/>
            <a:ext cx="1490158" cy="597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50" idx="3"/>
          </p:cNvCxnSpPr>
          <p:nvPr/>
        </p:nvCxnSpPr>
        <p:spPr>
          <a:xfrm rot="16200000" flipV="1">
            <a:off x="8329765" y="1388920"/>
            <a:ext cx="309229" cy="299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58386" y="2788557"/>
            <a:ext cx="2421323" cy="5871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to get the SWATT value from gate way then compare with </a:t>
            </a:r>
            <a:r>
              <a:rPr lang="en-US" sz="1100" dirty="0"/>
              <a:t>the server’s SWATT </a:t>
            </a:r>
            <a:r>
              <a:rPr lang="en-US" sz="1100" dirty="0" smtClean="0"/>
              <a:t>result.  </a:t>
            </a:r>
            <a:endParaRPr lang="en-SG" sz="1100" dirty="0"/>
          </a:p>
        </p:txBody>
      </p:sp>
      <p:cxnSp>
        <p:nvCxnSpPr>
          <p:cNvPr id="73" name="Elbow Connector 72"/>
          <p:cNvCxnSpPr>
            <a:stCxn id="70" idx="3"/>
            <a:endCxn id="75" idx="1"/>
          </p:cNvCxnSpPr>
          <p:nvPr/>
        </p:nvCxnSpPr>
        <p:spPr>
          <a:xfrm>
            <a:off x="5481088" y="2537588"/>
            <a:ext cx="977298" cy="544532"/>
          </a:xfrm>
          <a:prstGeom prst="bentConnector3">
            <a:avLst>
              <a:gd name="adj1" fmla="val 618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71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5"/>
            <a:ext cx="399443" cy="27983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40820" y="797110"/>
            <a:ext cx="2317879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30223" y="798015"/>
            <a:ext cx="2608446" cy="241426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809874" y="288753"/>
            <a:ext cx="0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1047" y="3334560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151275" cy="241516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83387" y="810299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55873" y="85732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8" name="TextBox 37"/>
          <p:cNvSpPr txBox="1"/>
          <p:nvPr/>
        </p:nvSpPr>
        <p:spPr>
          <a:xfrm>
            <a:off x="2185526" y="3289210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7684" y="2481536"/>
            <a:ext cx="1320043" cy="55253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Record the program execution data in Database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7381195" y="1186258"/>
            <a:ext cx="1871960" cy="55737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gateway’s SWATT value </a:t>
            </a:r>
            <a:r>
              <a:rPr lang="en-US" sz="1100" dirty="0"/>
              <a:t>and </a:t>
            </a:r>
            <a:r>
              <a:rPr lang="en-US" sz="1100" dirty="0" smtClean="0"/>
              <a:t>authorization result by session key[B].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5" y="1773089"/>
            <a:ext cx="1" cy="70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213955" y="1271424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</a:t>
            </a:r>
            <a:r>
              <a:rPr lang="en-US" sz="1100" dirty="0" smtClean="0"/>
              <a:t>TA.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5779568" y="1368447"/>
            <a:ext cx="1572729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16014" y="1226930"/>
            <a:ext cx="2064612" cy="6018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</a:t>
            </a:r>
            <a:r>
              <a:rPr lang="en-US" sz="1100" dirty="0" smtClean="0"/>
              <a:t>Key[B], compare the SWATT value and get </a:t>
            </a:r>
            <a:r>
              <a:rPr lang="en-US" sz="1100" dirty="0"/>
              <a:t>the </a:t>
            </a:r>
            <a:r>
              <a:rPr lang="en-US" sz="1100" dirty="0" smtClean="0"/>
              <a:t>authorization result.</a:t>
            </a:r>
            <a:endParaRPr lang="en-SG" sz="11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695074" y="1365232"/>
            <a:ext cx="1489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52820" y="2511774"/>
            <a:ext cx="2293975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Get the program execution information and library  dependency, send the message to server </a:t>
            </a:r>
            <a:endParaRPr lang="en-SG" sz="1100" dirty="0"/>
          </a:p>
        </p:txBody>
      </p:sp>
      <p:sp>
        <p:nvSpPr>
          <p:cNvPr id="43" name="Diamond 42"/>
          <p:cNvSpPr/>
          <p:nvPr/>
        </p:nvSpPr>
        <p:spPr>
          <a:xfrm>
            <a:off x="708134" y="2051407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Authorizationreuslt ?</a:t>
            </a:r>
            <a:endParaRPr lang="en-SG" sz="9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542047" y="18287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54644" y="1773089"/>
            <a:ext cx="1113572" cy="45484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Removed </a:t>
            </a:r>
            <a:r>
              <a:rPr lang="en-US" sz="1100" dirty="0"/>
              <a:t>the vulnerable </a:t>
            </a:r>
            <a:r>
              <a:rPr lang="en-US" sz="1100" dirty="0" smtClean="0"/>
              <a:t>file.</a:t>
            </a:r>
            <a:endParaRPr lang="en-SG" sz="11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688364" y="1691187"/>
            <a:ext cx="372103" cy="46416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168216" y="1925053"/>
            <a:ext cx="486792" cy="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5547008" y="1661491"/>
            <a:ext cx="631169" cy="566441"/>
          </a:xfrm>
          <a:prstGeom prst="mathMultiply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Elbow Connector 17"/>
          <p:cNvCxnSpPr>
            <a:stCxn id="43" idx="3"/>
          </p:cNvCxnSpPr>
          <p:nvPr/>
        </p:nvCxnSpPr>
        <p:spPr>
          <a:xfrm flipV="1">
            <a:off x="2375960" y="1930472"/>
            <a:ext cx="1678683" cy="341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29025" y="2078163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fail</a:t>
            </a:r>
            <a:endParaRPr lang="en-US" sz="1050" dirty="0"/>
          </a:p>
        </p:txBody>
      </p:sp>
      <p:cxnSp>
        <p:nvCxnSpPr>
          <p:cNvPr id="20" name="Elbow Connector 19"/>
          <p:cNvCxnSpPr>
            <a:stCxn id="43" idx="2"/>
            <a:endCxn id="76" idx="1"/>
          </p:cNvCxnSpPr>
          <p:nvPr/>
        </p:nvCxnSpPr>
        <p:spPr>
          <a:xfrm rot="16200000" flipH="1">
            <a:off x="2612870" y="1421201"/>
            <a:ext cx="269126" cy="2410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99352" y="2538023"/>
            <a:ext cx="6812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success</a:t>
            </a:r>
            <a:endParaRPr lang="en-US" sz="1050" dirty="0"/>
          </a:p>
        </p:txBody>
      </p:sp>
      <p:cxnSp>
        <p:nvCxnSpPr>
          <p:cNvPr id="23" name="Straight Arrow Connector 22"/>
          <p:cNvCxnSpPr>
            <a:endCxn id="47" idx="1"/>
          </p:cNvCxnSpPr>
          <p:nvPr/>
        </p:nvCxnSpPr>
        <p:spPr>
          <a:xfrm>
            <a:off x="6246796" y="2757803"/>
            <a:ext cx="1210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Magnetic Disk 67"/>
          <p:cNvSpPr/>
          <p:nvPr/>
        </p:nvSpPr>
        <p:spPr>
          <a:xfrm>
            <a:off x="8837846" y="1944711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Elbow Connector 33"/>
          <p:cNvCxnSpPr>
            <a:stCxn id="47" idx="3"/>
          </p:cNvCxnSpPr>
          <p:nvPr/>
        </p:nvCxnSpPr>
        <p:spPr>
          <a:xfrm flipV="1">
            <a:off x="8777727" y="2332079"/>
            <a:ext cx="256510" cy="425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228118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0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1866" y="329062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7623210" y="797110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333098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624262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867301" y="1217210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51" y="1217210"/>
            <a:ext cx="365992" cy="36599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019701" y="1369610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43258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8213" y="4189263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5562600" y="200025"/>
            <a:ext cx="28575" cy="645575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5" y="1265274"/>
            <a:ext cx="6995323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8" y="327378"/>
            <a:ext cx="64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design(31/05/2019</a:t>
            </a:r>
            <a:r>
              <a:rPr lang="en-US" dirty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55567" y="0"/>
            <a:ext cx="74058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Hard cord key + IV as parameters 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r>
              <a:rPr lang="en-US" sz="1000" b="1" dirty="0" smtClean="0"/>
              <a:t>Action</a:t>
            </a:r>
            <a:r>
              <a:rPr lang="en-US" sz="100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Create a AES256 cipher operator by load the key and IV.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Encrypt the input buffer[</a:t>
            </a:r>
            <a:r>
              <a:rPr lang="en-US" sz="1000" dirty="0" err="1" smtClean="0"/>
              <a:t>dataBytes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 smtClean="0"/>
              <a:t>ciphBytes</a:t>
            </a:r>
            <a:r>
              <a:rPr lang="en-US" sz="100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Decrypt the input </a:t>
            </a:r>
            <a:r>
              <a:rPr lang="en-US" sz="1000" dirty="0"/>
              <a:t>buffer[</a:t>
            </a:r>
            <a:r>
              <a:rPr lang="en-US" sz="1000" dirty="0" err="1"/>
              <a:t>ciphBytes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/>
              <a:t>dataBytes</a:t>
            </a:r>
            <a:r>
              <a:rPr lang="en-US" sz="1000" dirty="0" smtClean="0"/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36389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3929" y="2929301"/>
            <a:ext cx="66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OPTEE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 [5007]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2291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request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108743" y="2886749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45776" y="2882530"/>
            <a:ext cx="3765877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5" y="3134827"/>
            <a:ext cx="167443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 request  and get challenge 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72688" y="3238305"/>
            <a:ext cx="265283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46685" y="3120462"/>
            <a:ext cx="107904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Calculate SW-ATT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49156" y="3716079"/>
            <a:ext cx="260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445359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 by AES256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605" y="3379065"/>
            <a:ext cx="1384" cy="100019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16223" y="3379065"/>
            <a:ext cx="1246618" cy="22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13000" y="3615469"/>
            <a:ext cx="192248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 </a:t>
            </a:r>
            <a:r>
              <a:rPr lang="en-US" sz="800" b="1" dirty="0"/>
              <a:t>Call OPTEE  Invoke AES </a:t>
            </a:r>
            <a:r>
              <a:rPr lang="en-US" sz="800" b="1" dirty="0" smtClean="0"/>
              <a:t>encrypt request  </a:t>
            </a:r>
            <a:r>
              <a:rPr lang="en-US" sz="800" b="1" dirty="0"/>
              <a:t>and  </a:t>
            </a:r>
            <a:r>
              <a:rPr lang="en-US" sz="800" b="1" dirty="0" smtClean="0"/>
              <a:t>encrypted SW-ATT output</a:t>
            </a:r>
            <a:endParaRPr lang="en-SG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696310" y="3695532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9.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SWATT</a:t>
            </a:r>
            <a:endParaRPr lang="en-SG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257301" y="356678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Decode the message and verify the SWATT value</a:t>
            </a:r>
            <a:endParaRPr lang="en-SG" sz="8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291896" y="3851754"/>
            <a:ext cx="8767" cy="51990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6881913" y="4597304"/>
            <a:ext cx="767969" cy="430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 need to protect 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16357" y="3379065"/>
            <a:ext cx="0" cy="119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design(29/05/2019)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pointer’s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‘</a:t>
            </a:r>
            <a:r>
              <a:rPr lang="en-US" sz="1000" u="sng" dirty="0" smtClean="0"/>
              <a:t>a</a:t>
            </a:r>
            <a:r>
              <a:rPr lang="en-US" sz="1000" dirty="0" smtClean="0"/>
              <a:t>’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Calculate </a:t>
            </a:r>
            <a:r>
              <a:rPr lang="en-US" sz="1000" u="sng" dirty="0" smtClean="0"/>
              <a:t>a</a:t>
            </a:r>
            <a:r>
              <a:rPr lang="en-US" sz="1000" dirty="0" smtClean="0"/>
              <a:t> + 100000 to simulation the process to calculate the SW-ATT </a:t>
            </a:r>
          </a:p>
          <a:p>
            <a:r>
              <a:rPr lang="en-US" sz="1000" dirty="0" smtClean="0"/>
              <a:t>3. Feed back normal work action 1 and 2 has been finished.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22693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Up-Down Arrow 56"/>
          <p:cNvSpPr/>
          <p:nvPr/>
        </p:nvSpPr>
        <p:spPr>
          <a:xfrm>
            <a:off x="4856772" y="3965007"/>
            <a:ext cx="124558" cy="390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7218" y="2750233"/>
            <a:ext cx="66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18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8055" y="2859090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 smtClean="0"/>
              <a:t>Created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87366" y="2882530"/>
            <a:ext cx="3677425" cy="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6" y="3134827"/>
            <a:ext cx="1100191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49989" y="3394167"/>
            <a:ext cx="0" cy="92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5" idx="0"/>
          </p:cNvCxnSpPr>
          <p:nvPr/>
        </p:nvCxnSpPr>
        <p:spPr>
          <a:xfrm flipV="1">
            <a:off x="5149453" y="3716079"/>
            <a:ext cx="0" cy="6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9440" y="3947629"/>
            <a:ext cx="106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7. Fetch OPTEE point value (SWATT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) </a:t>
            </a:r>
            <a:endParaRPr lang="en-SG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4741287" y="3494735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8. Send 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 to server 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stCxn id="88" idx="3"/>
          </p:cNvCxnSpPr>
          <p:nvPr/>
        </p:nvCxnSpPr>
        <p:spPr>
          <a:xfrm flipV="1">
            <a:off x="6189349" y="3590925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 Application</a:t>
            </a:r>
            <a:endParaRPr lang="en-US" sz="1200" b="1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design(10/07/2019)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67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Application</a:t>
            </a:r>
          </a:p>
          <a:p>
            <a:endParaRPr lang="en-US" sz="1000" b="1" dirty="0"/>
          </a:p>
          <a:p>
            <a:r>
              <a:rPr lang="en-US" sz="1000" dirty="0" smtClean="0"/>
              <a:t>TA-UUID[7aaaf200-2450-11e4-abe2-0002a5d5c51b]</a:t>
            </a:r>
          </a:p>
          <a:p>
            <a:endParaRPr lang="en-US" sz="1000" dirty="0" smtClean="0"/>
          </a:p>
          <a:p>
            <a:r>
              <a:rPr lang="en-US" sz="1000" dirty="0" smtClean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AES default Key, AES IV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</a:t>
            </a:r>
            <a:r>
              <a:rPr lang="en-US" sz="900" dirty="0" smtClean="0"/>
              <a:t>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File address block range.</a:t>
            </a:r>
          </a:p>
          <a:p>
            <a:endParaRPr lang="en-US" sz="900" dirty="0" smtClean="0"/>
          </a:p>
          <a:p>
            <a:r>
              <a:rPr lang="en-US" sz="1000" dirty="0" smtClean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Accept the </a:t>
            </a:r>
            <a:r>
              <a:rPr lang="en-US" sz="900" dirty="0" err="1" smtClean="0"/>
              <a:t>trustClient</a:t>
            </a:r>
            <a:r>
              <a:rPr lang="en-US" sz="900" dirty="0" smtClean="0"/>
              <a:t>(normal word) 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default AES-Key,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,  get session key. =&gt; Set AES session 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  and get challenge str. 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Create first </a:t>
            </a:r>
            <a:r>
              <a:rPr lang="en-US" sz="900" dirty="0" err="1" smtClean="0"/>
              <a:t>randomSeed</a:t>
            </a:r>
            <a:r>
              <a:rPr lang="en-US" sz="900" dirty="0" smtClean="0"/>
              <a:t> and extract challenge string =&gt; random file byte’s address + state list.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Do SWATT calculation for input byte, refresh all the TA(</a:t>
            </a:r>
            <a:r>
              <a:rPr lang="en-US" sz="900" dirty="0" err="1" smtClean="0"/>
              <a:t>trustWorld</a:t>
            </a:r>
            <a:r>
              <a:rPr lang="en-US" sz="900" dirty="0" smtClean="0"/>
              <a:t>) inside parameters.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Return to step 3, repeat n times.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Finished all and get the final SWATT </a:t>
            </a:r>
            <a:r>
              <a:rPr lang="en-US" sz="900" dirty="0" err="1" smtClean="0"/>
              <a:t>int</a:t>
            </a:r>
            <a:r>
              <a:rPr lang="en-US" sz="900" dirty="0" smtClean="0"/>
              <a:t>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AES-session Key, encrypt SWATT value.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-Key, decrypt </a:t>
            </a:r>
            <a:r>
              <a:rPr lang="en-US" sz="900" dirty="0" err="1"/>
              <a:t>msg</a:t>
            </a:r>
            <a:r>
              <a:rPr lang="en-US" sz="900" dirty="0" smtClean="0"/>
              <a:t>, get server verify result. 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49817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Server thread</a:t>
            </a:r>
            <a:r>
              <a:rPr lang="en-US" b="1" dirty="0" smtClean="0"/>
              <a:t>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0 .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TCP client  and load </a:t>
            </a:r>
            <a:r>
              <a:rPr lang="en-US" sz="800" b="1" dirty="0"/>
              <a:t>c</a:t>
            </a:r>
            <a:r>
              <a:rPr lang="en-US" sz="800" b="1" dirty="0" smtClean="0"/>
              <a:t>onfig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649156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2.2 - Load AES256 key + IV </a:t>
            </a:r>
          </a:p>
          <a:p>
            <a:r>
              <a:rPr lang="en-US" sz="800" b="1" dirty="0" smtClean="0"/>
              <a:t>=&gt; Create random 32B session key </a:t>
            </a:r>
            <a:br>
              <a:rPr lang="en-US" sz="800" b="1" dirty="0" smtClean="0"/>
            </a:br>
            <a:r>
              <a:rPr lang="en-US" sz="800" b="1" dirty="0" smtClean="0"/>
              <a:t>=&gt;  </a:t>
            </a:r>
            <a:r>
              <a:rPr lang="en-US" sz="800" b="1" dirty="0"/>
              <a:t>Encrypt </a:t>
            </a:r>
            <a:r>
              <a:rPr lang="en-US" sz="800" b="1" dirty="0" smtClean="0"/>
              <a:t>session key 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3" y="4928030"/>
            <a:ext cx="0" cy="801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/>
              <a:t> </a:t>
            </a:r>
            <a:r>
              <a:rPr lang="en-US" sz="800" b="1" dirty="0" smtClean="0"/>
              <a:t>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46855" y="1460576"/>
            <a:ext cx="29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Login request:  </a:t>
            </a:r>
            <a:r>
              <a:rPr lang="en-US" sz="800" dirty="0" err="1" smtClean="0"/>
              <a:t>F;Gateway_ID;Program_V;Key_Version;C_Len</a:t>
            </a:r>
            <a:r>
              <a:rPr lang="en-US" sz="800" dirty="0" smtClean="0"/>
              <a:t>, m, n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626941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0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498454" y="2049872"/>
            <a:ext cx="215305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session key 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TA(</a:t>
            </a:r>
            <a:r>
              <a:rPr lang="en-US" sz="800" b="1" dirty="0" err="1" smtClean="0"/>
              <a:t>TrustZone</a:t>
            </a:r>
            <a:r>
              <a:rPr lang="en-US" sz="800" b="1" dirty="0" smtClean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3.1 Load file in memory and fetch bytes based on the </a:t>
            </a:r>
            <a:r>
              <a:rPr lang="en-US" sz="800" b="1" dirty="0" err="1" smtClean="0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3 x m </a:t>
            </a:r>
          </a:p>
          <a:p>
            <a:r>
              <a:rPr lang="en-US" sz="1050" u="sng" dirty="0" err="1" smtClean="0"/>
              <a:t>Addr</a:t>
            </a:r>
            <a:r>
              <a:rPr lang="en-US" sz="1050" u="sng" dirty="0" smtClean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Forward new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seed, swat-seed, state[n], file bytes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</a:t>
            </a:r>
            <a:r>
              <a:rPr lang="en-US" sz="800" b="1" dirty="0" smtClean="0"/>
              <a:t>. Load the encrypted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289422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5.1 Decrypt the SWATT feed back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4" y="3528670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Forward encrypted feedback 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64115" y="3653436"/>
            <a:ext cx="2854693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7.1 Load verification result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- Verify success =&gt; Terminate </a:t>
            </a:r>
          </a:p>
          <a:p>
            <a:r>
              <a:rPr lang="en-US" sz="800" b="1" dirty="0" smtClean="0"/>
              <a:t>-  Verify failed =&gt; Remove the checked program. ( or return to step 2 ) </a:t>
            </a:r>
          </a:p>
          <a:p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Check the program running status , System library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</a:t>
            </a:r>
            <a:r>
              <a:rPr lang="en-US" sz="800" b="1" dirty="0" smtClean="0"/>
              <a:t>.  Decrypt the message  and save the </a:t>
            </a:r>
            <a:r>
              <a:rPr lang="en-US" sz="800" b="1" dirty="0"/>
              <a:t>program running</a:t>
            </a:r>
            <a:r>
              <a:rPr lang="en-US" sz="800" b="1" dirty="0" smtClean="0"/>
              <a:t>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9043393" y="2203267"/>
            <a:ext cx="13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Encrypted AES session key</a:t>
            </a:r>
            <a:endParaRPr lang="en-SG" sz="800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Session key setup confirm</a:t>
            </a:r>
            <a:endParaRPr lang="en-SG" sz="800" b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454054"/>
            <a:ext cx="2097278" cy="24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Create the random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Challenge string based on the </a:t>
            </a:r>
            <a:r>
              <a:rPr lang="en-US" sz="800" b="1" dirty="0" err="1" smtClean="0"/>
              <a:t>C_len</a:t>
            </a:r>
            <a:r>
              <a:rPr lang="en-US" sz="800" b="1" dirty="0" smtClean="0"/>
              <a:t> and encrypted the msg.</a:t>
            </a:r>
            <a:endParaRPr lang="en-SG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challenge string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 </a:t>
            </a:r>
            <a:endParaRPr lang="en-SG" sz="8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898" y="269507"/>
            <a:ext cx="10549288" cy="6246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96691" y="1328286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96691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5841" y="5407799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383032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34375" y="2502568"/>
            <a:ext cx="471638" cy="128978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5253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201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492944" y="3359217"/>
            <a:ext cx="3898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61324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11517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54228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 rot="16200000">
            <a:off x="9000862" y="2913211"/>
            <a:ext cx="738664" cy="309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Line Callout 1 (Border and Accent Bar) 28"/>
          <p:cNvSpPr/>
          <p:nvPr/>
        </p:nvSpPr>
        <p:spPr>
          <a:xfrm flipH="1">
            <a:off x="7034241" y="2525828"/>
            <a:ext cx="1509966" cy="240631"/>
          </a:xfrm>
          <a:prstGeom prst="accentBorderCallout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station</a:t>
            </a:r>
            <a:endParaRPr lang="en-SG" dirty="0"/>
          </a:p>
        </p:txBody>
      </p:sp>
      <p:sp>
        <p:nvSpPr>
          <p:cNvPr id="30" name="Right Arrow 29"/>
          <p:cNvSpPr/>
          <p:nvPr/>
        </p:nvSpPr>
        <p:spPr>
          <a:xfrm>
            <a:off x="9631690" y="2552738"/>
            <a:ext cx="317634" cy="22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ight Arrow 31"/>
          <p:cNvSpPr/>
          <p:nvPr/>
        </p:nvSpPr>
        <p:spPr>
          <a:xfrm rot="10800000">
            <a:off x="9631690" y="3437390"/>
            <a:ext cx="341511" cy="28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6979" y="614235"/>
            <a:ext cx="171909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786513" y="614235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6001351" y="105878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9713" y="3107745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6651057" y="614235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676979" y="705934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24403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51057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" name="Rectangle 1"/>
          <p:cNvSpPr/>
          <p:nvPr/>
        </p:nvSpPr>
        <p:spPr>
          <a:xfrm>
            <a:off x="3320716" y="1140593"/>
            <a:ext cx="1183907" cy="2257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0. Load config file </a:t>
            </a:r>
            <a:endParaRPr lang="en-SG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04623" y="1251284"/>
            <a:ext cx="25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4755045" y="1068288"/>
            <a:ext cx="293405" cy="36599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455471" y="166517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97130" y="1665173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55471" y="1665173"/>
            <a:ext cx="1241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83856" y="136690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63708" y="1991808"/>
            <a:ext cx="1135592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1. OPTEE session</a:t>
            </a:r>
            <a:endParaRPr lang="en-SG" sz="1100" dirty="0"/>
          </a:p>
        </p:txBody>
      </p:sp>
      <p:sp>
        <p:nvSpPr>
          <p:cNvPr id="30" name="Rectangle 29"/>
          <p:cNvSpPr/>
          <p:nvPr/>
        </p:nvSpPr>
        <p:spPr>
          <a:xfrm>
            <a:off x="4168340" y="2000009"/>
            <a:ext cx="1057579" cy="226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TCP Client</a:t>
            </a:r>
            <a:endParaRPr lang="en-SG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55471" y="2226202"/>
            <a:ext cx="0" cy="29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53279" y="2535978"/>
            <a:ext cx="1448410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Tee-supplicant service</a:t>
            </a:r>
            <a:endParaRPr lang="en-SG" sz="1100" dirty="0"/>
          </a:p>
        </p:txBody>
      </p:sp>
      <p:sp>
        <p:nvSpPr>
          <p:cNvPr id="35" name="Rectangle 34"/>
          <p:cNvSpPr/>
          <p:nvPr/>
        </p:nvSpPr>
        <p:spPr>
          <a:xfrm>
            <a:off x="2863514" y="3175214"/>
            <a:ext cx="1168468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OPTEE driver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455471" y="2770372"/>
            <a:ext cx="0" cy="40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18147" y="1068288"/>
            <a:ext cx="142453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2. Accept OPTEE connection</a:t>
            </a:r>
            <a:endParaRPr lang="en-SG" sz="1100" dirty="0"/>
          </a:p>
        </p:txBody>
      </p:sp>
      <p:cxnSp>
        <p:nvCxnSpPr>
          <p:cNvPr id="40" name="Elbow Connector 39"/>
          <p:cNvCxnSpPr>
            <a:stCxn id="35" idx="1"/>
            <a:endCxn id="38" idx="3"/>
          </p:cNvCxnSpPr>
          <p:nvPr/>
        </p:nvCxnSpPr>
        <p:spPr>
          <a:xfrm rot="10800000">
            <a:off x="2242686" y="1251285"/>
            <a:ext cx="620828" cy="2041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2109" y="111143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380144" y="10587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6786814" y="1068288"/>
            <a:ext cx="1866298" cy="2980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3. Accept the TCP connection  </a:t>
            </a:r>
            <a:endParaRPr lang="en-SG" sz="1100" dirty="0"/>
          </a:p>
        </p:txBody>
      </p:sp>
      <p:cxnSp>
        <p:nvCxnSpPr>
          <p:cNvPr id="50" name="Elbow Connector 49"/>
          <p:cNvCxnSpPr>
            <a:stCxn id="30" idx="3"/>
            <a:endCxn id="48" idx="1"/>
          </p:cNvCxnSpPr>
          <p:nvPr/>
        </p:nvCxnSpPr>
        <p:spPr>
          <a:xfrm flipV="1">
            <a:off x="5225919" y="1217331"/>
            <a:ext cx="1560895" cy="895775"/>
          </a:xfrm>
          <a:prstGeom prst="bentConnector3">
            <a:avLst>
              <a:gd name="adj1" fmla="val 37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90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27974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00509" y="797110"/>
            <a:ext cx="2358190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1"/>
            <a:ext cx="2608446" cy="194014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27371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9086" y="3246576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569951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11199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159838" y="1217210"/>
            <a:ext cx="162185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key[A]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" y="1217210"/>
            <a:ext cx="365992" cy="36599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909468" y="1400206"/>
            <a:ext cx="2070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81697" y="1400206"/>
            <a:ext cx="452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37218" y="3211374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53737" y="1123207"/>
            <a:ext cx="604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Key ID</a:t>
            </a:r>
            <a:endParaRPr lang="en-US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71424"/>
            <a:ext cx="1433571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Login message </a:t>
            </a:r>
            <a:endParaRPr lang="en-SG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548367" y="1379058"/>
            <a:ext cx="2347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919704" y="1271424"/>
            <a:ext cx="1054461" cy="21735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Parse message </a:t>
            </a:r>
            <a:endParaRPr lang="en-SG" sz="1100" dirty="0"/>
          </a:p>
        </p:txBody>
      </p:sp>
      <p:sp>
        <p:nvSpPr>
          <p:cNvPr id="51" name="Rectangle 50"/>
          <p:cNvSpPr/>
          <p:nvPr/>
        </p:nvSpPr>
        <p:spPr>
          <a:xfrm>
            <a:off x="5524308" y="1196405"/>
            <a:ext cx="2092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F;Gateway_ID;Program_V;Key_ID;C_Len</a:t>
            </a:r>
            <a:r>
              <a:rPr lang="en-US" sz="800" dirty="0"/>
              <a:t>, m, n</a:t>
            </a:r>
            <a:endParaRPr lang="en-SG" sz="800" dirty="0"/>
          </a:p>
        </p:txBody>
      </p:sp>
      <p:sp>
        <p:nvSpPr>
          <p:cNvPr id="52" name="Rectangle 51"/>
          <p:cNvSpPr/>
          <p:nvPr/>
        </p:nvSpPr>
        <p:spPr>
          <a:xfrm>
            <a:off x="7339264" y="1702743"/>
            <a:ext cx="1634901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AES56Key [A] based </a:t>
            </a:r>
            <a:r>
              <a:rPr lang="en-US" sz="1100" smtClean="0"/>
              <a:t>on Key ID </a:t>
            </a:r>
            <a:r>
              <a:rPr lang="en-US" sz="1100" dirty="0" smtClean="0"/>
              <a:t>form DB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8117706" y="149165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339264" y="2295180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session AES56Key[B] and encrypted the key [B] by [A]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6" y="209183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114796" y="1702743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59" name="Elbow Connector 58"/>
          <p:cNvCxnSpPr>
            <a:stCxn id="55" idx="1"/>
          </p:cNvCxnSpPr>
          <p:nvPr/>
        </p:nvCxnSpPr>
        <p:spPr>
          <a:xfrm rot="10800000">
            <a:off x="5667376" y="1828800"/>
            <a:ext cx="1671889" cy="656760"/>
          </a:xfrm>
          <a:prstGeom prst="bentConnector3">
            <a:avLst>
              <a:gd name="adj1" fmla="val 340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1"/>
          </p:cNvCxnSpPr>
          <p:nvPr/>
        </p:nvCxnSpPr>
        <p:spPr>
          <a:xfrm flipH="1" flipV="1">
            <a:off x="2619375" y="1828799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31058" y="1694334"/>
            <a:ext cx="1982642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 [A] and get the session key [B]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7339264" y="2909861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SWATT challenge string and encrypt by session key[B]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8117706" y="267593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9331844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8997923" y="1893122"/>
            <a:ext cx="333921" cy="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104624" y="2312732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72" name="Elbow Connector 71"/>
          <p:cNvCxnSpPr>
            <a:stCxn id="64" idx="1"/>
            <a:endCxn id="70" idx="3"/>
          </p:cNvCxnSpPr>
          <p:nvPr/>
        </p:nvCxnSpPr>
        <p:spPr>
          <a:xfrm rot="10800000">
            <a:off x="5657204" y="244151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2578472" y="2438443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20356" y="2238500"/>
            <a:ext cx="1982642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SWATT challenge by Key [B] and store in trust app buffer.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0031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1820</Words>
  <Application>Microsoft Office PowerPoint</Application>
  <PresentationFormat>Widescreen</PresentationFormat>
  <Paragraphs>439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140</cp:revision>
  <dcterms:created xsi:type="dcterms:W3CDTF">2019-05-08T09:30:57Z</dcterms:created>
  <dcterms:modified xsi:type="dcterms:W3CDTF">2019-08-15T10:08:27Z</dcterms:modified>
</cp:coreProperties>
</file>