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37" autoAdjust="0"/>
  </p:normalViewPr>
  <p:slideViewPr>
    <p:cSldViewPr snapToGrid="0">
      <p:cViewPr varScale="1">
        <p:scale>
          <a:sx n="99" d="100"/>
          <a:sy n="99" d="100"/>
        </p:scale>
        <p:origin x="4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A1F5A-E23E-4D9B-B8D0-40D8909182CC}" type="datetimeFigureOut">
              <a:rPr lang="en-SG" smtClean="0"/>
              <a:t>13/9/2019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E605A-E658-4718-A0B0-0E0D18691E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5085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E605A-E658-4718-A0B0-0E0D18691EE8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139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13/9/2019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490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13/9/2019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772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13/9/2019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226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13/9/2019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625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13/9/2019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4455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13/9/2019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16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13/9/2019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621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13/9/2019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6179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13/9/2019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802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13/9/2019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392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13/9/2019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909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FC4C3-6B25-48E2-93F9-24A255A41CA9}" type="datetimeFigureOut">
              <a:rPr lang="en-SG" smtClean="0"/>
              <a:t>13/9/2019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877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/>
          <p:cNvSpPr/>
          <p:nvPr/>
        </p:nvSpPr>
        <p:spPr>
          <a:xfrm>
            <a:off x="739017" y="409600"/>
            <a:ext cx="111396" cy="6217623"/>
          </a:xfrm>
          <a:prstGeom prst="downArrow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525340" y="71046"/>
            <a:ext cx="606670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time</a:t>
            </a:r>
            <a:endParaRPr lang="en-SG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633552" y="686599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41181" y="409600"/>
            <a:ext cx="2367314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Server </a:t>
            </a:r>
            <a:r>
              <a:rPr lang="en-US" sz="1200" dirty="0"/>
              <a:t>start [exeServer.bat]</a:t>
            </a:r>
            <a:endParaRPr lang="en-SG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945824" y="963598"/>
            <a:ext cx="1839520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 smtClean="0"/>
              <a:t>Init</a:t>
            </a:r>
            <a:r>
              <a:rPr lang="en-US" sz="1100" b="1" dirty="0" smtClean="0"/>
              <a:t>: SSL server[5005](Load CA, cert, key), load sign key. </a:t>
            </a:r>
            <a:r>
              <a:rPr lang="en-US" sz="1100" b="1" dirty="0" err="1" smtClean="0"/>
              <a:t>DB_mgr</a:t>
            </a:r>
            <a:r>
              <a:rPr lang="en-US" sz="1100" b="1" dirty="0" smtClean="0"/>
              <a:t>, [RSA de-</a:t>
            </a:r>
            <a:r>
              <a:rPr lang="en-US" sz="1100" b="1" dirty="0" err="1" smtClean="0"/>
              <a:t>crypter</a:t>
            </a:r>
            <a:r>
              <a:rPr lang="en-US" sz="1100" b="1" dirty="0" smtClean="0"/>
              <a:t>]</a:t>
            </a:r>
            <a:endParaRPr lang="en-SG" sz="11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654068" y="1563762"/>
            <a:ext cx="0" cy="4506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06013" y="2014402"/>
            <a:ext cx="1588487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Start SSL server(5005) wait for request.</a:t>
            </a:r>
            <a:endParaRPr lang="en-SG" sz="11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281745" y="1045930"/>
            <a:ext cx="1913799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 smtClean="0"/>
              <a:t>Init</a:t>
            </a:r>
            <a:r>
              <a:rPr lang="en-US" sz="1100" b="1" dirty="0" smtClean="0"/>
              <a:t> : UI, SSL client[5005](load CA cert, key), SWATT calculator, [RSA </a:t>
            </a:r>
            <a:r>
              <a:rPr lang="en-US" sz="1100" b="1" dirty="0" err="1" smtClean="0"/>
              <a:t>encrypter</a:t>
            </a:r>
            <a:r>
              <a:rPr lang="en-US" sz="1100" b="1" dirty="0"/>
              <a:t>]</a:t>
            </a:r>
            <a:r>
              <a:rPr lang="en-US" sz="1100" b="1" dirty="0" smtClean="0"/>
              <a:t>  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929190" y="713266"/>
            <a:ext cx="5120" cy="2949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09700" y="409600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Client </a:t>
            </a:r>
            <a:r>
              <a:rPr lang="en-US" sz="1200" dirty="0"/>
              <a:t>start [</a:t>
            </a:r>
            <a:r>
              <a:rPr lang="en-US" sz="1200" dirty="0" smtClean="0"/>
              <a:t>exeSign.bat]</a:t>
            </a:r>
            <a:endParaRPr lang="en-SG" sz="12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934310" y="1642195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Terminator 22"/>
          <p:cNvSpPr/>
          <p:nvPr/>
        </p:nvSpPr>
        <p:spPr>
          <a:xfrm>
            <a:off x="1409700" y="1873265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Select server and try to connect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23" idx="3"/>
            <a:endCxn id="17" idx="1"/>
          </p:cNvCxnSpPr>
          <p:nvPr/>
        </p:nvCxnSpPr>
        <p:spPr>
          <a:xfrm>
            <a:off x="2719755" y="2033962"/>
            <a:ext cx="1386258" cy="1958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25689" y="2004612"/>
            <a:ext cx="951023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Connect request</a:t>
            </a:r>
            <a:endParaRPr lang="en-SG" sz="800" dirty="0"/>
          </a:p>
        </p:txBody>
      </p:sp>
      <p:sp>
        <p:nvSpPr>
          <p:cNvPr id="32" name="Flowchart: Terminator 31"/>
          <p:cNvSpPr/>
          <p:nvPr/>
        </p:nvSpPr>
        <p:spPr>
          <a:xfrm>
            <a:off x="1444138" y="2508571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Active login area in UI =&gt; User type in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endCxn id="32" idx="3"/>
          </p:cNvCxnSpPr>
          <p:nvPr/>
        </p:nvCxnSpPr>
        <p:spPr>
          <a:xfrm flipH="1">
            <a:off x="2754193" y="2235318"/>
            <a:ext cx="1351820" cy="4339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913188" y="2372431"/>
            <a:ext cx="1099038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Heartbeat response</a:t>
            </a:r>
            <a:endParaRPr lang="en-SG" sz="800" dirty="0"/>
          </a:p>
        </p:txBody>
      </p:sp>
      <p:sp>
        <p:nvSpPr>
          <p:cNvPr id="5" name="Rectangle 4"/>
          <p:cNvSpPr/>
          <p:nvPr/>
        </p:nvSpPr>
        <p:spPr>
          <a:xfrm>
            <a:off x="2878750" y="1976693"/>
            <a:ext cx="1033831" cy="696170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0823" y="1782144"/>
            <a:ext cx="106827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accent2"/>
                </a:solidFill>
              </a:rPr>
              <a:t>SSL verify</a:t>
            </a:r>
            <a:endParaRPr lang="en-SG" sz="900" b="1" dirty="0">
              <a:solidFill>
                <a:schemeClr val="accent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06014" y="2866850"/>
            <a:ext cx="1257300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Check user [DB]</a:t>
            </a:r>
            <a:endParaRPr lang="en-SG" sz="1100" b="1" dirty="0"/>
          </a:p>
        </p:txBody>
      </p:sp>
      <p:cxnSp>
        <p:nvCxnSpPr>
          <p:cNvPr id="10" name="Straight Arrow Connector 9"/>
          <p:cNvCxnSpPr>
            <a:stCxn id="32" idx="3"/>
            <a:endCxn id="24" idx="1"/>
          </p:cNvCxnSpPr>
          <p:nvPr/>
        </p:nvCxnSpPr>
        <p:spPr>
          <a:xfrm>
            <a:off x="2754193" y="2669268"/>
            <a:ext cx="1351821" cy="3283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940423" y="2707047"/>
            <a:ext cx="851389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User + random1</a:t>
            </a:r>
            <a:endParaRPr lang="en-SG" sz="800" dirty="0"/>
          </a:p>
        </p:txBody>
      </p:sp>
      <p:sp>
        <p:nvSpPr>
          <p:cNvPr id="29" name="Flowchart: Terminator 28"/>
          <p:cNvSpPr/>
          <p:nvPr/>
        </p:nvSpPr>
        <p:spPr>
          <a:xfrm>
            <a:off x="1448524" y="3093301"/>
            <a:ext cx="1430226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Verify server and fetch user password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24" idx="1"/>
            <a:endCxn id="29" idx="3"/>
          </p:cNvCxnSpPr>
          <p:nvPr/>
        </p:nvCxnSpPr>
        <p:spPr>
          <a:xfrm flipH="1">
            <a:off x="2878750" y="2997655"/>
            <a:ext cx="1227264" cy="2563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904793" y="3043159"/>
            <a:ext cx="1183635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Random1+random2/HB</a:t>
            </a:r>
            <a:endParaRPr lang="en-SG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4114807" y="3414695"/>
            <a:ext cx="1679331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Verify client, authorize user +password [DB]</a:t>
            </a:r>
            <a:endParaRPr lang="en-SG" sz="1100" b="1" dirty="0"/>
          </a:p>
        </p:txBody>
      </p:sp>
      <p:cxnSp>
        <p:nvCxnSpPr>
          <p:cNvPr id="38" name="Straight Arrow Connector 37"/>
          <p:cNvCxnSpPr>
            <a:stCxn id="29" idx="3"/>
            <a:endCxn id="36" idx="1"/>
          </p:cNvCxnSpPr>
          <p:nvPr/>
        </p:nvCxnSpPr>
        <p:spPr>
          <a:xfrm>
            <a:off x="2878750" y="3253998"/>
            <a:ext cx="1236057" cy="3761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65947" y="3331699"/>
            <a:ext cx="1192826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password + random2</a:t>
            </a:r>
            <a:endParaRPr lang="en-SG" sz="800" dirty="0"/>
          </a:p>
        </p:txBody>
      </p:sp>
      <p:sp>
        <p:nvSpPr>
          <p:cNvPr id="27" name="Can 26"/>
          <p:cNvSpPr/>
          <p:nvPr/>
        </p:nvSpPr>
        <p:spPr>
          <a:xfrm>
            <a:off x="6385440" y="2365958"/>
            <a:ext cx="826477" cy="474609"/>
          </a:xfrm>
          <a:prstGeom prst="ca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1" name="Straight Arrow Connector 40"/>
          <p:cNvCxnSpPr>
            <a:endCxn id="27" idx="2"/>
          </p:cNvCxnSpPr>
          <p:nvPr/>
        </p:nvCxnSpPr>
        <p:spPr>
          <a:xfrm flipV="1">
            <a:off x="5794138" y="2603263"/>
            <a:ext cx="591302" cy="103074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936886" y="1619124"/>
            <a:ext cx="10465" cy="35757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936886" y="2535877"/>
            <a:ext cx="0" cy="30106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583727" y="2471141"/>
            <a:ext cx="0" cy="3575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589592" y="3165233"/>
            <a:ext cx="0" cy="2361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5644667" y="3263852"/>
            <a:ext cx="2658" cy="12109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5077408" y="3253998"/>
            <a:ext cx="56726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077408" y="3253998"/>
            <a:ext cx="1078" cy="16069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6" idx="1"/>
          </p:cNvCxnSpPr>
          <p:nvPr/>
        </p:nvCxnSpPr>
        <p:spPr>
          <a:xfrm flipH="1">
            <a:off x="2890691" y="3630139"/>
            <a:ext cx="1224116" cy="2927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916369" y="3638163"/>
            <a:ext cx="1367964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 Heart Beat feed back</a:t>
            </a:r>
          </a:p>
          <a:p>
            <a:r>
              <a:rPr lang="en-US" sz="800" dirty="0" smtClean="0"/>
              <a:t>+ random SWATT challenge.</a:t>
            </a:r>
            <a:endParaRPr lang="en-SG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1444138" y="3818804"/>
            <a:ext cx="1438643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Select firmware file</a:t>
            </a:r>
            <a:endParaRPr lang="en-SG" sz="1100" b="1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2064727" y="4093510"/>
            <a:ext cx="0" cy="1553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442301" y="4263091"/>
            <a:ext cx="1514430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Sign the firmware (SSL </a:t>
            </a:r>
            <a:r>
              <a:rPr lang="en-US" sz="1100" b="1" dirty="0" err="1" smtClean="0"/>
              <a:t>pri_key</a:t>
            </a:r>
            <a:r>
              <a:rPr lang="en-US" sz="1100" b="1" dirty="0" smtClean="0"/>
              <a:t>)[press button]</a:t>
            </a:r>
            <a:endParaRPr lang="en-SG" sz="1100" b="1" dirty="0"/>
          </a:p>
        </p:txBody>
      </p:sp>
      <p:cxnSp>
        <p:nvCxnSpPr>
          <p:cNvPr id="85" name="Straight Arrow Connector 84"/>
          <p:cNvCxnSpPr>
            <a:stCxn id="84" idx="3"/>
            <a:endCxn id="88" idx="1"/>
          </p:cNvCxnSpPr>
          <p:nvPr/>
        </p:nvCxnSpPr>
        <p:spPr>
          <a:xfrm>
            <a:off x="2956731" y="4478535"/>
            <a:ext cx="1214711" cy="147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171442" y="4237945"/>
            <a:ext cx="1394665" cy="777021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/>
              <a:t>Verify </a:t>
            </a:r>
            <a:r>
              <a:rPr lang="en-US" sz="1100" b="1" dirty="0" smtClean="0"/>
              <a:t>data, create server Signature and save the firmware signature to DB,  </a:t>
            </a:r>
            <a:endParaRPr lang="en-SG" sz="1100" b="1" dirty="0"/>
          </a:p>
        </p:txBody>
      </p:sp>
      <p:cxnSp>
        <p:nvCxnSpPr>
          <p:cNvPr id="89" name="Straight Arrow Connector 88"/>
          <p:cNvCxnSpPr>
            <a:stCxn id="88" idx="1"/>
            <a:endCxn id="94" idx="3"/>
          </p:cNvCxnSpPr>
          <p:nvPr/>
        </p:nvCxnSpPr>
        <p:spPr>
          <a:xfrm flipH="1">
            <a:off x="2896042" y="4626456"/>
            <a:ext cx="1275400" cy="5351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076700" y="4765588"/>
            <a:ext cx="1164792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Server signature/HB</a:t>
            </a:r>
            <a:endParaRPr lang="en-SG" sz="900" dirty="0"/>
          </a:p>
        </p:txBody>
      </p:sp>
      <p:sp>
        <p:nvSpPr>
          <p:cNvPr id="94" name="TextBox 93"/>
          <p:cNvSpPr txBox="1"/>
          <p:nvPr/>
        </p:nvSpPr>
        <p:spPr>
          <a:xfrm>
            <a:off x="1436540" y="4946141"/>
            <a:ext cx="1459502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Load server signature to sensor.</a:t>
            </a:r>
            <a:endParaRPr lang="en-SG" sz="1100" b="1" dirty="0"/>
          </a:p>
        </p:txBody>
      </p:sp>
      <p:cxnSp>
        <p:nvCxnSpPr>
          <p:cNvPr id="101" name="Straight Arrow Connector 100"/>
          <p:cNvCxnSpPr>
            <a:stCxn id="88" idx="3"/>
            <a:endCxn id="27" idx="3"/>
          </p:cNvCxnSpPr>
          <p:nvPr/>
        </p:nvCxnSpPr>
        <p:spPr>
          <a:xfrm flipV="1">
            <a:off x="5566107" y="2840567"/>
            <a:ext cx="1232572" cy="17858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636010" y="4062915"/>
            <a:ext cx="1099038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Insert data to </a:t>
            </a:r>
            <a:r>
              <a:rPr lang="en-US" sz="900" dirty="0" err="1" smtClean="0"/>
              <a:t>dataBase</a:t>
            </a:r>
            <a:endParaRPr lang="en-SG" sz="900" dirty="0"/>
          </a:p>
        </p:txBody>
      </p:sp>
      <p:cxnSp>
        <p:nvCxnSpPr>
          <p:cNvPr id="104" name="Straight Connector 103"/>
          <p:cNvCxnSpPr>
            <a:stCxn id="94" idx="1"/>
          </p:cNvCxnSpPr>
          <p:nvPr/>
        </p:nvCxnSpPr>
        <p:spPr>
          <a:xfrm flipH="1">
            <a:off x="1132010" y="5161585"/>
            <a:ext cx="30453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132010" y="3957303"/>
            <a:ext cx="0" cy="12042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78" idx="1"/>
          </p:cNvCxnSpPr>
          <p:nvPr/>
        </p:nvCxnSpPr>
        <p:spPr>
          <a:xfrm flipV="1">
            <a:off x="1132010" y="3949609"/>
            <a:ext cx="312128" cy="76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4" idx="2"/>
          </p:cNvCxnSpPr>
          <p:nvPr/>
        </p:nvCxnSpPr>
        <p:spPr>
          <a:xfrm>
            <a:off x="2166291" y="5377028"/>
            <a:ext cx="0" cy="2468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987390" y="5670026"/>
            <a:ext cx="732365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end </a:t>
            </a:r>
            <a:endParaRPr lang="en-SG" sz="900" dirty="0"/>
          </a:p>
        </p:txBody>
      </p:sp>
      <p:cxnSp>
        <p:nvCxnSpPr>
          <p:cNvPr id="113" name="Straight Arrow Connector 112"/>
          <p:cNvCxnSpPr>
            <a:stCxn id="94" idx="3"/>
          </p:cNvCxnSpPr>
          <p:nvPr/>
        </p:nvCxnSpPr>
        <p:spPr>
          <a:xfrm>
            <a:off x="2896042" y="5161585"/>
            <a:ext cx="1379128" cy="1853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3166082" y="5161584"/>
            <a:ext cx="109903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 log out </a:t>
            </a:r>
            <a:endParaRPr lang="en-SG" sz="900" dirty="0"/>
          </a:p>
        </p:txBody>
      </p:sp>
      <p:cxnSp>
        <p:nvCxnSpPr>
          <p:cNvPr id="117" name="Straight Connector 116"/>
          <p:cNvCxnSpPr/>
          <p:nvPr/>
        </p:nvCxnSpPr>
        <p:spPr>
          <a:xfrm>
            <a:off x="4760955" y="5507833"/>
            <a:ext cx="0" cy="4661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4752882" y="5973953"/>
            <a:ext cx="1379129" cy="179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6138520" y="1793310"/>
            <a:ext cx="2292" cy="41985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 flipV="1">
            <a:off x="4654068" y="1789975"/>
            <a:ext cx="1486016" cy="3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6462901" y="2518905"/>
            <a:ext cx="69930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Data base</a:t>
            </a:r>
            <a:endParaRPr lang="en-SG" sz="9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8705850" y="436267"/>
            <a:ext cx="2319693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Sensor reader</a:t>
            </a:r>
            <a:r>
              <a:rPr lang="en-US" sz="1200" dirty="0"/>
              <a:t> start[exeSensor.bat]</a:t>
            </a:r>
            <a:endParaRPr lang="en-SG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9076596" y="1008252"/>
            <a:ext cx="1732432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 smtClean="0"/>
              <a:t>Init</a:t>
            </a:r>
            <a:r>
              <a:rPr lang="en-US" sz="1100" b="1" dirty="0" smtClean="0"/>
              <a:t>: Sensor </a:t>
            </a:r>
            <a:r>
              <a:rPr lang="en-US" sz="1100" b="1" dirty="0"/>
              <a:t>UI, client(load </a:t>
            </a:r>
            <a:r>
              <a:rPr lang="en-US" sz="1100" b="1" dirty="0" smtClean="0"/>
              <a:t>CA, </a:t>
            </a:r>
            <a:r>
              <a:rPr lang="en-US" sz="1100" b="1" dirty="0"/>
              <a:t>cert, key</a:t>
            </a:r>
            <a:r>
              <a:rPr lang="en-US" sz="1100" b="1" dirty="0" smtClean="0"/>
              <a:t>), serial port reader, </a:t>
            </a:r>
            <a:r>
              <a:rPr lang="en-US" sz="1100" b="1" dirty="0" err="1" smtClean="0"/>
              <a:t>msg</a:t>
            </a:r>
            <a:r>
              <a:rPr lang="en-US" sz="1100" b="1" dirty="0" smtClean="0"/>
              <a:t> manager.  </a:t>
            </a:r>
            <a:endParaRPr lang="en-SG" sz="11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699749" y="1661292"/>
            <a:ext cx="1589624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 smtClean="0"/>
              <a:t>Init</a:t>
            </a:r>
            <a:r>
              <a:rPr lang="en-US" sz="1100" b="1" dirty="0" smtClean="0"/>
              <a:t>: Sensor registration server thread</a:t>
            </a:r>
            <a:r>
              <a:rPr lang="en-US" sz="1100" b="1" dirty="0"/>
              <a:t>. </a:t>
            </a:r>
            <a:endParaRPr lang="en-SG" sz="1100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785344" y="1331418"/>
            <a:ext cx="1693996" cy="87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2" idx="0"/>
          </p:cNvCxnSpPr>
          <p:nvPr/>
        </p:nvCxnSpPr>
        <p:spPr>
          <a:xfrm>
            <a:off x="7479340" y="1340210"/>
            <a:ext cx="15221" cy="3210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924702" y="2983753"/>
            <a:ext cx="1157027" cy="553998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/>
              <a:t>Start SSL server (5006) wait for sensor connection</a:t>
            </a:r>
            <a:endParaRPr lang="en-SG" sz="1000" b="1" dirty="0"/>
          </a:p>
        </p:txBody>
      </p:sp>
      <p:cxnSp>
        <p:nvCxnSpPr>
          <p:cNvPr id="46" name="Straight Arrow Connector 45"/>
          <p:cNvCxnSpPr>
            <a:stCxn id="72" idx="2"/>
            <a:endCxn id="86" idx="0"/>
          </p:cNvCxnSpPr>
          <p:nvPr/>
        </p:nvCxnSpPr>
        <p:spPr>
          <a:xfrm>
            <a:off x="7494561" y="2092179"/>
            <a:ext cx="8655" cy="8915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0010038" y="743791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9045819" y="1917001"/>
            <a:ext cx="1708774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Connected to sensor and fetch registration info(id, type, version, signature)</a:t>
            </a:r>
            <a:endParaRPr lang="en-SG" sz="1100" b="1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9982195" y="1680071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5" idx="2"/>
            <a:endCxn id="91" idx="3"/>
          </p:cNvCxnSpPr>
          <p:nvPr/>
        </p:nvCxnSpPr>
        <p:spPr>
          <a:xfrm flipH="1" flipV="1">
            <a:off x="10754593" y="2217083"/>
            <a:ext cx="515206" cy="86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be 54"/>
          <p:cNvSpPr/>
          <p:nvPr/>
        </p:nvSpPr>
        <p:spPr>
          <a:xfrm>
            <a:off x="11269799" y="2033962"/>
            <a:ext cx="712177" cy="306848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XAKA sensor</a:t>
            </a:r>
            <a:endParaRPr lang="en-SG" sz="800" dirty="0"/>
          </a:p>
        </p:txBody>
      </p:sp>
      <p:cxnSp>
        <p:nvCxnSpPr>
          <p:cNvPr id="97" name="Straight Arrow Connector 96"/>
          <p:cNvCxnSpPr>
            <a:stCxn id="105" idx="1"/>
            <a:endCxn id="86" idx="3"/>
          </p:cNvCxnSpPr>
          <p:nvPr/>
        </p:nvCxnSpPr>
        <p:spPr>
          <a:xfrm flipH="1">
            <a:off x="8081729" y="3042437"/>
            <a:ext cx="1257294" cy="2183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lowchart: Terminator 104"/>
          <p:cNvSpPr/>
          <p:nvPr/>
        </p:nvSpPr>
        <p:spPr>
          <a:xfrm>
            <a:off x="9339023" y="2881740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Select sever and try to connect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endCxn id="105" idx="0"/>
          </p:cNvCxnSpPr>
          <p:nvPr/>
        </p:nvCxnSpPr>
        <p:spPr>
          <a:xfrm>
            <a:off x="9982195" y="2581104"/>
            <a:ext cx="11856" cy="3006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355040" y="3023166"/>
            <a:ext cx="1099038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Connect request</a:t>
            </a:r>
            <a:endParaRPr lang="en-SG" sz="800" dirty="0"/>
          </a:p>
        </p:txBody>
      </p:sp>
      <p:sp>
        <p:nvSpPr>
          <p:cNvPr id="118" name="Flowchart: Terminator 117"/>
          <p:cNvSpPr/>
          <p:nvPr/>
        </p:nvSpPr>
        <p:spPr>
          <a:xfrm>
            <a:off x="9444537" y="3553135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Generate registration message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20" name="Straight Arrow Connector 119"/>
          <p:cNvCxnSpPr>
            <a:stCxn id="86" idx="3"/>
            <a:endCxn id="118" idx="1"/>
          </p:cNvCxnSpPr>
          <p:nvPr/>
        </p:nvCxnSpPr>
        <p:spPr>
          <a:xfrm>
            <a:off x="8081729" y="3260752"/>
            <a:ext cx="1362808" cy="4530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8274340" y="3401098"/>
            <a:ext cx="1154551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Heartbeat</a:t>
            </a:r>
            <a:r>
              <a:rPr lang="en-US" sz="900" dirty="0"/>
              <a:t> response</a:t>
            </a:r>
            <a:endParaRPr lang="en-SG" sz="900" dirty="0"/>
          </a:p>
        </p:txBody>
      </p:sp>
      <p:sp>
        <p:nvSpPr>
          <p:cNvPr id="123" name="TextBox 122"/>
          <p:cNvSpPr txBox="1"/>
          <p:nvPr/>
        </p:nvSpPr>
        <p:spPr>
          <a:xfrm>
            <a:off x="7102366" y="3848717"/>
            <a:ext cx="966402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Verify sensor</a:t>
            </a:r>
            <a:endParaRPr lang="en-SG" sz="1100" b="1" dirty="0"/>
          </a:p>
          <a:p>
            <a:r>
              <a:rPr lang="en-US" sz="1100" b="1" dirty="0" smtClean="0"/>
              <a:t>Registration</a:t>
            </a:r>
            <a:endParaRPr lang="en-SG" sz="1100" b="1" dirty="0"/>
          </a:p>
        </p:txBody>
      </p:sp>
      <p:cxnSp>
        <p:nvCxnSpPr>
          <p:cNvPr id="124" name="Straight Arrow Connector 123"/>
          <p:cNvCxnSpPr>
            <a:endCxn id="123" idx="3"/>
          </p:cNvCxnSpPr>
          <p:nvPr/>
        </p:nvCxnSpPr>
        <p:spPr>
          <a:xfrm flipH="1">
            <a:off x="8068768" y="3750323"/>
            <a:ext cx="1290642" cy="3138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8262464" y="3817369"/>
            <a:ext cx="1218133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Registration  request</a:t>
            </a:r>
            <a:endParaRPr lang="en-SG" sz="800" dirty="0"/>
          </a:p>
        </p:txBody>
      </p:sp>
      <p:cxnSp>
        <p:nvCxnSpPr>
          <p:cNvPr id="129" name="Straight Arrow Connector 128"/>
          <p:cNvCxnSpPr/>
          <p:nvPr/>
        </p:nvCxnSpPr>
        <p:spPr>
          <a:xfrm>
            <a:off x="6819967" y="4036633"/>
            <a:ext cx="28239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27" idx="3"/>
          </p:cNvCxnSpPr>
          <p:nvPr/>
        </p:nvCxnSpPr>
        <p:spPr>
          <a:xfrm>
            <a:off x="6798679" y="2840567"/>
            <a:ext cx="21288" cy="1217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9507613" y="4166912"/>
            <a:ext cx="1897444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Active UI, start to read the data from sensor periodically </a:t>
            </a:r>
            <a:endParaRPr lang="en-SG" sz="1100" b="1" dirty="0"/>
          </a:p>
        </p:txBody>
      </p:sp>
      <p:cxnSp>
        <p:nvCxnSpPr>
          <p:cNvPr id="135" name="Straight Arrow Connector 134"/>
          <p:cNvCxnSpPr>
            <a:stCxn id="123" idx="3"/>
            <a:endCxn id="134" idx="1"/>
          </p:cNvCxnSpPr>
          <p:nvPr/>
        </p:nvCxnSpPr>
        <p:spPr>
          <a:xfrm>
            <a:off x="8068768" y="4064161"/>
            <a:ext cx="1438845" cy="318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8201446" y="4106867"/>
            <a:ext cx="1267711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Heartbeat response</a:t>
            </a:r>
            <a:endParaRPr lang="en-SG" sz="800" dirty="0"/>
          </a:p>
        </p:txBody>
      </p:sp>
      <p:cxnSp>
        <p:nvCxnSpPr>
          <p:cNvPr id="143" name="Straight Arrow Connector 142"/>
          <p:cNvCxnSpPr>
            <a:endCxn id="134" idx="3"/>
          </p:cNvCxnSpPr>
          <p:nvPr/>
        </p:nvCxnSpPr>
        <p:spPr>
          <a:xfrm flipH="1">
            <a:off x="11405057" y="4376962"/>
            <a:ext cx="241134" cy="53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endCxn id="55" idx="3"/>
          </p:cNvCxnSpPr>
          <p:nvPr/>
        </p:nvCxnSpPr>
        <p:spPr>
          <a:xfrm flipH="1" flipV="1">
            <a:off x="11587532" y="2340810"/>
            <a:ext cx="58659" cy="2036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H="1" flipV="1">
            <a:off x="10912707" y="2603262"/>
            <a:ext cx="30777" cy="158390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10566407" y="3072889"/>
            <a:ext cx="105025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Registration  fail</a:t>
            </a:r>
            <a:endParaRPr lang="en-SG" sz="900" dirty="0"/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10509958" y="4611006"/>
            <a:ext cx="5642" cy="2699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0140300" y="4891547"/>
            <a:ext cx="1124825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User close reader</a:t>
            </a:r>
            <a:endParaRPr lang="en-SG" sz="900" dirty="0"/>
          </a:p>
        </p:txBody>
      </p:sp>
      <p:cxnSp>
        <p:nvCxnSpPr>
          <p:cNvPr id="161" name="Straight Arrow Connector 160"/>
          <p:cNvCxnSpPr>
            <a:stCxn id="134" idx="1"/>
            <a:endCxn id="170" idx="3"/>
          </p:cNvCxnSpPr>
          <p:nvPr/>
        </p:nvCxnSpPr>
        <p:spPr>
          <a:xfrm flipH="1">
            <a:off x="8028700" y="4382356"/>
            <a:ext cx="1478913" cy="2539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8283130" y="4435736"/>
            <a:ext cx="924687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logout</a:t>
            </a:r>
            <a:endParaRPr lang="en-SG" sz="900" dirty="0"/>
          </a:p>
        </p:txBody>
      </p:sp>
      <p:sp>
        <p:nvSpPr>
          <p:cNvPr id="170" name="Flowchart: Terminator 169"/>
          <p:cNvSpPr/>
          <p:nvPr/>
        </p:nvSpPr>
        <p:spPr>
          <a:xfrm>
            <a:off x="6657883" y="4476744"/>
            <a:ext cx="1370817" cy="319116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Logout the client wait for new connection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71" name="Straight Arrow Connector 170"/>
          <p:cNvCxnSpPr>
            <a:endCxn id="86" idx="1"/>
          </p:cNvCxnSpPr>
          <p:nvPr/>
        </p:nvCxnSpPr>
        <p:spPr>
          <a:xfrm flipV="1">
            <a:off x="6622100" y="3260752"/>
            <a:ext cx="302602" cy="2557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endCxn id="170" idx="1"/>
          </p:cNvCxnSpPr>
          <p:nvPr/>
        </p:nvCxnSpPr>
        <p:spPr>
          <a:xfrm>
            <a:off x="6619052" y="3516514"/>
            <a:ext cx="38831" cy="11197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6375171" y="4983154"/>
            <a:ext cx="3590207" cy="146193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# Message sample: </a:t>
            </a:r>
            <a:r>
              <a:rPr lang="en-SG" sz="900" dirty="0" smtClean="0"/>
              <a:t>‘</a:t>
            </a:r>
            <a:r>
              <a:rPr lang="en-SG" sz="900" dirty="0" err="1" smtClean="0"/>
              <a:t>C</a:t>
            </a:r>
            <a:r>
              <a:rPr lang="en-SG" sz="900" dirty="0" err="1"/>
              <a:t>'.encode</a:t>
            </a:r>
            <a:r>
              <a:rPr lang="en-SG" sz="900" dirty="0"/>
              <a:t>('utf-8</a:t>
            </a:r>
            <a:r>
              <a:rPr lang="en-SG" sz="900" dirty="0" smtClean="0"/>
              <a:t>')+</a:t>
            </a:r>
            <a:r>
              <a:rPr lang="en-SG" sz="900" dirty="0" err="1" smtClean="0"/>
              <a:t>dict</a:t>
            </a:r>
            <a:r>
              <a:rPr lang="en-SG" sz="900" dirty="0" smtClean="0"/>
              <a:t>{‘act’: </a:t>
            </a:r>
            <a:r>
              <a:rPr lang="en-SG" sz="900" dirty="0" err="1" smtClean="0"/>
              <a:t>str</a:t>
            </a:r>
            <a:r>
              <a:rPr lang="en-SG" sz="900" dirty="0" smtClean="0"/>
              <a:t>, [data]}</a:t>
            </a:r>
            <a:endParaRPr lang="en-SG" sz="900" dirty="0"/>
          </a:p>
          <a:p>
            <a:r>
              <a:rPr lang="en-SG" sz="800" dirty="0" smtClean="0"/>
              <a:t># </a:t>
            </a:r>
            <a:r>
              <a:rPr lang="en-SG" sz="800" dirty="0"/>
              <a:t>Action type:</a:t>
            </a:r>
          </a:p>
          <a:p>
            <a:r>
              <a:rPr lang="en-SG" sz="800" dirty="0" smtClean="0"/>
              <a:t># </a:t>
            </a:r>
            <a:r>
              <a:rPr lang="en-SG" sz="800" dirty="0"/>
              <a:t>CR - Connection request	# SR - Signature </a:t>
            </a:r>
            <a:r>
              <a:rPr lang="en-SG" sz="800" dirty="0" smtClean="0"/>
              <a:t>response</a:t>
            </a:r>
            <a:endParaRPr lang="en-SG" sz="800" dirty="0"/>
          </a:p>
          <a:p>
            <a:r>
              <a:rPr lang="en-SG" sz="800" dirty="0"/>
              <a:t># HB - Heart beat (feedback)	# RG - Sensor Gateway registration. </a:t>
            </a:r>
          </a:p>
          <a:p>
            <a:endParaRPr lang="en-SG" sz="800" dirty="0"/>
          </a:p>
          <a:p>
            <a:r>
              <a:rPr lang="en-SG" sz="800" dirty="0"/>
              <a:t># LI1 - Login request step 1 [Username + random1(client-&gt;sever)]</a:t>
            </a:r>
          </a:p>
          <a:p>
            <a:r>
              <a:rPr lang="en-SG" sz="800" dirty="0"/>
              <a:t># LR1 - Login response 1 [random1 + random2(client&lt;-server)]</a:t>
            </a:r>
          </a:p>
          <a:p>
            <a:r>
              <a:rPr lang="en-SG" sz="800" dirty="0"/>
              <a:t># LI2 - Login request step2 [random2 + password]</a:t>
            </a:r>
          </a:p>
          <a:p>
            <a:r>
              <a:rPr lang="en-SG" sz="800" dirty="0"/>
              <a:t># LR2 - Login response 2 [Challenge for SWATT</a:t>
            </a:r>
            <a:r>
              <a:rPr lang="en-SG" sz="800" dirty="0" smtClean="0"/>
              <a:t>]</a:t>
            </a:r>
          </a:p>
          <a:p>
            <a:r>
              <a:rPr lang="en-SG" sz="800" dirty="0"/>
              <a:t># LO - Logout </a:t>
            </a:r>
            <a:r>
              <a:rPr lang="en-SG" sz="800" dirty="0" err="1"/>
              <a:t>requst</a:t>
            </a:r>
            <a:r>
              <a:rPr lang="en-SG" sz="800" dirty="0" smtClean="0"/>
              <a:t>.</a:t>
            </a:r>
          </a:p>
          <a:p>
            <a:r>
              <a:rPr lang="en-SG" sz="800" dirty="0" smtClean="0"/>
              <a:t># </a:t>
            </a:r>
            <a:r>
              <a:rPr lang="en-SG" sz="800" dirty="0"/>
              <a:t>CF - Certificate file fetch. 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8289373" y="3016524"/>
            <a:ext cx="1033831" cy="69617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7" name="TextBox 186"/>
          <p:cNvSpPr txBox="1"/>
          <p:nvPr/>
        </p:nvSpPr>
        <p:spPr>
          <a:xfrm>
            <a:off x="8201446" y="2821975"/>
            <a:ext cx="106827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accent2"/>
                </a:solidFill>
              </a:rPr>
              <a:t>SSL verify</a:t>
            </a:r>
            <a:endParaRPr lang="en-SG" sz="900" b="1" dirty="0">
              <a:solidFill>
                <a:schemeClr val="accent2"/>
              </a:solidFill>
            </a:endParaRPr>
          </a:p>
        </p:txBody>
      </p:sp>
      <p:cxnSp>
        <p:nvCxnSpPr>
          <p:cNvPr id="126" name="Straight Arrow Connector 125"/>
          <p:cNvCxnSpPr>
            <a:stCxn id="27" idx="2"/>
            <a:endCxn id="24" idx="3"/>
          </p:cNvCxnSpPr>
          <p:nvPr/>
        </p:nvCxnSpPr>
        <p:spPr>
          <a:xfrm flipH="1">
            <a:off x="5363314" y="2603263"/>
            <a:ext cx="1022126" cy="394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3079860" y="4381873"/>
            <a:ext cx="1004142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Firmware Signature</a:t>
            </a:r>
            <a:endParaRPr lang="en-SG" sz="800" dirty="0"/>
          </a:p>
        </p:txBody>
      </p:sp>
      <p:cxnSp>
        <p:nvCxnSpPr>
          <p:cNvPr id="166" name="Straight Arrow Connector 165"/>
          <p:cNvCxnSpPr/>
          <p:nvPr/>
        </p:nvCxnSpPr>
        <p:spPr>
          <a:xfrm>
            <a:off x="4598331" y="3886277"/>
            <a:ext cx="7318" cy="3431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 flipV="1">
            <a:off x="1307884" y="1680071"/>
            <a:ext cx="32179" cy="157392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H="1">
            <a:off x="1336008" y="3239179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>
            <a:off x="1322053" y="2669040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H="1">
            <a:off x="1291091" y="2047977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4286896" y="5246223"/>
            <a:ext cx="978014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Logout client</a:t>
            </a:r>
            <a:endParaRPr lang="en-SG" sz="1100" b="1" dirty="0"/>
          </a:p>
        </p:txBody>
      </p:sp>
      <p:cxnSp>
        <p:nvCxnSpPr>
          <p:cNvPr id="180" name="Straight Arrow Connector 179"/>
          <p:cNvCxnSpPr/>
          <p:nvPr/>
        </p:nvCxnSpPr>
        <p:spPr>
          <a:xfrm>
            <a:off x="4621511" y="5011724"/>
            <a:ext cx="12041" cy="2334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6191649" y="1141552"/>
            <a:ext cx="10781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 smtClean="0"/>
              <a:t>DB_mgr</a:t>
            </a:r>
            <a:r>
              <a:rPr lang="en-US" sz="900" b="1" dirty="0" smtClean="0"/>
              <a:t>(pass in)</a:t>
            </a:r>
            <a:endParaRPr lang="en-SG" sz="900" b="1" dirty="0"/>
          </a:p>
          <a:p>
            <a:endParaRPr lang="en-SG" dirty="0"/>
          </a:p>
        </p:txBody>
      </p:sp>
      <p:sp>
        <p:nvSpPr>
          <p:cNvPr id="218" name="TextBox 217"/>
          <p:cNvSpPr txBox="1"/>
          <p:nvPr/>
        </p:nvSpPr>
        <p:spPr>
          <a:xfrm>
            <a:off x="10719141" y="1947748"/>
            <a:ext cx="70420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signature</a:t>
            </a:r>
            <a:endParaRPr lang="en-SG" sz="900" dirty="0"/>
          </a:p>
        </p:txBody>
      </p:sp>
      <p:cxnSp>
        <p:nvCxnSpPr>
          <p:cNvPr id="222" name="Straight Arrow Connector 221"/>
          <p:cNvCxnSpPr/>
          <p:nvPr/>
        </p:nvCxnSpPr>
        <p:spPr>
          <a:xfrm>
            <a:off x="10671573" y="3043461"/>
            <a:ext cx="241134" cy="844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10770238" y="3708471"/>
            <a:ext cx="173246" cy="422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99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108961" y="413886"/>
            <a:ext cx="399443" cy="310968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202318" y="797110"/>
            <a:ext cx="2656381" cy="2726465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3758667" y="797111"/>
            <a:ext cx="2077994" cy="2234848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>
            <a:endCxn id="7" idx="0"/>
          </p:cNvCxnSpPr>
          <p:nvPr/>
        </p:nvCxnSpPr>
        <p:spPr>
          <a:xfrm>
            <a:off x="5980782" y="288753"/>
            <a:ext cx="0" cy="326775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60780" y="3556507"/>
            <a:ext cx="733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Internet</a:t>
            </a:r>
            <a:endParaRPr lang="en-SG" sz="1200" b="1" dirty="0"/>
          </a:p>
        </p:txBody>
      </p:sp>
      <p:sp>
        <p:nvSpPr>
          <p:cNvPr id="8" name="Rectangle 7"/>
          <p:cNvSpPr/>
          <p:nvPr/>
        </p:nvSpPr>
        <p:spPr>
          <a:xfrm>
            <a:off x="6271474" y="797110"/>
            <a:ext cx="2666828" cy="2689040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183454" y="848420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738610" y="828507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406852" y="797843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902363" y="294018"/>
            <a:ext cx="15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PI </a:t>
            </a:r>
            <a:endParaRPr lang="en-SG" dirty="0"/>
          </a:p>
        </p:txBody>
      </p:sp>
      <p:sp>
        <p:nvSpPr>
          <p:cNvPr id="28" name="TextBox 27"/>
          <p:cNvSpPr txBox="1"/>
          <p:nvPr/>
        </p:nvSpPr>
        <p:spPr>
          <a:xfrm>
            <a:off x="6458386" y="288753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31" name="Rectangle 30"/>
          <p:cNvSpPr/>
          <p:nvPr/>
        </p:nvSpPr>
        <p:spPr>
          <a:xfrm>
            <a:off x="666731" y="1217210"/>
            <a:ext cx="2035584" cy="47627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Use the SWATT challenge string get the random block/bytes memory address/file position.</a:t>
            </a:r>
            <a:endParaRPr lang="en-SG" sz="11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702315" y="1400206"/>
            <a:ext cx="531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47637" y="3556507"/>
            <a:ext cx="3222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OPTEE driver  &lt;=&gt;  Tee-supplicant service 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386484" y="1400810"/>
            <a:ext cx="704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874459" y="1131925"/>
            <a:ext cx="11083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Bytes address </a:t>
            </a:r>
            <a:endParaRPr lang="en-US" sz="1050" b="1" dirty="0"/>
          </a:p>
        </p:txBody>
      </p:sp>
      <p:sp>
        <p:nvSpPr>
          <p:cNvPr id="47" name="Rectangle 46"/>
          <p:cNvSpPr/>
          <p:nvPr/>
        </p:nvSpPr>
        <p:spPr>
          <a:xfrm>
            <a:off x="4124426" y="1235031"/>
            <a:ext cx="1462881" cy="39718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Fetch related  bytes data from the address </a:t>
            </a:r>
            <a:endParaRPr lang="en-SG" sz="1100" dirty="0"/>
          </a:p>
        </p:txBody>
      </p:sp>
      <p:sp>
        <p:nvSpPr>
          <p:cNvPr id="50" name="Rectangle 49"/>
          <p:cNvSpPr/>
          <p:nvPr/>
        </p:nvSpPr>
        <p:spPr>
          <a:xfrm>
            <a:off x="6445353" y="1204783"/>
            <a:ext cx="1889080" cy="35893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Fetch the pre-saved file base on the message in step1 </a:t>
            </a:r>
            <a:endParaRPr lang="en-SG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345373" y="1553805"/>
            <a:ext cx="0" cy="288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52453" y="2929935"/>
            <a:ext cx="1977997" cy="41022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Encrypt the SWATT final result by AES256 session key[B]</a:t>
            </a:r>
            <a:endParaRPr lang="en-SG" sz="1100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6209748" y="5735966"/>
            <a:ext cx="1495421" cy="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01368" y="2371397"/>
            <a:ext cx="1474086" cy="4546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Add bytes to SWATT </a:t>
            </a:r>
            <a:r>
              <a:rPr lang="en-US" sz="1100" dirty="0"/>
              <a:t>checksum </a:t>
            </a:r>
            <a:r>
              <a:rPr lang="en-US" sz="1100" dirty="0" smtClean="0"/>
              <a:t>calculation</a:t>
            </a:r>
            <a:endParaRPr lang="en-SG" sz="1100" dirty="0"/>
          </a:p>
        </p:txBody>
      </p:sp>
      <p:sp>
        <p:nvSpPr>
          <p:cNvPr id="64" name="Rectangle 63"/>
          <p:cNvSpPr/>
          <p:nvPr/>
        </p:nvSpPr>
        <p:spPr>
          <a:xfrm>
            <a:off x="6458972" y="1862070"/>
            <a:ext cx="1871375" cy="67551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Calculate the SWATT checksum value base on the same block size, challenge string and iteration time.</a:t>
            </a:r>
            <a:endParaRPr lang="en-SG" sz="1100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7387481" y="2561399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Flowchart: Magnetic Disk 65"/>
          <p:cNvSpPr/>
          <p:nvPr/>
        </p:nvSpPr>
        <p:spPr>
          <a:xfrm>
            <a:off x="8437933" y="1693480"/>
            <a:ext cx="392782" cy="38075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0" name="Rectangle 69"/>
          <p:cNvSpPr/>
          <p:nvPr/>
        </p:nvSpPr>
        <p:spPr>
          <a:xfrm>
            <a:off x="4120608" y="2340638"/>
            <a:ext cx="1360480" cy="3939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Forward message to Trust-Server</a:t>
            </a:r>
            <a:endParaRPr lang="en-SG" sz="1100" dirty="0"/>
          </a:p>
        </p:txBody>
      </p:sp>
      <p:cxnSp>
        <p:nvCxnSpPr>
          <p:cNvPr id="72" name="Elbow Connector 71"/>
          <p:cNvCxnSpPr/>
          <p:nvPr/>
        </p:nvCxnSpPr>
        <p:spPr>
          <a:xfrm rot="10800000">
            <a:off x="8123370" y="5188575"/>
            <a:ext cx="1682061" cy="6587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4271201" y="5412062"/>
            <a:ext cx="1495421" cy="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r="11155"/>
          <a:stretch/>
        </p:blipFill>
        <p:spPr>
          <a:xfrm>
            <a:off x="5018912" y="1842159"/>
            <a:ext cx="372103" cy="46416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5204044" y="1644665"/>
            <a:ext cx="3357" cy="235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Diamond 15"/>
          <p:cNvSpPr/>
          <p:nvPr/>
        </p:nvSpPr>
        <p:spPr>
          <a:xfrm>
            <a:off x="1269921" y="1856090"/>
            <a:ext cx="1427545" cy="49523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Finished iteration ?</a:t>
            </a:r>
            <a:endParaRPr lang="en-SG" sz="900" dirty="0"/>
          </a:p>
        </p:txBody>
      </p:sp>
      <p:cxnSp>
        <p:nvCxnSpPr>
          <p:cNvPr id="18" name="Elbow Connector 17"/>
          <p:cNvCxnSpPr>
            <a:stCxn id="47" idx="2"/>
            <a:endCxn id="16" idx="3"/>
          </p:cNvCxnSpPr>
          <p:nvPr/>
        </p:nvCxnSpPr>
        <p:spPr>
          <a:xfrm rot="5400000">
            <a:off x="3540923" y="788762"/>
            <a:ext cx="471489" cy="21584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922541" y="1823567"/>
            <a:ext cx="11083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Bytes data </a:t>
            </a:r>
            <a:endParaRPr lang="en-US" sz="1050" b="1" dirty="0"/>
          </a:p>
        </p:txBody>
      </p:sp>
      <p:cxnSp>
        <p:nvCxnSpPr>
          <p:cNvPr id="20" name="Elbow Connector 19"/>
          <p:cNvCxnSpPr>
            <a:stCxn id="16" idx="1"/>
            <a:endCxn id="63" idx="0"/>
          </p:cNvCxnSpPr>
          <p:nvPr/>
        </p:nvCxnSpPr>
        <p:spPr>
          <a:xfrm rot="10800000" flipV="1">
            <a:off x="1038411" y="2103707"/>
            <a:ext cx="231510" cy="267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017848" y="1880019"/>
            <a:ext cx="3766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No</a:t>
            </a:r>
            <a:endParaRPr lang="en-US" sz="105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770021" y="1693480"/>
            <a:ext cx="0" cy="657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2"/>
          </p:cNvCxnSpPr>
          <p:nvPr/>
        </p:nvCxnSpPr>
        <p:spPr>
          <a:xfrm flipH="1">
            <a:off x="1976167" y="2351323"/>
            <a:ext cx="0" cy="558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976167" y="2598202"/>
            <a:ext cx="3766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Yes</a:t>
            </a:r>
            <a:endParaRPr lang="en-US" sz="1050" dirty="0"/>
          </a:p>
        </p:txBody>
      </p:sp>
      <p:cxnSp>
        <p:nvCxnSpPr>
          <p:cNvPr id="30" name="Elbow Connector 29"/>
          <p:cNvCxnSpPr>
            <a:stCxn id="57" idx="3"/>
            <a:endCxn id="70" idx="1"/>
          </p:cNvCxnSpPr>
          <p:nvPr/>
        </p:nvCxnSpPr>
        <p:spPr>
          <a:xfrm flipV="1">
            <a:off x="2630450" y="2537588"/>
            <a:ext cx="1490158" cy="5974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endCxn id="50" idx="3"/>
          </p:cNvCxnSpPr>
          <p:nvPr/>
        </p:nvCxnSpPr>
        <p:spPr>
          <a:xfrm rot="16200000" flipV="1">
            <a:off x="8329765" y="1388920"/>
            <a:ext cx="309229" cy="2998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6458386" y="2788557"/>
            <a:ext cx="2421323" cy="58712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Decrypt the message to get the SWATT value from gate way then compare with </a:t>
            </a:r>
            <a:r>
              <a:rPr lang="en-US" sz="1100" dirty="0"/>
              <a:t>the server’s SWATT </a:t>
            </a:r>
            <a:r>
              <a:rPr lang="en-US" sz="1100" dirty="0" smtClean="0"/>
              <a:t>result.  </a:t>
            </a:r>
            <a:endParaRPr lang="en-SG" sz="1100" dirty="0"/>
          </a:p>
        </p:txBody>
      </p:sp>
      <p:cxnSp>
        <p:nvCxnSpPr>
          <p:cNvPr id="73" name="Elbow Connector 72"/>
          <p:cNvCxnSpPr>
            <a:stCxn id="70" idx="3"/>
            <a:endCxn id="75" idx="1"/>
          </p:cNvCxnSpPr>
          <p:nvPr/>
        </p:nvCxnSpPr>
        <p:spPr>
          <a:xfrm>
            <a:off x="5481088" y="2537588"/>
            <a:ext cx="977298" cy="544532"/>
          </a:xfrm>
          <a:prstGeom prst="bentConnector3">
            <a:avLst>
              <a:gd name="adj1" fmla="val 6181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713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108961" y="413885"/>
            <a:ext cx="399443" cy="279839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540820" y="797110"/>
            <a:ext cx="2317879" cy="211275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3730223" y="798015"/>
            <a:ext cx="2608446" cy="2414263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>
            <a:off x="6809874" y="288753"/>
            <a:ext cx="0" cy="300186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21047" y="3334560"/>
            <a:ext cx="733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Internet</a:t>
            </a:r>
            <a:endParaRPr lang="en-SG" sz="1200" b="1" dirty="0"/>
          </a:p>
        </p:txBody>
      </p:sp>
      <p:sp>
        <p:nvSpPr>
          <p:cNvPr id="8" name="Rectangle 7"/>
          <p:cNvSpPr/>
          <p:nvPr/>
        </p:nvSpPr>
        <p:spPr>
          <a:xfrm>
            <a:off x="7262261" y="797110"/>
            <a:ext cx="2151275" cy="2415168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683387" y="810299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796556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255873" y="857323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902363" y="294018"/>
            <a:ext cx="15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PI </a:t>
            </a:r>
            <a:endParaRPr lang="en-SG" dirty="0"/>
          </a:p>
        </p:txBody>
      </p:sp>
      <p:sp>
        <p:nvSpPr>
          <p:cNvPr id="28" name="TextBox 27"/>
          <p:cNvSpPr txBox="1"/>
          <p:nvPr/>
        </p:nvSpPr>
        <p:spPr>
          <a:xfrm>
            <a:off x="7352297" y="288753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38" name="TextBox 37"/>
          <p:cNvSpPr txBox="1"/>
          <p:nvPr/>
        </p:nvSpPr>
        <p:spPr>
          <a:xfrm>
            <a:off x="2185526" y="3289210"/>
            <a:ext cx="3222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OPTEE driver  &lt;=&gt;  Tee-supplicant service 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457684" y="2481536"/>
            <a:ext cx="1320043" cy="55253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Record the program execution data in Database </a:t>
            </a:r>
            <a:endParaRPr lang="en-SG" sz="1100" dirty="0"/>
          </a:p>
        </p:txBody>
      </p:sp>
      <p:sp>
        <p:nvSpPr>
          <p:cNvPr id="50" name="Rectangle 49"/>
          <p:cNvSpPr/>
          <p:nvPr/>
        </p:nvSpPr>
        <p:spPr>
          <a:xfrm>
            <a:off x="7381195" y="1186258"/>
            <a:ext cx="1871960" cy="55737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Encrypt the gateway’s SWATT value </a:t>
            </a:r>
            <a:r>
              <a:rPr lang="en-US" sz="1100" dirty="0"/>
              <a:t>and </a:t>
            </a:r>
            <a:r>
              <a:rPr lang="en-US" sz="1100" dirty="0" smtClean="0"/>
              <a:t>authorization result by session key[B].</a:t>
            </a:r>
            <a:endParaRPr lang="en-SG" sz="1100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8117705" y="1773089"/>
            <a:ext cx="1" cy="708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213955" y="1271424"/>
            <a:ext cx="1552579" cy="2575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Forward message to TA.</a:t>
            </a:r>
            <a:endParaRPr lang="en-SG" sz="1100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5779568" y="1368447"/>
            <a:ext cx="1572729" cy="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16014" y="1226930"/>
            <a:ext cx="2064612" cy="60187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Decrypt the message by Key[B], compare the SWATT value and get </a:t>
            </a:r>
            <a:r>
              <a:rPr lang="en-US" sz="1100" dirty="0"/>
              <a:t>the </a:t>
            </a:r>
            <a:r>
              <a:rPr lang="en-US" sz="1100" dirty="0" smtClean="0"/>
              <a:t>authorization result.</a:t>
            </a:r>
            <a:endParaRPr lang="en-SG" sz="1100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2695074" y="1365232"/>
            <a:ext cx="1489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952820" y="2511774"/>
            <a:ext cx="2293975" cy="4987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Get the program execution information and library  dependency, send the message to server </a:t>
            </a:r>
            <a:endParaRPr lang="en-SG" sz="1100" dirty="0"/>
          </a:p>
        </p:txBody>
      </p:sp>
      <p:sp>
        <p:nvSpPr>
          <p:cNvPr id="43" name="Diamond 42"/>
          <p:cNvSpPr/>
          <p:nvPr/>
        </p:nvSpPr>
        <p:spPr>
          <a:xfrm>
            <a:off x="708134" y="2051407"/>
            <a:ext cx="1667826" cy="44061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Authorizationreuslt ?</a:t>
            </a:r>
            <a:endParaRPr lang="en-SG" sz="900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1542047" y="1828799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054644" y="1773089"/>
            <a:ext cx="1113572" cy="45484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Removed </a:t>
            </a:r>
            <a:r>
              <a:rPr lang="en-US" sz="1100" dirty="0"/>
              <a:t>the vulnerable </a:t>
            </a:r>
            <a:r>
              <a:rPr lang="en-US" sz="1100" dirty="0" smtClean="0"/>
              <a:t>file.</a:t>
            </a:r>
            <a:endParaRPr lang="en-SG" sz="1100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r="11155"/>
          <a:stretch/>
        </p:blipFill>
        <p:spPr>
          <a:xfrm>
            <a:off x="5688364" y="1691187"/>
            <a:ext cx="372103" cy="46416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5168216" y="1925053"/>
            <a:ext cx="486792" cy="5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Multiply 15"/>
          <p:cNvSpPr/>
          <p:nvPr/>
        </p:nvSpPr>
        <p:spPr>
          <a:xfrm>
            <a:off x="5547008" y="1661491"/>
            <a:ext cx="631169" cy="566441"/>
          </a:xfrm>
          <a:prstGeom prst="mathMultiply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8" name="Elbow Connector 17"/>
          <p:cNvCxnSpPr>
            <a:stCxn id="43" idx="3"/>
          </p:cNvCxnSpPr>
          <p:nvPr/>
        </p:nvCxnSpPr>
        <p:spPr>
          <a:xfrm flipV="1">
            <a:off x="2375960" y="1930472"/>
            <a:ext cx="1678683" cy="3412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429025" y="2078163"/>
            <a:ext cx="3766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fail</a:t>
            </a:r>
            <a:endParaRPr lang="en-US" sz="1050" dirty="0"/>
          </a:p>
        </p:txBody>
      </p:sp>
      <p:cxnSp>
        <p:nvCxnSpPr>
          <p:cNvPr id="20" name="Elbow Connector 19"/>
          <p:cNvCxnSpPr>
            <a:stCxn id="43" idx="2"/>
            <a:endCxn id="76" idx="1"/>
          </p:cNvCxnSpPr>
          <p:nvPr/>
        </p:nvCxnSpPr>
        <p:spPr>
          <a:xfrm rot="16200000" flipH="1">
            <a:off x="2612870" y="1421201"/>
            <a:ext cx="269126" cy="24107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999352" y="2538023"/>
            <a:ext cx="6812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success</a:t>
            </a:r>
            <a:endParaRPr lang="en-US" sz="1050" dirty="0"/>
          </a:p>
        </p:txBody>
      </p:sp>
      <p:cxnSp>
        <p:nvCxnSpPr>
          <p:cNvPr id="23" name="Straight Arrow Connector 22"/>
          <p:cNvCxnSpPr>
            <a:endCxn id="47" idx="1"/>
          </p:cNvCxnSpPr>
          <p:nvPr/>
        </p:nvCxnSpPr>
        <p:spPr>
          <a:xfrm>
            <a:off x="6246796" y="2757803"/>
            <a:ext cx="1210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lowchart: Magnetic Disk 67"/>
          <p:cNvSpPr/>
          <p:nvPr/>
        </p:nvSpPr>
        <p:spPr>
          <a:xfrm>
            <a:off x="8837846" y="1944711"/>
            <a:ext cx="392782" cy="38075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4" name="Elbow Connector 33"/>
          <p:cNvCxnSpPr>
            <a:stCxn id="47" idx="3"/>
          </p:cNvCxnSpPr>
          <p:nvPr/>
        </p:nvCxnSpPr>
        <p:spPr>
          <a:xfrm flipV="1">
            <a:off x="8777727" y="2332079"/>
            <a:ext cx="256510" cy="4257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85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2408" y="797110"/>
            <a:ext cx="2281188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3758666" y="797110"/>
            <a:ext cx="2608446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>
            <a:off x="6973504" y="288753"/>
            <a:ext cx="0" cy="357097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01866" y="3290620"/>
            <a:ext cx="108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Internet</a:t>
            </a:r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7623210" y="797110"/>
            <a:ext cx="2128787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1333098" y="798301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796556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623210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1624262" y="294018"/>
            <a:ext cx="15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PI </a:t>
            </a:r>
            <a:endParaRPr lang="en-SG" dirty="0"/>
          </a:p>
        </p:txBody>
      </p:sp>
      <p:sp>
        <p:nvSpPr>
          <p:cNvPr id="28" name="TextBox 27"/>
          <p:cNvSpPr txBox="1"/>
          <p:nvPr/>
        </p:nvSpPr>
        <p:spPr>
          <a:xfrm>
            <a:off x="7352297" y="288753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31" name="Rectangle 30"/>
          <p:cNvSpPr/>
          <p:nvPr/>
        </p:nvSpPr>
        <p:spPr>
          <a:xfrm>
            <a:off x="1867301" y="1217210"/>
            <a:ext cx="1566512" cy="3659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Random fetch a AES256 key from key list in TA</a:t>
            </a:r>
            <a:endParaRPr lang="en-SG" sz="11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51" y="1217210"/>
            <a:ext cx="365992" cy="36599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019701" y="1369610"/>
            <a:ext cx="1566512" cy="3659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Random fetch a AES256 key from key list in TA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2432581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2408" y="797110"/>
            <a:ext cx="1655546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1333098" y="798301"/>
            <a:ext cx="1809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HMI computer 192.168.10.21</a:t>
            </a:r>
            <a:endParaRPr lang="en-SG" sz="14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877954" y="962526"/>
            <a:ext cx="2165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128660" y="797110"/>
            <a:ext cx="1459834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5239350" y="798301"/>
            <a:ext cx="1809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PLC 1</a:t>
            </a:r>
          </a:p>
          <a:p>
            <a:r>
              <a:rPr lang="en-US" sz="1400" dirty="0" smtClean="0"/>
              <a:t>192.168.10.72</a:t>
            </a:r>
            <a:endParaRPr lang="en-SG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916455" y="1294300"/>
            <a:ext cx="2088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42650" y="688112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 Plc coil change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3142650" y="1019885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2. Plc coil change feed back</a:t>
            </a:r>
            <a:endParaRPr lang="en-SG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3142649" y="1333519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3. Plc state read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916455" y="1571652"/>
            <a:ext cx="2165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2889180" y="1900489"/>
            <a:ext cx="2088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15375" y="1626074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4. Plc state feed back</a:t>
            </a:r>
            <a:endParaRPr lang="en-SG" sz="1100" dirty="0"/>
          </a:p>
        </p:txBody>
      </p:sp>
      <p:sp>
        <p:nvSpPr>
          <p:cNvPr id="18" name="Rectangle 17"/>
          <p:cNvSpPr/>
          <p:nvPr/>
        </p:nvSpPr>
        <p:spPr>
          <a:xfrm>
            <a:off x="1374808" y="2932317"/>
            <a:ext cx="1655546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" name="TextBox 18"/>
          <p:cNvSpPr txBox="1"/>
          <p:nvPr/>
        </p:nvSpPr>
        <p:spPr>
          <a:xfrm>
            <a:off x="1485498" y="2933508"/>
            <a:ext cx="1809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HMI computer 192.168.10.21</a:t>
            </a:r>
            <a:endParaRPr lang="en-SG" sz="1400" dirty="0"/>
          </a:p>
        </p:txBody>
      </p:sp>
      <p:sp>
        <p:nvSpPr>
          <p:cNvPr id="21" name="Rectangle 20"/>
          <p:cNvSpPr/>
          <p:nvPr/>
        </p:nvSpPr>
        <p:spPr>
          <a:xfrm>
            <a:off x="8410876" y="2926173"/>
            <a:ext cx="1459834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2" name="TextBox 21"/>
          <p:cNvSpPr txBox="1"/>
          <p:nvPr/>
        </p:nvSpPr>
        <p:spPr>
          <a:xfrm>
            <a:off x="8410876" y="2888145"/>
            <a:ext cx="1809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PLC 1</a:t>
            </a:r>
          </a:p>
          <a:p>
            <a:r>
              <a:rPr lang="en-US" sz="1400" dirty="0" smtClean="0"/>
              <a:t>192.168.10.72</a:t>
            </a:r>
            <a:endParaRPr lang="en-SG" sz="1400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3068855" y="3429507"/>
            <a:ext cx="2088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295050" y="2823319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 Plc coil change </a:t>
            </a:r>
            <a:r>
              <a:rPr lang="en-US" sz="1100" dirty="0" err="1" smtClean="0"/>
              <a:t>cmd</a:t>
            </a:r>
            <a:r>
              <a:rPr lang="en-US" sz="1100" smtClean="0"/>
              <a:t> </a:t>
            </a:r>
            <a:endParaRPr lang="en-SG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3295050" y="3155092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2. Plc coil change feed back</a:t>
            </a:r>
            <a:endParaRPr lang="en-SG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3295049" y="3468726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3. Plc state read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3068855" y="3706859"/>
            <a:ext cx="2165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3041580" y="4035696"/>
            <a:ext cx="2088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67775" y="3761281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4. Plc state feed back</a:t>
            </a:r>
            <a:endParaRPr lang="en-SG" sz="1100" dirty="0"/>
          </a:p>
        </p:txBody>
      </p:sp>
      <p:sp>
        <p:nvSpPr>
          <p:cNvPr id="32" name="Rectangle 31"/>
          <p:cNvSpPr/>
          <p:nvPr/>
        </p:nvSpPr>
        <p:spPr>
          <a:xfrm>
            <a:off x="5005137" y="4655881"/>
            <a:ext cx="1459834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3" name="TextBox 32"/>
          <p:cNvSpPr txBox="1"/>
          <p:nvPr/>
        </p:nvSpPr>
        <p:spPr>
          <a:xfrm>
            <a:off x="5022785" y="4726043"/>
            <a:ext cx="1809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Respbarry</a:t>
            </a:r>
            <a:r>
              <a:rPr lang="en-US" sz="1400" dirty="0" smtClean="0"/>
              <a:t> PI</a:t>
            </a:r>
          </a:p>
          <a:p>
            <a:r>
              <a:rPr lang="en-US" sz="1400" dirty="0" smtClean="0"/>
              <a:t>192.168.10.234</a:t>
            </a:r>
            <a:endParaRPr lang="en-SG" sz="1400" dirty="0"/>
          </a:p>
        </p:txBody>
      </p:sp>
      <p:cxnSp>
        <p:nvCxnSpPr>
          <p:cNvPr id="35" name="Elbow Connector 34"/>
          <p:cNvCxnSpPr>
            <a:endCxn id="32" idx="0"/>
          </p:cNvCxnSpPr>
          <p:nvPr/>
        </p:nvCxnSpPr>
        <p:spPr>
          <a:xfrm>
            <a:off x="3030354" y="3084929"/>
            <a:ext cx="2704700" cy="15709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895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764737"/>
              </p:ext>
            </p:extLst>
          </p:nvPr>
        </p:nvGraphicFramePr>
        <p:xfrm>
          <a:off x="157768" y="-7000"/>
          <a:ext cx="3814358" cy="47701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07179">
                  <a:extLst>
                    <a:ext uri="{9D8B030D-6E8A-4147-A177-3AD203B41FA5}">
                      <a16:colId xmlns:a16="http://schemas.microsoft.com/office/drawing/2014/main" val="2705675591"/>
                    </a:ext>
                  </a:extLst>
                </a:gridCol>
                <a:gridCol w="1907179">
                  <a:extLst>
                    <a:ext uri="{9D8B030D-6E8A-4147-A177-3AD203B41FA5}">
                      <a16:colId xmlns:a16="http://schemas.microsoft.com/office/drawing/2014/main" val="5807501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firmwareInfo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3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PRIMARY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87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sensorID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59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Factory_signerID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FOREIGN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257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Challenge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582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Firmware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SWATT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53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Time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275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sensorType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97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firmwareVersion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15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signature</a:t>
                      </a:r>
                      <a:r>
                        <a:rPr lang="en-US" sz="1800" b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692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SignatureServer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17074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861856"/>
              </p:ext>
            </p:extLst>
          </p:nvPr>
        </p:nvGraphicFramePr>
        <p:xfrm>
          <a:off x="157768" y="4874622"/>
          <a:ext cx="3814358" cy="175042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07179">
                  <a:extLst>
                    <a:ext uri="{9D8B030D-6E8A-4147-A177-3AD203B41FA5}">
                      <a16:colId xmlns:a16="http://schemas.microsoft.com/office/drawing/2014/main" val="2705675591"/>
                    </a:ext>
                  </a:extLst>
                </a:gridCol>
                <a:gridCol w="1907179">
                  <a:extLst>
                    <a:ext uri="{9D8B030D-6E8A-4147-A177-3AD203B41FA5}">
                      <a16:colId xmlns:a16="http://schemas.microsoft.com/office/drawing/2014/main" val="580750143"/>
                    </a:ext>
                  </a:extLst>
                </a:gridCol>
              </a:tblGrid>
              <a:tr h="378824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userInfo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3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 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en-SG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87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SALT(random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Bx4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59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SALT+PWD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SHA256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257110"/>
                  </a:ext>
                </a:extLst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 flipV="1">
            <a:off x="3723925" y="1400175"/>
            <a:ext cx="783772" cy="130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07697" y="1413238"/>
            <a:ext cx="90429" cy="39686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83726" y="5381897"/>
            <a:ext cx="914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08213" y="4189263"/>
            <a:ext cx="1940248" cy="238526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Message sample: </a:t>
            </a:r>
          </a:p>
          <a:p>
            <a:r>
              <a:rPr lang="en-SG" sz="900" dirty="0" smtClean="0"/>
              <a:t>‘</a:t>
            </a:r>
            <a:r>
              <a:rPr lang="en-SG" sz="900" dirty="0" err="1" smtClean="0"/>
              <a:t>C</a:t>
            </a:r>
            <a:r>
              <a:rPr lang="en-SG" sz="900" dirty="0" err="1"/>
              <a:t>'.encode</a:t>
            </a:r>
            <a:r>
              <a:rPr lang="en-SG" sz="900" dirty="0"/>
              <a:t>('utf-8</a:t>
            </a:r>
            <a:r>
              <a:rPr lang="en-SG" sz="900" dirty="0" smtClean="0"/>
              <a:t>')+</a:t>
            </a:r>
            <a:r>
              <a:rPr lang="en-SG" sz="900" dirty="0" err="1" smtClean="0"/>
              <a:t>dict</a:t>
            </a:r>
            <a:r>
              <a:rPr lang="en-SG" sz="900" dirty="0" smtClean="0"/>
              <a:t>{‘act’: </a:t>
            </a:r>
            <a:r>
              <a:rPr lang="en-SG" sz="900" dirty="0" err="1" smtClean="0"/>
              <a:t>str</a:t>
            </a:r>
            <a:r>
              <a:rPr lang="en-SG" sz="900" dirty="0" smtClean="0"/>
              <a:t>, [data]}</a:t>
            </a:r>
            <a:endParaRPr lang="en-SG" sz="900" dirty="0"/>
          </a:p>
          <a:p>
            <a:r>
              <a:rPr lang="en-SG" sz="900" dirty="0" smtClean="0"/>
              <a:t>'</a:t>
            </a:r>
            <a:r>
              <a:rPr lang="en-SG" sz="900" dirty="0" err="1" smtClean="0"/>
              <a:t>F</a:t>
            </a:r>
            <a:r>
              <a:rPr lang="en-SG" sz="900" dirty="0" err="1"/>
              <a:t>'.encode</a:t>
            </a:r>
            <a:r>
              <a:rPr lang="en-SG" sz="900" dirty="0"/>
              <a:t>('utf-8') </a:t>
            </a:r>
            <a:r>
              <a:rPr lang="en-SG" sz="900" dirty="0" smtClean="0"/>
              <a:t>+</a:t>
            </a:r>
            <a:r>
              <a:rPr lang="en-SG" sz="900" dirty="0" err="1" smtClean="0"/>
              <a:t>fileBytes</a:t>
            </a:r>
            <a:endParaRPr lang="en-SG" sz="900" dirty="0" smtClean="0"/>
          </a:p>
          <a:p>
            <a:endParaRPr lang="en-US" sz="900" dirty="0"/>
          </a:p>
          <a:p>
            <a:r>
              <a:rPr lang="en-SG" sz="800" dirty="0"/>
              <a:t># Action type:</a:t>
            </a:r>
          </a:p>
          <a:p>
            <a:r>
              <a:rPr lang="en-SG" sz="800" dirty="0"/>
              <a:t># CR - Connection request</a:t>
            </a:r>
          </a:p>
          <a:p>
            <a:r>
              <a:rPr lang="en-SG" sz="800" dirty="0"/>
              <a:t># HB - Heart beat (feedback)</a:t>
            </a:r>
          </a:p>
          <a:p>
            <a:r>
              <a:rPr lang="en-SG" sz="800" dirty="0"/>
              <a:t># LI1 - Login request step 1 [Username + random1(client-&gt;sever)]</a:t>
            </a:r>
          </a:p>
          <a:p>
            <a:r>
              <a:rPr lang="en-SG" sz="800" dirty="0"/>
              <a:t># LR1 - Login response 1 [random1 + random2(client&lt;-server)]</a:t>
            </a:r>
          </a:p>
          <a:p>
            <a:r>
              <a:rPr lang="en-SG" sz="800" dirty="0"/>
              <a:t># LI2 - Login request step2 [random2 + password]</a:t>
            </a:r>
          </a:p>
          <a:p>
            <a:r>
              <a:rPr lang="en-SG" sz="800" dirty="0"/>
              <a:t># LR2 - Login response 2 [Challenge for SWATT]</a:t>
            </a:r>
          </a:p>
          <a:p>
            <a:r>
              <a:rPr lang="en-SG" sz="800" dirty="0"/>
              <a:t># CF - Certificate file fetch. </a:t>
            </a:r>
          </a:p>
          <a:p>
            <a:r>
              <a:rPr lang="en-SG" sz="800" dirty="0"/>
              <a:t># SR - Signature </a:t>
            </a:r>
            <a:r>
              <a:rPr lang="en-SG" sz="800" dirty="0" smtClean="0"/>
              <a:t>response</a:t>
            </a:r>
            <a:endParaRPr lang="en-SG" sz="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950221"/>
              </p:ext>
            </p:extLst>
          </p:nvPr>
        </p:nvGraphicFramePr>
        <p:xfrm>
          <a:off x="6534150" y="353907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dirty="0" smtClean="0"/>
                        <a:t>A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SetVal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394749"/>
              </p:ext>
            </p:extLst>
          </p:nvPr>
        </p:nvGraphicFramePr>
        <p:xfrm>
          <a:off x="5553074" y="1854926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B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getVal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726009"/>
              </p:ext>
            </p:extLst>
          </p:nvPr>
        </p:nvGraphicFramePr>
        <p:xfrm>
          <a:off x="7677150" y="1875065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7596455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C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2412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87427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/>
                        <a:t>SetVal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4047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255402"/>
              </p:ext>
            </p:extLst>
          </p:nvPr>
        </p:nvGraphicFramePr>
        <p:xfrm>
          <a:off x="6696075" y="3262199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D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>
            <a:stCxn id="9" idx="0"/>
            <a:endCxn id="2" idx="2"/>
          </p:cNvCxnSpPr>
          <p:nvPr/>
        </p:nvCxnSpPr>
        <p:spPr>
          <a:xfrm flipV="1">
            <a:off x="6043611" y="1400175"/>
            <a:ext cx="981076" cy="4547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" idx="0"/>
            <a:endCxn id="2" idx="2"/>
          </p:cNvCxnSpPr>
          <p:nvPr/>
        </p:nvCxnSpPr>
        <p:spPr>
          <a:xfrm flipH="1" flipV="1">
            <a:off x="7024687" y="1400175"/>
            <a:ext cx="1143000" cy="474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0"/>
            <a:endCxn id="3" idx="2"/>
          </p:cNvCxnSpPr>
          <p:nvPr/>
        </p:nvCxnSpPr>
        <p:spPr>
          <a:xfrm flipV="1">
            <a:off x="7186612" y="2921333"/>
            <a:ext cx="981075" cy="3408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0"/>
            <a:endCxn id="9" idx="2"/>
          </p:cNvCxnSpPr>
          <p:nvPr/>
        </p:nvCxnSpPr>
        <p:spPr>
          <a:xfrm flipH="1" flipV="1">
            <a:off x="6043611" y="2901194"/>
            <a:ext cx="1143001" cy="3610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431707"/>
              </p:ext>
            </p:extLst>
          </p:nvPr>
        </p:nvGraphicFramePr>
        <p:xfrm>
          <a:off x="10027099" y="477732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dirty="0" smtClean="0"/>
                        <a:t>A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/>
                        <a:t>SetVal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254173"/>
              </p:ext>
            </p:extLst>
          </p:nvPr>
        </p:nvGraphicFramePr>
        <p:xfrm>
          <a:off x="9046023" y="1978751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B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getVal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922991"/>
              </p:ext>
            </p:extLst>
          </p:nvPr>
        </p:nvGraphicFramePr>
        <p:xfrm>
          <a:off x="11170099" y="1998890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7596455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C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2412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87427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SetVal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40475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768779"/>
              </p:ext>
            </p:extLst>
          </p:nvPr>
        </p:nvGraphicFramePr>
        <p:xfrm>
          <a:off x="10189024" y="3386024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D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>
            <a:stCxn id="36" idx="0"/>
            <a:endCxn id="35" idx="2"/>
          </p:cNvCxnSpPr>
          <p:nvPr/>
        </p:nvCxnSpPr>
        <p:spPr>
          <a:xfrm flipV="1">
            <a:off x="9536560" y="1524000"/>
            <a:ext cx="981076" cy="4547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0"/>
            <a:endCxn id="35" idx="2"/>
          </p:cNvCxnSpPr>
          <p:nvPr/>
        </p:nvCxnSpPr>
        <p:spPr>
          <a:xfrm flipH="1" flipV="1">
            <a:off x="10517636" y="1524000"/>
            <a:ext cx="1143000" cy="474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8" idx="0"/>
            <a:endCxn id="37" idx="2"/>
          </p:cNvCxnSpPr>
          <p:nvPr/>
        </p:nvCxnSpPr>
        <p:spPr>
          <a:xfrm flipV="1">
            <a:off x="10679561" y="3045158"/>
            <a:ext cx="981075" cy="34086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36" idx="2"/>
          </p:cNvCxnSpPr>
          <p:nvPr/>
        </p:nvCxnSpPr>
        <p:spPr>
          <a:xfrm flipH="1" flipV="1">
            <a:off x="9536560" y="3025019"/>
            <a:ext cx="1143001" cy="3610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1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35977" y="646993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Client  [exeSign.bat]</a:t>
            </a:r>
            <a:endParaRPr lang="en-SG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12176" y="1019908"/>
            <a:ext cx="4572002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err="1" smtClean="0"/>
              <a:t>sensor_id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signer_id</a:t>
            </a:r>
            <a:r>
              <a:rPr lang="en-SG" sz="1100" dirty="0" smtClean="0"/>
              <a:t> + </a:t>
            </a:r>
            <a:r>
              <a:rPr lang="en-SG" sz="1100" b="1" dirty="0" err="1" smtClean="0"/>
              <a:t>swatt_str</a:t>
            </a:r>
            <a:r>
              <a:rPr lang="en-SG" sz="1100" b="1" dirty="0" smtClean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time_str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</a:t>
            </a:r>
            <a:endParaRPr lang="en-SG" sz="11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604964" y="1626577"/>
            <a:ext cx="940042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Sign</a:t>
            </a:r>
            <a:endParaRPr lang="en-SG" sz="1100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066192" y="1281518"/>
            <a:ext cx="8793" cy="3186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2545006" y="1745505"/>
            <a:ext cx="815696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lded Corner 24"/>
          <p:cNvSpPr/>
          <p:nvPr/>
        </p:nvSpPr>
        <p:spPr>
          <a:xfrm>
            <a:off x="3360702" y="1600201"/>
            <a:ext cx="768845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Client private Key[SSL]</a:t>
            </a:r>
            <a:endParaRPr lang="en-SG" sz="8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074985" y="1893183"/>
            <a:ext cx="8793" cy="3186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98428" y="2223494"/>
            <a:ext cx="1170700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Client signature</a:t>
            </a:r>
            <a:endParaRPr lang="en-SG" sz="1100" b="1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48839" y="1281518"/>
            <a:ext cx="2432" cy="9303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11470" y="2223494"/>
            <a:ext cx="779867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Sensor info</a:t>
            </a:r>
            <a:endParaRPr lang="en-SG" sz="1000" b="1" dirty="0"/>
          </a:p>
        </p:txBody>
      </p:sp>
      <p:sp>
        <p:nvSpPr>
          <p:cNvPr id="34" name="Rectangle 33"/>
          <p:cNvSpPr/>
          <p:nvPr/>
        </p:nvSpPr>
        <p:spPr>
          <a:xfrm>
            <a:off x="531223" y="2026858"/>
            <a:ext cx="2352087" cy="56148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6" name="Straight Arrow Connector 35"/>
          <p:cNvCxnSpPr>
            <a:stCxn id="34" idx="3"/>
            <a:endCxn id="37" idx="1"/>
          </p:cNvCxnSpPr>
          <p:nvPr/>
        </p:nvCxnSpPr>
        <p:spPr>
          <a:xfrm>
            <a:off x="2883310" y="2307600"/>
            <a:ext cx="3438680" cy="2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6321990" y="2209881"/>
            <a:ext cx="940042" cy="244009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verify</a:t>
            </a:r>
            <a:endParaRPr lang="en-SG" sz="1100" b="1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7262032" y="2317840"/>
            <a:ext cx="815696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olded Corner 39"/>
          <p:cNvSpPr/>
          <p:nvPr/>
        </p:nvSpPr>
        <p:spPr>
          <a:xfrm>
            <a:off x="8077728" y="2172536"/>
            <a:ext cx="940042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Client certificate [SSL]</a:t>
            </a:r>
            <a:endParaRPr lang="en-SG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5987183" y="649261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Server [exeServer.bat]</a:t>
            </a:r>
            <a:endParaRPr lang="en-SG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316230" y="2687144"/>
            <a:ext cx="5891603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err="1" smtClean="0"/>
              <a:t>sensor_id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signer_id</a:t>
            </a:r>
            <a:r>
              <a:rPr lang="en-SG" sz="1100" dirty="0" smtClean="0"/>
              <a:t> + </a:t>
            </a:r>
            <a:r>
              <a:rPr lang="en-SG" sz="1100" b="1" dirty="0" err="1" smtClean="0"/>
              <a:t>swatt_str</a:t>
            </a:r>
            <a:r>
              <a:rPr lang="en-SG" sz="1100" b="1" dirty="0" smtClean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time_str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 + </a:t>
            </a:r>
            <a:r>
              <a:rPr lang="en-US" sz="1100" b="1" dirty="0"/>
              <a:t>Client </a:t>
            </a:r>
            <a:r>
              <a:rPr lang="en-US" sz="1100" b="1" dirty="0" smtClean="0"/>
              <a:t>signature</a:t>
            </a:r>
            <a:endParaRPr lang="en-SG" sz="11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6494977" y="3407332"/>
            <a:ext cx="940042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Sign</a:t>
            </a:r>
            <a:endParaRPr lang="en-SG" sz="1100" b="1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7435019" y="3515117"/>
            <a:ext cx="815696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olded Corner 44"/>
          <p:cNvSpPr/>
          <p:nvPr/>
        </p:nvSpPr>
        <p:spPr>
          <a:xfrm>
            <a:off x="8250715" y="3369813"/>
            <a:ext cx="1140014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Server sign private Key</a:t>
            </a:r>
            <a:endParaRPr lang="en-SG" sz="8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888003" y="2993841"/>
            <a:ext cx="8844" cy="3759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2952854" y="4082587"/>
            <a:ext cx="3409448" cy="1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379648" y="3967062"/>
            <a:ext cx="1170700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Server signature</a:t>
            </a:r>
            <a:endParaRPr lang="en-SG" sz="1100" b="1" dirty="0"/>
          </a:p>
        </p:txBody>
      </p:sp>
      <p:cxnSp>
        <p:nvCxnSpPr>
          <p:cNvPr id="54" name="Straight Arrow Connector 53"/>
          <p:cNvCxnSpPr>
            <a:stCxn id="43" idx="2"/>
            <a:endCxn id="53" idx="0"/>
          </p:cNvCxnSpPr>
          <p:nvPr/>
        </p:nvCxnSpPr>
        <p:spPr>
          <a:xfrm>
            <a:off x="6964998" y="3662309"/>
            <a:ext cx="0" cy="3047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1901728" y="3890731"/>
            <a:ext cx="1033780" cy="343966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Load in sensor</a:t>
            </a:r>
            <a:endParaRPr lang="en-SG" sz="11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1604963" y="5084681"/>
            <a:ext cx="2417541" cy="600164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err="1" smtClean="0"/>
              <a:t>sensor_id</a:t>
            </a:r>
            <a:r>
              <a:rPr lang="en-SG" sz="1100" b="1" dirty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time_str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 + </a:t>
            </a:r>
            <a:r>
              <a:rPr lang="en-US" sz="1100" b="1" dirty="0" smtClean="0"/>
              <a:t>Server </a:t>
            </a:r>
            <a:r>
              <a:rPr lang="en-US" sz="1100" b="1" dirty="0"/>
              <a:t>signature</a:t>
            </a:r>
            <a:endParaRPr lang="en-SG" sz="1100" b="1" dirty="0"/>
          </a:p>
          <a:p>
            <a:endParaRPr lang="en-SG" sz="1100" b="1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4022504" y="5215486"/>
            <a:ext cx="276950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6792010" y="5092257"/>
            <a:ext cx="1887415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Find record from data base </a:t>
            </a:r>
            <a:endParaRPr lang="en-SG" sz="11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6747789" y="5674064"/>
            <a:ext cx="1975856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Compare basic information</a:t>
            </a:r>
            <a:endParaRPr lang="en-SG" sz="1100" b="1" dirty="0"/>
          </a:p>
        </p:txBody>
      </p:sp>
      <p:cxnSp>
        <p:nvCxnSpPr>
          <p:cNvPr id="78" name="Straight Arrow Connector 77"/>
          <p:cNvCxnSpPr>
            <a:stCxn id="75" idx="2"/>
            <a:endCxn id="76" idx="0"/>
          </p:cNvCxnSpPr>
          <p:nvPr/>
        </p:nvCxnSpPr>
        <p:spPr>
          <a:xfrm flipH="1">
            <a:off x="7735717" y="5347234"/>
            <a:ext cx="1" cy="32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6827827" y="6260129"/>
            <a:ext cx="1335456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Verifiy</a:t>
            </a:r>
            <a:r>
              <a:rPr lang="en-US" sz="1100" b="1" dirty="0" smtClean="0"/>
              <a:t> </a:t>
            </a:r>
            <a:endParaRPr lang="en-SG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9079958" y="5458620"/>
            <a:ext cx="2622887" cy="600164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smtClean="0"/>
              <a:t>[From database] </a:t>
            </a:r>
            <a:r>
              <a:rPr lang="en-SG" sz="1100" b="1" dirty="0" err="1" smtClean="0"/>
              <a:t>sensor_id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signer_id</a:t>
            </a:r>
            <a:r>
              <a:rPr lang="en-SG" sz="1100" dirty="0" smtClean="0"/>
              <a:t> + </a:t>
            </a:r>
            <a:r>
              <a:rPr lang="en-SG" sz="1100" b="1" dirty="0" err="1" smtClean="0"/>
              <a:t>swatt_str</a:t>
            </a:r>
            <a:r>
              <a:rPr lang="en-SG" sz="1100" b="1" dirty="0" smtClean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date_str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  </a:t>
            </a:r>
            <a:r>
              <a:rPr lang="en-SG" sz="1100" b="1" dirty="0"/>
              <a:t>+ </a:t>
            </a:r>
            <a:r>
              <a:rPr lang="en-US" sz="1100" b="1" dirty="0"/>
              <a:t>Client signature</a:t>
            </a:r>
            <a:endParaRPr lang="en-SG" sz="1100" b="1" dirty="0"/>
          </a:p>
        </p:txBody>
      </p:sp>
      <p:cxnSp>
        <p:nvCxnSpPr>
          <p:cNvPr id="83" name="Straight Arrow Connector 82"/>
          <p:cNvCxnSpPr>
            <a:stCxn id="81" idx="1"/>
            <a:endCxn id="80" idx="3"/>
          </p:cNvCxnSpPr>
          <p:nvPr/>
        </p:nvCxnSpPr>
        <p:spPr>
          <a:xfrm flipH="1">
            <a:off x="8163283" y="5758702"/>
            <a:ext cx="916675" cy="628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olded Corner 84"/>
          <p:cNvSpPr/>
          <p:nvPr/>
        </p:nvSpPr>
        <p:spPr>
          <a:xfrm>
            <a:off x="9147908" y="6374429"/>
            <a:ext cx="1140014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Server sign certificate</a:t>
            </a:r>
            <a:endParaRPr lang="en-SG" sz="800" dirty="0"/>
          </a:p>
        </p:txBody>
      </p:sp>
      <p:cxnSp>
        <p:nvCxnSpPr>
          <p:cNvPr id="86" name="Straight Arrow Connector 85"/>
          <p:cNvCxnSpPr>
            <a:stCxn id="85" idx="1"/>
            <a:endCxn id="80" idx="3"/>
          </p:cNvCxnSpPr>
          <p:nvPr/>
        </p:nvCxnSpPr>
        <p:spPr>
          <a:xfrm flipH="1" flipV="1">
            <a:off x="8163283" y="6387618"/>
            <a:ext cx="984625" cy="12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6" idx="2"/>
          </p:cNvCxnSpPr>
          <p:nvPr/>
        </p:nvCxnSpPr>
        <p:spPr>
          <a:xfrm>
            <a:off x="7735717" y="5929041"/>
            <a:ext cx="0" cy="331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H="1">
            <a:off x="5562600" y="200025"/>
            <a:ext cx="28575" cy="6455758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02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46675" y="1265274"/>
            <a:ext cx="6995323" cy="490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1320798" y="327378"/>
            <a:ext cx="645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OPTEE trust application [client &lt;-&gt; server ] design(31/05/2019</a:t>
            </a:r>
            <a:r>
              <a:rPr lang="en-US" dirty="0"/>
              <a:t>) </a:t>
            </a:r>
            <a:endParaRPr lang="en-SG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355567" y="0"/>
            <a:ext cx="74058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98566" y="988275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Raspberry PI mode 3</a:t>
            </a:r>
            <a:endParaRPr lang="en-SG" sz="1200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52112" y="1265274"/>
            <a:ext cx="0" cy="490161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86250" y="1403773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Secure World [OPTEE]</a:t>
            </a:r>
            <a:endParaRPr lang="en-SG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186250" y="1860697"/>
            <a:ext cx="2269331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Trust Application</a:t>
            </a:r>
            <a:endParaRPr lang="en-US" dirty="0"/>
          </a:p>
          <a:p>
            <a:r>
              <a:rPr lang="en-US" sz="800" dirty="0" smtClean="0"/>
              <a:t>TA-UUID[7aaaf200-2450-11e4-abe2-0002a5d5c51b</a:t>
            </a:r>
            <a:r>
              <a:rPr lang="en-US" sz="800" dirty="0"/>
              <a:t>]</a:t>
            </a:r>
            <a:endParaRPr lang="en-US" sz="800" dirty="0" smtClean="0"/>
          </a:p>
          <a:p>
            <a:pPr marL="171450" indent="-171450">
              <a:buFontTx/>
              <a:buChar char="-"/>
            </a:pPr>
            <a:r>
              <a:rPr lang="en-US" sz="1000" dirty="0" smtClean="0"/>
              <a:t>Hard cord key + IV as parameters </a:t>
            </a:r>
          </a:p>
          <a:p>
            <a:pPr marL="171450" indent="-171450">
              <a:buFontTx/>
              <a:buChar char="-"/>
            </a:pPr>
            <a:endParaRPr lang="en-US" sz="1000" dirty="0" smtClean="0"/>
          </a:p>
          <a:p>
            <a:r>
              <a:rPr lang="en-US" sz="1000" b="1" dirty="0" smtClean="0"/>
              <a:t>Action</a:t>
            </a:r>
            <a:r>
              <a:rPr lang="en-US" sz="1000" dirty="0" smtClean="0"/>
              <a:t>: 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Create a AES256 cipher operator by load the key and IV. 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Encrypt the input buffer[</a:t>
            </a:r>
            <a:r>
              <a:rPr lang="en-US" sz="1000" dirty="0" err="1" smtClean="0"/>
              <a:t>dataBytes</a:t>
            </a:r>
            <a:r>
              <a:rPr lang="en-US" sz="1000" dirty="0" smtClean="0"/>
              <a:t>] by AES256 and copy to output empty buffer[</a:t>
            </a:r>
            <a:r>
              <a:rPr lang="en-US" sz="1000" dirty="0" err="1" smtClean="0"/>
              <a:t>ciphBytes</a:t>
            </a:r>
            <a:r>
              <a:rPr lang="en-US" sz="1000" dirty="0" smtClean="0"/>
              <a:t>]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Decrypt the input </a:t>
            </a:r>
            <a:r>
              <a:rPr lang="en-US" sz="1000" dirty="0"/>
              <a:t>buffer[</a:t>
            </a:r>
            <a:r>
              <a:rPr lang="en-US" sz="1000" dirty="0" err="1"/>
              <a:t>ciphBytes</a:t>
            </a:r>
            <a:r>
              <a:rPr lang="en-US" sz="1000" dirty="0" smtClean="0"/>
              <a:t>] by AES256 and copy to output empty buffer[</a:t>
            </a:r>
            <a:r>
              <a:rPr lang="en-US" sz="1000" dirty="0" err="1"/>
              <a:t>dataBytes</a:t>
            </a:r>
            <a:r>
              <a:rPr lang="en-US" sz="1000" dirty="0" smtClean="0"/>
              <a:t>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38611" y="5067150"/>
            <a:ext cx="12764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 driver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98" y="4574305"/>
            <a:ext cx="2199283" cy="1187295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H="1">
            <a:off x="3540642" y="5162843"/>
            <a:ext cx="7979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59619" y="4859079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SG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509284" y="4169021"/>
            <a:ext cx="0" cy="405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35276" y="4251140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SG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1874047" y="4169021"/>
            <a:ext cx="2962" cy="4514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849725" y="417986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SG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3503691" y="5356795"/>
            <a:ext cx="697417" cy="5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751493" y="532074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3751493" y="1403772"/>
            <a:ext cx="2011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Normal World [</a:t>
            </a:r>
            <a:r>
              <a:rPr lang="en-US" sz="1200" b="1" dirty="0" err="1" smtClean="0"/>
              <a:t>Raspbian</a:t>
            </a:r>
            <a:r>
              <a:rPr lang="en-US" sz="1200" b="1" dirty="0" smtClean="0"/>
              <a:t>]</a:t>
            </a:r>
            <a:endParaRPr lang="en-SG" sz="12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958294" y="1851479"/>
            <a:ext cx="3638992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 Application</a:t>
            </a:r>
            <a:endParaRPr lang="en-US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3939626" y="4379259"/>
            <a:ext cx="24196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Tee-supplicant service </a:t>
            </a:r>
          </a:p>
        </p:txBody>
      </p:sp>
      <p:sp>
        <p:nvSpPr>
          <p:cNvPr id="56" name="Up-Down Arrow 55"/>
          <p:cNvSpPr/>
          <p:nvPr/>
        </p:nvSpPr>
        <p:spPr>
          <a:xfrm>
            <a:off x="4861244" y="4785918"/>
            <a:ext cx="120086" cy="2769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Rectangle 57"/>
          <p:cNvSpPr/>
          <p:nvPr/>
        </p:nvSpPr>
        <p:spPr>
          <a:xfrm>
            <a:off x="4188047" y="2228996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1. Start OPTEE session </a:t>
            </a:r>
            <a:endParaRPr lang="en-SG" sz="800" b="1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336902" y="2473234"/>
            <a:ext cx="0" cy="188262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013929" y="2929301"/>
            <a:ext cx="662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2. OPTEE session confirm </a:t>
            </a:r>
            <a:endParaRPr lang="en-SG" sz="800" b="1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856772" y="2473234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514917" y="2669674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3</a:t>
            </a:r>
            <a:r>
              <a:rPr lang="en-US" sz="800" b="1" dirty="0" smtClean="0"/>
              <a:t>. Start normal TCP client [5007]</a:t>
            </a:r>
            <a:endParaRPr lang="en-SG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911447" y="1902904"/>
            <a:ext cx="1793916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erver </a:t>
            </a:r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5438801" y="2750233"/>
            <a:ext cx="3811525" cy="2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581964" y="2575358"/>
            <a:ext cx="22917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4</a:t>
            </a:r>
            <a:r>
              <a:rPr lang="en-US" sz="800" b="1" dirty="0" smtClean="0"/>
              <a:t>. Fetch random SWATT challenge string request </a:t>
            </a:r>
            <a:endParaRPr lang="en-SG" sz="8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8108743" y="2886749"/>
            <a:ext cx="2112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5. </a:t>
            </a:r>
            <a:r>
              <a:rPr lang="en-US" sz="800" b="1" dirty="0"/>
              <a:t>S</a:t>
            </a:r>
            <a:r>
              <a:rPr lang="en-US" sz="800" b="1" dirty="0" smtClean="0"/>
              <a:t>end the encrypted bytes</a:t>
            </a:r>
            <a:endParaRPr lang="en-SG" sz="8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5445776" y="2882530"/>
            <a:ext cx="3765877" cy="4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514915" y="3134827"/>
            <a:ext cx="167443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  Call OPTEE  Invoke AES decrypt request  and get challenge </a:t>
            </a:r>
            <a:endParaRPr lang="en-SG" sz="800" b="1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4856772" y="2933955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172688" y="3238305"/>
            <a:ext cx="265283" cy="9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6446685" y="3120462"/>
            <a:ext cx="107904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7. Calculate SW-ATT</a:t>
            </a:r>
            <a:endParaRPr lang="en-SG" sz="800" b="1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649156" y="3716079"/>
            <a:ext cx="2608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656564" y="2093462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Load AES256 key + IV</a:t>
            </a:r>
            <a:endParaRPr lang="en-SG" sz="800" b="1" dirty="0"/>
          </a:p>
        </p:txBody>
      </p:sp>
      <p:sp>
        <p:nvSpPr>
          <p:cNvPr id="43" name="Rectangle 42"/>
          <p:cNvSpPr/>
          <p:nvPr/>
        </p:nvSpPr>
        <p:spPr>
          <a:xfrm>
            <a:off x="9257301" y="2656412"/>
            <a:ext cx="1445359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Create random challenge </a:t>
            </a:r>
            <a:r>
              <a:rPr lang="en-US" sz="800" b="1" dirty="0" err="1" smtClean="0"/>
              <a:t>str</a:t>
            </a:r>
            <a:r>
              <a:rPr lang="en-US" sz="800" b="1" dirty="0" smtClean="0"/>
              <a:t> and encrypted by AES256</a:t>
            </a:r>
            <a:endParaRPr lang="en-SG" sz="800" b="1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9946932" y="2351115"/>
            <a:ext cx="150" cy="31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648605" y="3379065"/>
            <a:ext cx="1384" cy="1000194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5716223" y="3379065"/>
            <a:ext cx="1246618" cy="227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13000" y="3615469"/>
            <a:ext cx="1922482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8.  </a:t>
            </a:r>
            <a:r>
              <a:rPr lang="en-US" sz="800" b="1" dirty="0"/>
              <a:t>Call OPTEE  Invoke AES </a:t>
            </a:r>
            <a:r>
              <a:rPr lang="en-US" sz="800" b="1" dirty="0" smtClean="0"/>
              <a:t>encrypt request  </a:t>
            </a:r>
            <a:r>
              <a:rPr lang="en-US" sz="800" b="1" dirty="0"/>
              <a:t>and  </a:t>
            </a:r>
            <a:r>
              <a:rPr lang="en-US" sz="800" b="1" dirty="0" smtClean="0"/>
              <a:t>encrypted SW-ATT output</a:t>
            </a:r>
            <a:endParaRPr lang="en-SG" sz="8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7696310" y="3695532"/>
            <a:ext cx="2112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9. </a:t>
            </a:r>
            <a:r>
              <a:rPr lang="en-US" sz="800" b="1" dirty="0"/>
              <a:t>S</a:t>
            </a:r>
            <a:r>
              <a:rPr lang="en-US" sz="800" b="1" dirty="0" smtClean="0"/>
              <a:t>end the encrypted SWATT</a:t>
            </a:r>
            <a:endParaRPr lang="en-SG" sz="800" b="1" dirty="0"/>
          </a:p>
        </p:txBody>
      </p:sp>
      <p:sp>
        <p:nvSpPr>
          <p:cNvPr id="68" name="Rectangle 67"/>
          <p:cNvSpPr/>
          <p:nvPr/>
        </p:nvSpPr>
        <p:spPr>
          <a:xfrm>
            <a:off x="9257301" y="3566782"/>
            <a:ext cx="1373077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Decode the message and verify the SWATT value</a:t>
            </a:r>
            <a:endParaRPr lang="en-SG" sz="800" b="1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5291896" y="3851754"/>
            <a:ext cx="8767" cy="519909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Folded Corner 37"/>
          <p:cNvSpPr/>
          <p:nvPr/>
        </p:nvSpPr>
        <p:spPr>
          <a:xfrm>
            <a:off x="6881913" y="4597304"/>
            <a:ext cx="767969" cy="43006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File need to protect </a:t>
            </a:r>
            <a:endParaRPr lang="en-SG" sz="1000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7116357" y="3379065"/>
            <a:ext cx="0" cy="119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3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46676" y="1265274"/>
            <a:ext cx="5585900" cy="490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1320799" y="327378"/>
            <a:ext cx="647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OPTEE trust application [client &lt;-&gt; server ] design(29/05/2019) </a:t>
            </a:r>
            <a:endParaRPr lang="en-SG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7478103" y="1063256"/>
            <a:ext cx="53292" cy="501016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98566" y="988275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Raspberry PI mode 3</a:t>
            </a:r>
            <a:endParaRPr lang="en-SG" sz="1200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52112" y="1265274"/>
            <a:ext cx="0" cy="490161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86250" y="1403773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Secure World [OPTEE]</a:t>
            </a:r>
            <a:endParaRPr lang="en-SG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186250" y="1860697"/>
            <a:ext cx="2269331" cy="24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Trust Application</a:t>
            </a:r>
            <a:endParaRPr lang="en-US" dirty="0"/>
          </a:p>
          <a:p>
            <a:r>
              <a:rPr lang="en-US" sz="800" dirty="0" smtClean="0"/>
              <a:t>TA-UUID[7aaaf200-2450-11e4-abe2-0002a5d5c51b</a:t>
            </a:r>
            <a:r>
              <a:rPr lang="en-US" sz="800" dirty="0"/>
              <a:t>]</a:t>
            </a:r>
            <a:endParaRPr lang="en-US" sz="800" dirty="0" smtClean="0"/>
          </a:p>
          <a:p>
            <a:pPr marL="285750" indent="-285750">
              <a:buFontTx/>
              <a:buChar char="-"/>
            </a:pPr>
            <a:r>
              <a:rPr lang="en-US" sz="1000" dirty="0" smtClean="0"/>
              <a:t>input: pointer(</a:t>
            </a:r>
            <a:r>
              <a:rPr lang="en-US" sz="1000" dirty="0" err="1" smtClean="0"/>
              <a:t>int</a:t>
            </a:r>
            <a:r>
              <a:rPr lang="en-US" sz="10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sz="1000" dirty="0" smtClean="0"/>
              <a:t>Output: TEE_SUCCESS/TEE_ERROR_XX</a:t>
            </a:r>
          </a:p>
          <a:p>
            <a:endParaRPr lang="en-US" sz="1000" dirty="0"/>
          </a:p>
          <a:p>
            <a:r>
              <a:rPr lang="en-US" sz="1000" dirty="0" smtClean="0"/>
              <a:t>Action: </a:t>
            </a:r>
          </a:p>
          <a:p>
            <a:r>
              <a:rPr lang="en-US" sz="1000" dirty="0" smtClean="0"/>
              <a:t>1. Take pointer’s  </a:t>
            </a:r>
            <a:r>
              <a:rPr lang="en-US" sz="1000" dirty="0" err="1" smtClean="0"/>
              <a:t>int</a:t>
            </a:r>
            <a:r>
              <a:rPr lang="en-US" sz="1000" dirty="0" smtClean="0"/>
              <a:t> value ‘</a:t>
            </a:r>
            <a:r>
              <a:rPr lang="en-US" sz="1000" u="sng" dirty="0" smtClean="0"/>
              <a:t>a</a:t>
            </a:r>
            <a:r>
              <a:rPr lang="en-US" sz="1000" dirty="0" smtClean="0"/>
              <a:t>’ to simulation the SW-ATT input </a:t>
            </a:r>
            <a:r>
              <a:rPr lang="en-US" sz="1000" dirty="0" err="1" smtClean="0"/>
              <a:t>str</a:t>
            </a:r>
            <a:r>
              <a:rPr lang="en-US" sz="1000" dirty="0" smtClean="0"/>
              <a:t> value &lt;challenge&gt; </a:t>
            </a:r>
          </a:p>
          <a:p>
            <a:r>
              <a:rPr lang="en-US" sz="1000" dirty="0" smtClean="0"/>
              <a:t>2. Calculate </a:t>
            </a:r>
            <a:r>
              <a:rPr lang="en-US" sz="1000" u="sng" dirty="0" smtClean="0"/>
              <a:t>a</a:t>
            </a:r>
            <a:r>
              <a:rPr lang="en-US" sz="1000" dirty="0" smtClean="0"/>
              <a:t> + 100000 to simulation the process to calculate the SW-ATT </a:t>
            </a:r>
          </a:p>
          <a:p>
            <a:r>
              <a:rPr lang="en-US" sz="1000" dirty="0" smtClean="0"/>
              <a:t>3. Feed back normal work action 1 and 2 has been finished.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38611" y="5067150"/>
            <a:ext cx="12764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 driver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98" y="4574305"/>
            <a:ext cx="2199283" cy="1187295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H="1">
            <a:off x="3540642" y="5162843"/>
            <a:ext cx="7979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59619" y="4859079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SG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509284" y="4169021"/>
            <a:ext cx="0" cy="405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35276" y="4251140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SG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1874047" y="4169021"/>
            <a:ext cx="2962" cy="4514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849725" y="417986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SG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3503691" y="5356795"/>
            <a:ext cx="697417" cy="5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751493" y="532074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3751493" y="1403772"/>
            <a:ext cx="2011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Normal World [</a:t>
            </a:r>
            <a:r>
              <a:rPr lang="en-US" sz="1200" b="1" dirty="0" err="1" smtClean="0"/>
              <a:t>Raspbian</a:t>
            </a:r>
            <a:r>
              <a:rPr lang="en-US" sz="1200" b="1" dirty="0" smtClean="0"/>
              <a:t>]</a:t>
            </a:r>
            <a:endParaRPr lang="en-SG" sz="12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958294" y="1851479"/>
            <a:ext cx="2269331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 Application</a:t>
            </a:r>
            <a:endParaRPr lang="en-US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3939626" y="4379259"/>
            <a:ext cx="24196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Tee-supplicant service </a:t>
            </a:r>
          </a:p>
        </p:txBody>
      </p:sp>
      <p:sp>
        <p:nvSpPr>
          <p:cNvPr id="56" name="Up-Down Arrow 55"/>
          <p:cNvSpPr/>
          <p:nvPr/>
        </p:nvSpPr>
        <p:spPr>
          <a:xfrm>
            <a:off x="4861244" y="4785918"/>
            <a:ext cx="120086" cy="2769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Up-Down Arrow 56"/>
          <p:cNvSpPr/>
          <p:nvPr/>
        </p:nvSpPr>
        <p:spPr>
          <a:xfrm>
            <a:off x="4856772" y="3965007"/>
            <a:ext cx="124558" cy="39084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Rectangle 57"/>
          <p:cNvSpPr/>
          <p:nvPr/>
        </p:nvSpPr>
        <p:spPr>
          <a:xfrm>
            <a:off x="4188047" y="2228996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1. Start OPTEE session </a:t>
            </a:r>
            <a:endParaRPr lang="en-SG" sz="800" b="1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336902" y="2473234"/>
            <a:ext cx="0" cy="188262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87218" y="2750233"/>
            <a:ext cx="662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2. session confirm </a:t>
            </a:r>
            <a:endParaRPr lang="en-SG" sz="800" b="1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856772" y="2473234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514917" y="2669674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3</a:t>
            </a:r>
            <a:r>
              <a:rPr lang="en-US" sz="800" b="1" dirty="0" smtClean="0"/>
              <a:t>. Start normal TCP client</a:t>
            </a:r>
            <a:endParaRPr lang="en-SG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911447" y="1902904"/>
            <a:ext cx="1793916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erver </a:t>
            </a:r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5438801" y="2750233"/>
            <a:ext cx="3811525" cy="2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581964" y="2575358"/>
            <a:ext cx="18961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4</a:t>
            </a:r>
            <a:r>
              <a:rPr lang="en-US" sz="800" b="1" dirty="0" smtClean="0"/>
              <a:t>. Fetch random SWATT challenge string </a:t>
            </a:r>
            <a:endParaRPr lang="en-SG" sz="8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708055" y="2859090"/>
            <a:ext cx="2112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5. </a:t>
            </a:r>
            <a:r>
              <a:rPr lang="en-US" sz="800" b="1" dirty="0" smtClean="0"/>
              <a:t>Created the encrypted bytes</a:t>
            </a:r>
            <a:endParaRPr lang="en-SG" sz="8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5487366" y="2882530"/>
            <a:ext cx="3677425" cy="31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514916" y="3134827"/>
            <a:ext cx="1100191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  Call OPTEE  Invoke AES decrypt</a:t>
            </a:r>
            <a:endParaRPr lang="en-SG" sz="800" b="1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4856772" y="2933955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649989" y="3394167"/>
            <a:ext cx="0" cy="92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5" idx="0"/>
          </p:cNvCxnSpPr>
          <p:nvPr/>
        </p:nvCxnSpPr>
        <p:spPr>
          <a:xfrm flipV="1">
            <a:off x="5149453" y="3716079"/>
            <a:ext cx="0" cy="66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029440" y="3947629"/>
            <a:ext cx="1068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7. Fetch OPTEE point value (SWATT </a:t>
            </a:r>
            <a:r>
              <a:rPr lang="en-US" sz="800" b="1" dirty="0" err="1" smtClean="0"/>
              <a:t>val</a:t>
            </a:r>
            <a:r>
              <a:rPr lang="en-US" sz="800" b="1" dirty="0" smtClean="0"/>
              <a:t>) </a:t>
            </a:r>
            <a:endParaRPr lang="en-SG" sz="800" b="1" dirty="0"/>
          </a:p>
        </p:txBody>
      </p:sp>
      <p:sp>
        <p:nvSpPr>
          <p:cNvPr id="88" name="Rectangle 87"/>
          <p:cNvSpPr/>
          <p:nvPr/>
        </p:nvSpPr>
        <p:spPr>
          <a:xfrm>
            <a:off x="4741287" y="3494735"/>
            <a:ext cx="1448062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8. Send SWATT </a:t>
            </a:r>
            <a:r>
              <a:rPr lang="en-US" sz="800" b="1" dirty="0" err="1" smtClean="0"/>
              <a:t>val</a:t>
            </a:r>
            <a:r>
              <a:rPr lang="en-US" sz="800" b="1" dirty="0" smtClean="0"/>
              <a:t> to server </a:t>
            </a:r>
            <a:endParaRPr lang="en-SG" sz="800" b="1" dirty="0"/>
          </a:p>
        </p:txBody>
      </p:sp>
      <p:cxnSp>
        <p:nvCxnSpPr>
          <p:cNvPr id="90" name="Straight Arrow Connector 89"/>
          <p:cNvCxnSpPr>
            <a:stCxn id="88" idx="3"/>
          </p:cNvCxnSpPr>
          <p:nvPr/>
        </p:nvCxnSpPr>
        <p:spPr>
          <a:xfrm flipV="1">
            <a:off x="6189349" y="3590925"/>
            <a:ext cx="2975442" cy="2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656564" y="2093462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Load AES256 key + IV</a:t>
            </a:r>
            <a:endParaRPr lang="en-SG" sz="800" b="1" dirty="0"/>
          </a:p>
        </p:txBody>
      </p:sp>
      <p:sp>
        <p:nvSpPr>
          <p:cNvPr id="43" name="Rectangle 42"/>
          <p:cNvSpPr/>
          <p:nvPr/>
        </p:nvSpPr>
        <p:spPr>
          <a:xfrm>
            <a:off x="9257301" y="2656412"/>
            <a:ext cx="1373077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Create random challenge </a:t>
            </a:r>
            <a:r>
              <a:rPr lang="en-US" sz="800" b="1" dirty="0" err="1" smtClean="0"/>
              <a:t>str</a:t>
            </a:r>
            <a:r>
              <a:rPr lang="en-US" sz="800" b="1" dirty="0" smtClean="0"/>
              <a:t> and encrypted</a:t>
            </a:r>
            <a:endParaRPr lang="en-SG" sz="800" b="1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9946932" y="2351115"/>
            <a:ext cx="150" cy="31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79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30683" y="854146"/>
            <a:ext cx="7857423" cy="5881302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/>
          </a:p>
        </p:txBody>
      </p:sp>
      <p:sp>
        <p:nvSpPr>
          <p:cNvPr id="54" name="TextBox 53"/>
          <p:cNvSpPr txBox="1"/>
          <p:nvPr/>
        </p:nvSpPr>
        <p:spPr>
          <a:xfrm>
            <a:off x="3565762" y="1240290"/>
            <a:ext cx="4236681" cy="41242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Client  Application</a:t>
            </a:r>
            <a:endParaRPr lang="en-US" sz="1200" b="1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1320799" y="327378"/>
            <a:ext cx="647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OPTEE trust application [client &lt;-&gt; server ] design(10/07/2019) </a:t>
            </a:r>
            <a:endParaRPr lang="en-SG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411326" y="386262"/>
            <a:ext cx="0" cy="64717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1822" y="635793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Raspberry PI mode 3</a:t>
            </a:r>
            <a:endParaRPr lang="en-SG" sz="1200" b="1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3345776" y="854146"/>
            <a:ext cx="1" cy="572386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82140" y="899990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Secure World [OPTEE]</a:t>
            </a:r>
            <a:endParaRPr lang="en-SG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82140" y="1250100"/>
            <a:ext cx="2999573" cy="36779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Trust Application</a:t>
            </a:r>
          </a:p>
          <a:p>
            <a:endParaRPr lang="en-US" sz="1000" b="1" dirty="0"/>
          </a:p>
          <a:p>
            <a:r>
              <a:rPr lang="en-US" sz="1000" dirty="0" smtClean="0"/>
              <a:t>TA-UUID[7aaaf200-2450-11e4-abe2-0002a5d5c51b]</a:t>
            </a:r>
          </a:p>
          <a:p>
            <a:endParaRPr lang="en-US" sz="1000" dirty="0" smtClean="0"/>
          </a:p>
          <a:p>
            <a:r>
              <a:rPr lang="en-US" sz="1000" dirty="0" smtClean="0"/>
              <a:t>Pre-stored Value: 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AES default Key, AES IV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Challenge String length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SWATT calculation Iteration time [m]</a:t>
            </a:r>
          </a:p>
          <a:p>
            <a:pPr marL="171450" indent="-171450">
              <a:buFontTx/>
              <a:buChar char="-"/>
            </a:pPr>
            <a:r>
              <a:rPr lang="en-US" sz="900" dirty="0"/>
              <a:t>Linear congruential </a:t>
            </a:r>
            <a:r>
              <a:rPr lang="en-US" sz="900" dirty="0" smtClean="0"/>
              <a:t>random(BSD rand MAX and  seed offset )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File address block range.</a:t>
            </a:r>
          </a:p>
          <a:p>
            <a:endParaRPr lang="en-US" sz="900" dirty="0" smtClean="0"/>
          </a:p>
          <a:p>
            <a:r>
              <a:rPr lang="en-US" sz="1000" dirty="0" smtClean="0"/>
              <a:t>Functions: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Accept the </a:t>
            </a:r>
            <a:r>
              <a:rPr lang="en-US" sz="900" dirty="0" err="1" smtClean="0"/>
              <a:t>trustClient</a:t>
            </a:r>
            <a:r>
              <a:rPr lang="en-US" sz="900" dirty="0" smtClean="0"/>
              <a:t>(normal word) connection.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Load default AES-Key, decrypt </a:t>
            </a:r>
            <a:r>
              <a:rPr lang="en-US" sz="900" dirty="0" err="1" smtClean="0"/>
              <a:t>msg</a:t>
            </a:r>
            <a:r>
              <a:rPr lang="en-US" sz="900" dirty="0" smtClean="0"/>
              <a:t>,  get session key. =&gt; Set AES session key, decrypt </a:t>
            </a:r>
            <a:r>
              <a:rPr lang="en-US" sz="900" dirty="0" err="1" smtClean="0"/>
              <a:t>msg</a:t>
            </a:r>
            <a:r>
              <a:rPr lang="en-US" sz="900" dirty="0" smtClean="0"/>
              <a:t>  and get challenge str. </a:t>
            </a:r>
            <a:endParaRPr lang="en-US" sz="900" dirty="0"/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Create first </a:t>
            </a:r>
            <a:r>
              <a:rPr lang="en-US" sz="900" dirty="0" err="1" smtClean="0"/>
              <a:t>randomSeed</a:t>
            </a:r>
            <a:r>
              <a:rPr lang="en-US" sz="900" dirty="0" smtClean="0"/>
              <a:t> and extract challenge string =&gt; random file byte’s address + state list.</a:t>
            </a:r>
            <a:endParaRPr lang="en-US" sz="900" dirty="0"/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Do SWATT calculation for input byte, refresh all the TA(</a:t>
            </a:r>
            <a:r>
              <a:rPr lang="en-US" sz="900" dirty="0" err="1" smtClean="0"/>
              <a:t>trustWorld</a:t>
            </a:r>
            <a:r>
              <a:rPr lang="en-US" sz="900" dirty="0" smtClean="0"/>
              <a:t>) inside parameters.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Return to step 3, repeat n times.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Finished all and get the final SWATT </a:t>
            </a:r>
            <a:r>
              <a:rPr lang="en-US" sz="900" dirty="0" err="1" smtClean="0"/>
              <a:t>int</a:t>
            </a:r>
            <a:r>
              <a:rPr lang="en-US" sz="900" dirty="0" smtClean="0"/>
              <a:t>/hex val.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Load AES-session Key, encrypt SWATT value.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Load AES-session -Key, decrypt </a:t>
            </a:r>
            <a:r>
              <a:rPr lang="en-US" sz="900" dirty="0" err="1"/>
              <a:t>msg</a:t>
            </a:r>
            <a:r>
              <a:rPr lang="en-US" sz="900" dirty="0" smtClean="0"/>
              <a:t>, get server verify result. </a:t>
            </a:r>
            <a:endParaRPr lang="en-US" sz="900" dirty="0"/>
          </a:p>
        </p:txBody>
      </p:sp>
      <p:sp>
        <p:nvSpPr>
          <p:cNvPr id="30" name="TextBox 29"/>
          <p:cNvSpPr txBox="1"/>
          <p:nvPr/>
        </p:nvSpPr>
        <p:spPr>
          <a:xfrm>
            <a:off x="9046130" y="3746468"/>
            <a:ext cx="12764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 driver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83" y="5737196"/>
            <a:ext cx="1449443" cy="78249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5" name="TextBox 34"/>
          <p:cNvSpPr txBox="1"/>
          <p:nvPr/>
        </p:nvSpPr>
        <p:spPr>
          <a:xfrm>
            <a:off x="3597320" y="5582186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1</a:t>
            </a:r>
            <a:endParaRPr lang="en-SG" sz="1050" u="sng" dirty="0"/>
          </a:p>
        </p:txBody>
      </p:sp>
      <p:sp>
        <p:nvSpPr>
          <p:cNvPr id="39" name="TextBox 38"/>
          <p:cNvSpPr txBox="1"/>
          <p:nvPr/>
        </p:nvSpPr>
        <p:spPr>
          <a:xfrm>
            <a:off x="2338925" y="5988199"/>
            <a:ext cx="1689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1, 2, 3, 4, 5, 7  </a:t>
            </a:r>
            <a:endParaRPr lang="en-SG" sz="1100" u="sng" dirty="0"/>
          </a:p>
        </p:txBody>
      </p:sp>
      <p:sp>
        <p:nvSpPr>
          <p:cNvPr id="45" name="TextBox 44"/>
          <p:cNvSpPr txBox="1"/>
          <p:nvPr/>
        </p:nvSpPr>
        <p:spPr>
          <a:xfrm>
            <a:off x="2109071" y="3762963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3324875" y="874815"/>
            <a:ext cx="1987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Normal World [</a:t>
            </a:r>
            <a:r>
              <a:rPr lang="en-US" sz="1200" b="1" dirty="0" err="1" smtClean="0"/>
              <a:t>Raspbian</a:t>
            </a:r>
            <a:r>
              <a:rPr lang="en-US" sz="1200" b="1" dirty="0" smtClean="0"/>
              <a:t>]</a:t>
            </a:r>
            <a:endParaRPr lang="en-SG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537235" y="6164586"/>
            <a:ext cx="4254215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OPTEE driver  &lt;=&gt;  Tee-supplicant service 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813303" y="1601352"/>
            <a:ext cx="1165595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1 - Start OPTEE session </a:t>
            </a:r>
            <a:endParaRPr lang="en-SG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9004187" y="995085"/>
            <a:ext cx="3149817" cy="43704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Trust Server thread</a:t>
            </a:r>
            <a:r>
              <a:rPr lang="en-US" b="1" dirty="0" smtClean="0"/>
              <a:t> </a:t>
            </a:r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6253113" y="3411541"/>
            <a:ext cx="2877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609448" y="2314594"/>
            <a:ext cx="0" cy="3837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5006913" y="1714908"/>
            <a:ext cx="330843" cy="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5372377" y="1137625"/>
            <a:ext cx="1793635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0 . </a:t>
            </a:r>
            <a:r>
              <a:rPr lang="en-US" sz="800" b="1" dirty="0" err="1" smtClean="0"/>
              <a:t>Init</a:t>
            </a:r>
            <a:r>
              <a:rPr lang="en-US" sz="800" b="1" dirty="0" smtClean="0"/>
              <a:t> TCP client  and load </a:t>
            </a:r>
            <a:r>
              <a:rPr lang="en-US" sz="800" b="1" dirty="0"/>
              <a:t>c</a:t>
            </a:r>
            <a:r>
              <a:rPr lang="en-US" sz="800" b="1" dirty="0" smtClean="0"/>
              <a:t>onfig file</a:t>
            </a:r>
            <a:endParaRPr lang="en-SG" sz="800" b="1" dirty="0"/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6745929" y="1666372"/>
            <a:ext cx="2975442" cy="2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0456812" y="1870772"/>
            <a:ext cx="1649156" cy="405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2.2 - Load AES256 key + IV </a:t>
            </a:r>
          </a:p>
          <a:p>
            <a:r>
              <a:rPr lang="en-US" sz="800" b="1" dirty="0" smtClean="0"/>
              <a:t>=&gt; Create random 32B session key </a:t>
            </a:r>
            <a:br>
              <a:rPr lang="en-US" sz="800" b="1" dirty="0" smtClean="0"/>
            </a:br>
            <a:r>
              <a:rPr lang="en-US" sz="800" b="1" dirty="0" smtClean="0"/>
              <a:t>=&gt;  </a:t>
            </a:r>
            <a:r>
              <a:rPr lang="en-US" sz="800" b="1" dirty="0"/>
              <a:t>Encrypt </a:t>
            </a:r>
            <a:r>
              <a:rPr lang="en-US" sz="800" b="1" dirty="0" smtClean="0"/>
              <a:t>session key  </a:t>
            </a:r>
            <a:endParaRPr lang="en-SG" sz="800" b="1" dirty="0"/>
          </a:p>
        </p:txBody>
      </p:sp>
      <p:sp>
        <p:nvSpPr>
          <p:cNvPr id="43" name="Rectangle 42"/>
          <p:cNvSpPr/>
          <p:nvPr/>
        </p:nvSpPr>
        <p:spPr>
          <a:xfrm>
            <a:off x="10387387" y="2925560"/>
            <a:ext cx="1249413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Fetch Pre-saved program </a:t>
            </a:r>
            <a:endParaRPr lang="en-SG" sz="8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9920451" y="1723471"/>
            <a:ext cx="1200" cy="155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246811" y="6283709"/>
            <a:ext cx="129042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808654" y="1845590"/>
            <a:ext cx="0" cy="42950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1265163" y="4928030"/>
            <a:ext cx="0" cy="80129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289651" y="5270565"/>
            <a:ext cx="1689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1, 2, 3, 4, 5, 7</a:t>
            </a:r>
            <a:endParaRPr lang="en-SG" sz="1100" u="sng" dirty="0"/>
          </a:p>
        </p:txBody>
      </p:sp>
      <p:sp>
        <p:nvSpPr>
          <p:cNvPr id="76" name="Rectangle 75"/>
          <p:cNvSpPr/>
          <p:nvPr/>
        </p:nvSpPr>
        <p:spPr>
          <a:xfrm>
            <a:off x="5360039" y="1592388"/>
            <a:ext cx="1390389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</a:t>
            </a:r>
            <a:r>
              <a:rPr lang="en-US" sz="800" b="1" dirty="0"/>
              <a:t> </a:t>
            </a:r>
            <a:r>
              <a:rPr lang="en-US" sz="800" b="1" dirty="0" smtClean="0"/>
              <a:t>– Log in to the  trust server</a:t>
            </a:r>
            <a:endParaRPr lang="en-SG" sz="800" b="1" dirty="0"/>
          </a:p>
        </p:txBody>
      </p:sp>
      <p:sp>
        <p:nvSpPr>
          <p:cNvPr id="82" name="Rectangle 81"/>
          <p:cNvSpPr/>
          <p:nvPr/>
        </p:nvSpPr>
        <p:spPr>
          <a:xfrm>
            <a:off x="9484443" y="386262"/>
            <a:ext cx="936755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Main server start  </a:t>
            </a:r>
            <a:endParaRPr lang="en-SG" sz="800" b="1" dirty="0"/>
          </a:p>
        </p:txBody>
      </p:sp>
      <p:sp>
        <p:nvSpPr>
          <p:cNvPr id="83" name="Rectangle 82"/>
          <p:cNvSpPr/>
          <p:nvPr/>
        </p:nvSpPr>
        <p:spPr>
          <a:xfrm>
            <a:off x="10167871" y="-2631301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Load AES256 key + IV</a:t>
            </a:r>
            <a:endParaRPr lang="en-SG" sz="800" b="1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9943839" y="645894"/>
            <a:ext cx="0" cy="3698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746855" y="1460576"/>
            <a:ext cx="2964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Login request:  </a:t>
            </a:r>
            <a:r>
              <a:rPr lang="en-US" sz="800" dirty="0" err="1" smtClean="0"/>
              <a:t>F;Gateway_ID;Program_V;Key_Version;C_Len</a:t>
            </a:r>
            <a:r>
              <a:rPr lang="en-US" sz="800" dirty="0" smtClean="0"/>
              <a:t>, m, n  </a:t>
            </a:r>
            <a:endParaRPr lang="en-SG" sz="800" dirty="0"/>
          </a:p>
        </p:txBody>
      </p:sp>
      <p:sp>
        <p:nvSpPr>
          <p:cNvPr id="87" name="Rectangle 86"/>
          <p:cNvSpPr/>
          <p:nvPr/>
        </p:nvSpPr>
        <p:spPr>
          <a:xfrm>
            <a:off x="9733616" y="1512326"/>
            <a:ext cx="92083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2.1 confirm log in </a:t>
            </a:r>
            <a:endParaRPr lang="en-SG" sz="800" b="1" dirty="0"/>
          </a:p>
        </p:txBody>
      </p:sp>
      <p:sp>
        <p:nvSpPr>
          <p:cNvPr id="89" name="Rectangle 88"/>
          <p:cNvSpPr/>
          <p:nvPr/>
        </p:nvSpPr>
        <p:spPr>
          <a:xfrm>
            <a:off x="9214631" y="1892242"/>
            <a:ext cx="1000687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2.1.1 Log in reject. </a:t>
            </a:r>
            <a:endParaRPr lang="en-SG" sz="800" b="1" dirty="0"/>
          </a:p>
        </p:txBody>
      </p:sp>
      <p:cxnSp>
        <p:nvCxnSpPr>
          <p:cNvPr id="51" name="Elbow Connector 50"/>
          <p:cNvCxnSpPr>
            <a:endCxn id="42" idx="0"/>
          </p:cNvCxnSpPr>
          <p:nvPr/>
        </p:nvCxnSpPr>
        <p:spPr>
          <a:xfrm>
            <a:off x="10654449" y="1637091"/>
            <a:ext cx="626941" cy="2336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7661787" y="2220685"/>
            <a:ext cx="2795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/>
          <p:nvPr/>
        </p:nvCxnSpPr>
        <p:spPr>
          <a:xfrm rot="10800000" flipV="1">
            <a:off x="8229600" y="1994262"/>
            <a:ext cx="970268" cy="2264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10413085" y="3356171"/>
            <a:ext cx="124941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2.4 Calculate the file SWATT </a:t>
            </a:r>
            <a:endParaRPr lang="en-SG" sz="800" b="1" dirty="0"/>
          </a:p>
        </p:txBody>
      </p:sp>
      <p:sp>
        <p:nvSpPr>
          <p:cNvPr id="96" name="Flowchart: Magnetic Disk 95"/>
          <p:cNvSpPr/>
          <p:nvPr/>
        </p:nvSpPr>
        <p:spPr>
          <a:xfrm>
            <a:off x="11084659" y="327378"/>
            <a:ext cx="804154" cy="30775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Database</a:t>
            </a:r>
            <a:endParaRPr lang="en-SG" sz="800" b="1" dirty="0"/>
          </a:p>
        </p:txBody>
      </p:sp>
      <p:cxnSp>
        <p:nvCxnSpPr>
          <p:cNvPr id="97" name="Straight Arrow Connector 96"/>
          <p:cNvCxnSpPr/>
          <p:nvPr/>
        </p:nvCxnSpPr>
        <p:spPr>
          <a:xfrm flipH="1" flipV="1">
            <a:off x="11377424" y="621315"/>
            <a:ext cx="0" cy="1220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5498454" y="2049872"/>
            <a:ext cx="2153050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Forward session key  </a:t>
            </a:r>
            <a:r>
              <a:rPr lang="en-US" sz="800" b="1" dirty="0" err="1" smtClean="0"/>
              <a:t>msg</a:t>
            </a:r>
            <a:r>
              <a:rPr lang="en-US" sz="800" b="1" dirty="0" smtClean="0"/>
              <a:t> to TA(</a:t>
            </a:r>
            <a:r>
              <a:rPr lang="en-US" sz="800" b="1" dirty="0" err="1" smtClean="0"/>
              <a:t>TrustZone</a:t>
            </a:r>
            <a:r>
              <a:rPr lang="en-US" sz="800" b="1" dirty="0" smtClean="0"/>
              <a:t>)</a:t>
            </a:r>
            <a:endParaRPr lang="en-SG" sz="8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7447517" y="559023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2</a:t>
            </a:r>
            <a:endParaRPr lang="en-SG" sz="1050" u="sng" dirty="0"/>
          </a:p>
        </p:txBody>
      </p:sp>
      <p:cxnSp>
        <p:nvCxnSpPr>
          <p:cNvPr id="106" name="Straight Arrow Connector 105"/>
          <p:cNvCxnSpPr/>
          <p:nvPr/>
        </p:nvCxnSpPr>
        <p:spPr>
          <a:xfrm flipV="1">
            <a:off x="4061027" y="2314594"/>
            <a:ext cx="0" cy="3826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3940535" y="2065063"/>
            <a:ext cx="1448062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3.1 Load file in memory and fetch bytes based on the </a:t>
            </a:r>
            <a:r>
              <a:rPr lang="en-US" sz="800" b="1" dirty="0" err="1" smtClean="0"/>
              <a:t>Addr</a:t>
            </a:r>
            <a:endParaRPr lang="en-SG" sz="8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3874750" y="5582468"/>
            <a:ext cx="4778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3 x m </a:t>
            </a:r>
          </a:p>
          <a:p>
            <a:r>
              <a:rPr lang="en-US" sz="1050" u="sng" dirty="0" err="1" smtClean="0"/>
              <a:t>Addr</a:t>
            </a:r>
            <a:r>
              <a:rPr lang="en-US" sz="1050" u="sng" dirty="0" smtClean="0"/>
              <a:t> </a:t>
            </a:r>
            <a:endParaRPr lang="en-SG" sz="1050" u="sng" dirty="0"/>
          </a:p>
        </p:txBody>
      </p:sp>
      <p:sp>
        <p:nvSpPr>
          <p:cNvPr id="120" name="Rectangle 119"/>
          <p:cNvSpPr/>
          <p:nvPr/>
        </p:nvSpPr>
        <p:spPr>
          <a:xfrm>
            <a:off x="4181520" y="2532365"/>
            <a:ext cx="1655756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4</a:t>
            </a:r>
            <a:r>
              <a:rPr lang="en-US" sz="800" b="1" dirty="0" smtClean="0"/>
              <a:t>. Forward new </a:t>
            </a:r>
            <a:r>
              <a:rPr lang="en-US" sz="800" b="1" dirty="0" err="1" smtClean="0"/>
              <a:t>init</a:t>
            </a:r>
            <a:r>
              <a:rPr lang="en-US" sz="800" b="1" dirty="0" smtClean="0"/>
              <a:t> seed, swat-seed, state[n], file bytes to TA </a:t>
            </a:r>
            <a:endParaRPr lang="en-SG" sz="800" b="1" dirty="0"/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4749738" y="2307279"/>
            <a:ext cx="0" cy="205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4423232" y="2801050"/>
            <a:ext cx="0" cy="3327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246663" y="5590231"/>
            <a:ext cx="4824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4 x m</a:t>
            </a:r>
            <a:endParaRPr lang="en-SG" sz="1050" u="sng" dirty="0"/>
          </a:p>
        </p:txBody>
      </p:sp>
      <p:sp>
        <p:nvSpPr>
          <p:cNvPr id="128" name="Rectangle 127"/>
          <p:cNvSpPr/>
          <p:nvPr/>
        </p:nvSpPr>
        <p:spPr>
          <a:xfrm>
            <a:off x="4744963" y="3195951"/>
            <a:ext cx="1596726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5</a:t>
            </a:r>
            <a:r>
              <a:rPr lang="en-US" sz="800" b="1" dirty="0" smtClean="0"/>
              <a:t>. Load the encrypted </a:t>
            </a:r>
            <a:r>
              <a:rPr lang="en-US" sz="800" b="1" dirty="0" err="1" smtClean="0"/>
              <a:t>swatt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msg</a:t>
            </a:r>
            <a:endParaRPr lang="en-SG" sz="800" b="1" dirty="0"/>
          </a:p>
        </p:txBody>
      </p:sp>
      <p:cxnSp>
        <p:nvCxnSpPr>
          <p:cNvPr id="129" name="Straight Arrow Connector 128"/>
          <p:cNvCxnSpPr/>
          <p:nvPr/>
        </p:nvCxnSpPr>
        <p:spPr>
          <a:xfrm flipV="1">
            <a:off x="4853069" y="3480936"/>
            <a:ext cx="0" cy="2659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4683170" y="559171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5</a:t>
            </a:r>
            <a:endParaRPr lang="en-SG" sz="1050" u="sng" dirty="0"/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10991850" y="2253743"/>
            <a:ext cx="0" cy="14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>
            <a:off x="10881237" y="3195951"/>
            <a:ext cx="3073" cy="14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9118750" y="3289422"/>
            <a:ext cx="1157767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5.1 Decrypt the SWATT feed back </a:t>
            </a:r>
            <a:r>
              <a:rPr lang="en-US" sz="800" b="1" dirty="0" err="1" smtClean="0"/>
              <a:t>msg</a:t>
            </a:r>
            <a:r>
              <a:rPr lang="en-US" sz="800" b="1" dirty="0" smtClean="0"/>
              <a:t> </a:t>
            </a:r>
            <a:endParaRPr lang="en-SG" sz="800" b="1" dirty="0"/>
          </a:p>
        </p:txBody>
      </p:sp>
      <p:sp>
        <p:nvSpPr>
          <p:cNvPr id="146" name="Rectangle 145"/>
          <p:cNvSpPr/>
          <p:nvPr/>
        </p:nvSpPr>
        <p:spPr>
          <a:xfrm>
            <a:off x="9634941" y="3857486"/>
            <a:ext cx="2273718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  Verify the SWATT  value and create the report  </a:t>
            </a:r>
            <a:endParaRPr lang="en-SG" sz="800" b="1" dirty="0"/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9866671" y="3475808"/>
            <a:ext cx="0" cy="377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10589342" y="3625418"/>
            <a:ext cx="0" cy="227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9618807" y="4370971"/>
            <a:ext cx="2270006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6.1. AES Encrypt  the SWATT  value + verify result  </a:t>
            </a:r>
            <a:endParaRPr lang="en-SG" sz="8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 flipV="1">
            <a:off x="11820525" y="635135"/>
            <a:ext cx="0" cy="3190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>
            <a:off x="9943839" y="4108203"/>
            <a:ext cx="8981" cy="256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5017844" y="3528670"/>
            <a:ext cx="1746270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7. Forward encrypted feedback  </a:t>
            </a:r>
            <a:r>
              <a:rPr lang="en-US" sz="800" b="1" dirty="0" err="1" smtClean="0"/>
              <a:t>msg</a:t>
            </a:r>
            <a:endParaRPr lang="en-SG" sz="800" b="1" dirty="0"/>
          </a:p>
        </p:txBody>
      </p:sp>
      <p:cxnSp>
        <p:nvCxnSpPr>
          <p:cNvPr id="160" name="Elbow Connector 159"/>
          <p:cNvCxnSpPr>
            <a:stCxn id="153" idx="1"/>
            <a:endCxn id="158" idx="3"/>
          </p:cNvCxnSpPr>
          <p:nvPr/>
        </p:nvCxnSpPr>
        <p:spPr>
          <a:xfrm rot="10800000">
            <a:off x="6764115" y="3653436"/>
            <a:ext cx="2854693" cy="839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5251740" y="3797869"/>
            <a:ext cx="0" cy="2330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5064944" y="559023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7</a:t>
            </a:r>
            <a:endParaRPr lang="en-SG" sz="1050" u="sng" dirty="0"/>
          </a:p>
        </p:txBody>
      </p:sp>
      <p:sp>
        <p:nvSpPr>
          <p:cNvPr id="166" name="Rectangle 165"/>
          <p:cNvSpPr/>
          <p:nvPr/>
        </p:nvSpPr>
        <p:spPr>
          <a:xfrm>
            <a:off x="5398891" y="3866269"/>
            <a:ext cx="1805591" cy="602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7.1 Load verification result</a:t>
            </a:r>
          </a:p>
          <a:p>
            <a:r>
              <a:rPr lang="en-US" sz="800" b="1" dirty="0"/>
              <a:t> </a:t>
            </a:r>
            <a:r>
              <a:rPr lang="en-US" sz="800" b="1" dirty="0" smtClean="0"/>
              <a:t>- Verify success =&gt; Terminate </a:t>
            </a:r>
          </a:p>
          <a:p>
            <a:r>
              <a:rPr lang="en-US" sz="800" b="1" dirty="0" smtClean="0"/>
              <a:t>-  Verify failed =&gt; Remove the checked program. ( or return to step 2 ) </a:t>
            </a:r>
          </a:p>
          <a:p>
            <a:r>
              <a:rPr lang="en-US" sz="800" b="1" dirty="0" smtClean="0"/>
              <a:t> </a:t>
            </a:r>
            <a:endParaRPr lang="en-SG" sz="800" b="1" dirty="0"/>
          </a:p>
        </p:txBody>
      </p:sp>
      <p:cxnSp>
        <p:nvCxnSpPr>
          <p:cNvPr id="167" name="Straight Arrow Connector 166"/>
          <p:cNvCxnSpPr/>
          <p:nvPr/>
        </p:nvCxnSpPr>
        <p:spPr>
          <a:xfrm flipV="1">
            <a:off x="5592227" y="4493091"/>
            <a:ext cx="0" cy="1647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5332492" y="5609281"/>
            <a:ext cx="4056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7.1</a:t>
            </a:r>
            <a:endParaRPr lang="en-SG" sz="1050" u="sng" dirty="0"/>
          </a:p>
        </p:txBody>
      </p:sp>
      <p:sp>
        <p:nvSpPr>
          <p:cNvPr id="177" name="Rectangle 176"/>
          <p:cNvSpPr/>
          <p:nvPr/>
        </p:nvSpPr>
        <p:spPr>
          <a:xfrm>
            <a:off x="7988106" y="329051"/>
            <a:ext cx="102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NetWork</a:t>
            </a:r>
            <a:endParaRPr lang="en-SG" dirty="0"/>
          </a:p>
        </p:txBody>
      </p:sp>
      <p:sp>
        <p:nvSpPr>
          <p:cNvPr id="73" name="Rectangle 72"/>
          <p:cNvSpPr/>
          <p:nvPr/>
        </p:nvSpPr>
        <p:spPr>
          <a:xfrm>
            <a:off x="5707380" y="4808398"/>
            <a:ext cx="1458632" cy="476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8. Check the program running status , System library usage and (memory usage ), encrypt message </a:t>
            </a:r>
            <a:endParaRPr lang="en-SG" sz="800" b="1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057045" y="4478928"/>
            <a:ext cx="0" cy="32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73" idx="3"/>
          </p:cNvCxnSpPr>
          <p:nvPr/>
        </p:nvCxnSpPr>
        <p:spPr>
          <a:xfrm flipV="1">
            <a:off x="7166012" y="5034013"/>
            <a:ext cx="2406015" cy="1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9616493" y="4899767"/>
            <a:ext cx="2385452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8</a:t>
            </a:r>
            <a:r>
              <a:rPr lang="en-US" sz="800" b="1" dirty="0" smtClean="0"/>
              <a:t>.  Decrypt the message  and save the </a:t>
            </a:r>
            <a:r>
              <a:rPr lang="en-US" sz="800" b="1" dirty="0"/>
              <a:t>program running</a:t>
            </a:r>
            <a:r>
              <a:rPr lang="en-US" sz="800" b="1" dirty="0" smtClean="0"/>
              <a:t> data. </a:t>
            </a:r>
            <a:endParaRPr lang="en-SG" sz="800" b="1" dirty="0"/>
          </a:p>
        </p:txBody>
      </p:sp>
      <p:cxnSp>
        <p:nvCxnSpPr>
          <p:cNvPr id="80" name="Straight Arrow Connector 79"/>
          <p:cNvCxnSpPr/>
          <p:nvPr/>
        </p:nvCxnSpPr>
        <p:spPr>
          <a:xfrm flipH="1" flipV="1">
            <a:off x="11597540" y="635134"/>
            <a:ext cx="0" cy="426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288445" y="5297177"/>
            <a:ext cx="0" cy="8477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094454" y="5618913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8</a:t>
            </a:r>
            <a:endParaRPr lang="en-SG" sz="1050" u="sng" dirty="0"/>
          </a:p>
        </p:txBody>
      </p:sp>
      <p:sp>
        <p:nvSpPr>
          <p:cNvPr id="91" name="TextBox 90"/>
          <p:cNvSpPr txBox="1"/>
          <p:nvPr/>
        </p:nvSpPr>
        <p:spPr>
          <a:xfrm>
            <a:off x="9043393" y="2203267"/>
            <a:ext cx="13035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Encrypted AES session key</a:t>
            </a:r>
            <a:endParaRPr lang="en-SG" sz="800" dirty="0"/>
          </a:p>
        </p:txBody>
      </p:sp>
      <p:sp>
        <p:nvSpPr>
          <p:cNvPr id="92" name="Rectangle 91"/>
          <p:cNvSpPr/>
          <p:nvPr/>
        </p:nvSpPr>
        <p:spPr>
          <a:xfrm>
            <a:off x="6054369" y="2476026"/>
            <a:ext cx="1465439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Session key setup confirm</a:t>
            </a:r>
            <a:endParaRPr lang="en-SG" sz="800" b="1" dirty="0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7526831" y="2532271"/>
            <a:ext cx="1808898" cy="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9354845" y="2454054"/>
            <a:ext cx="2097278" cy="249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Create the random </a:t>
            </a:r>
            <a:r>
              <a:rPr lang="en-US" sz="800" b="1" dirty="0" err="1" smtClean="0"/>
              <a:t>Swatt</a:t>
            </a:r>
            <a:r>
              <a:rPr lang="en-US" sz="800" b="1" dirty="0" smtClean="0"/>
              <a:t> Challenge string based on the </a:t>
            </a:r>
            <a:r>
              <a:rPr lang="en-US" sz="800" b="1" dirty="0" err="1" smtClean="0"/>
              <a:t>C_len</a:t>
            </a:r>
            <a:r>
              <a:rPr lang="en-US" sz="800" b="1" dirty="0" smtClean="0"/>
              <a:t> and encrypted the msg.</a:t>
            </a:r>
            <a:endParaRPr lang="en-SG" sz="800" b="1" dirty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6747773" y="2310054"/>
            <a:ext cx="0" cy="14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10882456" y="2752449"/>
            <a:ext cx="3073" cy="14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0800000" flipV="1">
            <a:off x="7388208" y="2701484"/>
            <a:ext cx="2731767" cy="277612"/>
          </a:xfrm>
          <a:prstGeom prst="bentConnector3">
            <a:avLst>
              <a:gd name="adj1" fmla="val 86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5372377" y="2871658"/>
            <a:ext cx="2014087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Forward challenge string </a:t>
            </a:r>
            <a:r>
              <a:rPr lang="en-US" sz="800" b="1" dirty="0" err="1" smtClean="0"/>
              <a:t>msg</a:t>
            </a:r>
            <a:r>
              <a:rPr lang="en-US" sz="800" b="1" dirty="0" smtClean="0"/>
              <a:t> to TA </a:t>
            </a:r>
            <a:endParaRPr lang="en-SG" sz="800" b="1" dirty="0"/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7285703" y="3121189"/>
            <a:ext cx="0" cy="302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7075357" y="5625425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2</a:t>
            </a:r>
            <a:endParaRPr lang="en-SG" sz="1050" u="sng" dirty="0"/>
          </a:p>
        </p:txBody>
      </p:sp>
    </p:spTree>
    <p:extLst>
      <p:ext uri="{BB962C8B-B14F-4D97-AF65-F5344CB8AC3E}">
        <p14:creationId xmlns:p14="http://schemas.microsoft.com/office/powerpoint/2010/main" val="29011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5898" y="269507"/>
            <a:ext cx="10549288" cy="62467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396691" y="1328286"/>
            <a:ext cx="7007191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396691" y="1299411"/>
            <a:ext cx="0" cy="4129238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375841" y="5407799"/>
            <a:ext cx="7007191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9383032" y="1299411"/>
            <a:ext cx="0" cy="4129238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134375" y="2502568"/>
            <a:ext cx="471638" cy="1289786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7525351" y="1434165"/>
            <a:ext cx="0" cy="3850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020151" y="1434165"/>
            <a:ext cx="0" cy="3850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2492944" y="3359217"/>
            <a:ext cx="38982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161324" y="4926530"/>
            <a:ext cx="0" cy="396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911517" y="4926530"/>
            <a:ext cx="0" cy="396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554228" y="4926530"/>
            <a:ext cx="0" cy="396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ight Arrow 27"/>
          <p:cNvSpPr/>
          <p:nvPr/>
        </p:nvSpPr>
        <p:spPr>
          <a:xfrm rot="16200000">
            <a:off x="9000862" y="2913211"/>
            <a:ext cx="738664" cy="309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Line Callout 1 (Border and Accent Bar) 28"/>
          <p:cNvSpPr/>
          <p:nvPr/>
        </p:nvSpPr>
        <p:spPr>
          <a:xfrm flipH="1">
            <a:off x="7034241" y="2525828"/>
            <a:ext cx="1509966" cy="240631"/>
          </a:xfrm>
          <a:prstGeom prst="accentBorderCallout1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 station</a:t>
            </a:r>
            <a:endParaRPr lang="en-SG" dirty="0"/>
          </a:p>
        </p:txBody>
      </p:sp>
      <p:sp>
        <p:nvSpPr>
          <p:cNvPr id="30" name="Right Arrow 29"/>
          <p:cNvSpPr/>
          <p:nvPr/>
        </p:nvSpPr>
        <p:spPr>
          <a:xfrm>
            <a:off x="9631690" y="2552738"/>
            <a:ext cx="317634" cy="227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Right Arrow 31"/>
          <p:cNvSpPr/>
          <p:nvPr/>
        </p:nvSpPr>
        <p:spPr>
          <a:xfrm rot="10800000">
            <a:off x="9631690" y="3437390"/>
            <a:ext cx="341511" cy="287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1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6979" y="614235"/>
            <a:ext cx="1719098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2786513" y="614235"/>
            <a:ext cx="2608446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Connector 6"/>
          <p:cNvCxnSpPr/>
          <p:nvPr/>
        </p:nvCxnSpPr>
        <p:spPr>
          <a:xfrm>
            <a:off x="6001351" y="105878"/>
            <a:ext cx="0" cy="357097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29713" y="3107745"/>
            <a:ext cx="108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Internet</a:t>
            </a:r>
            <a:endParaRPr lang="en-SG" dirty="0"/>
          </a:p>
        </p:txBody>
      </p:sp>
      <p:sp>
        <p:nvSpPr>
          <p:cNvPr id="10" name="Rectangle 9"/>
          <p:cNvSpPr/>
          <p:nvPr/>
        </p:nvSpPr>
        <p:spPr>
          <a:xfrm>
            <a:off x="6651057" y="614235"/>
            <a:ext cx="2128787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676979" y="705934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824403" y="703840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651057" y="703840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" name="Rectangle 1"/>
          <p:cNvSpPr/>
          <p:nvPr/>
        </p:nvSpPr>
        <p:spPr>
          <a:xfrm>
            <a:off x="3320716" y="1140593"/>
            <a:ext cx="1183907" cy="2257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0. Load config file </a:t>
            </a:r>
            <a:endParaRPr lang="en-SG" sz="11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504623" y="1251284"/>
            <a:ext cx="259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r="11155"/>
          <a:stretch/>
        </p:blipFill>
        <p:spPr>
          <a:xfrm>
            <a:off x="4755045" y="1068288"/>
            <a:ext cx="293405" cy="365992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3455471" y="1665173"/>
            <a:ext cx="0" cy="298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697130" y="1665173"/>
            <a:ext cx="0" cy="29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455471" y="1665173"/>
            <a:ext cx="12416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983856" y="1366903"/>
            <a:ext cx="0" cy="298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863708" y="1991808"/>
            <a:ext cx="1135592" cy="2343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1. OPTEE session</a:t>
            </a:r>
            <a:endParaRPr lang="en-SG" sz="1100" dirty="0"/>
          </a:p>
        </p:txBody>
      </p:sp>
      <p:sp>
        <p:nvSpPr>
          <p:cNvPr id="30" name="Rectangle 29"/>
          <p:cNvSpPr/>
          <p:nvPr/>
        </p:nvSpPr>
        <p:spPr>
          <a:xfrm>
            <a:off x="4168340" y="2000009"/>
            <a:ext cx="1057579" cy="22619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TCP Client</a:t>
            </a:r>
            <a:endParaRPr lang="en-SG" sz="11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455471" y="2226202"/>
            <a:ext cx="0" cy="299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853279" y="2535978"/>
            <a:ext cx="1448410" cy="2343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Tee-supplicant service</a:t>
            </a:r>
            <a:endParaRPr lang="en-SG" sz="1100" dirty="0"/>
          </a:p>
        </p:txBody>
      </p:sp>
      <p:sp>
        <p:nvSpPr>
          <p:cNvPr id="35" name="Rectangle 34"/>
          <p:cNvSpPr/>
          <p:nvPr/>
        </p:nvSpPr>
        <p:spPr>
          <a:xfrm>
            <a:off x="2863514" y="3175214"/>
            <a:ext cx="1168468" cy="2343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OPTEE driver</a:t>
            </a:r>
            <a:endParaRPr lang="en-SG" sz="11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455471" y="2770372"/>
            <a:ext cx="0" cy="404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818147" y="1068288"/>
            <a:ext cx="1424539" cy="3659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2. Accept OPTEE connection</a:t>
            </a:r>
            <a:endParaRPr lang="en-SG" sz="1100" dirty="0"/>
          </a:p>
        </p:txBody>
      </p:sp>
      <p:cxnSp>
        <p:nvCxnSpPr>
          <p:cNvPr id="40" name="Elbow Connector 39"/>
          <p:cNvCxnSpPr>
            <a:stCxn id="35" idx="1"/>
            <a:endCxn id="38" idx="3"/>
          </p:cNvCxnSpPr>
          <p:nvPr/>
        </p:nvCxnSpPr>
        <p:spPr>
          <a:xfrm rot="10800000">
            <a:off x="2242686" y="1251285"/>
            <a:ext cx="620828" cy="20411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52109" y="111143"/>
            <a:ext cx="15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PI </a:t>
            </a:r>
            <a:endParaRPr lang="en-SG" dirty="0"/>
          </a:p>
        </p:txBody>
      </p:sp>
      <p:sp>
        <p:nvSpPr>
          <p:cNvPr id="45" name="TextBox 44"/>
          <p:cNvSpPr txBox="1"/>
          <p:nvPr/>
        </p:nvSpPr>
        <p:spPr>
          <a:xfrm>
            <a:off x="6380144" y="105878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48" name="Rectangle 47"/>
          <p:cNvSpPr/>
          <p:nvPr/>
        </p:nvSpPr>
        <p:spPr>
          <a:xfrm>
            <a:off x="6786814" y="1068288"/>
            <a:ext cx="1866298" cy="29808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3. Accept the TCP connection  </a:t>
            </a:r>
            <a:endParaRPr lang="en-SG" sz="1100" dirty="0"/>
          </a:p>
        </p:txBody>
      </p:sp>
      <p:cxnSp>
        <p:nvCxnSpPr>
          <p:cNvPr id="50" name="Elbow Connector 49"/>
          <p:cNvCxnSpPr>
            <a:stCxn id="30" idx="3"/>
            <a:endCxn id="48" idx="1"/>
          </p:cNvCxnSpPr>
          <p:nvPr/>
        </p:nvCxnSpPr>
        <p:spPr>
          <a:xfrm flipV="1">
            <a:off x="5225919" y="1217331"/>
            <a:ext cx="1560895" cy="895775"/>
          </a:xfrm>
          <a:prstGeom prst="bentConnector3">
            <a:avLst>
              <a:gd name="adj1" fmla="val 370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900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108961" y="413886"/>
            <a:ext cx="399443" cy="279748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500509" y="797110"/>
            <a:ext cx="2358190" cy="211275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3758666" y="797111"/>
            <a:ext cx="2608446" cy="1940144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>
            <a:off x="6973504" y="288753"/>
            <a:ext cx="27371" cy="300186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29086" y="3246576"/>
            <a:ext cx="733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Internet</a:t>
            </a:r>
            <a:endParaRPr lang="en-SG" sz="1200" b="1" dirty="0"/>
          </a:p>
        </p:txBody>
      </p:sp>
      <p:sp>
        <p:nvSpPr>
          <p:cNvPr id="8" name="Rectangle 7"/>
          <p:cNvSpPr/>
          <p:nvPr/>
        </p:nvSpPr>
        <p:spPr>
          <a:xfrm>
            <a:off x="7262261" y="797110"/>
            <a:ext cx="2569951" cy="2689040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611199" y="798301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796556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623210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902363" y="294018"/>
            <a:ext cx="15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PI </a:t>
            </a:r>
            <a:endParaRPr lang="en-SG" dirty="0"/>
          </a:p>
        </p:txBody>
      </p:sp>
      <p:sp>
        <p:nvSpPr>
          <p:cNvPr id="28" name="TextBox 27"/>
          <p:cNvSpPr txBox="1"/>
          <p:nvPr/>
        </p:nvSpPr>
        <p:spPr>
          <a:xfrm>
            <a:off x="7352297" y="288753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31" name="Rectangle 30"/>
          <p:cNvSpPr/>
          <p:nvPr/>
        </p:nvSpPr>
        <p:spPr>
          <a:xfrm>
            <a:off x="1159838" y="1217210"/>
            <a:ext cx="1621859" cy="3659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Random fetch a AES256 key[A] from key list in TA</a:t>
            </a:r>
            <a:endParaRPr lang="en-SG" sz="11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52" y="1217210"/>
            <a:ext cx="365992" cy="365992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>
            <a:off x="909468" y="1400206"/>
            <a:ext cx="2070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781697" y="1400206"/>
            <a:ext cx="452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37218" y="3211374"/>
            <a:ext cx="3222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OPTEE driver  &lt;=&gt;  Tee-supplicant service 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386484" y="1400810"/>
            <a:ext cx="704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053737" y="1123207"/>
            <a:ext cx="604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Key ID</a:t>
            </a:r>
            <a:endParaRPr lang="en-US" sz="1200" b="1" dirty="0"/>
          </a:p>
        </p:txBody>
      </p:sp>
      <p:sp>
        <p:nvSpPr>
          <p:cNvPr id="47" name="Rectangle 46"/>
          <p:cNvSpPr/>
          <p:nvPr/>
        </p:nvSpPr>
        <p:spPr>
          <a:xfrm>
            <a:off x="4124426" y="1271424"/>
            <a:ext cx="1433571" cy="2575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Create Login message </a:t>
            </a:r>
            <a:endParaRPr lang="en-SG" sz="1100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5548367" y="1379058"/>
            <a:ext cx="2347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919704" y="1271424"/>
            <a:ext cx="1054461" cy="21735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Parse message </a:t>
            </a:r>
            <a:endParaRPr lang="en-SG" sz="1100" dirty="0"/>
          </a:p>
        </p:txBody>
      </p:sp>
      <p:sp>
        <p:nvSpPr>
          <p:cNvPr id="51" name="Rectangle 50"/>
          <p:cNvSpPr/>
          <p:nvPr/>
        </p:nvSpPr>
        <p:spPr>
          <a:xfrm>
            <a:off x="5524308" y="1196405"/>
            <a:ext cx="209223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F;Gateway_ID;Program_V;Key_ID;C_Len</a:t>
            </a:r>
            <a:r>
              <a:rPr lang="en-US" sz="800" dirty="0"/>
              <a:t>, m, n</a:t>
            </a:r>
            <a:endParaRPr lang="en-SG" sz="800" dirty="0"/>
          </a:p>
        </p:txBody>
      </p:sp>
      <p:sp>
        <p:nvSpPr>
          <p:cNvPr id="52" name="Rectangle 51"/>
          <p:cNvSpPr/>
          <p:nvPr/>
        </p:nvSpPr>
        <p:spPr>
          <a:xfrm>
            <a:off x="7339264" y="1702743"/>
            <a:ext cx="1634901" cy="38075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Fetch AES56Key [A] based </a:t>
            </a:r>
            <a:r>
              <a:rPr lang="en-US" sz="1100" smtClean="0"/>
              <a:t>on Key ID </a:t>
            </a:r>
            <a:r>
              <a:rPr lang="en-US" sz="1100" dirty="0" smtClean="0"/>
              <a:t>form DB</a:t>
            </a:r>
            <a:endParaRPr lang="en-SG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8117706" y="1491653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7339264" y="2295180"/>
            <a:ext cx="2270860" cy="38075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Create  random session AES56Key[B] and encrypted the key [B] by [A]</a:t>
            </a:r>
            <a:endParaRPr lang="en-SG" sz="1100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8117706" y="2091833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114796" y="1702743"/>
            <a:ext cx="1552579" cy="2575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Forward message to TA</a:t>
            </a:r>
            <a:endParaRPr lang="en-SG" sz="1100" dirty="0"/>
          </a:p>
        </p:txBody>
      </p:sp>
      <p:cxnSp>
        <p:nvCxnSpPr>
          <p:cNvPr id="59" name="Elbow Connector 58"/>
          <p:cNvCxnSpPr>
            <a:stCxn id="55" idx="1"/>
          </p:cNvCxnSpPr>
          <p:nvPr/>
        </p:nvCxnSpPr>
        <p:spPr>
          <a:xfrm rot="10800000">
            <a:off x="5667376" y="1828800"/>
            <a:ext cx="1671889" cy="656760"/>
          </a:xfrm>
          <a:prstGeom prst="bentConnector3">
            <a:avLst>
              <a:gd name="adj1" fmla="val 3404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7" idx="1"/>
          </p:cNvCxnSpPr>
          <p:nvPr/>
        </p:nvCxnSpPr>
        <p:spPr>
          <a:xfrm flipH="1" flipV="1">
            <a:off x="2619375" y="1828799"/>
            <a:ext cx="1495421" cy="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31058" y="1694334"/>
            <a:ext cx="1982642" cy="4546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Decrypt the message by Key [A] and get the session key [B]</a:t>
            </a:r>
            <a:endParaRPr lang="en-SG" sz="1100" dirty="0"/>
          </a:p>
        </p:txBody>
      </p:sp>
      <p:sp>
        <p:nvSpPr>
          <p:cNvPr id="64" name="Rectangle 63"/>
          <p:cNvSpPr/>
          <p:nvPr/>
        </p:nvSpPr>
        <p:spPr>
          <a:xfrm>
            <a:off x="7339264" y="2909861"/>
            <a:ext cx="2270860" cy="38075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Create  random SWATT challenge string and encrypt by session key[B]</a:t>
            </a:r>
            <a:endParaRPr lang="en-SG" sz="1100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8117706" y="2675939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Flowchart: Magnetic Disk 65"/>
          <p:cNvSpPr/>
          <p:nvPr/>
        </p:nvSpPr>
        <p:spPr>
          <a:xfrm>
            <a:off x="9331844" y="1693480"/>
            <a:ext cx="392782" cy="38075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8997923" y="1893122"/>
            <a:ext cx="333921" cy="3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4104624" y="2312732"/>
            <a:ext cx="1552579" cy="2575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Forward message to TA</a:t>
            </a:r>
            <a:endParaRPr lang="en-SG" sz="1100" dirty="0"/>
          </a:p>
        </p:txBody>
      </p:sp>
      <p:cxnSp>
        <p:nvCxnSpPr>
          <p:cNvPr id="72" name="Elbow Connector 71"/>
          <p:cNvCxnSpPr>
            <a:stCxn id="64" idx="1"/>
            <a:endCxn id="70" idx="3"/>
          </p:cNvCxnSpPr>
          <p:nvPr/>
        </p:nvCxnSpPr>
        <p:spPr>
          <a:xfrm rot="10800000">
            <a:off x="5657204" y="2441515"/>
            <a:ext cx="1682061" cy="6587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2578472" y="2438443"/>
            <a:ext cx="1495421" cy="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620356" y="2238500"/>
            <a:ext cx="1982642" cy="4987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Decrypt the SWATT challenge by Key [B] and store in trust app buffer.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400317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1916</TotalTime>
  <Words>1887</Words>
  <Application>Microsoft Office PowerPoint</Application>
  <PresentationFormat>Widescreen</PresentationFormat>
  <Paragraphs>455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142</cp:revision>
  <dcterms:created xsi:type="dcterms:W3CDTF">2019-05-08T09:30:57Z</dcterms:created>
  <dcterms:modified xsi:type="dcterms:W3CDTF">2019-09-13T07:12:49Z</dcterms:modified>
</cp:coreProperties>
</file>