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72" r:id="rId15"/>
    <p:sldId id="268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FE9E30-E434-4DED-9571-58227EAF36A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65"/>
            <p14:sldId id="272"/>
            <p14:sldId id="268"/>
            <p14:sldId id="271"/>
            <p14:sldId id="273"/>
            <p14:sldId id="274"/>
            <p14:sldId id="275"/>
            <p14:sldId id="276"/>
            <p14:sldId id="277"/>
          </p14:sldIdLst>
        </p14:section>
        <p14:section name="Untitled Section" id="{AE9E3D3D-B6E7-4002-83A3-10D822FD789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FA98"/>
    <a:srgbClr val="8485FA"/>
    <a:srgbClr val="2E3442"/>
    <a:srgbClr val="F6B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7/1/2020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58877" y="1720395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77766" y="402394"/>
            <a:ext cx="365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use to flash the firmware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5202" y="3999586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129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573" y="658083"/>
            <a:ext cx="3476419" cy="252473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5678216" y="227206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4388" y="3479966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244137" y="663349"/>
            <a:ext cx="3673903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28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75" y="771126"/>
            <a:ext cx="334183" cy="3341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47916" y="861186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Client program init </a:t>
            </a:r>
            <a:endParaRPr lang="en-SG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521429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42" y="757568"/>
            <a:ext cx="334183" cy="334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95126" y="110864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sp>
        <p:nvSpPr>
          <p:cNvPr id="22" name="Rectangle 21"/>
          <p:cNvSpPr/>
          <p:nvPr/>
        </p:nvSpPr>
        <p:spPr>
          <a:xfrm>
            <a:off x="1582567" y="1452198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User name + password</a:t>
            </a:r>
            <a:endParaRPr lang="en-SG" sz="1100" dirty="0"/>
          </a:p>
        </p:txBody>
      </p:sp>
      <p:sp>
        <p:nvSpPr>
          <p:cNvPr id="23" name="Rectangle 22"/>
          <p:cNvSpPr/>
          <p:nvPr/>
        </p:nvSpPr>
        <p:spPr>
          <a:xfrm>
            <a:off x="6481553" y="851934"/>
            <a:ext cx="1358521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Server  program init </a:t>
            </a:r>
            <a:endParaRPr lang="en-SG" sz="11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87" y="771125"/>
            <a:ext cx="334183" cy="33418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77489" y="1107499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63" y="768500"/>
            <a:ext cx="334183" cy="33418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885496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15368" y="1009732"/>
            <a:ext cx="1628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36230" y="778900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request</a:t>
            </a:r>
            <a:endParaRPr lang="en-SG" sz="900" dirty="0"/>
          </a:p>
        </p:txBody>
      </p:sp>
      <p:sp>
        <p:nvSpPr>
          <p:cNvPr id="41" name="Plus 40"/>
          <p:cNvSpPr/>
          <p:nvPr/>
        </p:nvSpPr>
        <p:spPr>
          <a:xfrm>
            <a:off x="2172266" y="829317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Plus 41"/>
          <p:cNvSpPr/>
          <p:nvPr/>
        </p:nvSpPr>
        <p:spPr>
          <a:xfrm>
            <a:off x="8766788" y="849433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9385" y="967779"/>
            <a:ext cx="422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840075" y="967779"/>
            <a:ext cx="46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07450" y="757568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2990561" y="73619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2" name="Rectangle 51"/>
          <p:cNvSpPr/>
          <p:nvPr/>
        </p:nvSpPr>
        <p:spPr>
          <a:xfrm>
            <a:off x="3447916" y="1452199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Collect login data</a:t>
            </a:r>
            <a:endParaRPr lang="en-SG" sz="1100" dirty="0"/>
          </a:p>
        </p:txBody>
      </p:sp>
      <p:cxnSp>
        <p:nvCxnSpPr>
          <p:cNvPr id="54" name="Elbow Connector 53"/>
          <p:cNvCxnSpPr/>
          <p:nvPr/>
        </p:nvCxnSpPr>
        <p:spPr>
          <a:xfrm rot="10800000" flipV="1">
            <a:off x="4753353" y="1158277"/>
            <a:ext cx="2407460" cy="442467"/>
          </a:xfrm>
          <a:prstGeom prst="bentConnector3">
            <a:avLst>
              <a:gd name="adj1" fmla="val 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50992" y="1356114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confirm</a:t>
            </a:r>
            <a:endParaRPr lang="en-SG" sz="900" dirty="0"/>
          </a:p>
        </p:txBody>
      </p:sp>
      <p:cxnSp>
        <p:nvCxnSpPr>
          <p:cNvPr id="58" name="Straight Arrow Connector 57"/>
          <p:cNvCxnSpPr>
            <a:stCxn id="22" idx="3"/>
            <a:endCxn id="52" idx="1"/>
          </p:cNvCxnSpPr>
          <p:nvPr/>
        </p:nvCxnSpPr>
        <p:spPr>
          <a:xfrm>
            <a:off x="3071754" y="1600744"/>
            <a:ext cx="376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/>
          <p:cNvSpPr/>
          <p:nvPr/>
        </p:nvSpPr>
        <p:spPr>
          <a:xfrm>
            <a:off x="8449630" y="137951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Elbow Connector 63"/>
          <p:cNvCxnSpPr/>
          <p:nvPr/>
        </p:nvCxnSpPr>
        <p:spPr>
          <a:xfrm>
            <a:off x="4024993" y="1749291"/>
            <a:ext cx="2701703" cy="389214"/>
          </a:xfrm>
          <a:prstGeom prst="bentConnector3">
            <a:avLst>
              <a:gd name="adj1" fmla="val 2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0800000" flipV="1">
            <a:off x="7572350" y="1538452"/>
            <a:ext cx="891149" cy="351569"/>
          </a:xfrm>
          <a:prstGeom prst="bentConnector3">
            <a:avLst>
              <a:gd name="adj1" fmla="val 99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6738437" y="191819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 user ?</a:t>
            </a:r>
            <a:endParaRPr lang="en-SG" sz="9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411385" y="2127982"/>
            <a:ext cx="6619" cy="53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38892" y="2278170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79" name="Rectangle 78"/>
          <p:cNvSpPr/>
          <p:nvPr/>
        </p:nvSpPr>
        <p:spPr>
          <a:xfrm>
            <a:off x="6580703" y="2676266"/>
            <a:ext cx="248360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Generate random SWATT challenge Str</a:t>
            </a:r>
            <a:endParaRPr lang="en-SG" sz="1100" dirty="0"/>
          </a:p>
        </p:txBody>
      </p:sp>
      <p:cxnSp>
        <p:nvCxnSpPr>
          <p:cNvPr id="81" name="Straight Arrow Connector 80"/>
          <p:cNvCxnSpPr>
            <a:stCxn id="79" idx="1"/>
          </p:cNvCxnSpPr>
          <p:nvPr/>
        </p:nvCxnSpPr>
        <p:spPr>
          <a:xfrm flipH="1" flipV="1">
            <a:off x="3185962" y="2820202"/>
            <a:ext cx="3394741" cy="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 flipH="1">
            <a:off x="5257060" y="56182"/>
            <a:ext cx="545383" cy="4059882"/>
          </a:xfrm>
          <a:prstGeom prst="bentConnector4">
            <a:avLst>
              <a:gd name="adj1" fmla="val -31326"/>
              <a:gd name="adj2" fmla="val 100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72648" y="2307539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90" name="Rectangle 89"/>
          <p:cNvSpPr/>
          <p:nvPr/>
        </p:nvSpPr>
        <p:spPr>
          <a:xfrm>
            <a:off x="1622108" y="2659191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Select firmware file</a:t>
            </a:r>
            <a:endParaRPr lang="en-SG" sz="11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77" y="4579999"/>
            <a:ext cx="1580098" cy="15800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5" y="4976073"/>
            <a:ext cx="1061904" cy="1061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96" y="4435463"/>
            <a:ext cx="2143125" cy="214312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5" idx="3"/>
            <a:endCxn id="47" idx="1"/>
          </p:cNvCxnSpPr>
          <p:nvPr/>
        </p:nvCxnSpPr>
        <p:spPr>
          <a:xfrm>
            <a:off x="2113519" y="5507025"/>
            <a:ext cx="2273477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74751" y="5062271"/>
            <a:ext cx="176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client, Port 4000</a:t>
            </a:r>
            <a:endParaRPr lang="en-SG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39186" y="5618613"/>
            <a:ext cx="109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Server</a:t>
            </a:r>
            <a:endParaRPr lang="en-SG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38471" y="4976073"/>
            <a:ext cx="3040435" cy="359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80565" y="4637794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Command &amp; Receive Response  UDP, Port 8889</a:t>
            </a:r>
            <a:endParaRPr lang="en-SG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338472" y="5359689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27408" y="5031181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State  </a:t>
            </a:r>
            <a:r>
              <a:rPr lang="en-US" sz="1200" dirty="0" smtClean="0"/>
              <a:t>UDP</a:t>
            </a:r>
            <a:r>
              <a:rPr lang="en-US" sz="1200" dirty="0"/>
              <a:t>, Port 8890 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6365747" y="5781596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54683" y="5453088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Video Stream </a:t>
            </a:r>
            <a:r>
              <a:rPr lang="en-US" sz="1200" dirty="0" smtClean="0"/>
              <a:t> UDP</a:t>
            </a:r>
            <a:r>
              <a:rPr lang="en-US" sz="1200" dirty="0"/>
              <a:t>, Port 11111  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20050" y="719204"/>
            <a:ext cx="4831559" cy="248979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/>
          <p:cNvSpPr txBox="1"/>
          <p:nvPr/>
        </p:nvSpPr>
        <p:spPr>
          <a:xfrm>
            <a:off x="757007" y="299128"/>
            <a:ext cx="37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93654" y="1417071"/>
            <a:ext cx="4272982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dirty="0" smtClean="0"/>
              <a:t>IOT_id + Signer_id + </a:t>
            </a:r>
            <a:r>
              <a:rPr lang="en-SG" sz="1100" dirty="0"/>
              <a:t>S</a:t>
            </a:r>
            <a:r>
              <a:rPr lang="en-SG" sz="1100" dirty="0" smtClean="0"/>
              <a:t>watt_str + Time + IOT dev type + firmware version</a:t>
            </a:r>
            <a:endParaRPr lang="en-SG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1568054" y="1906483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47670" y="1678681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545006" y="2027377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47670" y="215936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79847" y="2483311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904775" y="1678681"/>
            <a:ext cx="0" cy="771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2948" y="2480975"/>
            <a:ext cx="779867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61" name="Rectangle 60"/>
          <p:cNvSpPr/>
          <p:nvPr/>
        </p:nvSpPr>
        <p:spPr>
          <a:xfrm>
            <a:off x="485916" y="2307970"/>
            <a:ext cx="2352087" cy="49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51" y="1760396"/>
            <a:ext cx="334183" cy="334183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131135" y="2111473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4" y="777183"/>
            <a:ext cx="334183" cy="33418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80938" y="112826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27837" y="944274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870680" y="837036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248043" y="109838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059738" y="700869"/>
            <a:ext cx="4171918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TextBox 95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7114693" y="1496607"/>
            <a:ext cx="189887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Verify client signature correction</a:t>
            </a:r>
            <a:endParaRPr lang="en-SG" sz="1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29" y="799307"/>
            <a:ext cx="334183" cy="334183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 flipV="1">
            <a:off x="6575512" y="966398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418355" y="859160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093520" y="116482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8194851" y="1164825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1" idx="3"/>
          </p:cNvCxnSpPr>
          <p:nvPr/>
        </p:nvCxnSpPr>
        <p:spPr>
          <a:xfrm flipV="1">
            <a:off x="2838003" y="1678681"/>
            <a:ext cx="4242338" cy="874496"/>
          </a:xfrm>
          <a:prstGeom prst="bentConnector3">
            <a:avLst>
              <a:gd name="adj1" fmla="val 649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33573" y="2057045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sp>
        <p:nvSpPr>
          <p:cNvPr id="113" name="Rectangle 112"/>
          <p:cNvSpPr/>
          <p:nvPr/>
        </p:nvSpPr>
        <p:spPr>
          <a:xfrm>
            <a:off x="6546674" y="2064068"/>
            <a:ext cx="779867" cy="2214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114" name="Rectangle 113"/>
          <p:cNvSpPr/>
          <p:nvPr/>
        </p:nvSpPr>
        <p:spPr>
          <a:xfrm>
            <a:off x="6439642" y="1956937"/>
            <a:ext cx="2352087" cy="41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7477022" y="1760396"/>
            <a:ext cx="0" cy="167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7071357" y="2597242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7526360" y="2369303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8081767" y="2710418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12" y="2443437"/>
            <a:ext cx="334183" cy="334183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667896" y="2794514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241329" y="2914372"/>
            <a:ext cx="1085212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Server signature</a:t>
            </a:r>
            <a:endParaRPr lang="en-SG" sz="1000" dirty="0"/>
          </a:p>
        </p:txBody>
      </p:sp>
      <p:cxnSp>
        <p:nvCxnSpPr>
          <p:cNvPr id="24" name="Elbow Connector 23"/>
          <p:cNvCxnSpPr>
            <a:endCxn id="121" idx="3"/>
          </p:cNvCxnSpPr>
          <p:nvPr/>
        </p:nvCxnSpPr>
        <p:spPr>
          <a:xfrm rot="10800000" flipV="1">
            <a:off x="7326541" y="2852219"/>
            <a:ext cx="289144" cy="185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1" idx="1"/>
          </p:cNvCxnSpPr>
          <p:nvPr/>
        </p:nvCxnSpPr>
        <p:spPr>
          <a:xfrm flipH="1" flipV="1">
            <a:off x="3878981" y="3025346"/>
            <a:ext cx="236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92948" y="2902235"/>
            <a:ext cx="320711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the firmware and server signature to IOT ROM chip</a:t>
            </a:r>
            <a:endParaRPr lang="en-SG" sz="10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5510464" y="335894"/>
            <a:ext cx="0" cy="32350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060155" y="345393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25" name="Flowchart: Magnetic Disk 124"/>
          <p:cNvSpPr/>
          <p:nvPr/>
        </p:nvSpPr>
        <p:spPr>
          <a:xfrm>
            <a:off x="9654717" y="1917573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834928" y="2123646"/>
            <a:ext cx="77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flipV="1">
            <a:off x="7376475" y="2342305"/>
            <a:ext cx="2474633" cy="806151"/>
          </a:xfrm>
          <a:prstGeom prst="bentConnector3">
            <a:avLst>
              <a:gd name="adj1" fmla="val 1001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7519" y="2823319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706859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539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957236" y="3093441"/>
            <a:ext cx="3903847" cy="1562440"/>
          </a:xfrm>
          <a:prstGeom prst="bentConnector3">
            <a:avLst>
              <a:gd name="adj1" fmla="val 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44126" y="2814808"/>
            <a:ext cx="3742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 False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800" dirty="0" smtClean="0"/>
              <a:t>[***\x0f\x00\x0a\x00\x01\x01</a:t>
            </a:r>
            <a:r>
              <a:rPr lang="en-US" sz="800" b="1" dirty="0" smtClean="0">
                <a:solidFill>
                  <a:srgbClr val="FF0000"/>
                </a:solidFill>
              </a:rPr>
              <a:t>\x01</a:t>
            </a:r>
            <a:r>
              <a:rPr lang="en-US" sz="800" dirty="0"/>
              <a:t>]</a:t>
            </a:r>
            <a:endParaRPr lang="en-SG" sz="8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6144126" y="3931687"/>
            <a:ext cx="3594636" cy="72419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20465" y="3963740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50607" y="3943425"/>
            <a:ext cx="2184937" cy="724194"/>
          </a:xfrm>
          <a:prstGeom prst="bentConnector3">
            <a:avLst>
              <a:gd name="adj1" fmla="val -13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17519" y="3990536"/>
            <a:ext cx="376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False Plc state </a:t>
            </a:r>
            <a:r>
              <a:rPr lang="en-US" sz="1100" dirty="0"/>
              <a:t>feed </a:t>
            </a:r>
            <a:r>
              <a:rPr lang="en-US" sz="1100" dirty="0" smtClean="0"/>
              <a:t>back</a:t>
            </a:r>
          </a:p>
          <a:p>
            <a:r>
              <a:rPr lang="en-US" sz="1100" dirty="0" smtClean="0"/>
              <a:t> </a:t>
            </a:r>
            <a:r>
              <a:rPr lang="en-US" sz="800" dirty="0" smtClean="0"/>
              <a:t>[***x08\x01\x01</a:t>
            </a:r>
            <a:r>
              <a:rPr lang="en-US" sz="800" b="1" dirty="0" smtClean="0">
                <a:solidFill>
                  <a:srgbClr val="FF0000"/>
                </a:solidFill>
              </a:rPr>
              <a:t>\x04</a:t>
            </a:r>
            <a:r>
              <a:rPr lang="en-US" sz="800" dirty="0" smtClean="0"/>
              <a:t>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false data injection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005137" y="4638858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104599" y="4705099"/>
            <a:ext cx="249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64047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79282" y="2827468"/>
            <a:ext cx="3041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2648" y="3146310"/>
            <a:ext cx="3113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changed </a:t>
            </a:r>
            <a:r>
              <a:rPr lang="en-US" sz="1100" dirty="0" err="1" smtClean="0"/>
              <a:t>cmd</a:t>
            </a:r>
            <a:r>
              <a:rPr lang="en-US" sz="1100" dirty="0" smtClean="0"/>
              <a:t> executed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165508" y="342998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675784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05137" y="3920201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</a:t>
            </a:r>
            <a:r>
              <a:rPr lang="en-US" smtClean="0"/>
              <a:t>man </a:t>
            </a:r>
            <a:r>
              <a:rPr lang="en-US" dirty="0"/>
              <a:t>in the middle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4292868" y="4501465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4346411" y="4567480"/>
            <a:ext cx="140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77881" y="3146310"/>
            <a:ext cx="6701386" cy="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2" idx="0"/>
          </p:cNvCxnSpPr>
          <p:nvPr/>
        </p:nvCxnSpPr>
        <p:spPr>
          <a:xfrm rot="10800000" flipV="1">
            <a:off x="5022785" y="3898947"/>
            <a:ext cx="4756482" cy="602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77882" y="3893755"/>
            <a:ext cx="192725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292868" y="3658884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6321192" y="4497102"/>
            <a:ext cx="1544052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6321192" y="4532291"/>
            <a:ext cx="1610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Attack remote HMI IP: 192.168.10.233</a:t>
            </a:r>
          </a:p>
          <a:p>
            <a:r>
              <a:rPr lang="en-US" sz="1400" dirty="0" smtClean="0"/>
              <a:t>Port 502</a:t>
            </a:r>
            <a:endParaRPr lang="en-SG" sz="1400" dirty="0"/>
          </a:p>
        </p:txBody>
      </p:sp>
      <p:cxnSp>
        <p:nvCxnSpPr>
          <p:cNvPr id="31" name="Elbow Connector 30"/>
          <p:cNvCxnSpPr>
            <a:stCxn id="44" idx="0"/>
          </p:cNvCxnSpPr>
          <p:nvPr/>
        </p:nvCxnSpPr>
        <p:spPr>
          <a:xfrm rot="5400000" flipH="1" flipV="1">
            <a:off x="8287153" y="2987339"/>
            <a:ext cx="315829" cy="270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892" y="422008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077881" y="4076043"/>
            <a:ext cx="2282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5. Mod bus TCP </a:t>
            </a:r>
            <a:r>
              <a:rPr lang="en-US" sz="1100" dirty="0"/>
              <a:t>m</a:t>
            </a:r>
            <a:r>
              <a:rPr lang="en-US" sz="1100" dirty="0" smtClean="0"/>
              <a:t>essage drop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9344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0" y="190283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Sensor feed back normal ?</a:t>
            </a:r>
            <a:endParaRPr lang="en-SG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78156" y="442755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Take off</a:t>
            </a:r>
            <a:endParaRPr lang="en-SG" sz="1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833914" y="68897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155" y="1097279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360’ turn</a:t>
            </a:r>
            <a:endParaRPr lang="en-SG" sz="1000" dirty="0"/>
          </a:p>
        </p:txBody>
      </p:sp>
      <p:cxnSp>
        <p:nvCxnSpPr>
          <p:cNvPr id="15" name="Straight Arrow Connector 14"/>
          <p:cNvCxnSpPr>
            <a:stCxn id="10" idx="2"/>
            <a:endCxn id="5" idx="0"/>
          </p:cNvCxnSpPr>
          <p:nvPr/>
        </p:nvCxnSpPr>
        <p:spPr>
          <a:xfrm flipH="1">
            <a:off x="833913" y="1343500"/>
            <a:ext cx="1" cy="55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833913" y="2343455"/>
            <a:ext cx="0" cy="44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391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50520" y="2791326"/>
            <a:ext cx="136678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Emergency moto off</a:t>
            </a:r>
            <a:endParaRPr lang="en-SG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33912" y="3037547"/>
            <a:ext cx="0" cy="82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H="1">
            <a:off x="891870" y="2123146"/>
            <a:ext cx="567477" cy="1515203"/>
          </a:xfrm>
          <a:prstGeom prst="bentConnector4">
            <a:avLst>
              <a:gd name="adj1" fmla="val -40284"/>
              <a:gd name="adj2" fmla="val 10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272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573656" y="3890373"/>
            <a:ext cx="48126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land</a:t>
            </a:r>
            <a:endParaRPr lang="en-SG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86363" y="373353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Parse URL to get the Web link.</a:t>
            </a:r>
            <a:endParaRPr lang="en-SG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10387" y="6195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6363" y="1027877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Convert web link to IP address.</a:t>
            </a:r>
            <a:endParaRPr lang="en-SG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510387" y="1274098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6363" y="1699633"/>
            <a:ext cx="184805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Call ipinfo.io API to convert IP to GPS position.</a:t>
            </a:r>
            <a:endParaRPr lang="en-SG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10386" y="210793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5779" y="2537569"/>
            <a:ext cx="1848051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Download map Tile based on the </a:t>
            </a:r>
            <a:r>
              <a:rPr lang="en-US" sz="1000" dirty="0" err="1" smtClean="0"/>
              <a:t>usr’s</a:t>
            </a:r>
            <a:r>
              <a:rPr lang="en-US" sz="1000" dirty="0" smtClean="0"/>
              <a:t> image size and zoom in level. </a:t>
            </a:r>
            <a:endParaRPr lang="en-SG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10385" y="3091567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90183" y="4886451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Online</a:t>
            </a:r>
            <a:endParaRPr lang="en-SG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4375309" y="4927318"/>
            <a:ext cx="168159" cy="164634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4695338" y="4886577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Delay</a:t>
            </a:r>
            <a:endParaRPr lang="en-SG" sz="1000" b="1" dirty="0"/>
          </a:p>
        </p:txBody>
      </p:sp>
      <p:sp>
        <p:nvSpPr>
          <p:cNvPr id="32" name="Rectangle 31"/>
          <p:cNvSpPr/>
          <p:nvPr/>
        </p:nvSpPr>
        <p:spPr>
          <a:xfrm>
            <a:off x="5175409" y="4927318"/>
            <a:ext cx="168159" cy="164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/>
          <p:cNvSpPr txBox="1"/>
          <p:nvPr/>
        </p:nvSpPr>
        <p:spPr>
          <a:xfrm>
            <a:off x="5500493" y="4886451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Offline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6013609" y="4927318"/>
            <a:ext cx="168159" cy="1646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/>
          <p:cNvSpPr txBox="1"/>
          <p:nvPr/>
        </p:nvSpPr>
        <p:spPr>
          <a:xfrm>
            <a:off x="8189842" y="4886451"/>
            <a:ext cx="8525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Enabled</a:t>
            </a:r>
            <a:endParaRPr lang="en-SG" sz="1000" b="1" dirty="0"/>
          </a:p>
        </p:txBody>
      </p:sp>
      <p:sp>
        <p:nvSpPr>
          <p:cNvPr id="36" name="Rectangle 35"/>
          <p:cNvSpPr/>
          <p:nvPr/>
        </p:nvSpPr>
        <p:spPr>
          <a:xfrm>
            <a:off x="8813461" y="4927318"/>
            <a:ext cx="168159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9111639" y="4886450"/>
            <a:ext cx="86979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D</a:t>
            </a:r>
            <a:r>
              <a:rPr lang="en-US" sz="1000" b="1" dirty="0" smtClean="0"/>
              <a:t>isabled</a:t>
            </a:r>
            <a:endParaRPr lang="en-SG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9765478" y="4927318"/>
            <a:ext cx="183981" cy="164634"/>
          </a:xfrm>
          <a:prstGeom prst="rect">
            <a:avLst/>
          </a:prstGeom>
          <a:solidFill>
            <a:srgbClr val="F6B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2067231" y="4886451"/>
            <a:ext cx="1729412" cy="246221"/>
          </a:xfrm>
          <a:prstGeom prst="rect">
            <a:avLst/>
          </a:prstGeom>
          <a:solidFill>
            <a:srgbClr val="2E344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Gateway Connection State :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90030" y="4886450"/>
            <a:ext cx="1729412" cy="246221"/>
          </a:xfrm>
          <a:prstGeom prst="rect">
            <a:avLst/>
          </a:prstGeom>
          <a:solidFill>
            <a:srgbClr val="2E344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Quantum Encryption State:</a:t>
            </a:r>
            <a:endParaRPr lang="en-SG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tell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tello"/>
          <p:cNvSpPr>
            <a:spLocks noChangeAspect="1" noChangeArrowheads="1"/>
          </p:cNvSpPr>
          <p:nvPr/>
        </p:nvSpPr>
        <p:spPr bwMode="auto">
          <a:xfrm>
            <a:off x="307974" y="7937"/>
            <a:ext cx="2666231" cy="2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38" y="54463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88" y="3108963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9993" y="1933608"/>
            <a:ext cx="568351" cy="527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89" y="1126025"/>
            <a:ext cx="672024" cy="6720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rgbClr val="FF00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3" name="Elbow Connector 12"/>
          <p:cNvCxnSpPr>
            <a:stCxn id="10" idx="2"/>
            <a:endCxn id="11" idx="1"/>
          </p:cNvCxnSpPr>
          <p:nvPr/>
        </p:nvCxnSpPr>
        <p:spPr>
          <a:xfrm rot="5400000" flipH="1" flipV="1">
            <a:off x="951843" y="1244363"/>
            <a:ext cx="471571" cy="9069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46" y="3409385"/>
            <a:ext cx="1429753" cy="1542280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6" idx="3"/>
            <a:endCxn id="7" idx="0"/>
          </p:cNvCxnSpPr>
          <p:nvPr/>
        </p:nvCxnSpPr>
        <p:spPr>
          <a:xfrm>
            <a:off x="3548463" y="1126026"/>
            <a:ext cx="1576588" cy="1982937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2"/>
            <a:endCxn id="14" idx="0"/>
          </p:cNvCxnSpPr>
          <p:nvPr/>
        </p:nvCxnSpPr>
        <p:spPr>
          <a:xfrm rot="16200000" flipH="1">
            <a:off x="1368494" y="2406656"/>
            <a:ext cx="1611336" cy="394122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7" idx="1"/>
          </p:cNvCxnSpPr>
          <p:nvPr/>
        </p:nvCxnSpPr>
        <p:spPr>
          <a:xfrm>
            <a:off x="3086099" y="4180525"/>
            <a:ext cx="96738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9892" y="756693"/>
            <a:ext cx="186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 ID:TELLO-5XXX]</a:t>
            </a:r>
            <a:endParaRPr lang="en-SG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77101" y="2064409"/>
            <a:ext cx="13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[ID :TBD]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55095" y="3108963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192.168.100.2</a:t>
            </a:r>
            <a:endParaRPr lang="en-SG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41572" y="3416740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</a:t>
            </a:r>
            <a:endParaRPr lang="en-SG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8785" y="4183683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192.168.1.100</a:t>
            </a:r>
            <a:endParaRPr lang="en-SG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48809" y="1776042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192.168.1.101</a:t>
            </a:r>
            <a:endParaRPr lang="en-SG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47809" y="3859244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CAT-5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400799" y="2461568"/>
            <a:ext cx="194941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Connection Online</a:t>
            </a:r>
            <a:endParaRPr lang="en-SG" sz="1000" b="1" dirty="0"/>
          </a:p>
        </p:txBody>
      </p:sp>
      <p:sp>
        <p:nvSpPr>
          <p:cNvPr id="22" name="Rectangle 21"/>
          <p:cNvSpPr/>
          <p:nvPr/>
        </p:nvSpPr>
        <p:spPr>
          <a:xfrm>
            <a:off x="8096083" y="2505473"/>
            <a:ext cx="170572" cy="17174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6396359" y="2862742"/>
            <a:ext cx="195385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Connection</a:t>
            </a:r>
            <a:r>
              <a:rPr lang="en-US" sz="1000" b="1" dirty="0" smtClean="0"/>
              <a:t> Delay</a:t>
            </a:r>
            <a:endParaRPr lang="en-SG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8096083" y="2910214"/>
            <a:ext cx="168159" cy="164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6396358" y="3263916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</a:t>
            </a:r>
            <a:r>
              <a:rPr lang="en-US" sz="1000" b="1" dirty="0" smtClean="0"/>
              <a:t>Connection Offline</a:t>
            </a:r>
            <a:endParaRPr lang="en-SG" sz="1000" b="1" dirty="0"/>
          </a:p>
        </p:txBody>
      </p:sp>
      <p:sp>
        <p:nvSpPr>
          <p:cNvPr id="35" name="Rectangle 34"/>
          <p:cNvSpPr/>
          <p:nvPr/>
        </p:nvSpPr>
        <p:spPr>
          <a:xfrm>
            <a:off x="8096083" y="3318021"/>
            <a:ext cx="168159" cy="1579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/>
          <p:cNvSpPr txBox="1"/>
          <p:nvPr/>
        </p:nvSpPr>
        <p:spPr>
          <a:xfrm>
            <a:off x="6396358" y="3650457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Quantum Encryption </a:t>
            </a:r>
            <a:r>
              <a:rPr lang="en-US" sz="1000" b="1" dirty="0" smtClean="0"/>
              <a:t>Enabled</a:t>
            </a:r>
            <a:endParaRPr lang="en-SG" sz="1000" b="1" dirty="0"/>
          </a:p>
        </p:txBody>
      </p:sp>
      <p:sp>
        <p:nvSpPr>
          <p:cNvPr id="37" name="Rectangle 36"/>
          <p:cNvSpPr/>
          <p:nvPr/>
        </p:nvSpPr>
        <p:spPr>
          <a:xfrm>
            <a:off x="8096083" y="3691250"/>
            <a:ext cx="168159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6396358" y="4043910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Quantum Encryption </a:t>
            </a:r>
            <a:r>
              <a:rPr lang="en-US" sz="1000" b="1" dirty="0" smtClean="0"/>
              <a:t>Disabled</a:t>
            </a:r>
            <a:endParaRPr lang="en-SG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8096083" y="4094157"/>
            <a:ext cx="183981" cy="164634"/>
          </a:xfrm>
          <a:prstGeom prst="rect">
            <a:avLst/>
          </a:prstGeom>
          <a:solidFill>
            <a:srgbClr val="F6B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5399772" y="5044391"/>
            <a:ext cx="2059807" cy="49244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SG" sz="1400" b="1" dirty="0" smtClean="0"/>
              <a:t>       </a:t>
            </a:r>
            <a:r>
              <a:rPr lang="en-SG" sz="1200" b="1" dirty="0" smtClean="0"/>
              <a:t>Average Percentage</a:t>
            </a:r>
            <a:r>
              <a:rPr lang="en-SG" sz="1200" b="1" dirty="0"/>
              <a:t> </a:t>
            </a:r>
            <a:endParaRPr lang="en-SG" sz="1200" b="1" dirty="0" smtClean="0"/>
          </a:p>
          <a:p>
            <a:pPr algn="just"/>
            <a:r>
              <a:rPr lang="en-SG" sz="1200" b="1" dirty="0" smtClean="0"/>
              <a:t>of</a:t>
            </a:r>
            <a:r>
              <a:rPr lang="en-SG" sz="1200" b="1" dirty="0"/>
              <a:t> Quantum </a:t>
            </a:r>
            <a:r>
              <a:rPr lang="en-SG" sz="1200" b="1" dirty="0" smtClean="0"/>
              <a:t>Safe Packets</a:t>
            </a:r>
            <a:endParaRPr lang="en-SG" sz="1200" b="1" dirty="0"/>
          </a:p>
        </p:txBody>
      </p:sp>
      <p:sp>
        <p:nvSpPr>
          <p:cNvPr id="41" name="Rectangle 40"/>
          <p:cNvSpPr/>
          <p:nvPr/>
        </p:nvSpPr>
        <p:spPr>
          <a:xfrm>
            <a:off x="5498346" y="5087454"/>
            <a:ext cx="183981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/>
          <p:cNvSpPr txBox="1"/>
          <p:nvPr/>
        </p:nvSpPr>
        <p:spPr>
          <a:xfrm>
            <a:off x="5399772" y="5770551"/>
            <a:ext cx="3657601" cy="3077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400" b="1" dirty="0" smtClean="0"/>
              <a:t>       </a:t>
            </a:r>
            <a:r>
              <a:rPr lang="en-SG" sz="1200" b="1" dirty="0" smtClean="0"/>
              <a:t>Average Percentage</a:t>
            </a:r>
            <a:r>
              <a:rPr lang="en-SG" sz="1200" b="1" dirty="0"/>
              <a:t> </a:t>
            </a:r>
            <a:r>
              <a:rPr lang="en-SG" sz="1200" b="1" dirty="0" smtClean="0"/>
              <a:t>of</a:t>
            </a:r>
            <a:r>
              <a:rPr lang="en-SG" sz="1200" b="1" dirty="0"/>
              <a:t> </a:t>
            </a:r>
            <a:r>
              <a:rPr lang="en-SG" sz="1200" b="1" dirty="0" smtClean="0"/>
              <a:t>Gateway Protected Packets</a:t>
            </a:r>
            <a:endParaRPr lang="en-SG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5498346" y="5852138"/>
            <a:ext cx="183981" cy="164634"/>
          </a:xfrm>
          <a:prstGeom prst="rect">
            <a:avLst/>
          </a:prstGeom>
          <a:solidFill>
            <a:srgbClr val="1AFA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6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52035" y="558135"/>
            <a:ext cx="2521820" cy="555390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266674" y="1066440"/>
            <a:ext cx="218879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ArduinoOTA</a:t>
            </a:r>
            <a:r>
              <a:rPr lang="en-US" sz="1000" dirty="0" smtClean="0"/>
              <a:t>, </a:t>
            </a:r>
            <a:r>
              <a:rPr lang="en-US" sz="1000" dirty="0" err="1" smtClean="0"/>
              <a:t>wifi</a:t>
            </a:r>
            <a:r>
              <a:rPr lang="en-US" sz="1000" dirty="0" smtClean="0"/>
              <a:t> and serial </a:t>
            </a:r>
            <a:r>
              <a:rPr lang="en-US" sz="1000" dirty="0" err="1" smtClean="0"/>
              <a:t>comm</a:t>
            </a:r>
            <a:endParaRPr lang="en-SG" sz="1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84820" y="1322063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66674" y="1747598"/>
            <a:ext cx="2092543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Connect to WIFI and start TCP Client.</a:t>
            </a:r>
            <a:endParaRPr lang="en-SG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84819" y="1993819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6674" y="2423452"/>
            <a:ext cx="133214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TCP hand shake loop.</a:t>
            </a:r>
            <a:endParaRPr lang="en-SG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84819" y="2720873"/>
            <a:ext cx="1" cy="23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4970" y="3076269"/>
            <a:ext cx="172161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Check server control request</a:t>
            </a:r>
            <a:endParaRPr lang="en-SG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72671" y="40320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36583" y="86309"/>
            <a:ext cx="4342598" cy="602573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8747762" y="475347"/>
            <a:ext cx="1912281" cy="35794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1087655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ESP8266 Arduino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588793" y="2944580"/>
            <a:ext cx="49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67254" y="2720873"/>
            <a:ext cx="0" cy="20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75878" y="132615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smtClean="0"/>
              <a:t>sensor TCP com server thread</a:t>
            </a:r>
            <a:endParaRPr lang="en-SG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58614" y="259237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User control from the Main UI</a:t>
            </a:r>
            <a:endParaRPr lang="en-SG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58614" y="2032662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32" name="Elbow Connector 31"/>
          <p:cNvCxnSpPr>
            <a:stCxn id="8" idx="3"/>
            <a:endCxn id="30" idx="1"/>
          </p:cNvCxnSpPr>
          <p:nvPr/>
        </p:nvCxnSpPr>
        <p:spPr>
          <a:xfrm flipV="1">
            <a:off x="2598822" y="2155773"/>
            <a:ext cx="1659792" cy="390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4794540" y="173272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94540" y="2278883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1"/>
          </p:cNvCxnSpPr>
          <p:nvPr/>
        </p:nvCxnSpPr>
        <p:spPr>
          <a:xfrm rot="10800000" flipV="1">
            <a:off x="3006586" y="2792433"/>
            <a:ext cx="1252029" cy="406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iamond 38"/>
          <p:cNvSpPr/>
          <p:nvPr/>
        </p:nvSpPr>
        <p:spPr>
          <a:xfrm>
            <a:off x="1338759" y="359145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PATT attestation ?</a:t>
            </a:r>
            <a:endParaRPr lang="en-SG" sz="9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62600" y="329152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3006585" y="3811765"/>
            <a:ext cx="1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08727" y="3685428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794540" y="2991586"/>
            <a:ext cx="0" cy="69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02670" y="355258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SG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163050" y="405481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SG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5555" y="4199347"/>
            <a:ext cx="1572226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PATT Check sum from Local firmware file. </a:t>
            </a:r>
            <a:endParaRPr lang="en-SG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794540" y="390485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94540" y="459945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12580" y="4899392"/>
            <a:ext cx="199733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Send PATT check memory </a:t>
            </a:r>
            <a:r>
              <a:rPr lang="en-US" sz="1000" dirty="0" err="1" smtClean="0"/>
              <a:t>addr</a:t>
            </a:r>
            <a:r>
              <a:rPr lang="en-US" sz="1000" dirty="0" smtClean="0"/>
              <a:t> list</a:t>
            </a:r>
            <a:endParaRPr lang="en-SG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266674" y="4463122"/>
            <a:ext cx="2163955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read the byte based on the address list and create the PATT checksum</a:t>
            </a:r>
            <a:endParaRPr lang="en-SG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245513" y="5333327"/>
            <a:ext cx="21639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Feed back checksum to server </a:t>
            </a:r>
            <a:endParaRPr lang="en-SG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135706" y="5017120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803720" y="516708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10552" y="5488496"/>
            <a:ext cx="1697230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Compare the sensor’s checksum and the local value.</a:t>
            </a:r>
            <a:endParaRPr lang="en-SG" sz="1000" dirty="0"/>
          </a:p>
        </p:txBody>
      </p:sp>
      <p:cxnSp>
        <p:nvCxnSpPr>
          <p:cNvPr id="61" name="Elbow Connector 60"/>
          <p:cNvCxnSpPr>
            <a:endCxn id="59" idx="1"/>
          </p:cNvCxnSpPr>
          <p:nvPr/>
        </p:nvCxnSpPr>
        <p:spPr>
          <a:xfrm>
            <a:off x="3428718" y="5411644"/>
            <a:ext cx="581834" cy="353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36583" y="125070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TelloRun.py</a:t>
            </a:r>
            <a:endParaRPr lang="en-SG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815137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DJI </a:t>
            </a:r>
            <a:r>
              <a:rPr lang="en-US" sz="1400" dirty="0" err="1" smtClean="0"/>
              <a:t>tello</a:t>
            </a:r>
            <a:endParaRPr lang="en-SG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307565" y="475347"/>
            <a:ext cx="320014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program and load the configuration(such as tracks)</a:t>
            </a:r>
            <a:endParaRPr lang="en-SG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794540" y="721568"/>
            <a:ext cx="0" cy="59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20193" y="1035662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receive UDP server thread</a:t>
            </a:r>
            <a:endParaRPr lang="en-SG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074123" y="721568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37138" y="1126104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sending UDP client</a:t>
            </a:r>
            <a:endParaRPr lang="en-SG" sz="10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7869071" y="1312661"/>
            <a:ext cx="119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99978" y="1732727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Stream receive UDP server thread</a:t>
            </a:r>
            <a:endParaRPr lang="en-SG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9147243" y="1809671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data sending UDP client</a:t>
            </a:r>
            <a:endParaRPr lang="en-SG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449684" y="770893"/>
            <a:ext cx="0" cy="9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1"/>
          </p:cNvCxnSpPr>
          <p:nvPr/>
        </p:nvCxnSpPr>
        <p:spPr>
          <a:xfrm flipH="1" flipV="1">
            <a:off x="7581463" y="1993819"/>
            <a:ext cx="156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054291" y="721568"/>
            <a:ext cx="0" cy="182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93304" y="2560722"/>
            <a:ext cx="1360397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main UI thread</a:t>
            </a:r>
            <a:endParaRPr lang="en-SG" sz="10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629373" y="2991586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26439" y="3297884"/>
            <a:ext cx="116892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the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UDP client</a:t>
            </a:r>
            <a:endParaRPr lang="en-SG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9100973" y="3297884"/>
            <a:ext cx="1285043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data sending UDP client</a:t>
            </a:r>
            <a:endParaRPr lang="en-SG" sz="1000" dirty="0"/>
          </a:p>
        </p:txBody>
      </p:sp>
      <p:cxnSp>
        <p:nvCxnSpPr>
          <p:cNvPr id="90" name="Straight Arrow Connector 89"/>
          <p:cNvCxnSpPr>
            <a:stCxn id="89" idx="1"/>
          </p:cNvCxnSpPr>
          <p:nvPr/>
        </p:nvCxnSpPr>
        <p:spPr>
          <a:xfrm flipH="1" flipV="1">
            <a:off x="7085257" y="3433397"/>
            <a:ext cx="201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93304" y="4031314"/>
            <a:ext cx="1875767" cy="178510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Main Periodic call back(10ms):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Handle user control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track </a:t>
            </a:r>
            <a:r>
              <a:rPr lang="en-US" sz="1000" dirty="0" err="1" smtClean="0"/>
              <a:t>cmd</a:t>
            </a:r>
            <a:r>
              <a:rPr lang="en-US" sz="1000" dirty="0" smtClean="0"/>
              <a:t> setting.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UI panels.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Video View.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the drone detail state.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sensor data.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</a:t>
            </a:r>
            <a:r>
              <a:rPr lang="en-US" sz="1000" dirty="0" err="1" smtClean="0"/>
              <a:t>cmd</a:t>
            </a:r>
            <a:r>
              <a:rPr lang="en-US" sz="1000" dirty="0" smtClean="0"/>
              <a:t> to keep drone alive.</a:t>
            </a:r>
          </a:p>
          <a:p>
            <a:r>
              <a:rPr lang="en-US" sz="1000" dirty="0" smtClean="0"/>
              <a:t> </a:t>
            </a:r>
            <a:endParaRPr lang="en-SG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616155" y="3697994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63416" y="3353301"/>
            <a:ext cx="4448476" cy="30089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n w="19050">
                  <a:solidFill>
                    <a:schemeClr val="tx1"/>
                  </a:solidFill>
                </a:ln>
              </a:rPr>
              <a:t>OT-PLC-Railway </a:t>
            </a:r>
            <a:r>
              <a:rPr lang="en-US" sz="2000" dirty="0">
                <a:ln w="19050">
                  <a:solidFill>
                    <a:schemeClr val="tx1"/>
                  </a:solidFill>
                </a:ln>
              </a:rPr>
              <a:t>system </a:t>
            </a:r>
            <a:endParaRPr lang="en-US" sz="2000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SG" dirty="0">
              <a:ln w="19050">
                <a:solidFill>
                  <a:schemeClr val="tx1"/>
                </a:solidFill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47" y="467926"/>
            <a:ext cx="1808296" cy="1808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088" y="510539"/>
            <a:ext cx="1808296" cy="1808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8037" y="4488898"/>
            <a:ext cx="1303964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Attack device: </a:t>
            </a:r>
          </a:p>
          <a:p>
            <a:r>
              <a:rPr lang="en-US" sz="1200" b="1" dirty="0" smtClean="0"/>
              <a:t>Raspberry PI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44" y="3859150"/>
            <a:ext cx="4147219" cy="23918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4740" y="472438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  <a:endParaRPr lang="en-SG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525754" y="2021305"/>
            <a:ext cx="0" cy="1331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1364" y="472437"/>
            <a:ext cx="228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Center Computer</a:t>
            </a:r>
            <a:endParaRPr lang="en-SG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34413" y="2021305"/>
            <a:ext cx="0" cy="1331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25754" y="2318835"/>
            <a:ext cx="0" cy="10344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 flipV="1">
            <a:off x="4572001" y="4719730"/>
            <a:ext cx="65198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</p:cNvCxnSpPr>
          <p:nvPr/>
        </p:nvCxnSpPr>
        <p:spPr>
          <a:xfrm flipV="1">
            <a:off x="4572001" y="2559923"/>
            <a:ext cx="3691860" cy="2159808"/>
          </a:xfrm>
          <a:prstGeom prst="bentConnector3">
            <a:avLst>
              <a:gd name="adj1" fmla="val 1297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3" idx="1"/>
            <a:endCxn id="6" idx="0"/>
          </p:cNvCxnSpPr>
          <p:nvPr/>
        </p:nvCxnSpPr>
        <p:spPr>
          <a:xfrm rot="10800000" flipV="1">
            <a:off x="3920020" y="1225276"/>
            <a:ext cx="1082089" cy="3263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8811" y="4762833"/>
            <a:ext cx="10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Turn off PLC output</a:t>
            </a:r>
            <a:endParaRPr lang="en-SG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578991" y="2337905"/>
            <a:ext cx="144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Block all the PLC feed back to HMI computer </a:t>
            </a:r>
            <a:endParaRPr lang="en-SG" sz="1200" dirty="0"/>
          </a:p>
        </p:txBody>
      </p:sp>
      <p:sp>
        <p:nvSpPr>
          <p:cNvPr id="29" name="Multiply 28"/>
          <p:cNvSpPr/>
          <p:nvPr/>
        </p:nvSpPr>
        <p:spPr>
          <a:xfrm>
            <a:off x="8263861" y="2298729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6374276" y="1012359"/>
            <a:ext cx="372103" cy="46416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897845" y="841897"/>
            <a:ext cx="132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MS word with macro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02108" y="1137534"/>
            <a:ext cx="812314" cy="1754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Http server</a:t>
            </a:r>
            <a:endParaRPr lang="en-SG" sz="900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814422" y="1225275"/>
            <a:ext cx="389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244149" y="1882989"/>
            <a:ext cx="372103" cy="46416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000911" y="2288934"/>
            <a:ext cx="955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HTTP link in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PDF,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PPT, Word DOC, excel or webpage. 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52" name="Elbow Connector 51"/>
          <p:cNvCxnSpPr>
            <a:stCxn id="49" idx="3"/>
            <a:endCxn id="4" idx="1"/>
          </p:cNvCxnSpPr>
          <p:nvPr/>
        </p:nvCxnSpPr>
        <p:spPr>
          <a:xfrm flipV="1">
            <a:off x="4616252" y="1372074"/>
            <a:ext cx="768595" cy="742995"/>
          </a:xfrm>
          <a:prstGeom prst="bentConnector3">
            <a:avLst>
              <a:gd name="adj1" fmla="val 9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990" y="5552557"/>
            <a:ext cx="994058" cy="97641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144648" y="5595659"/>
            <a:ext cx="10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Attacker’s computer </a:t>
            </a:r>
            <a:endParaRPr lang="en-SG" sz="1200" dirty="0"/>
          </a:p>
        </p:txBody>
      </p:sp>
      <p:cxnSp>
        <p:nvCxnSpPr>
          <p:cNvPr id="58" name="Straight Arrow Connector 57"/>
          <p:cNvCxnSpPr>
            <a:stCxn id="55" idx="0"/>
            <a:endCxn id="6" idx="2"/>
          </p:cNvCxnSpPr>
          <p:nvPr/>
        </p:nvCxnSpPr>
        <p:spPr>
          <a:xfrm flipV="1">
            <a:off x="3920019" y="4950563"/>
            <a:ext cx="0" cy="60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72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8842" y="1694045"/>
            <a:ext cx="6477802" cy="464900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9309" y="1695026"/>
            <a:ext cx="21464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n w="19050">
                  <a:solidFill>
                    <a:schemeClr val="tx1"/>
                  </a:solidFill>
                </a:ln>
                <a:latin typeface="+mj-lt"/>
              </a:rPr>
              <a:t>OT-PLC-Railway system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93" y="4686923"/>
            <a:ext cx="2571106" cy="1482871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sp>
        <p:nvSpPr>
          <p:cNvPr id="8" name="AutoShape 2" descr="Image result for plc icon"/>
          <p:cNvSpPr>
            <a:spLocks noChangeAspect="1" noChangeArrowheads="1"/>
          </p:cNvSpPr>
          <p:nvPr/>
        </p:nvSpPr>
        <p:spPr bwMode="auto">
          <a:xfrm>
            <a:off x="521334" y="1389244"/>
            <a:ext cx="1721351" cy="1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58" y="4018546"/>
            <a:ext cx="429323" cy="4293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34" y="3998715"/>
            <a:ext cx="429323" cy="4293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84" y="4018546"/>
            <a:ext cx="429323" cy="4293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26" y="2031324"/>
            <a:ext cx="874733" cy="87473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57144" y="4856200"/>
            <a:ext cx="1347993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Railway module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cxnSp>
        <p:nvCxnSpPr>
          <p:cNvPr id="16" name="Straight Connector 15"/>
          <p:cNvCxnSpPr>
            <a:stCxn id="10" idx="2"/>
          </p:cNvCxnSpPr>
          <p:nvPr/>
        </p:nvCxnSpPr>
        <p:spPr>
          <a:xfrm flipH="1">
            <a:off x="3798119" y="4447869"/>
            <a:ext cx="1" cy="239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53111" y="4437953"/>
            <a:ext cx="1" cy="239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308103" y="4467700"/>
            <a:ext cx="1" cy="239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77438" y="2813790"/>
            <a:ext cx="69098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Router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15" y="2910970"/>
            <a:ext cx="691880" cy="691880"/>
          </a:xfrm>
          <a:prstGeom prst="rect">
            <a:avLst/>
          </a:prstGeom>
        </p:spPr>
      </p:pic>
      <p:cxnSp>
        <p:nvCxnSpPr>
          <p:cNvPr id="25" name="Elbow Connector 24"/>
          <p:cNvCxnSpPr>
            <a:stCxn id="10" idx="0"/>
          </p:cNvCxnSpPr>
          <p:nvPr/>
        </p:nvCxnSpPr>
        <p:spPr>
          <a:xfrm rot="5400000" flipH="1" flipV="1">
            <a:off x="4386350" y="2652004"/>
            <a:ext cx="778312" cy="1954773"/>
          </a:xfrm>
          <a:prstGeom prst="bentConnector2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53111" y="3240234"/>
            <a:ext cx="2" cy="7420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67700" y="3471715"/>
            <a:ext cx="137482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Network Switch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cxnSp>
        <p:nvCxnSpPr>
          <p:cNvPr id="35" name="Straight Connector 34"/>
          <p:cNvCxnSpPr>
            <a:endCxn id="12" idx="0"/>
          </p:cNvCxnSpPr>
          <p:nvPr/>
        </p:nvCxnSpPr>
        <p:spPr>
          <a:xfrm flipH="1">
            <a:off x="5314146" y="3240234"/>
            <a:ext cx="0" cy="778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96" y="1898136"/>
            <a:ext cx="613999" cy="613999"/>
          </a:xfrm>
          <a:prstGeom prst="rect">
            <a:avLst/>
          </a:prstGeom>
        </p:spPr>
      </p:pic>
      <p:cxnSp>
        <p:nvCxnSpPr>
          <p:cNvPr id="41" name="Elbow Connector 40"/>
          <p:cNvCxnSpPr>
            <a:stCxn id="39" idx="1"/>
            <a:endCxn id="21" idx="3"/>
          </p:cNvCxnSpPr>
          <p:nvPr/>
        </p:nvCxnSpPr>
        <p:spPr>
          <a:xfrm rot="10800000" flipV="1">
            <a:off x="6453596" y="2205136"/>
            <a:ext cx="901601" cy="1051774"/>
          </a:xfrm>
          <a:prstGeom prst="bentConnector3">
            <a:avLst>
              <a:gd name="adj1" fmla="val 50000"/>
            </a:avLst>
          </a:prstGeom>
          <a:ln w="190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0"/>
            <a:endCxn id="13" idx="3"/>
          </p:cNvCxnSpPr>
          <p:nvPr/>
        </p:nvCxnSpPr>
        <p:spPr>
          <a:xfrm rot="16200000" flipV="1">
            <a:off x="5205168" y="2008483"/>
            <a:ext cx="442279" cy="13626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30" y="3011277"/>
            <a:ext cx="799286" cy="79928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924740" y="1885165"/>
            <a:ext cx="178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192.168.10.244</a:t>
            </a:r>
          </a:p>
          <a:p>
            <a:r>
              <a:rPr lang="en-US" sz="1200" b="1" dirty="0" smtClean="0"/>
              <a:t>-&gt; Ettercap</a:t>
            </a:r>
          </a:p>
          <a:p>
            <a:r>
              <a:rPr lang="en-US" sz="1200" b="1" dirty="0" smtClean="0"/>
              <a:t>-&gt; attackServ.py</a:t>
            </a:r>
            <a:endParaRPr lang="en-SG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7098484" y="2508853"/>
            <a:ext cx="116537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Attack device 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63014" y="3133921"/>
            <a:ext cx="1787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192.168.10.21</a:t>
            </a:r>
          </a:p>
          <a:p>
            <a:r>
              <a:rPr lang="en-US" sz="1200" b="1" dirty="0" smtClean="0"/>
              <a:t>-&gt; Training HMI</a:t>
            </a:r>
            <a:endParaRPr lang="en-US" sz="1200" b="1" dirty="0" smtClean="0"/>
          </a:p>
        </p:txBody>
      </p:sp>
      <p:cxnSp>
        <p:nvCxnSpPr>
          <p:cNvPr id="55" name="Straight Connector 54"/>
          <p:cNvCxnSpPr>
            <a:stCxn id="47" idx="1"/>
          </p:cNvCxnSpPr>
          <p:nvPr/>
        </p:nvCxnSpPr>
        <p:spPr>
          <a:xfrm flipH="1">
            <a:off x="6470578" y="3410920"/>
            <a:ext cx="7747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187935" y="3687072"/>
            <a:ext cx="94851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SCADA PC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01311" y="2506320"/>
            <a:ext cx="11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192.168.10.1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77" y="4230092"/>
            <a:ext cx="799286" cy="799286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7187935" y="4918319"/>
            <a:ext cx="116530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Technical  PC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58043" y="4352724"/>
            <a:ext cx="160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192.168.10.71~73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05653" y="4262348"/>
            <a:ext cx="217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192.168.10.251</a:t>
            </a:r>
          </a:p>
          <a:p>
            <a:r>
              <a:rPr lang="en-US" sz="1200" b="1" dirty="0" smtClean="0"/>
              <a:t>-&gt; </a:t>
            </a:r>
            <a:r>
              <a:rPr lang="en-SG" sz="1200" b="1" dirty="0" smtClean="0"/>
              <a:t>operation </a:t>
            </a:r>
            <a:r>
              <a:rPr lang="en-SG" sz="1200" b="1" dirty="0"/>
              <a:t>manual.docm</a:t>
            </a:r>
            <a:endParaRPr lang="en-US" sz="1200" b="1" dirty="0" smtClean="0"/>
          </a:p>
          <a:p>
            <a:r>
              <a:rPr lang="en-US" sz="1200" b="1" dirty="0" smtClean="0"/>
              <a:t>-&gt; </a:t>
            </a:r>
            <a:r>
              <a:rPr lang="en-SG" sz="1200" b="1" dirty="0" smtClean="0"/>
              <a:t>attackhost.py</a:t>
            </a:r>
            <a:endParaRPr lang="en-US" sz="1200" b="1" dirty="0" smtClean="0"/>
          </a:p>
        </p:txBody>
      </p:sp>
      <p:cxnSp>
        <p:nvCxnSpPr>
          <p:cNvPr id="66" name="Elbow Connector 65"/>
          <p:cNvCxnSpPr>
            <a:stCxn id="61" idx="1"/>
            <a:endCxn id="29" idx="2"/>
          </p:cNvCxnSpPr>
          <p:nvPr/>
        </p:nvCxnSpPr>
        <p:spPr>
          <a:xfrm rot="10800000">
            <a:off x="6155111" y="3779493"/>
            <a:ext cx="1124766" cy="850243"/>
          </a:xfrm>
          <a:prstGeom prst="bentConnector2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74" idx="1"/>
          </p:cNvCxnSpPr>
          <p:nvPr/>
        </p:nvCxnSpPr>
        <p:spPr>
          <a:xfrm rot="10800000">
            <a:off x="6155111" y="4629723"/>
            <a:ext cx="1120658" cy="1021442"/>
          </a:xfrm>
          <a:prstGeom prst="bentConnector3">
            <a:avLst>
              <a:gd name="adj1" fmla="val 100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69" y="5251522"/>
            <a:ext cx="799286" cy="799286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6842521" y="5973219"/>
            <a:ext cx="145439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Other user’s  PC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31441" y="5342526"/>
            <a:ext cx="217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192.168.10.1XX</a:t>
            </a:r>
          </a:p>
          <a:p>
            <a:r>
              <a:rPr lang="en-US" sz="1200" b="1" dirty="0" smtClean="0"/>
              <a:t>-&gt; </a:t>
            </a:r>
            <a:r>
              <a:rPr lang="en-SG" sz="1200" b="1" dirty="0" smtClean="0"/>
              <a:t>operation </a:t>
            </a:r>
            <a:r>
              <a:rPr lang="en-SG" sz="1200" b="1" dirty="0"/>
              <a:t>manual.docm</a:t>
            </a:r>
            <a:endParaRPr lang="en-US" sz="1200" b="1" dirty="0" smtClean="0"/>
          </a:p>
          <a:p>
            <a:r>
              <a:rPr lang="en-US" sz="1200" b="1" dirty="0" smtClean="0"/>
              <a:t>-&gt; </a:t>
            </a:r>
            <a:r>
              <a:rPr lang="en-SG" sz="1200" b="1" dirty="0" smtClean="0"/>
              <a:t>attackhost.py (optional)</a:t>
            </a:r>
            <a:endParaRPr lang="en-US" sz="1200" b="1" dirty="0" smtClean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7700" y="590963"/>
            <a:ext cx="779220" cy="765388"/>
          </a:xfrm>
          <a:prstGeom prst="rect">
            <a:avLst/>
          </a:prstGeom>
        </p:spPr>
      </p:pic>
      <p:sp>
        <p:nvSpPr>
          <p:cNvPr id="82" name="Cloud 81"/>
          <p:cNvSpPr/>
          <p:nvPr/>
        </p:nvSpPr>
        <p:spPr>
          <a:xfrm>
            <a:off x="3546527" y="688228"/>
            <a:ext cx="1537838" cy="702742"/>
          </a:xfrm>
          <a:prstGeom prst="cloud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ectangle 82"/>
          <p:cNvSpPr/>
          <p:nvPr/>
        </p:nvSpPr>
        <p:spPr>
          <a:xfrm>
            <a:off x="5331171" y="1322014"/>
            <a:ext cx="139688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Attacker PC/Host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002126" y="825524"/>
            <a:ext cx="107633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Internet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cxnSp>
        <p:nvCxnSpPr>
          <p:cNvPr id="86" name="Straight Connector 85"/>
          <p:cNvCxnSpPr>
            <a:stCxn id="82" idx="1"/>
            <a:endCxn id="13" idx="0"/>
          </p:cNvCxnSpPr>
          <p:nvPr/>
        </p:nvCxnSpPr>
        <p:spPr>
          <a:xfrm flipH="1">
            <a:off x="4307593" y="1390222"/>
            <a:ext cx="7853" cy="641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5" idx="3"/>
            <a:endCxn id="81" idx="1"/>
          </p:cNvCxnSpPr>
          <p:nvPr/>
        </p:nvCxnSpPr>
        <p:spPr>
          <a:xfrm flipV="1">
            <a:off x="5078463" y="973657"/>
            <a:ext cx="389237" cy="57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86633" y="681440"/>
            <a:ext cx="231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192.168.10.252(local mode)</a:t>
            </a:r>
          </a:p>
          <a:p>
            <a:r>
              <a:rPr lang="en-US" sz="1200" b="1" dirty="0" smtClean="0"/>
              <a:t>-&gt; attackHost.py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1776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Init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2650</Words>
  <Application>Microsoft Office PowerPoint</Application>
  <PresentationFormat>Widescreen</PresentationFormat>
  <Paragraphs>658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205</cp:revision>
  <dcterms:created xsi:type="dcterms:W3CDTF">2019-05-08T09:30:57Z</dcterms:created>
  <dcterms:modified xsi:type="dcterms:W3CDTF">2020-01-07T09:43:41Z</dcterms:modified>
</cp:coreProperties>
</file>