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5" r:id="rId14"/>
    <p:sldId id="272" r:id="rId15"/>
    <p:sldId id="268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FE9E30-E434-4DED-9571-58227EAF36A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9"/>
            <p14:sldId id="265"/>
            <p14:sldId id="272"/>
            <p14:sldId id="268"/>
            <p14:sldId id="271"/>
            <p14:sldId id="273"/>
            <p14:sldId id="274"/>
            <p14:sldId id="275"/>
          </p14:sldIdLst>
        </p14:section>
        <p14:section name="Untitled Section" id="{AE9E3D3D-B6E7-4002-83A3-10D822FD789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A98"/>
    <a:srgbClr val="8485FA"/>
    <a:srgbClr val="2E3442"/>
    <a:srgbClr val="F6B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99" d="100"/>
          <a:sy n="99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F5A-E23E-4D9B-B8D0-40D8909182CC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605A-E658-4718-A0B0-0E0D18691E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08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E605A-E658-4718-A0B0-0E0D18691EE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39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90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77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6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62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5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21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17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02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92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09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C4C3-6B25-48E2-93F9-24A255A41CA9}" type="datetimeFigureOut">
              <a:rPr lang="en-SG" smtClean="0"/>
              <a:t>21/11/2019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AE99-2280-4033-9840-C0FC794185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/>
          <p:cNvSpPr/>
          <p:nvPr/>
        </p:nvSpPr>
        <p:spPr>
          <a:xfrm>
            <a:off x="739017" y="409600"/>
            <a:ext cx="111396" cy="6217623"/>
          </a:xfrm>
          <a:prstGeom prst="downArrow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525340" y="71046"/>
            <a:ext cx="60667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</a:t>
            </a:r>
            <a:endParaRPr lang="en-SG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33552" y="686599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181" y="409600"/>
            <a:ext cx="2367314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Server </a:t>
            </a:r>
            <a:r>
              <a:rPr lang="en-US" sz="1200" dirty="0"/>
              <a:t>start [exeServer.bat]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945824" y="963598"/>
            <a:ext cx="1839520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SSL server[5005](Load CA, cert, key), load sign key. </a:t>
            </a:r>
            <a:r>
              <a:rPr lang="en-US" sz="1100" b="1" dirty="0" err="1" smtClean="0"/>
              <a:t>DB_mgr</a:t>
            </a:r>
            <a:r>
              <a:rPr lang="en-US" sz="1100" b="1" dirty="0" smtClean="0"/>
              <a:t>, [RSA de-</a:t>
            </a:r>
            <a:r>
              <a:rPr lang="en-US" sz="1100" b="1" dirty="0" err="1" smtClean="0"/>
              <a:t>crypter</a:t>
            </a:r>
            <a:r>
              <a:rPr lang="en-US" sz="1100" b="1" dirty="0" smtClean="0"/>
              <a:t>]</a:t>
            </a:r>
            <a:endParaRPr lang="en-SG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54068" y="1563762"/>
            <a:ext cx="0" cy="450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6013" y="2014402"/>
            <a:ext cx="1588487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Start SSL server(5005) wait for request.</a:t>
            </a:r>
            <a:endParaRPr lang="en-SG" sz="11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81745" y="1045930"/>
            <a:ext cx="1913799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 : UI, SSL client[5005](load CA cert, key), SWATT calculator, [RSA </a:t>
            </a:r>
            <a:r>
              <a:rPr lang="en-US" sz="1100" b="1" dirty="0" err="1" smtClean="0"/>
              <a:t>encrypter</a:t>
            </a:r>
            <a:r>
              <a:rPr lang="en-US" sz="1100" b="1" dirty="0"/>
              <a:t>]</a:t>
            </a:r>
            <a:r>
              <a:rPr lang="en-US" sz="1100" b="1" dirty="0" smtClean="0"/>
              <a:t>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29190" y="713266"/>
            <a:ext cx="5120" cy="29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9700" y="409600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</a:t>
            </a:r>
            <a:r>
              <a:rPr lang="en-US" sz="1200" dirty="0"/>
              <a:t>start [</a:t>
            </a:r>
            <a:r>
              <a:rPr lang="en-US" sz="1200" dirty="0" smtClean="0"/>
              <a:t>exeSign.bat]</a:t>
            </a:r>
            <a:endParaRPr lang="en-SG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34310" y="1642195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1409700" y="187326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server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7" idx="1"/>
          </p:cNvCxnSpPr>
          <p:nvPr/>
        </p:nvCxnSpPr>
        <p:spPr>
          <a:xfrm>
            <a:off x="2719755" y="2033962"/>
            <a:ext cx="1386258" cy="1958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5689" y="2004612"/>
            <a:ext cx="95102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32" name="Flowchart: Terminator 31"/>
          <p:cNvSpPr/>
          <p:nvPr/>
        </p:nvSpPr>
        <p:spPr>
          <a:xfrm>
            <a:off x="1444138" y="2508571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Active login area in UI =&gt; User type in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3"/>
          </p:cNvCxnSpPr>
          <p:nvPr/>
        </p:nvCxnSpPr>
        <p:spPr>
          <a:xfrm flipH="1">
            <a:off x="2754193" y="2235318"/>
            <a:ext cx="1351820" cy="43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13188" y="2372431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Heartbeat response</a:t>
            </a:r>
            <a:endParaRPr lang="en-SG" sz="800" dirty="0"/>
          </a:p>
        </p:txBody>
      </p:sp>
      <p:sp>
        <p:nvSpPr>
          <p:cNvPr id="5" name="Rectangle 4"/>
          <p:cNvSpPr/>
          <p:nvPr/>
        </p:nvSpPr>
        <p:spPr>
          <a:xfrm>
            <a:off x="2878750" y="1976693"/>
            <a:ext cx="1033831" cy="69617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0823" y="1782144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6014" y="2866850"/>
            <a:ext cx="1257300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Check user [DB]</a:t>
            </a:r>
            <a:endParaRPr lang="en-SG" sz="1100" b="1" dirty="0"/>
          </a:p>
        </p:txBody>
      </p:sp>
      <p:cxnSp>
        <p:nvCxnSpPr>
          <p:cNvPr id="10" name="Straight Arrow Connector 9"/>
          <p:cNvCxnSpPr>
            <a:stCxn id="32" idx="3"/>
            <a:endCxn id="24" idx="1"/>
          </p:cNvCxnSpPr>
          <p:nvPr/>
        </p:nvCxnSpPr>
        <p:spPr>
          <a:xfrm>
            <a:off x="2754193" y="2669268"/>
            <a:ext cx="1351821" cy="328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0423" y="2707047"/>
            <a:ext cx="851389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 + random1</a:t>
            </a:r>
            <a:endParaRPr lang="en-SG" sz="8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1448524" y="3093301"/>
            <a:ext cx="1430226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Verify server and fetch user password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24" idx="1"/>
            <a:endCxn id="29" idx="3"/>
          </p:cNvCxnSpPr>
          <p:nvPr/>
        </p:nvCxnSpPr>
        <p:spPr>
          <a:xfrm flipH="1">
            <a:off x="2878750" y="2997655"/>
            <a:ext cx="1227264" cy="256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04793" y="3043159"/>
            <a:ext cx="1183635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Random1+random2/HB</a:t>
            </a:r>
            <a:endParaRPr lang="en-SG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7" y="3414695"/>
            <a:ext cx="1679331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client, authorize user +password [DB]</a:t>
            </a:r>
            <a:endParaRPr lang="en-SG" sz="1100" b="1" dirty="0"/>
          </a:p>
        </p:txBody>
      </p:sp>
      <p:cxnSp>
        <p:nvCxnSpPr>
          <p:cNvPr id="38" name="Straight Arrow Connector 37"/>
          <p:cNvCxnSpPr>
            <a:stCxn id="29" idx="3"/>
            <a:endCxn id="36" idx="1"/>
          </p:cNvCxnSpPr>
          <p:nvPr/>
        </p:nvCxnSpPr>
        <p:spPr>
          <a:xfrm>
            <a:off x="2878750" y="3253998"/>
            <a:ext cx="1236057" cy="376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65947" y="3331699"/>
            <a:ext cx="1192826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password + random2</a:t>
            </a:r>
            <a:endParaRPr lang="en-SG" sz="800" dirty="0"/>
          </a:p>
        </p:txBody>
      </p:sp>
      <p:sp>
        <p:nvSpPr>
          <p:cNvPr id="27" name="Can 26"/>
          <p:cNvSpPr/>
          <p:nvPr/>
        </p:nvSpPr>
        <p:spPr>
          <a:xfrm>
            <a:off x="6385440" y="2365958"/>
            <a:ext cx="826477" cy="474609"/>
          </a:xfrm>
          <a:prstGeom prst="ca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traight Arrow Connector 40"/>
          <p:cNvCxnSpPr>
            <a:endCxn id="27" idx="2"/>
          </p:cNvCxnSpPr>
          <p:nvPr/>
        </p:nvCxnSpPr>
        <p:spPr>
          <a:xfrm flipV="1">
            <a:off x="5794138" y="2603263"/>
            <a:ext cx="591302" cy="103074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936886" y="1619124"/>
            <a:ext cx="10465" cy="35757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936886" y="2535877"/>
            <a:ext cx="0" cy="30106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83727" y="2471141"/>
            <a:ext cx="0" cy="357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589592" y="3165233"/>
            <a:ext cx="0" cy="236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644667" y="3263852"/>
            <a:ext cx="2658" cy="12109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077408" y="3253998"/>
            <a:ext cx="56726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77408" y="3253998"/>
            <a:ext cx="1078" cy="16069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6" idx="1"/>
          </p:cNvCxnSpPr>
          <p:nvPr/>
        </p:nvCxnSpPr>
        <p:spPr>
          <a:xfrm flipH="1">
            <a:off x="2890691" y="3630139"/>
            <a:ext cx="1224116" cy="292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916369" y="3638163"/>
            <a:ext cx="1367964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 Heart Beat feed back</a:t>
            </a:r>
          </a:p>
          <a:p>
            <a:r>
              <a:rPr lang="en-US" sz="800" dirty="0" smtClean="0"/>
              <a:t>+ random SWATT challenge.</a:t>
            </a:r>
            <a:endParaRPr lang="en-SG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1444138" y="3818804"/>
            <a:ext cx="1438643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Select firmware file</a:t>
            </a:r>
            <a:endParaRPr lang="en-SG" sz="1100" b="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64727" y="4093510"/>
            <a:ext cx="0" cy="1553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442301" y="4263091"/>
            <a:ext cx="1514430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Sign the firmware (SSL </a:t>
            </a:r>
            <a:r>
              <a:rPr lang="en-US" sz="1100" b="1" dirty="0" err="1" smtClean="0"/>
              <a:t>pri_key</a:t>
            </a:r>
            <a:r>
              <a:rPr lang="en-US" sz="1100" b="1" dirty="0" smtClean="0"/>
              <a:t>)[press button]</a:t>
            </a:r>
            <a:endParaRPr lang="en-SG" sz="1100" b="1" dirty="0"/>
          </a:p>
        </p:txBody>
      </p:sp>
      <p:cxnSp>
        <p:nvCxnSpPr>
          <p:cNvPr id="85" name="Straight Arrow Connector 84"/>
          <p:cNvCxnSpPr>
            <a:stCxn id="84" idx="3"/>
            <a:endCxn id="88" idx="1"/>
          </p:cNvCxnSpPr>
          <p:nvPr/>
        </p:nvCxnSpPr>
        <p:spPr>
          <a:xfrm>
            <a:off x="2956731" y="4478535"/>
            <a:ext cx="1214711" cy="147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171442" y="4237945"/>
            <a:ext cx="1394665" cy="777021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Verify </a:t>
            </a:r>
            <a:r>
              <a:rPr lang="en-US" sz="1100" b="1" dirty="0" smtClean="0"/>
              <a:t>data, create server Signature and save the firmware signature to DB,  </a:t>
            </a:r>
            <a:endParaRPr lang="en-SG" sz="1100" b="1" dirty="0"/>
          </a:p>
        </p:txBody>
      </p:sp>
      <p:cxnSp>
        <p:nvCxnSpPr>
          <p:cNvPr id="89" name="Straight Arrow Connector 88"/>
          <p:cNvCxnSpPr>
            <a:stCxn id="88" idx="1"/>
            <a:endCxn id="94" idx="3"/>
          </p:cNvCxnSpPr>
          <p:nvPr/>
        </p:nvCxnSpPr>
        <p:spPr>
          <a:xfrm flipH="1">
            <a:off x="2896042" y="4626456"/>
            <a:ext cx="1275400" cy="53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6700" y="4765588"/>
            <a:ext cx="1164792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Server signature/HB</a:t>
            </a:r>
            <a:endParaRPr lang="en-SG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1436540" y="4946141"/>
            <a:ext cx="14595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Load server signature to sensor.</a:t>
            </a:r>
            <a:endParaRPr lang="en-SG" sz="1100" b="1" dirty="0"/>
          </a:p>
        </p:txBody>
      </p:sp>
      <p:cxnSp>
        <p:nvCxnSpPr>
          <p:cNvPr id="101" name="Straight Arrow Connector 100"/>
          <p:cNvCxnSpPr>
            <a:stCxn id="88" idx="3"/>
            <a:endCxn id="27" idx="3"/>
          </p:cNvCxnSpPr>
          <p:nvPr/>
        </p:nvCxnSpPr>
        <p:spPr>
          <a:xfrm flipV="1">
            <a:off x="5566107" y="2840567"/>
            <a:ext cx="1232572" cy="1785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6010" y="4062915"/>
            <a:ext cx="1099038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Insert data to </a:t>
            </a:r>
            <a:r>
              <a:rPr lang="en-US" sz="900" dirty="0" err="1" smtClean="0"/>
              <a:t>dataBase</a:t>
            </a:r>
            <a:endParaRPr lang="en-SG" sz="900" dirty="0"/>
          </a:p>
        </p:txBody>
      </p:sp>
      <p:cxnSp>
        <p:nvCxnSpPr>
          <p:cNvPr id="104" name="Straight Connector 103"/>
          <p:cNvCxnSpPr>
            <a:stCxn id="94" idx="1"/>
          </p:cNvCxnSpPr>
          <p:nvPr/>
        </p:nvCxnSpPr>
        <p:spPr>
          <a:xfrm flipH="1">
            <a:off x="1132010" y="5161585"/>
            <a:ext cx="30453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132010" y="3957303"/>
            <a:ext cx="0" cy="1204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8" idx="1"/>
          </p:cNvCxnSpPr>
          <p:nvPr/>
        </p:nvCxnSpPr>
        <p:spPr>
          <a:xfrm flipV="1">
            <a:off x="1132010" y="3949609"/>
            <a:ext cx="312128" cy="76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2"/>
          </p:cNvCxnSpPr>
          <p:nvPr/>
        </p:nvCxnSpPr>
        <p:spPr>
          <a:xfrm>
            <a:off x="2166291" y="5377028"/>
            <a:ext cx="0" cy="2468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87390" y="5670026"/>
            <a:ext cx="73236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end </a:t>
            </a:r>
            <a:endParaRPr lang="en-SG" sz="900" dirty="0"/>
          </a:p>
        </p:txBody>
      </p:sp>
      <p:cxnSp>
        <p:nvCxnSpPr>
          <p:cNvPr id="113" name="Straight Arrow Connector 112"/>
          <p:cNvCxnSpPr>
            <a:stCxn id="94" idx="3"/>
          </p:cNvCxnSpPr>
          <p:nvPr/>
        </p:nvCxnSpPr>
        <p:spPr>
          <a:xfrm>
            <a:off x="2896042" y="5161585"/>
            <a:ext cx="1379128" cy="185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166082" y="5161584"/>
            <a:ext cx="109903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 log out </a:t>
            </a:r>
            <a:endParaRPr lang="en-SG" sz="900" dirty="0"/>
          </a:p>
        </p:txBody>
      </p:sp>
      <p:cxnSp>
        <p:nvCxnSpPr>
          <p:cNvPr id="117" name="Straight Connector 116"/>
          <p:cNvCxnSpPr/>
          <p:nvPr/>
        </p:nvCxnSpPr>
        <p:spPr>
          <a:xfrm>
            <a:off x="4760955" y="5507833"/>
            <a:ext cx="0" cy="4661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752882" y="5973953"/>
            <a:ext cx="1379129" cy="179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138520" y="1793310"/>
            <a:ext cx="2292" cy="4198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4654068" y="1789975"/>
            <a:ext cx="1486016" cy="33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462901" y="2518905"/>
            <a:ext cx="69930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Data base</a:t>
            </a:r>
            <a:endParaRPr lang="en-SG" sz="9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8705850" y="436267"/>
            <a:ext cx="2319693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Sensor reader</a:t>
            </a:r>
            <a:r>
              <a:rPr lang="en-US" sz="1200" dirty="0"/>
              <a:t> start[exeSensor.bat]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076596" y="1008252"/>
            <a:ext cx="1732432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</a:t>
            </a:r>
            <a:r>
              <a:rPr lang="en-US" sz="1100" b="1" dirty="0"/>
              <a:t>UI, client(load </a:t>
            </a:r>
            <a:r>
              <a:rPr lang="en-US" sz="1100" b="1" dirty="0" smtClean="0"/>
              <a:t>CA, </a:t>
            </a:r>
            <a:r>
              <a:rPr lang="en-US" sz="1100" b="1" dirty="0"/>
              <a:t>cert, key</a:t>
            </a:r>
            <a:r>
              <a:rPr lang="en-US" sz="1100" b="1" dirty="0" smtClean="0"/>
              <a:t>), serial port reader, </a:t>
            </a:r>
            <a:r>
              <a:rPr lang="en-US" sz="1100" b="1" dirty="0" err="1" smtClean="0"/>
              <a:t>msg</a:t>
            </a:r>
            <a:r>
              <a:rPr lang="en-US" sz="1100" b="1" dirty="0" smtClean="0"/>
              <a:t> manager.  </a:t>
            </a:r>
            <a:endParaRPr lang="en-SG" sz="11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699749" y="1661292"/>
            <a:ext cx="158962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Init: Sensor registration server thread</a:t>
            </a:r>
            <a:r>
              <a:rPr lang="en-US" sz="1100" b="1" dirty="0"/>
              <a:t>. </a:t>
            </a:r>
            <a:endParaRPr lang="en-SG" sz="11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785344" y="1331418"/>
            <a:ext cx="1693996" cy="87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2" idx="0"/>
          </p:cNvCxnSpPr>
          <p:nvPr/>
        </p:nvCxnSpPr>
        <p:spPr>
          <a:xfrm>
            <a:off x="7479340" y="1340210"/>
            <a:ext cx="15221" cy="321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924702" y="2983753"/>
            <a:ext cx="1157027" cy="553998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Start SSL server (5006) wait for sensor connection</a:t>
            </a:r>
            <a:endParaRPr lang="en-SG" sz="1000" b="1" dirty="0"/>
          </a:p>
        </p:txBody>
      </p:sp>
      <p:cxnSp>
        <p:nvCxnSpPr>
          <p:cNvPr id="46" name="Straight Arrow Connector 45"/>
          <p:cNvCxnSpPr>
            <a:stCxn id="72" idx="2"/>
            <a:endCxn id="86" idx="0"/>
          </p:cNvCxnSpPr>
          <p:nvPr/>
        </p:nvCxnSpPr>
        <p:spPr>
          <a:xfrm>
            <a:off x="7494561" y="2092179"/>
            <a:ext cx="8655" cy="8915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010038" y="74379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045819" y="1917001"/>
            <a:ext cx="1708774" cy="600164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Connected to sensor and fetch registration info(id, type, version, signature)</a:t>
            </a:r>
            <a:endParaRPr lang="en-SG" sz="1100" b="1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9982195" y="1680071"/>
            <a:ext cx="0" cy="219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5" idx="2"/>
            <a:endCxn id="91" idx="3"/>
          </p:cNvCxnSpPr>
          <p:nvPr/>
        </p:nvCxnSpPr>
        <p:spPr>
          <a:xfrm flipH="1" flipV="1">
            <a:off x="10754593" y="2217083"/>
            <a:ext cx="515206" cy="86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be 54"/>
          <p:cNvSpPr/>
          <p:nvPr/>
        </p:nvSpPr>
        <p:spPr>
          <a:xfrm>
            <a:off x="11269799" y="2033962"/>
            <a:ext cx="712177" cy="306848"/>
          </a:xfrm>
          <a:prstGeom prst="cub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XAKA sensor</a:t>
            </a:r>
            <a:endParaRPr lang="en-SG" sz="800" dirty="0"/>
          </a:p>
        </p:txBody>
      </p:sp>
      <p:cxnSp>
        <p:nvCxnSpPr>
          <p:cNvPr id="97" name="Straight Arrow Connector 96"/>
          <p:cNvCxnSpPr>
            <a:stCxn id="105" idx="1"/>
            <a:endCxn id="86" idx="3"/>
          </p:cNvCxnSpPr>
          <p:nvPr/>
        </p:nvCxnSpPr>
        <p:spPr>
          <a:xfrm flipH="1">
            <a:off x="8081729" y="3042437"/>
            <a:ext cx="1257294" cy="218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9339023" y="2881740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Select sever and try to connect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endCxn id="105" idx="0"/>
          </p:cNvCxnSpPr>
          <p:nvPr/>
        </p:nvCxnSpPr>
        <p:spPr>
          <a:xfrm>
            <a:off x="9982195" y="2581104"/>
            <a:ext cx="11856" cy="300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55040" y="3023166"/>
            <a:ext cx="1099038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Connect request</a:t>
            </a:r>
            <a:endParaRPr lang="en-SG" sz="800" dirty="0"/>
          </a:p>
        </p:txBody>
      </p:sp>
      <p:sp>
        <p:nvSpPr>
          <p:cNvPr id="118" name="Flowchart: Terminator 117"/>
          <p:cNvSpPr/>
          <p:nvPr/>
        </p:nvSpPr>
        <p:spPr>
          <a:xfrm>
            <a:off x="9444537" y="3553135"/>
            <a:ext cx="1310055" cy="321394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Generate registration message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20" name="Straight Arrow Connector 119"/>
          <p:cNvCxnSpPr>
            <a:stCxn id="86" idx="3"/>
            <a:endCxn id="118" idx="1"/>
          </p:cNvCxnSpPr>
          <p:nvPr/>
        </p:nvCxnSpPr>
        <p:spPr>
          <a:xfrm>
            <a:off x="8081729" y="3260752"/>
            <a:ext cx="1362808" cy="453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274340" y="3401098"/>
            <a:ext cx="1154551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</a:t>
            </a:r>
            <a:r>
              <a:rPr lang="en-US" sz="900" dirty="0"/>
              <a:t> response</a:t>
            </a:r>
            <a:endParaRPr lang="en-SG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366" y="3848717"/>
            <a:ext cx="966402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Verify sensor</a:t>
            </a:r>
            <a:endParaRPr lang="en-SG" sz="1100" b="1" dirty="0"/>
          </a:p>
          <a:p>
            <a:r>
              <a:rPr lang="en-US" sz="1100" b="1" dirty="0" smtClean="0"/>
              <a:t>Registration</a:t>
            </a:r>
            <a:endParaRPr lang="en-SG" sz="1100" b="1" dirty="0"/>
          </a:p>
        </p:txBody>
      </p:sp>
      <p:cxnSp>
        <p:nvCxnSpPr>
          <p:cNvPr id="124" name="Straight Arrow Connector 123"/>
          <p:cNvCxnSpPr>
            <a:endCxn id="123" idx="3"/>
          </p:cNvCxnSpPr>
          <p:nvPr/>
        </p:nvCxnSpPr>
        <p:spPr>
          <a:xfrm flipH="1">
            <a:off x="8068768" y="3750323"/>
            <a:ext cx="1290642" cy="313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262464" y="3817369"/>
            <a:ext cx="1218133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Registration  request</a:t>
            </a:r>
            <a:endParaRPr lang="en-SG" sz="800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6819967" y="4036633"/>
            <a:ext cx="282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7" idx="3"/>
          </p:cNvCxnSpPr>
          <p:nvPr/>
        </p:nvCxnSpPr>
        <p:spPr>
          <a:xfrm>
            <a:off x="6798679" y="2840567"/>
            <a:ext cx="21288" cy="1217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9507613" y="4166912"/>
            <a:ext cx="1897444" cy="430887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Active UI, start to read the data from sensor periodically </a:t>
            </a:r>
            <a:endParaRPr lang="en-SG" sz="1100" b="1" dirty="0"/>
          </a:p>
        </p:txBody>
      </p:sp>
      <p:cxnSp>
        <p:nvCxnSpPr>
          <p:cNvPr id="135" name="Straight Arrow Connector 134"/>
          <p:cNvCxnSpPr>
            <a:stCxn id="123" idx="3"/>
            <a:endCxn id="134" idx="1"/>
          </p:cNvCxnSpPr>
          <p:nvPr/>
        </p:nvCxnSpPr>
        <p:spPr>
          <a:xfrm>
            <a:off x="8068768" y="4064161"/>
            <a:ext cx="1438845" cy="318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8201446" y="4106867"/>
            <a:ext cx="1267711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Heartbeat response</a:t>
            </a:r>
            <a:endParaRPr lang="en-SG" sz="800" dirty="0"/>
          </a:p>
        </p:txBody>
      </p:sp>
      <p:cxnSp>
        <p:nvCxnSpPr>
          <p:cNvPr id="143" name="Straight Arrow Connector 142"/>
          <p:cNvCxnSpPr>
            <a:endCxn id="134" idx="3"/>
          </p:cNvCxnSpPr>
          <p:nvPr/>
        </p:nvCxnSpPr>
        <p:spPr>
          <a:xfrm flipH="1">
            <a:off x="11405057" y="4376962"/>
            <a:ext cx="241134" cy="5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55" idx="3"/>
          </p:cNvCxnSpPr>
          <p:nvPr/>
        </p:nvCxnSpPr>
        <p:spPr>
          <a:xfrm flipH="1" flipV="1">
            <a:off x="11587532" y="2340810"/>
            <a:ext cx="58659" cy="2036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10912707" y="2603262"/>
            <a:ext cx="30777" cy="158390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66407" y="3072889"/>
            <a:ext cx="1050258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Registration  fail</a:t>
            </a:r>
            <a:endParaRPr lang="en-SG" sz="9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10509958" y="4611006"/>
            <a:ext cx="5642" cy="26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0140300" y="4891547"/>
            <a:ext cx="1124825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User close reader</a:t>
            </a:r>
            <a:endParaRPr lang="en-SG" sz="900" dirty="0"/>
          </a:p>
        </p:txBody>
      </p:sp>
      <p:cxnSp>
        <p:nvCxnSpPr>
          <p:cNvPr id="161" name="Straight Arrow Connector 160"/>
          <p:cNvCxnSpPr>
            <a:stCxn id="134" idx="1"/>
            <a:endCxn id="170" idx="3"/>
          </p:cNvCxnSpPr>
          <p:nvPr/>
        </p:nvCxnSpPr>
        <p:spPr>
          <a:xfrm flipH="1">
            <a:off x="8028700" y="4382356"/>
            <a:ext cx="1478913" cy="253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283130" y="4435736"/>
            <a:ext cx="924687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logout</a:t>
            </a:r>
            <a:endParaRPr lang="en-SG" sz="900" dirty="0"/>
          </a:p>
        </p:txBody>
      </p:sp>
      <p:sp>
        <p:nvSpPr>
          <p:cNvPr id="170" name="Flowchart: Terminator 169"/>
          <p:cNvSpPr/>
          <p:nvPr/>
        </p:nvSpPr>
        <p:spPr>
          <a:xfrm>
            <a:off x="6657883" y="4476744"/>
            <a:ext cx="1370817" cy="319116"/>
          </a:xfrm>
          <a:prstGeom prst="flowChartTerminator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</a:rPr>
              <a:t>Logout the client wait for new connection </a:t>
            </a:r>
            <a:endParaRPr lang="en-SG" sz="900" dirty="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endCxn id="86" idx="1"/>
          </p:cNvCxnSpPr>
          <p:nvPr/>
        </p:nvCxnSpPr>
        <p:spPr>
          <a:xfrm flipV="1">
            <a:off x="6622100" y="3260752"/>
            <a:ext cx="302602" cy="2557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endCxn id="170" idx="1"/>
          </p:cNvCxnSpPr>
          <p:nvPr/>
        </p:nvCxnSpPr>
        <p:spPr>
          <a:xfrm>
            <a:off x="6619052" y="3516514"/>
            <a:ext cx="38831" cy="11197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375171" y="4983154"/>
            <a:ext cx="3590207" cy="14619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# Message sample: </a:t>
            </a:r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800" dirty="0" smtClean="0"/>
              <a:t># </a:t>
            </a:r>
            <a:r>
              <a:rPr lang="en-SG" sz="800" dirty="0"/>
              <a:t>Action type: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CR - Connection request	# SR - Signature </a:t>
            </a:r>
            <a:r>
              <a:rPr lang="en-SG" sz="800" dirty="0" smtClean="0"/>
              <a:t>response</a:t>
            </a:r>
            <a:endParaRPr lang="en-SG" sz="800" dirty="0"/>
          </a:p>
          <a:p>
            <a:r>
              <a:rPr lang="en-SG" sz="800" dirty="0"/>
              <a:t># HB - Heart beat (feedback)	# RG - Sensor Gateway registration. </a:t>
            </a:r>
          </a:p>
          <a:p>
            <a:endParaRPr lang="en-SG" sz="800" dirty="0"/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</a:t>
            </a:r>
            <a:r>
              <a:rPr lang="en-SG" sz="800" dirty="0" smtClean="0"/>
              <a:t>]</a:t>
            </a:r>
          </a:p>
          <a:p>
            <a:r>
              <a:rPr lang="en-SG" sz="800" dirty="0"/>
              <a:t># LO - Logout </a:t>
            </a:r>
            <a:r>
              <a:rPr lang="en-SG" sz="800" dirty="0" err="1"/>
              <a:t>requst</a:t>
            </a:r>
            <a:r>
              <a:rPr lang="en-SG" sz="800" dirty="0" smtClean="0"/>
              <a:t>.</a:t>
            </a:r>
          </a:p>
          <a:p>
            <a:r>
              <a:rPr lang="en-SG" sz="800" dirty="0" smtClean="0"/>
              <a:t># </a:t>
            </a:r>
            <a:r>
              <a:rPr lang="en-SG" sz="800" dirty="0"/>
              <a:t>CF - Certificate file fetch. 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289373" y="3016524"/>
            <a:ext cx="1033831" cy="69617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7" name="TextBox 186"/>
          <p:cNvSpPr txBox="1"/>
          <p:nvPr/>
        </p:nvSpPr>
        <p:spPr>
          <a:xfrm>
            <a:off x="8201446" y="2821975"/>
            <a:ext cx="106827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2"/>
                </a:solidFill>
              </a:rPr>
              <a:t>SSL verify</a:t>
            </a:r>
            <a:endParaRPr lang="en-SG" sz="900" b="1" dirty="0">
              <a:solidFill>
                <a:schemeClr val="accent2"/>
              </a:solidFill>
            </a:endParaRPr>
          </a:p>
        </p:txBody>
      </p:sp>
      <p:cxnSp>
        <p:nvCxnSpPr>
          <p:cNvPr id="126" name="Straight Arrow Connector 125"/>
          <p:cNvCxnSpPr>
            <a:stCxn id="27" idx="2"/>
            <a:endCxn id="24" idx="3"/>
          </p:cNvCxnSpPr>
          <p:nvPr/>
        </p:nvCxnSpPr>
        <p:spPr>
          <a:xfrm flipH="1">
            <a:off x="5363314" y="2603263"/>
            <a:ext cx="1022126" cy="394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079860" y="4381873"/>
            <a:ext cx="1004142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Firmware Signature</a:t>
            </a:r>
            <a:endParaRPr lang="en-SG" sz="800" dirty="0"/>
          </a:p>
        </p:txBody>
      </p:sp>
      <p:cxnSp>
        <p:nvCxnSpPr>
          <p:cNvPr id="166" name="Straight Arrow Connector 165"/>
          <p:cNvCxnSpPr/>
          <p:nvPr/>
        </p:nvCxnSpPr>
        <p:spPr>
          <a:xfrm>
            <a:off x="4598331" y="3886277"/>
            <a:ext cx="7318" cy="343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1307884" y="1680071"/>
            <a:ext cx="32179" cy="157392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1336008" y="3239179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>
            <a:off x="1322053" y="2669040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>
            <a:off x="1291091" y="2047977"/>
            <a:ext cx="126528" cy="7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286896" y="5246223"/>
            <a:ext cx="978014" cy="26161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Logout client</a:t>
            </a:r>
            <a:endParaRPr lang="en-SG" sz="1100" b="1" dirty="0"/>
          </a:p>
        </p:txBody>
      </p:sp>
      <p:cxnSp>
        <p:nvCxnSpPr>
          <p:cNvPr id="180" name="Straight Arrow Connector 179"/>
          <p:cNvCxnSpPr/>
          <p:nvPr/>
        </p:nvCxnSpPr>
        <p:spPr>
          <a:xfrm>
            <a:off x="4621511" y="5011724"/>
            <a:ext cx="12041" cy="23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91649" y="1141552"/>
            <a:ext cx="10781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 smtClean="0"/>
              <a:t>DB_mgr</a:t>
            </a:r>
            <a:r>
              <a:rPr lang="en-US" sz="900" b="1" dirty="0" smtClean="0"/>
              <a:t>(pass in)</a:t>
            </a:r>
            <a:endParaRPr lang="en-SG" sz="900" b="1" dirty="0"/>
          </a:p>
          <a:p>
            <a:endParaRPr lang="en-SG" dirty="0"/>
          </a:p>
        </p:txBody>
      </p:sp>
      <p:sp>
        <p:nvSpPr>
          <p:cNvPr id="218" name="TextBox 217"/>
          <p:cNvSpPr txBox="1"/>
          <p:nvPr/>
        </p:nvSpPr>
        <p:spPr>
          <a:xfrm>
            <a:off x="10719141" y="1947748"/>
            <a:ext cx="704200" cy="2308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signature</a:t>
            </a:r>
            <a:endParaRPr lang="en-SG" sz="900" dirty="0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10671573" y="3043461"/>
            <a:ext cx="241134" cy="844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10770238" y="3708471"/>
            <a:ext cx="173246" cy="422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31096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02318" y="797110"/>
            <a:ext cx="2656381" cy="272646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7" y="797111"/>
            <a:ext cx="2077994" cy="223484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5980782" y="288753"/>
            <a:ext cx="0" cy="326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60780" y="3556507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6271474" y="797110"/>
            <a:ext cx="2666828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83454" y="848420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38610" y="828507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6852" y="79784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58386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666731" y="1217210"/>
            <a:ext cx="2035584" cy="4762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 the SWATT challenge string get the random block/bytes memory address/file position.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02315" y="1400206"/>
            <a:ext cx="53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47637" y="3556507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74459" y="1131925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address </a:t>
            </a:r>
            <a:endParaRPr lang="en-US" sz="105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35031"/>
            <a:ext cx="1462881" cy="39718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related  bytes data from the address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6445353" y="1204783"/>
            <a:ext cx="1889080" cy="35893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the pre-saved file base on the message in step1 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345373" y="1553805"/>
            <a:ext cx="0" cy="28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52453" y="2929935"/>
            <a:ext cx="1977997" cy="41022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SWATT final result by AES256 session key[B]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6209748" y="5735966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01368" y="2371397"/>
            <a:ext cx="1474086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Add bytes to SWATT </a:t>
            </a:r>
            <a:r>
              <a:rPr lang="en-US" sz="1100" dirty="0"/>
              <a:t>checksum </a:t>
            </a:r>
            <a:r>
              <a:rPr lang="en-US" sz="1100" dirty="0" smtClean="0"/>
              <a:t>calculation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6458972" y="1862070"/>
            <a:ext cx="1871375" cy="6755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Calculate the SWATT checksum value base on the same block size, challenge string and iteration time.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387481" y="25613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8437933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/>
          <p:cNvSpPr/>
          <p:nvPr/>
        </p:nvSpPr>
        <p:spPr>
          <a:xfrm>
            <a:off x="4120608" y="2340638"/>
            <a:ext cx="1360480" cy="3939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Trust-Server</a:t>
            </a:r>
            <a:endParaRPr lang="en-SG" sz="1100" dirty="0"/>
          </a:p>
        </p:txBody>
      </p:sp>
      <p:cxnSp>
        <p:nvCxnSpPr>
          <p:cNvPr id="72" name="Elbow Connector 71"/>
          <p:cNvCxnSpPr/>
          <p:nvPr/>
        </p:nvCxnSpPr>
        <p:spPr>
          <a:xfrm rot="10800000">
            <a:off x="8123370" y="518857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271201" y="5412062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018912" y="1842159"/>
            <a:ext cx="372103" cy="4641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04044" y="1644665"/>
            <a:ext cx="3357" cy="23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1269921" y="1856090"/>
            <a:ext cx="1427545" cy="49523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Finished iteration ?</a:t>
            </a:r>
            <a:endParaRPr lang="en-SG" sz="900" dirty="0"/>
          </a:p>
        </p:txBody>
      </p:sp>
      <p:cxnSp>
        <p:nvCxnSpPr>
          <p:cNvPr id="18" name="Elbow Connector 17"/>
          <p:cNvCxnSpPr>
            <a:stCxn id="47" idx="2"/>
            <a:endCxn id="16" idx="3"/>
          </p:cNvCxnSpPr>
          <p:nvPr/>
        </p:nvCxnSpPr>
        <p:spPr>
          <a:xfrm rot="5400000">
            <a:off x="3540923" y="788762"/>
            <a:ext cx="471489" cy="2158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922541" y="1823567"/>
            <a:ext cx="1108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Bytes data </a:t>
            </a:r>
            <a:endParaRPr lang="en-US" sz="1050" b="1" dirty="0"/>
          </a:p>
        </p:txBody>
      </p:sp>
      <p:cxnSp>
        <p:nvCxnSpPr>
          <p:cNvPr id="20" name="Elbow Connector 19"/>
          <p:cNvCxnSpPr>
            <a:stCxn id="16" idx="1"/>
            <a:endCxn id="63" idx="0"/>
          </p:cNvCxnSpPr>
          <p:nvPr/>
        </p:nvCxnSpPr>
        <p:spPr>
          <a:xfrm rot="10800000" flipV="1">
            <a:off x="1038411" y="2103707"/>
            <a:ext cx="231510" cy="267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7848" y="1880019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No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70021" y="1693480"/>
            <a:ext cx="0" cy="65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2"/>
          </p:cNvCxnSpPr>
          <p:nvPr/>
        </p:nvCxnSpPr>
        <p:spPr>
          <a:xfrm flipH="1">
            <a:off x="1976167" y="2351323"/>
            <a:ext cx="0" cy="55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6167" y="2598202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57" idx="3"/>
            <a:endCxn id="70" idx="1"/>
          </p:cNvCxnSpPr>
          <p:nvPr/>
        </p:nvCxnSpPr>
        <p:spPr>
          <a:xfrm flipV="1">
            <a:off x="2630450" y="2537588"/>
            <a:ext cx="1490158" cy="59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50" idx="3"/>
          </p:cNvCxnSpPr>
          <p:nvPr/>
        </p:nvCxnSpPr>
        <p:spPr>
          <a:xfrm rot="16200000" flipV="1">
            <a:off x="8329765" y="1388920"/>
            <a:ext cx="309229" cy="299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58386" y="2788557"/>
            <a:ext cx="2421323" cy="58712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to get the SWATT value from gate way then compare with </a:t>
            </a:r>
            <a:r>
              <a:rPr lang="en-US" sz="1100" dirty="0"/>
              <a:t>the server’s SWATT </a:t>
            </a:r>
            <a:r>
              <a:rPr lang="en-US" sz="1100" dirty="0" smtClean="0"/>
              <a:t>result.  </a:t>
            </a:r>
            <a:endParaRPr lang="en-SG" sz="1100" dirty="0"/>
          </a:p>
        </p:txBody>
      </p:sp>
      <p:cxnSp>
        <p:nvCxnSpPr>
          <p:cNvPr id="73" name="Elbow Connector 72"/>
          <p:cNvCxnSpPr>
            <a:stCxn id="70" idx="3"/>
            <a:endCxn id="75" idx="1"/>
          </p:cNvCxnSpPr>
          <p:nvPr/>
        </p:nvCxnSpPr>
        <p:spPr>
          <a:xfrm>
            <a:off x="5481088" y="2537588"/>
            <a:ext cx="977298" cy="544532"/>
          </a:xfrm>
          <a:prstGeom prst="bentConnector3">
            <a:avLst>
              <a:gd name="adj1" fmla="val 618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71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5"/>
            <a:ext cx="399443" cy="27983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40820" y="797110"/>
            <a:ext cx="2317879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30223" y="798015"/>
            <a:ext cx="2608446" cy="241426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809874" y="288753"/>
            <a:ext cx="0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1047" y="3334560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151275" cy="2415168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83387" y="810299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5873" y="857323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85526" y="3289210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7684" y="2481536"/>
            <a:ext cx="1320043" cy="5525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Record the program execution data in Database </a:t>
            </a:r>
            <a:endParaRPr lang="en-SG" sz="1100" dirty="0"/>
          </a:p>
        </p:txBody>
      </p:sp>
      <p:sp>
        <p:nvSpPr>
          <p:cNvPr id="50" name="Rectangle 49"/>
          <p:cNvSpPr/>
          <p:nvPr/>
        </p:nvSpPr>
        <p:spPr>
          <a:xfrm>
            <a:off x="7381195" y="1186258"/>
            <a:ext cx="1871960" cy="55737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Encrypt the gateway’s SWATT value </a:t>
            </a:r>
            <a:r>
              <a:rPr lang="en-US" sz="1100" dirty="0"/>
              <a:t>and </a:t>
            </a:r>
            <a:r>
              <a:rPr lang="en-US" sz="1100" dirty="0" smtClean="0"/>
              <a:t>authorization result by session key[B].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5" y="1773089"/>
            <a:ext cx="1" cy="70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213955" y="1271424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TA.</a:t>
            </a:r>
            <a:endParaRPr lang="en-SG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5779568" y="1368447"/>
            <a:ext cx="1572729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16014" y="1226930"/>
            <a:ext cx="2064612" cy="60187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Key[B], compare the SWATT value and get </a:t>
            </a:r>
            <a:r>
              <a:rPr lang="en-US" sz="1100" dirty="0"/>
              <a:t>the </a:t>
            </a:r>
            <a:r>
              <a:rPr lang="en-US" sz="1100" dirty="0" smtClean="0"/>
              <a:t>authorization result.</a:t>
            </a:r>
            <a:endParaRPr lang="en-SG" sz="11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695074" y="1365232"/>
            <a:ext cx="1489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952820" y="2511774"/>
            <a:ext cx="2293975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Get the program execution information and library  dependency, send the message to server </a:t>
            </a:r>
            <a:endParaRPr lang="en-SG" sz="1100" dirty="0"/>
          </a:p>
        </p:txBody>
      </p:sp>
      <p:sp>
        <p:nvSpPr>
          <p:cNvPr id="43" name="Diamond 42"/>
          <p:cNvSpPr/>
          <p:nvPr/>
        </p:nvSpPr>
        <p:spPr>
          <a:xfrm>
            <a:off x="708134" y="205140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Authorizationreuslt ?</a:t>
            </a:r>
            <a:endParaRPr lang="en-SG" sz="9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1542047" y="182879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54644" y="1773089"/>
            <a:ext cx="1113572" cy="454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Removed </a:t>
            </a:r>
            <a:r>
              <a:rPr lang="en-US" sz="1100" dirty="0"/>
              <a:t>the vulnerable </a:t>
            </a:r>
            <a:r>
              <a:rPr lang="en-US" sz="1100" dirty="0" smtClean="0"/>
              <a:t>file.</a:t>
            </a:r>
            <a:endParaRPr lang="en-SG" sz="1100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5688364" y="1691187"/>
            <a:ext cx="372103" cy="4641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168216" y="1925053"/>
            <a:ext cx="486792" cy="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5547008" y="1661491"/>
            <a:ext cx="631169" cy="566441"/>
          </a:xfrm>
          <a:prstGeom prst="mathMultiply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Elbow Connector 17"/>
          <p:cNvCxnSpPr>
            <a:stCxn id="43" idx="3"/>
          </p:cNvCxnSpPr>
          <p:nvPr/>
        </p:nvCxnSpPr>
        <p:spPr>
          <a:xfrm flipV="1">
            <a:off x="2375960" y="1930472"/>
            <a:ext cx="1678683" cy="34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29025" y="2078163"/>
            <a:ext cx="376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fail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43" idx="2"/>
            <a:endCxn id="76" idx="1"/>
          </p:cNvCxnSpPr>
          <p:nvPr/>
        </p:nvCxnSpPr>
        <p:spPr>
          <a:xfrm rot="16200000" flipH="1">
            <a:off x="2612870" y="1421201"/>
            <a:ext cx="269126" cy="24107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999352" y="2538023"/>
            <a:ext cx="6812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success</a:t>
            </a:r>
            <a:endParaRPr lang="en-US" sz="1050" dirty="0"/>
          </a:p>
        </p:txBody>
      </p:sp>
      <p:cxnSp>
        <p:nvCxnSpPr>
          <p:cNvPr id="23" name="Straight Arrow Connector 22"/>
          <p:cNvCxnSpPr>
            <a:endCxn id="47" idx="1"/>
          </p:cNvCxnSpPr>
          <p:nvPr/>
        </p:nvCxnSpPr>
        <p:spPr>
          <a:xfrm>
            <a:off x="6246796" y="2757803"/>
            <a:ext cx="121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lowchart: Magnetic Disk 67"/>
          <p:cNvSpPr/>
          <p:nvPr/>
        </p:nvSpPr>
        <p:spPr>
          <a:xfrm>
            <a:off x="8837846" y="1944711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Elbow Connector 33"/>
          <p:cNvCxnSpPr>
            <a:stCxn id="47" idx="3"/>
          </p:cNvCxnSpPr>
          <p:nvPr/>
        </p:nvCxnSpPr>
        <p:spPr>
          <a:xfrm flipV="1">
            <a:off x="8777727" y="2332079"/>
            <a:ext cx="256510" cy="425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228118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0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1866" y="329062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7623210" y="797110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333098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77766" y="402394"/>
            <a:ext cx="365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use to flash the firmware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867301" y="1217210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51" y="1217210"/>
            <a:ext cx="365992" cy="36599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5202" y="3999586"/>
            <a:ext cx="1566512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 from key list in 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5129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4573" y="658083"/>
            <a:ext cx="3476419" cy="252473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5678216" y="227206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34388" y="3479966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6244137" y="663349"/>
            <a:ext cx="3673903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/>
          <p:cNvSpPr txBox="1"/>
          <p:nvPr/>
        </p:nvSpPr>
        <p:spPr>
          <a:xfrm>
            <a:off x="1624262" y="294018"/>
            <a:ext cx="28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75" y="771126"/>
            <a:ext cx="334183" cy="33418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447916" y="861186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Client program init </a:t>
            </a:r>
            <a:endParaRPr lang="en-SG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521429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2" y="757568"/>
            <a:ext cx="334183" cy="334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95126" y="110864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sp>
        <p:nvSpPr>
          <p:cNvPr id="22" name="Rectangle 21"/>
          <p:cNvSpPr/>
          <p:nvPr/>
        </p:nvSpPr>
        <p:spPr>
          <a:xfrm>
            <a:off x="1582567" y="1452198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User name + password</a:t>
            </a:r>
            <a:endParaRPr lang="en-SG" sz="1100" dirty="0"/>
          </a:p>
        </p:txBody>
      </p:sp>
      <p:sp>
        <p:nvSpPr>
          <p:cNvPr id="23" name="Rectangle 22"/>
          <p:cNvSpPr/>
          <p:nvPr/>
        </p:nvSpPr>
        <p:spPr>
          <a:xfrm>
            <a:off x="6481553" y="851934"/>
            <a:ext cx="1358521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Server  program init </a:t>
            </a:r>
            <a:endParaRPr lang="en-SG" sz="11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87" y="771125"/>
            <a:ext cx="334183" cy="33418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077489" y="1107499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</a:t>
            </a:r>
            <a:r>
              <a:rPr lang="en-SG" sz="900" dirty="0"/>
              <a:t>certificate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563" y="768500"/>
            <a:ext cx="334183" cy="3341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885496" y="110714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815368" y="1009732"/>
            <a:ext cx="1628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36230" y="778900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request</a:t>
            </a:r>
            <a:endParaRPr lang="en-SG" sz="900" dirty="0"/>
          </a:p>
        </p:txBody>
      </p:sp>
      <p:sp>
        <p:nvSpPr>
          <p:cNvPr id="41" name="Plus 40"/>
          <p:cNvSpPr/>
          <p:nvPr/>
        </p:nvSpPr>
        <p:spPr>
          <a:xfrm>
            <a:off x="2172266" y="829317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Plus 41"/>
          <p:cNvSpPr/>
          <p:nvPr/>
        </p:nvSpPr>
        <p:spPr>
          <a:xfrm>
            <a:off x="8766788" y="849433"/>
            <a:ext cx="218672" cy="236692"/>
          </a:xfrm>
          <a:prstGeom prst="mathPlu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989385" y="967779"/>
            <a:ext cx="422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40075" y="967779"/>
            <a:ext cx="4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07450" y="757568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0561" y="73619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load</a:t>
            </a:r>
            <a:endParaRPr lang="en-SG" sz="900" dirty="0"/>
          </a:p>
        </p:txBody>
      </p:sp>
      <p:sp>
        <p:nvSpPr>
          <p:cNvPr id="52" name="Rectangle 51"/>
          <p:cNvSpPr/>
          <p:nvPr/>
        </p:nvSpPr>
        <p:spPr>
          <a:xfrm>
            <a:off x="3447916" y="1452199"/>
            <a:ext cx="130543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Collect login data</a:t>
            </a:r>
            <a:endParaRPr lang="en-SG" sz="1100" dirty="0"/>
          </a:p>
        </p:txBody>
      </p:sp>
      <p:cxnSp>
        <p:nvCxnSpPr>
          <p:cNvPr id="54" name="Elbow Connector 53"/>
          <p:cNvCxnSpPr/>
          <p:nvPr/>
        </p:nvCxnSpPr>
        <p:spPr>
          <a:xfrm rot="10800000" flipV="1">
            <a:off x="4753353" y="1158277"/>
            <a:ext cx="2407460" cy="442467"/>
          </a:xfrm>
          <a:prstGeom prst="bentConnector3">
            <a:avLst>
              <a:gd name="adj1" fmla="val 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50992" y="1356114"/>
            <a:ext cx="1187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Connection confirm</a:t>
            </a:r>
            <a:endParaRPr lang="en-SG" sz="900" dirty="0"/>
          </a:p>
        </p:txBody>
      </p:sp>
      <p:cxnSp>
        <p:nvCxnSpPr>
          <p:cNvPr id="58" name="Straight Arrow Connector 57"/>
          <p:cNvCxnSpPr>
            <a:stCxn id="22" idx="3"/>
            <a:endCxn id="52" idx="1"/>
          </p:cNvCxnSpPr>
          <p:nvPr/>
        </p:nvCxnSpPr>
        <p:spPr>
          <a:xfrm>
            <a:off x="3071754" y="1600744"/>
            <a:ext cx="376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8449630" y="137951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4" name="Elbow Connector 63"/>
          <p:cNvCxnSpPr/>
          <p:nvPr/>
        </p:nvCxnSpPr>
        <p:spPr>
          <a:xfrm>
            <a:off x="4024993" y="1749291"/>
            <a:ext cx="2701703" cy="389214"/>
          </a:xfrm>
          <a:prstGeom prst="bentConnector3">
            <a:avLst>
              <a:gd name="adj1" fmla="val 2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7572350" y="1538452"/>
            <a:ext cx="891149" cy="351569"/>
          </a:xfrm>
          <a:prstGeom prst="bentConnector3">
            <a:avLst>
              <a:gd name="adj1" fmla="val 99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6738437" y="191819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Authorization user ?</a:t>
            </a:r>
            <a:endParaRPr lang="en-SG" sz="9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411385" y="2127982"/>
            <a:ext cx="6619" cy="53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38892" y="2278170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79" name="Rectangle 78"/>
          <p:cNvSpPr/>
          <p:nvPr/>
        </p:nvSpPr>
        <p:spPr>
          <a:xfrm>
            <a:off x="6580703" y="2676266"/>
            <a:ext cx="248360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Generate random SWATT challenge Str</a:t>
            </a:r>
            <a:endParaRPr lang="en-SG" sz="1100" dirty="0"/>
          </a:p>
        </p:txBody>
      </p:sp>
      <p:cxnSp>
        <p:nvCxnSpPr>
          <p:cNvPr id="81" name="Straight Arrow Connector 80"/>
          <p:cNvCxnSpPr>
            <a:stCxn id="79" idx="1"/>
          </p:cNvCxnSpPr>
          <p:nvPr/>
        </p:nvCxnSpPr>
        <p:spPr>
          <a:xfrm flipH="1" flipV="1">
            <a:off x="3185962" y="2820202"/>
            <a:ext cx="3394741" cy="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H="1">
            <a:off x="5257060" y="56182"/>
            <a:ext cx="545383" cy="4059882"/>
          </a:xfrm>
          <a:prstGeom prst="bentConnector4">
            <a:avLst>
              <a:gd name="adj1" fmla="val -31326"/>
              <a:gd name="adj2" fmla="val 100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072648" y="2307539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90" name="Rectangle 89"/>
          <p:cNvSpPr/>
          <p:nvPr/>
        </p:nvSpPr>
        <p:spPr>
          <a:xfrm>
            <a:off x="1622108" y="2659191"/>
            <a:ext cx="1489187" cy="2970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Select firmware file</a:t>
            </a:r>
            <a:endParaRPr lang="en-SG" sz="11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177" y="4579999"/>
            <a:ext cx="1580098" cy="158009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5" y="4976073"/>
            <a:ext cx="1061904" cy="10619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96" y="4435463"/>
            <a:ext cx="2143125" cy="214312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5" idx="3"/>
            <a:endCxn id="47" idx="1"/>
          </p:cNvCxnSpPr>
          <p:nvPr/>
        </p:nvCxnSpPr>
        <p:spPr>
          <a:xfrm>
            <a:off x="2113519" y="5507025"/>
            <a:ext cx="2273477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74751" y="5062271"/>
            <a:ext cx="176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client, Port 4000</a:t>
            </a:r>
            <a:endParaRPr lang="en-SG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39186" y="5618613"/>
            <a:ext cx="10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TCP Server</a:t>
            </a:r>
            <a:endParaRPr lang="en-SG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38471" y="4976073"/>
            <a:ext cx="3040435" cy="359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180565" y="4637794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Command &amp; Receive Response  UDP, Port 8889</a:t>
            </a:r>
            <a:endParaRPr lang="en-SG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338472" y="5359689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227408" y="5031181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State  </a:t>
            </a:r>
            <a:r>
              <a:rPr lang="en-US" sz="1200" dirty="0" smtClean="0"/>
              <a:t>UDP</a:t>
            </a:r>
            <a:r>
              <a:rPr lang="en-US" sz="1200" dirty="0"/>
              <a:t>, Port 8890 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6365747" y="5781596"/>
            <a:ext cx="3040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683" y="5453088"/>
            <a:ext cx="4147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 </a:t>
            </a:r>
            <a:r>
              <a:rPr lang="en-US" sz="1200" dirty="0" err="1"/>
              <a:t>Tello</a:t>
            </a:r>
            <a:r>
              <a:rPr lang="en-US" sz="1200" dirty="0"/>
              <a:t> Video Stream </a:t>
            </a:r>
            <a:r>
              <a:rPr lang="en-US" sz="1200" dirty="0" smtClean="0"/>
              <a:t> UDP</a:t>
            </a:r>
            <a:r>
              <a:rPr lang="en-US" sz="1200" dirty="0"/>
              <a:t>, Port 11111  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43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/>
          <p:nvPr/>
        </p:nvSpPr>
        <p:spPr>
          <a:xfrm>
            <a:off x="320050" y="719204"/>
            <a:ext cx="4831559" cy="248979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/>
          <p:cNvSpPr txBox="1"/>
          <p:nvPr/>
        </p:nvSpPr>
        <p:spPr>
          <a:xfrm>
            <a:off x="757007" y="299128"/>
            <a:ext cx="376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Firmware Flashing </a:t>
            </a:r>
            <a:r>
              <a:rPr lang="en-US" dirty="0"/>
              <a:t>C</a:t>
            </a:r>
            <a:r>
              <a:rPr lang="en-US" dirty="0" smtClean="0"/>
              <a:t>omputer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93654" y="1417071"/>
            <a:ext cx="4272982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dirty="0" smtClean="0"/>
              <a:t>IOT_id + Signer_id + </a:t>
            </a:r>
            <a:r>
              <a:rPr lang="en-SG" sz="1100" dirty="0"/>
              <a:t>S</a:t>
            </a:r>
            <a:r>
              <a:rPr lang="en-SG" sz="1100" dirty="0" smtClean="0"/>
              <a:t>watt_str + Time + IOT dev type + firmware version</a:t>
            </a:r>
            <a:endParaRPr lang="en-SG" sz="1100" dirty="0"/>
          </a:p>
        </p:txBody>
      </p:sp>
      <p:sp>
        <p:nvSpPr>
          <p:cNvPr id="47" name="Rounded Rectangle 46"/>
          <p:cNvSpPr/>
          <p:nvPr/>
        </p:nvSpPr>
        <p:spPr>
          <a:xfrm>
            <a:off x="1568054" y="1906483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7670" y="1678681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545006" y="2027377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47670" y="215936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79847" y="2483311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904775" y="1678681"/>
            <a:ext cx="0" cy="7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92948" y="2480975"/>
            <a:ext cx="779867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61" name="Rectangle 60"/>
          <p:cNvSpPr/>
          <p:nvPr/>
        </p:nvSpPr>
        <p:spPr>
          <a:xfrm>
            <a:off x="485916" y="2307970"/>
            <a:ext cx="2352087" cy="4904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51" y="1760396"/>
            <a:ext cx="334183" cy="334183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131135" y="2111473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client key</a:t>
            </a:r>
            <a:endParaRPr lang="en-SG" sz="900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54" y="777183"/>
            <a:ext cx="334183" cy="33418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480938" y="1128260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7837" y="944274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870680" y="837036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2248043" y="1098389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059738" y="700869"/>
            <a:ext cx="4171918" cy="251946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TextBox 95"/>
          <p:cNvSpPr txBox="1"/>
          <p:nvPr/>
        </p:nvSpPr>
        <p:spPr>
          <a:xfrm>
            <a:off x="6443377" y="29401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7114693" y="1496607"/>
            <a:ext cx="189887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Verify client signature correction</a:t>
            </a:r>
            <a:endParaRPr lang="en-SG" sz="1000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329" y="799307"/>
            <a:ext cx="334183" cy="334183"/>
          </a:xfrm>
          <a:prstGeom prst="rect">
            <a:avLst/>
          </a:prstGeom>
        </p:spPr>
      </p:pic>
      <p:cxnSp>
        <p:nvCxnSpPr>
          <p:cNvPr id="99" name="Straight Arrow Connector 98"/>
          <p:cNvCxnSpPr/>
          <p:nvPr/>
        </p:nvCxnSpPr>
        <p:spPr>
          <a:xfrm flipV="1">
            <a:off x="6575512" y="966398"/>
            <a:ext cx="80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418355" y="859160"/>
            <a:ext cx="2152680" cy="2616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Calculate firmware file SWATT value</a:t>
            </a:r>
            <a:endParaRPr lang="en-SG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093520" y="1164825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Firmware file</a:t>
            </a:r>
            <a:endParaRPr lang="en-SG" sz="9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94851" y="1164825"/>
            <a:ext cx="0" cy="31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1" idx="3"/>
          </p:cNvCxnSpPr>
          <p:nvPr/>
        </p:nvCxnSpPr>
        <p:spPr>
          <a:xfrm flipV="1">
            <a:off x="2838003" y="1678681"/>
            <a:ext cx="4242338" cy="874496"/>
          </a:xfrm>
          <a:prstGeom prst="bentConnector3">
            <a:avLst>
              <a:gd name="adj1" fmla="val 64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33573" y="2057045"/>
            <a:ext cx="117070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Client signature</a:t>
            </a:r>
            <a:endParaRPr lang="en-SG" sz="1000" dirty="0"/>
          </a:p>
        </p:txBody>
      </p:sp>
      <p:sp>
        <p:nvSpPr>
          <p:cNvPr id="113" name="Rectangle 112"/>
          <p:cNvSpPr/>
          <p:nvPr/>
        </p:nvSpPr>
        <p:spPr>
          <a:xfrm>
            <a:off x="6546674" y="2064068"/>
            <a:ext cx="779867" cy="2214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IOT info</a:t>
            </a:r>
            <a:endParaRPr lang="en-SG" sz="1000" dirty="0"/>
          </a:p>
        </p:txBody>
      </p:sp>
      <p:sp>
        <p:nvSpPr>
          <p:cNvPr id="114" name="Rectangle 113"/>
          <p:cNvSpPr/>
          <p:nvPr/>
        </p:nvSpPr>
        <p:spPr>
          <a:xfrm>
            <a:off x="6439642" y="1956937"/>
            <a:ext cx="2352087" cy="41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7477022" y="1760396"/>
            <a:ext cx="0" cy="167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071357" y="2597242"/>
            <a:ext cx="976817" cy="25497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00" dirty="0" smtClean="0"/>
              <a:t>SHA256 </a:t>
            </a:r>
            <a:r>
              <a:rPr lang="en-US" sz="1000" dirty="0" smtClean="0"/>
              <a:t>Sign</a:t>
            </a:r>
            <a:endParaRPr lang="en-SG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7526360" y="2369303"/>
            <a:ext cx="0" cy="217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8081767" y="2710418"/>
            <a:ext cx="815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Picture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12" y="2443437"/>
            <a:ext cx="334183" cy="334183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667896" y="2794514"/>
            <a:ext cx="986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 smtClean="0"/>
              <a:t>SSL server key</a:t>
            </a:r>
            <a:endParaRPr lang="en-SG" sz="9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241329" y="2914372"/>
            <a:ext cx="1085212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Server signature</a:t>
            </a:r>
            <a:endParaRPr lang="en-SG" sz="1000" dirty="0"/>
          </a:p>
        </p:txBody>
      </p:sp>
      <p:cxnSp>
        <p:nvCxnSpPr>
          <p:cNvPr id="24" name="Elbow Connector 23"/>
          <p:cNvCxnSpPr>
            <a:endCxn id="121" idx="3"/>
          </p:cNvCxnSpPr>
          <p:nvPr/>
        </p:nvCxnSpPr>
        <p:spPr>
          <a:xfrm rot="10800000" flipV="1">
            <a:off x="7326541" y="2852219"/>
            <a:ext cx="289144" cy="185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1" idx="1"/>
          </p:cNvCxnSpPr>
          <p:nvPr/>
        </p:nvCxnSpPr>
        <p:spPr>
          <a:xfrm flipH="1" flipV="1">
            <a:off x="3878981" y="3025346"/>
            <a:ext cx="236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2948" y="2902235"/>
            <a:ext cx="32071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the firmware and server signature to IOT ROM chip</a:t>
            </a:r>
            <a:endParaRPr lang="en-SG" sz="1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510464" y="335894"/>
            <a:ext cx="0" cy="32350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060155" y="3453930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25" name="Flowchart: Magnetic Disk 124"/>
          <p:cNvSpPr/>
          <p:nvPr/>
        </p:nvSpPr>
        <p:spPr>
          <a:xfrm>
            <a:off x="9654717" y="1917573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834928" y="2123646"/>
            <a:ext cx="774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flipV="1">
            <a:off x="7376475" y="2342305"/>
            <a:ext cx="2474633" cy="806151"/>
          </a:xfrm>
          <a:prstGeom prst="bentConnector3">
            <a:avLst>
              <a:gd name="adj1" fmla="val 100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17519" y="2823319"/>
            <a:ext cx="344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295050" y="315509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295049" y="346872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706859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2" idx="0"/>
          </p:cNvCxnSpPr>
          <p:nvPr/>
        </p:nvCxnSpPr>
        <p:spPr>
          <a:xfrm>
            <a:off x="3030354" y="3084929"/>
            <a:ext cx="2704700" cy="15539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5957236" y="3093441"/>
            <a:ext cx="3903847" cy="1562440"/>
          </a:xfrm>
          <a:prstGeom prst="bentConnector3">
            <a:avLst>
              <a:gd name="adj1" fmla="val 44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44126" y="2814808"/>
            <a:ext cx="3742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 False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800" dirty="0" smtClean="0"/>
              <a:t>[***\x0f\x00\x0a\x00\x01\x01</a:t>
            </a:r>
            <a:r>
              <a:rPr lang="en-US" sz="800" b="1" dirty="0" smtClean="0">
                <a:solidFill>
                  <a:srgbClr val="FF0000"/>
                </a:solidFill>
              </a:rPr>
              <a:t>\x01</a:t>
            </a:r>
            <a:r>
              <a:rPr lang="en-US" sz="800" dirty="0"/>
              <a:t>]</a:t>
            </a:r>
            <a:endParaRPr lang="en-SG" sz="800" dirty="0"/>
          </a:p>
        </p:txBody>
      </p:sp>
      <p:cxnSp>
        <p:nvCxnSpPr>
          <p:cNvPr id="47" name="Elbow Connector 46"/>
          <p:cNvCxnSpPr/>
          <p:nvPr/>
        </p:nvCxnSpPr>
        <p:spPr>
          <a:xfrm rot="10800000" flipV="1">
            <a:off x="6144126" y="3931687"/>
            <a:ext cx="3594636" cy="724194"/>
          </a:xfrm>
          <a:prstGeom prst="bentConnector3">
            <a:avLst>
              <a:gd name="adj1" fmla="val 99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20465" y="3963740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cxnSp>
        <p:nvCxnSpPr>
          <p:cNvPr id="57" name="Elbow Connector 56"/>
          <p:cNvCxnSpPr/>
          <p:nvPr/>
        </p:nvCxnSpPr>
        <p:spPr>
          <a:xfrm rot="10800000">
            <a:off x="3050607" y="3943425"/>
            <a:ext cx="2184937" cy="724194"/>
          </a:xfrm>
          <a:prstGeom prst="bentConnector3">
            <a:avLst>
              <a:gd name="adj1" fmla="val -13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17519" y="3990536"/>
            <a:ext cx="3766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False Plc state </a:t>
            </a:r>
            <a:r>
              <a:rPr lang="en-US" sz="1100" dirty="0"/>
              <a:t>feed </a:t>
            </a:r>
            <a:r>
              <a:rPr lang="en-US" sz="1100" dirty="0" smtClean="0"/>
              <a:t>back</a:t>
            </a:r>
          </a:p>
          <a:p>
            <a:r>
              <a:rPr lang="en-US" sz="1100" dirty="0" smtClean="0"/>
              <a:t> </a:t>
            </a:r>
            <a:r>
              <a:rPr lang="en-US" sz="800" dirty="0" smtClean="0"/>
              <a:t>[***x08\x01\x01</a:t>
            </a:r>
            <a:r>
              <a:rPr lang="en-US" sz="800" b="1" dirty="0" smtClean="0">
                <a:solidFill>
                  <a:srgbClr val="FF0000"/>
                </a:solidFill>
              </a:rPr>
              <a:t>\x04</a:t>
            </a:r>
            <a:r>
              <a:rPr lang="en-US" sz="800" dirty="0" smtClean="0"/>
              <a:t>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false data injection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005137" y="4638858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5104599" y="4705099"/>
            <a:ext cx="2494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389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2408" y="797110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333098" y="798301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77954" y="962526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8660" y="797110"/>
            <a:ext cx="1459834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125453" y="78859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916455" y="1252299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2650" y="68811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2649" y="990689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 feed back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2649" y="129579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21267" y="1536965"/>
            <a:ext cx="2165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34103" y="1832494"/>
            <a:ext cx="2088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7881" y="1566572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feed back</a:t>
            </a:r>
            <a:endParaRPr lang="en-SG" sz="1100" dirty="0"/>
          </a:p>
        </p:txBody>
      </p:sp>
      <p:sp>
        <p:nvSpPr>
          <p:cNvPr id="18" name="Rectangle 17"/>
          <p:cNvSpPr/>
          <p:nvPr/>
        </p:nvSpPr>
        <p:spPr>
          <a:xfrm>
            <a:off x="1374808" y="2932317"/>
            <a:ext cx="1655546" cy="110869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/>
          <p:cNvSpPr/>
          <p:nvPr/>
        </p:nvSpPr>
        <p:spPr>
          <a:xfrm>
            <a:off x="9873916" y="2927005"/>
            <a:ext cx="1459834" cy="1640475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068855" y="3416702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79282" y="2827468"/>
            <a:ext cx="30411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Plc coil change </a:t>
            </a:r>
            <a:r>
              <a:rPr lang="en-US" sz="1100" dirty="0" err="1" smtClean="0"/>
              <a:t>cmd</a:t>
            </a:r>
            <a:r>
              <a:rPr lang="en-US" sz="1100" dirty="0"/>
              <a:t> </a:t>
            </a:r>
            <a:r>
              <a:rPr lang="en-US" sz="1100" dirty="0" smtClean="0"/>
              <a:t>[</a:t>
            </a:r>
            <a:r>
              <a:rPr lang="en-US" sz="800" dirty="0" smtClean="0"/>
              <a:t>***\x0f\x00\x0a\x00\x01\x01\x00]</a:t>
            </a:r>
            <a:endParaRPr lang="en-SG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142648" y="3146310"/>
            <a:ext cx="31137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2. Plc coil changed </a:t>
            </a:r>
            <a:r>
              <a:rPr lang="en-US" sz="1100" dirty="0" err="1" smtClean="0"/>
              <a:t>cmd</a:t>
            </a:r>
            <a:r>
              <a:rPr lang="en-US" sz="1100" dirty="0" smtClean="0"/>
              <a:t> executed feed back</a:t>
            </a:r>
            <a:endParaRPr lang="en-SG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165508" y="3429986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3. Plc state read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68855" y="3675784"/>
            <a:ext cx="6710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05137" y="3920201"/>
            <a:ext cx="3766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4. Plc state </a:t>
            </a:r>
            <a:r>
              <a:rPr lang="en-US" sz="1100" dirty="0"/>
              <a:t>feed back </a:t>
            </a:r>
            <a:r>
              <a:rPr lang="en-US" sz="800" dirty="0" smtClean="0"/>
              <a:t>[***x08\x01\x01\x00\x00\x00\x00\x00\x00*** ]</a:t>
            </a:r>
            <a:endParaRPr lang="en-SG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1133373" y="263302"/>
            <a:ext cx="38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HMI-PLC control sequence </a:t>
            </a:r>
            <a:endParaRPr lang="en-SG" dirty="0"/>
          </a:p>
        </p:txBody>
      </p:sp>
      <p:sp>
        <p:nvSpPr>
          <p:cNvPr id="62" name="TextBox 61"/>
          <p:cNvSpPr txBox="1"/>
          <p:nvPr/>
        </p:nvSpPr>
        <p:spPr>
          <a:xfrm>
            <a:off x="1133374" y="2375852"/>
            <a:ext cx="354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 </a:t>
            </a:r>
            <a:r>
              <a:rPr lang="en-US" smtClean="0"/>
              <a:t>man </a:t>
            </a:r>
            <a:r>
              <a:rPr lang="en-US" dirty="0"/>
              <a:t>in the middle attack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1369996" y="2945613"/>
            <a:ext cx="1809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HMI computer</a:t>
            </a:r>
          </a:p>
          <a:p>
            <a:r>
              <a:rPr lang="en-US" sz="1400" dirty="0" smtClean="0"/>
              <a:t>IP: 192.168.10.21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886753" y="2939648"/>
            <a:ext cx="1809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PLC 1</a:t>
            </a:r>
          </a:p>
          <a:p>
            <a:r>
              <a:rPr lang="en-US" sz="1400" dirty="0" smtClean="0"/>
              <a:t>(Schneider M221)</a:t>
            </a:r>
          </a:p>
          <a:p>
            <a:r>
              <a:rPr lang="en-US" sz="1400" dirty="0" smtClean="0"/>
              <a:t>IP: 192.168.10.72</a:t>
            </a:r>
          </a:p>
          <a:p>
            <a:r>
              <a:rPr lang="en-US" sz="1400" dirty="0" smtClean="0"/>
              <a:t>Port: 502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4292868" y="4501465"/>
            <a:ext cx="1459834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346411" y="4567480"/>
            <a:ext cx="1406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Raspberry PI</a:t>
            </a:r>
          </a:p>
          <a:p>
            <a:r>
              <a:rPr lang="en-US" sz="1400" dirty="0" smtClean="0"/>
              <a:t>(attack device)</a:t>
            </a:r>
          </a:p>
          <a:p>
            <a:r>
              <a:rPr lang="en-US" sz="1400" dirty="0" smtClean="0"/>
              <a:t>192.168.10.234</a:t>
            </a:r>
            <a:endParaRPr lang="en-SG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77881" y="3146310"/>
            <a:ext cx="6701386" cy="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32" idx="0"/>
          </p:cNvCxnSpPr>
          <p:nvPr/>
        </p:nvCxnSpPr>
        <p:spPr>
          <a:xfrm rot="10800000" flipV="1">
            <a:off x="5022785" y="3898947"/>
            <a:ext cx="4756482" cy="602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77882" y="3893755"/>
            <a:ext cx="192725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292868" y="3658884"/>
            <a:ext cx="519765" cy="522388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6321192" y="4497102"/>
            <a:ext cx="1544052" cy="8090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/>
          <p:cNvSpPr txBox="1"/>
          <p:nvPr/>
        </p:nvSpPr>
        <p:spPr>
          <a:xfrm>
            <a:off x="6321192" y="4532291"/>
            <a:ext cx="161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Attack remote HMI IP: 192.168.10.233</a:t>
            </a:r>
          </a:p>
          <a:p>
            <a:r>
              <a:rPr lang="en-US" sz="1400" dirty="0" smtClean="0"/>
              <a:t>Port 502</a:t>
            </a:r>
            <a:endParaRPr lang="en-SG" sz="1400" dirty="0"/>
          </a:p>
        </p:txBody>
      </p:sp>
      <p:cxnSp>
        <p:nvCxnSpPr>
          <p:cNvPr id="31" name="Elbow Connector 30"/>
          <p:cNvCxnSpPr>
            <a:stCxn id="44" idx="0"/>
          </p:cNvCxnSpPr>
          <p:nvPr/>
        </p:nvCxnSpPr>
        <p:spPr>
          <a:xfrm rot="5400000" flipH="1" flipV="1">
            <a:off x="8287153" y="2987339"/>
            <a:ext cx="315829" cy="270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2892" y="4220080"/>
            <a:ext cx="2157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  <a:r>
              <a:rPr lang="en-US" sz="1100" dirty="0" smtClean="0"/>
              <a:t>. Plc coil change </a:t>
            </a:r>
            <a:r>
              <a:rPr lang="en-US" sz="1100" dirty="0" err="1" smtClean="0"/>
              <a:t>cmd</a:t>
            </a:r>
            <a:endParaRPr lang="en-SG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077881" y="4076043"/>
            <a:ext cx="2282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5. Mod bus TCP </a:t>
            </a:r>
            <a:r>
              <a:rPr lang="en-US" sz="1100" dirty="0"/>
              <a:t>m</a:t>
            </a:r>
            <a:r>
              <a:rPr lang="en-US" sz="1100" dirty="0" smtClean="0"/>
              <a:t>essage drop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9344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4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0" y="1902837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Sensor feed back normal ?</a:t>
            </a:r>
            <a:endParaRPr lang="en-SG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478156" y="442755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Take off</a:t>
            </a:r>
            <a:endParaRPr lang="en-SG" sz="1000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833914" y="68897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155" y="1097279"/>
            <a:ext cx="71151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360’ turn</a:t>
            </a:r>
            <a:endParaRPr lang="en-SG" sz="1000" dirty="0"/>
          </a:p>
        </p:txBody>
      </p:sp>
      <p:cxnSp>
        <p:nvCxnSpPr>
          <p:cNvPr id="15" name="Straight Arrow Connector 14"/>
          <p:cNvCxnSpPr>
            <a:stCxn id="10" idx="2"/>
            <a:endCxn id="5" idx="0"/>
          </p:cNvCxnSpPr>
          <p:nvPr/>
        </p:nvCxnSpPr>
        <p:spPr>
          <a:xfrm flipH="1">
            <a:off x="833913" y="1343500"/>
            <a:ext cx="1" cy="55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833913" y="2343455"/>
            <a:ext cx="0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391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No</a:t>
            </a:r>
            <a:endParaRPr lang="en-SG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50520" y="2791326"/>
            <a:ext cx="136678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Emergency moto off</a:t>
            </a:r>
            <a:endParaRPr lang="en-SG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33912" y="3037547"/>
            <a:ext cx="0" cy="8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H="1">
            <a:off x="891870" y="2123146"/>
            <a:ext cx="567477" cy="1515203"/>
          </a:xfrm>
          <a:prstGeom prst="bentConnector4">
            <a:avLst>
              <a:gd name="adj1" fmla="val -40284"/>
              <a:gd name="adj2" fmla="val 10046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723" y="2441945"/>
            <a:ext cx="4142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Yes</a:t>
            </a:r>
            <a:endParaRPr lang="en-SG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573656" y="3890373"/>
            <a:ext cx="48126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land</a:t>
            </a:r>
            <a:endParaRPr lang="en-SG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86363" y="373353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Parse URL to get the Web link.</a:t>
            </a:r>
            <a:endParaRPr lang="en-SG" sz="1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10387" y="6195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6363" y="1027877"/>
            <a:ext cx="184805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Convert web link to IP address.</a:t>
            </a:r>
            <a:endParaRPr lang="en-SG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10387" y="1274098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6363" y="1699633"/>
            <a:ext cx="184805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Call ipinfo.io API to convert IP to GPS position.</a:t>
            </a:r>
            <a:endParaRPr lang="en-SG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10386" y="2107936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95779" y="2537569"/>
            <a:ext cx="1848051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Download map Tile based on the </a:t>
            </a:r>
            <a:r>
              <a:rPr lang="en-US" sz="1000" dirty="0" err="1" smtClean="0"/>
              <a:t>usr’s</a:t>
            </a:r>
            <a:r>
              <a:rPr lang="en-US" sz="1000" dirty="0" smtClean="0"/>
              <a:t> image size and zoom in level. </a:t>
            </a:r>
            <a:endParaRPr lang="en-SG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10385" y="3091567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9018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Online</a:t>
            </a:r>
            <a:endParaRPr lang="en-SG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4375309" y="4927318"/>
            <a:ext cx="168159" cy="164634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/>
          <p:cNvSpPr txBox="1"/>
          <p:nvPr/>
        </p:nvSpPr>
        <p:spPr>
          <a:xfrm>
            <a:off x="4695338" y="4886577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Delay</a:t>
            </a:r>
            <a:endParaRPr lang="en-SG" sz="1000" b="1" dirty="0"/>
          </a:p>
        </p:txBody>
      </p:sp>
      <p:sp>
        <p:nvSpPr>
          <p:cNvPr id="32" name="Rectangle 31"/>
          <p:cNvSpPr/>
          <p:nvPr/>
        </p:nvSpPr>
        <p:spPr>
          <a:xfrm>
            <a:off x="5175409" y="4927318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/>
          <p:cNvSpPr txBox="1"/>
          <p:nvPr/>
        </p:nvSpPr>
        <p:spPr>
          <a:xfrm>
            <a:off x="5500493" y="4886451"/>
            <a:ext cx="7257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Offline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6013609" y="4927318"/>
            <a:ext cx="168159" cy="1646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/>
          <p:cNvSpPr txBox="1"/>
          <p:nvPr/>
        </p:nvSpPr>
        <p:spPr>
          <a:xfrm>
            <a:off x="8189842" y="4886451"/>
            <a:ext cx="85255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6" name="Rectangle 35"/>
          <p:cNvSpPr/>
          <p:nvPr/>
        </p:nvSpPr>
        <p:spPr>
          <a:xfrm>
            <a:off x="8813461" y="4927318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9111639" y="4886450"/>
            <a:ext cx="86979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D</a:t>
            </a:r>
            <a:r>
              <a:rPr lang="en-US" sz="1000" b="1" dirty="0" smtClean="0"/>
              <a:t>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9765478" y="4927318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2067231" y="4886451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Gateway Connection State :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90030" y="4886450"/>
            <a:ext cx="1729412" cy="246221"/>
          </a:xfrm>
          <a:prstGeom prst="rect">
            <a:avLst/>
          </a:prstGeom>
          <a:solidFill>
            <a:srgbClr val="2E3442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Quantum Encryption State:</a:t>
            </a:r>
            <a:endParaRPr lang="en-SG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ell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tello"/>
          <p:cNvSpPr>
            <a:spLocks noChangeAspect="1" noChangeArrowheads="1"/>
          </p:cNvSpPr>
          <p:nvPr/>
        </p:nvSpPr>
        <p:spPr bwMode="auto">
          <a:xfrm>
            <a:off x="307974" y="7937"/>
            <a:ext cx="2666231" cy="26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8" y="54463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88" y="3108963"/>
            <a:ext cx="2143125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9993" y="1933608"/>
            <a:ext cx="568351" cy="5279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89" y="1126025"/>
            <a:ext cx="672024" cy="6720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FF0000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13" name="Elbow Connector 12"/>
          <p:cNvCxnSpPr>
            <a:stCxn id="10" idx="2"/>
            <a:endCxn id="11" idx="1"/>
          </p:cNvCxnSpPr>
          <p:nvPr/>
        </p:nvCxnSpPr>
        <p:spPr>
          <a:xfrm rot="5400000" flipH="1" flipV="1">
            <a:off x="951843" y="1244363"/>
            <a:ext cx="471571" cy="90692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6" y="3409385"/>
            <a:ext cx="1429753" cy="1542280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6" idx="3"/>
            <a:endCxn id="7" idx="0"/>
          </p:cNvCxnSpPr>
          <p:nvPr/>
        </p:nvCxnSpPr>
        <p:spPr>
          <a:xfrm>
            <a:off x="3548463" y="1126026"/>
            <a:ext cx="1576588" cy="1982937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2"/>
            <a:endCxn id="14" idx="0"/>
          </p:cNvCxnSpPr>
          <p:nvPr/>
        </p:nvCxnSpPr>
        <p:spPr>
          <a:xfrm rot="16200000" flipH="1">
            <a:off x="1368494" y="2406656"/>
            <a:ext cx="1611336" cy="394122"/>
          </a:xfrm>
          <a:prstGeom prst="bentConnector3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7" idx="1"/>
          </p:cNvCxnSpPr>
          <p:nvPr/>
        </p:nvCxnSpPr>
        <p:spPr>
          <a:xfrm>
            <a:off x="3086099" y="4180525"/>
            <a:ext cx="96738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29892" y="756693"/>
            <a:ext cx="186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 ID:TELLO-5XXX]</a:t>
            </a:r>
            <a:endParaRPr lang="en-SG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977101" y="2064409"/>
            <a:ext cx="138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Wi-Fi [ID :TBD]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55095" y="3108963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192.168.100.2</a:t>
            </a:r>
            <a:endParaRPr lang="en-SG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841572" y="3416740"/>
            <a:ext cx="130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</a:t>
            </a:r>
            <a:endParaRPr lang="en-SG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8785" y="4183683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192.168.1.100</a:t>
            </a:r>
            <a:endParaRPr lang="en-SG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948809" y="1776042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192.168.1.101</a:t>
            </a:r>
            <a:endParaRPr lang="en-SG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47809" y="3859244"/>
            <a:ext cx="131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CAT-5</a:t>
            </a:r>
            <a:endParaRPr lang="en-SG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400799" y="2461568"/>
            <a:ext cx="194941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 Online</a:t>
            </a:r>
            <a:endParaRPr lang="en-SG" sz="1000" b="1" dirty="0"/>
          </a:p>
        </p:txBody>
      </p:sp>
      <p:sp>
        <p:nvSpPr>
          <p:cNvPr id="22" name="Rectangle 21"/>
          <p:cNvSpPr/>
          <p:nvPr/>
        </p:nvSpPr>
        <p:spPr>
          <a:xfrm>
            <a:off x="8096083" y="2505473"/>
            <a:ext cx="170572" cy="171742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6396359" y="2862742"/>
            <a:ext cx="1953854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Connection</a:t>
            </a:r>
            <a:r>
              <a:rPr lang="en-US" sz="1000" b="1" dirty="0" smtClean="0"/>
              <a:t> Delay</a:t>
            </a:r>
            <a:endParaRPr lang="en-SG" sz="1000" b="1" dirty="0"/>
          </a:p>
        </p:txBody>
      </p:sp>
      <p:sp>
        <p:nvSpPr>
          <p:cNvPr id="25" name="Rectangle 24"/>
          <p:cNvSpPr/>
          <p:nvPr/>
        </p:nvSpPr>
        <p:spPr>
          <a:xfrm>
            <a:off x="8096083" y="2910214"/>
            <a:ext cx="168159" cy="164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6396358" y="3263916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/>
              <a:t>Gateway </a:t>
            </a:r>
            <a:r>
              <a:rPr lang="en-US" sz="1000" b="1" dirty="0" smtClean="0"/>
              <a:t>Connection Offline</a:t>
            </a:r>
            <a:endParaRPr lang="en-SG" sz="1000" b="1" dirty="0"/>
          </a:p>
        </p:txBody>
      </p:sp>
      <p:sp>
        <p:nvSpPr>
          <p:cNvPr id="35" name="Rectangle 34"/>
          <p:cNvSpPr/>
          <p:nvPr/>
        </p:nvSpPr>
        <p:spPr>
          <a:xfrm>
            <a:off x="8096083" y="3318021"/>
            <a:ext cx="168159" cy="1579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/>
          <p:cNvSpPr txBox="1"/>
          <p:nvPr/>
        </p:nvSpPr>
        <p:spPr>
          <a:xfrm>
            <a:off x="6396358" y="3650457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Enabled</a:t>
            </a:r>
            <a:endParaRPr lang="en-SG" sz="1000" b="1" dirty="0"/>
          </a:p>
        </p:txBody>
      </p:sp>
      <p:sp>
        <p:nvSpPr>
          <p:cNvPr id="37" name="Rectangle 36"/>
          <p:cNvSpPr/>
          <p:nvPr/>
        </p:nvSpPr>
        <p:spPr>
          <a:xfrm>
            <a:off x="8096083" y="3691250"/>
            <a:ext cx="168159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6396358" y="4043910"/>
            <a:ext cx="19538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Quantum Encryption </a:t>
            </a:r>
            <a:r>
              <a:rPr lang="en-US" sz="1000" b="1" dirty="0" smtClean="0"/>
              <a:t>Disabled</a:t>
            </a:r>
            <a:endParaRPr lang="en-SG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8096083" y="4094157"/>
            <a:ext cx="183981" cy="164634"/>
          </a:xfrm>
          <a:prstGeom prst="rect">
            <a:avLst/>
          </a:prstGeom>
          <a:solidFill>
            <a:srgbClr val="F6B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/>
          <p:cNvSpPr txBox="1"/>
          <p:nvPr/>
        </p:nvSpPr>
        <p:spPr>
          <a:xfrm>
            <a:off x="5399772" y="5044391"/>
            <a:ext cx="2059807" cy="49244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endParaRPr lang="en-SG" sz="1200" b="1" dirty="0" smtClean="0"/>
          </a:p>
          <a:p>
            <a:pPr algn="just"/>
            <a:r>
              <a:rPr lang="en-SG" sz="1200" b="1" dirty="0" smtClean="0"/>
              <a:t>of</a:t>
            </a:r>
            <a:r>
              <a:rPr lang="en-SG" sz="1200" b="1" dirty="0"/>
              <a:t> Quantum </a:t>
            </a:r>
            <a:r>
              <a:rPr lang="en-SG" sz="1200" b="1" dirty="0" smtClean="0"/>
              <a:t>Safe Packets</a:t>
            </a:r>
            <a:endParaRPr lang="en-SG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5498346" y="5087454"/>
            <a:ext cx="183981" cy="164634"/>
          </a:xfrm>
          <a:prstGeom prst="rect">
            <a:avLst/>
          </a:prstGeom>
          <a:solidFill>
            <a:srgbClr val="848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/>
          <p:cNvSpPr txBox="1"/>
          <p:nvPr/>
        </p:nvSpPr>
        <p:spPr>
          <a:xfrm>
            <a:off x="5399772" y="5770551"/>
            <a:ext cx="3657601" cy="30777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400" b="1" dirty="0" smtClean="0"/>
              <a:t>       </a:t>
            </a:r>
            <a:r>
              <a:rPr lang="en-SG" sz="1200" b="1" dirty="0" smtClean="0"/>
              <a:t>Average Percentage</a:t>
            </a:r>
            <a:r>
              <a:rPr lang="en-SG" sz="1200" b="1" dirty="0"/>
              <a:t> </a:t>
            </a:r>
            <a:r>
              <a:rPr lang="en-SG" sz="1200" b="1" dirty="0" smtClean="0"/>
              <a:t>of</a:t>
            </a:r>
            <a:r>
              <a:rPr lang="en-SG" sz="1200" b="1" dirty="0"/>
              <a:t> </a:t>
            </a:r>
            <a:r>
              <a:rPr lang="en-SG" sz="1200" b="1" dirty="0" smtClean="0"/>
              <a:t>Gateway Protected Packets</a:t>
            </a:r>
            <a:endParaRPr lang="en-SG" sz="1200" b="1" dirty="0"/>
          </a:p>
        </p:txBody>
      </p:sp>
      <p:sp>
        <p:nvSpPr>
          <p:cNvPr id="43" name="Rectangle 42"/>
          <p:cNvSpPr/>
          <p:nvPr/>
        </p:nvSpPr>
        <p:spPr>
          <a:xfrm>
            <a:off x="5498346" y="5852138"/>
            <a:ext cx="183981" cy="164634"/>
          </a:xfrm>
          <a:prstGeom prst="rect">
            <a:avLst/>
          </a:prstGeom>
          <a:solidFill>
            <a:srgbClr val="1AFA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66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52035" y="558135"/>
            <a:ext cx="2521820" cy="555390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266674" y="1066440"/>
            <a:ext cx="218879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ArduinoOTA</a:t>
            </a:r>
            <a:r>
              <a:rPr lang="en-US" sz="1000" dirty="0" smtClean="0"/>
              <a:t>, </a:t>
            </a:r>
            <a:r>
              <a:rPr lang="en-US" sz="1000" dirty="0" err="1" smtClean="0"/>
              <a:t>wifi</a:t>
            </a:r>
            <a:r>
              <a:rPr lang="en-US" sz="1000" dirty="0" smtClean="0"/>
              <a:t> and serial </a:t>
            </a:r>
            <a:r>
              <a:rPr lang="en-US" sz="1000" dirty="0" err="1" smtClean="0"/>
              <a:t>comm</a:t>
            </a:r>
            <a:endParaRPr lang="en-SG" sz="10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84820" y="1322063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674" y="1747598"/>
            <a:ext cx="2092543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Connect to WIFI and start TCP Client.</a:t>
            </a:r>
            <a:endParaRPr lang="en-SG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084819" y="1993819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6674" y="2423452"/>
            <a:ext cx="1332148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TCP hand shake loop.</a:t>
            </a:r>
            <a:endParaRPr lang="en-SG" sz="1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084819" y="2720873"/>
            <a:ext cx="1" cy="239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4970" y="3076269"/>
            <a:ext cx="172161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Check server control request</a:t>
            </a:r>
            <a:endParaRPr lang="en-SG" sz="1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72671" y="4032074"/>
            <a:ext cx="1" cy="40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36583" y="86309"/>
            <a:ext cx="4342598" cy="602573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8747762" y="475347"/>
            <a:ext cx="1912281" cy="3579472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1087655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ESP8266 Arduino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588793" y="2944580"/>
            <a:ext cx="496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67254" y="2720873"/>
            <a:ext cx="0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75878" y="132615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smtClean="0"/>
              <a:t>sensor TCP com server thread</a:t>
            </a:r>
            <a:endParaRPr lang="en-SG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8614" y="2592379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User control from the Main UI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614" y="2032662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32" name="Elbow Connector 31"/>
          <p:cNvCxnSpPr>
            <a:stCxn id="8" idx="3"/>
            <a:endCxn id="30" idx="1"/>
          </p:cNvCxnSpPr>
          <p:nvPr/>
        </p:nvCxnSpPr>
        <p:spPr>
          <a:xfrm flipV="1">
            <a:off x="2598822" y="2155773"/>
            <a:ext cx="1659792" cy="390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4794540" y="173272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94540" y="2278883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9" idx="1"/>
          </p:cNvCxnSpPr>
          <p:nvPr/>
        </p:nvCxnSpPr>
        <p:spPr>
          <a:xfrm rot="10800000" flipV="1">
            <a:off x="3006586" y="2792433"/>
            <a:ext cx="1252029" cy="40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iamond 38"/>
          <p:cNvSpPr/>
          <p:nvPr/>
        </p:nvSpPr>
        <p:spPr>
          <a:xfrm>
            <a:off x="1338759" y="3591456"/>
            <a:ext cx="1667826" cy="44061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 PATT attestation ?</a:t>
            </a:r>
            <a:endParaRPr lang="en-SG" sz="9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62600" y="329152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</p:cNvCxnSpPr>
          <p:nvPr/>
        </p:nvCxnSpPr>
        <p:spPr>
          <a:xfrm>
            <a:off x="3006585" y="3811765"/>
            <a:ext cx="1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08727" y="3685428"/>
            <a:ext cx="1083407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sensor data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794540" y="2991586"/>
            <a:ext cx="0" cy="69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02670" y="355258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SG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63050" y="4054819"/>
            <a:ext cx="396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SG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135555" y="4199347"/>
            <a:ext cx="1572226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Get PATT Check sum from Local firmware file. </a:t>
            </a:r>
            <a:endParaRPr lang="en-SG" sz="10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794540" y="3904851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94540" y="459945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12580" y="4899392"/>
            <a:ext cx="1997331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Send PATT check memory </a:t>
            </a:r>
            <a:r>
              <a:rPr lang="en-US" sz="1000" dirty="0" err="1" smtClean="0"/>
              <a:t>addr</a:t>
            </a:r>
            <a:r>
              <a:rPr lang="en-US" sz="1000" dirty="0" smtClean="0"/>
              <a:t> list</a:t>
            </a:r>
            <a:endParaRPr lang="en-SG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266674" y="4463122"/>
            <a:ext cx="2163955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Flash read the byte based on the address list and create the PATT checksum</a:t>
            </a:r>
            <a:endParaRPr lang="en-SG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1245513" y="5333327"/>
            <a:ext cx="2163955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Feed back checksum to server </a:t>
            </a:r>
            <a:endParaRPr lang="en-SG" sz="10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135706" y="5017120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803720" y="5167087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10552" y="5488496"/>
            <a:ext cx="1697230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Compare the sensor’s checksum and the local value.</a:t>
            </a:r>
            <a:endParaRPr lang="en-SG" sz="1000" dirty="0"/>
          </a:p>
        </p:txBody>
      </p:sp>
      <p:cxnSp>
        <p:nvCxnSpPr>
          <p:cNvPr id="61" name="Elbow Connector 60"/>
          <p:cNvCxnSpPr>
            <a:endCxn id="59" idx="1"/>
          </p:cNvCxnSpPr>
          <p:nvPr/>
        </p:nvCxnSpPr>
        <p:spPr>
          <a:xfrm>
            <a:off x="3428718" y="5411644"/>
            <a:ext cx="581834" cy="353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36583" y="125070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TelloRun.py</a:t>
            </a:r>
            <a:endParaRPr lang="en-SG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815137" y="598613"/>
            <a:ext cx="1787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DJI </a:t>
            </a:r>
            <a:r>
              <a:rPr lang="en-US" sz="1400" dirty="0" err="1" smtClean="0"/>
              <a:t>tello</a:t>
            </a:r>
            <a:endParaRPr lang="en-SG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307565" y="475347"/>
            <a:ext cx="320014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program and load the configuration(such as tracks)</a:t>
            </a:r>
            <a:endParaRPr lang="en-SG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794540" y="721568"/>
            <a:ext cx="0" cy="59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620193" y="1035662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receive UDP server thread</a:t>
            </a:r>
            <a:endParaRPr lang="en-SG" sz="1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074123" y="721568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37138" y="1126104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state data sending UDP client</a:t>
            </a:r>
            <a:endParaRPr lang="en-SG" sz="1000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7869071" y="1312661"/>
            <a:ext cx="1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99978" y="1732727"/>
            <a:ext cx="1248878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Stream receive UDP server thread</a:t>
            </a:r>
            <a:endParaRPr lang="en-SG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9147243" y="1809671"/>
            <a:ext cx="1248878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video data sending UDP client</a:t>
            </a:r>
            <a:endParaRPr lang="en-SG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449684" y="770893"/>
            <a:ext cx="0" cy="95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1"/>
          </p:cNvCxnSpPr>
          <p:nvPr/>
        </p:nvCxnSpPr>
        <p:spPr>
          <a:xfrm flipH="1" flipV="1">
            <a:off x="7581463" y="1993819"/>
            <a:ext cx="156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054291" y="721568"/>
            <a:ext cx="0" cy="182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304" y="2560722"/>
            <a:ext cx="1360397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main UI thread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629373" y="2991586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26439" y="3297884"/>
            <a:ext cx="1168921" cy="40011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 smtClean="0"/>
              <a:t> the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UDP client</a:t>
            </a:r>
            <a:endParaRPr lang="en-SG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9100973" y="3297884"/>
            <a:ext cx="1285043" cy="5539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 smtClean="0"/>
              <a:t>Init</a:t>
            </a:r>
            <a:r>
              <a:rPr lang="en-US" sz="1000" dirty="0"/>
              <a:t> </a:t>
            </a:r>
            <a:r>
              <a:rPr lang="en-US" sz="1000" dirty="0" err="1" smtClean="0"/>
              <a:t>Tello</a:t>
            </a:r>
            <a:r>
              <a:rPr lang="en-US" sz="1000" dirty="0" smtClean="0"/>
              <a:t> control data sending UDP client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1"/>
          </p:cNvCxnSpPr>
          <p:nvPr/>
        </p:nvCxnSpPr>
        <p:spPr>
          <a:xfrm flipH="1" flipV="1">
            <a:off x="7085257" y="3433397"/>
            <a:ext cx="2015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304" y="4031314"/>
            <a:ext cx="1875767" cy="178510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Main Periodic call back(10ms):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Handle user control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track </a:t>
            </a:r>
            <a:r>
              <a:rPr lang="en-US" sz="1000" dirty="0" err="1" smtClean="0"/>
              <a:t>cmd</a:t>
            </a:r>
            <a:r>
              <a:rPr lang="en-US" sz="1000" dirty="0" smtClean="0"/>
              <a:t> setting.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UI panels.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Video View.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the drone detail state.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Update sensor data.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Send </a:t>
            </a:r>
            <a:r>
              <a:rPr lang="en-US" sz="1000" dirty="0" err="1" smtClean="0"/>
              <a:t>cmd</a:t>
            </a:r>
            <a:r>
              <a:rPr lang="en-US" sz="1000" dirty="0" smtClean="0"/>
              <a:t> to keep drone alive.</a:t>
            </a:r>
          </a:p>
          <a:p>
            <a:r>
              <a:rPr lang="en-US" sz="1000" dirty="0" smtClean="0"/>
              <a:t> </a:t>
            </a:r>
            <a:endParaRPr lang="en-SG" sz="10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616155" y="3697994"/>
            <a:ext cx="0" cy="299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64737"/>
              </p:ext>
            </p:extLst>
          </p:nvPr>
        </p:nvGraphicFramePr>
        <p:xfrm>
          <a:off x="157768" y="-7000"/>
          <a:ext cx="3814358" cy="4770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firmwareInfo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Factory_signerID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 FOREIGN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58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SWATT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5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7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sensorType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7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firmwareVersion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1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</a:t>
                      </a:r>
                      <a:r>
                        <a:rPr lang="en-US" sz="1800" b="0" kern="1200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SignatureServer</a:t>
                      </a:r>
                      <a:endParaRPr lang="en-SG" sz="18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70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61856"/>
              </p:ext>
            </p:extLst>
          </p:nvPr>
        </p:nvGraphicFramePr>
        <p:xfrm>
          <a:off x="157768" y="4874622"/>
          <a:ext cx="3814358" cy="17504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7179">
                  <a:extLst>
                    <a:ext uri="{9D8B030D-6E8A-4147-A177-3AD203B41FA5}">
                      <a16:colId xmlns:a16="http://schemas.microsoft.com/office/drawing/2014/main" val="2705675591"/>
                    </a:ext>
                  </a:extLst>
                </a:gridCol>
                <a:gridCol w="1907179">
                  <a:extLst>
                    <a:ext uri="{9D8B030D-6E8A-4147-A177-3AD203B41FA5}">
                      <a16:colId xmlns:a16="http://schemas.microsoft.com/office/drawing/2014/main" val="580750143"/>
                    </a:ext>
                  </a:extLst>
                </a:gridCol>
              </a:tblGrid>
              <a:tr h="378824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userInfo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 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SG" sz="12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7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SALT(random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Bx4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9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SALT+PWD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SHA256</a:t>
                      </a:r>
                      <a:endParaRPr lang="en-SG" sz="16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 text NOT NULL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5711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flipV="1">
            <a:off x="3723925" y="1400175"/>
            <a:ext cx="783772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07697" y="1413238"/>
            <a:ext cx="90429" cy="39686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83726" y="538189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08213" y="4189263"/>
            <a:ext cx="1940248" cy="238526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Message sample: </a:t>
            </a:r>
          </a:p>
          <a:p>
            <a:r>
              <a:rPr lang="en-SG" sz="900" dirty="0" smtClean="0"/>
              <a:t>‘</a:t>
            </a:r>
            <a:r>
              <a:rPr lang="en-SG" sz="900" dirty="0" err="1" smtClean="0"/>
              <a:t>C</a:t>
            </a:r>
            <a:r>
              <a:rPr lang="en-SG" sz="900" dirty="0" err="1"/>
              <a:t>'.encode</a:t>
            </a:r>
            <a:r>
              <a:rPr lang="en-SG" sz="900" dirty="0"/>
              <a:t>('utf-8</a:t>
            </a:r>
            <a:r>
              <a:rPr lang="en-SG" sz="900" dirty="0" smtClean="0"/>
              <a:t>')+</a:t>
            </a:r>
            <a:r>
              <a:rPr lang="en-SG" sz="900" dirty="0" err="1" smtClean="0"/>
              <a:t>dict</a:t>
            </a:r>
            <a:r>
              <a:rPr lang="en-SG" sz="900" dirty="0" smtClean="0"/>
              <a:t>{‘act’: </a:t>
            </a:r>
            <a:r>
              <a:rPr lang="en-SG" sz="900" dirty="0" err="1" smtClean="0"/>
              <a:t>str</a:t>
            </a:r>
            <a:r>
              <a:rPr lang="en-SG" sz="900" dirty="0" smtClean="0"/>
              <a:t>, [data]}</a:t>
            </a:r>
            <a:endParaRPr lang="en-SG" sz="900" dirty="0"/>
          </a:p>
          <a:p>
            <a:r>
              <a:rPr lang="en-SG" sz="900" dirty="0" smtClean="0"/>
              <a:t>'</a:t>
            </a:r>
            <a:r>
              <a:rPr lang="en-SG" sz="900" dirty="0" err="1" smtClean="0"/>
              <a:t>F</a:t>
            </a:r>
            <a:r>
              <a:rPr lang="en-SG" sz="900" dirty="0" err="1"/>
              <a:t>'.encode</a:t>
            </a:r>
            <a:r>
              <a:rPr lang="en-SG" sz="900" dirty="0"/>
              <a:t>('utf-8') </a:t>
            </a:r>
            <a:r>
              <a:rPr lang="en-SG" sz="900" dirty="0" smtClean="0"/>
              <a:t>+</a:t>
            </a:r>
            <a:r>
              <a:rPr lang="en-SG" sz="900" dirty="0" err="1" smtClean="0"/>
              <a:t>fileBytes</a:t>
            </a:r>
            <a:endParaRPr lang="en-SG" sz="900" dirty="0" smtClean="0"/>
          </a:p>
          <a:p>
            <a:endParaRPr lang="en-US" sz="900" dirty="0"/>
          </a:p>
          <a:p>
            <a:r>
              <a:rPr lang="en-SG" sz="800" dirty="0"/>
              <a:t># Action type:</a:t>
            </a:r>
          </a:p>
          <a:p>
            <a:r>
              <a:rPr lang="en-SG" sz="800" dirty="0"/>
              <a:t># CR - Connection request</a:t>
            </a:r>
          </a:p>
          <a:p>
            <a:r>
              <a:rPr lang="en-SG" sz="800" dirty="0"/>
              <a:t># HB - Heart beat (feedback)</a:t>
            </a:r>
          </a:p>
          <a:p>
            <a:r>
              <a:rPr lang="en-SG" sz="800" dirty="0"/>
              <a:t># LI1 - Login request step 1 [Username + random1(client-&gt;sever)]</a:t>
            </a:r>
          </a:p>
          <a:p>
            <a:r>
              <a:rPr lang="en-SG" sz="800" dirty="0"/>
              <a:t># LR1 - Login response 1 [random1 + random2(client&lt;-server)]</a:t>
            </a:r>
          </a:p>
          <a:p>
            <a:r>
              <a:rPr lang="en-SG" sz="800" dirty="0"/>
              <a:t># LI2 - Login request step2 [random2 + password]</a:t>
            </a:r>
          </a:p>
          <a:p>
            <a:r>
              <a:rPr lang="en-SG" sz="800" dirty="0"/>
              <a:t># LR2 - Login response 2 [Challenge for SWATT]</a:t>
            </a:r>
          </a:p>
          <a:p>
            <a:r>
              <a:rPr lang="en-SG" sz="800" dirty="0"/>
              <a:t># CF - Certificate file fetch. </a:t>
            </a:r>
          </a:p>
          <a:p>
            <a:r>
              <a:rPr lang="en-SG" sz="800" dirty="0"/>
              <a:t># SR - Signature </a:t>
            </a:r>
            <a:r>
              <a:rPr lang="en-SG" sz="800" dirty="0" smtClean="0"/>
              <a:t>response</a:t>
            </a:r>
            <a:endParaRPr lang="en-SG" sz="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50221"/>
              </p:ext>
            </p:extLst>
          </p:nvPr>
        </p:nvGraphicFramePr>
        <p:xfrm>
          <a:off x="6534150" y="353907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94749"/>
              </p:ext>
            </p:extLst>
          </p:nvPr>
        </p:nvGraphicFramePr>
        <p:xfrm>
          <a:off x="5553074" y="1854926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26009"/>
              </p:ext>
            </p:extLst>
          </p:nvPr>
        </p:nvGraphicFramePr>
        <p:xfrm>
          <a:off x="7677150" y="1875065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55402"/>
              </p:ext>
            </p:extLst>
          </p:nvPr>
        </p:nvGraphicFramePr>
        <p:xfrm>
          <a:off x="6696075" y="3262199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9" idx="0"/>
            <a:endCxn id="2" idx="2"/>
          </p:cNvCxnSpPr>
          <p:nvPr/>
        </p:nvCxnSpPr>
        <p:spPr>
          <a:xfrm flipV="1">
            <a:off x="6043611" y="1400175"/>
            <a:ext cx="981076" cy="454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0"/>
            <a:endCxn id="2" idx="2"/>
          </p:cNvCxnSpPr>
          <p:nvPr/>
        </p:nvCxnSpPr>
        <p:spPr>
          <a:xfrm flipH="1" flipV="1">
            <a:off x="7024687" y="1400175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3" idx="2"/>
          </p:cNvCxnSpPr>
          <p:nvPr/>
        </p:nvCxnSpPr>
        <p:spPr>
          <a:xfrm flipV="1">
            <a:off x="7186612" y="2921333"/>
            <a:ext cx="981075" cy="340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9" idx="2"/>
          </p:cNvCxnSpPr>
          <p:nvPr/>
        </p:nvCxnSpPr>
        <p:spPr>
          <a:xfrm flipH="1" flipV="1">
            <a:off x="6043611" y="2901194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1707"/>
              </p:ext>
            </p:extLst>
          </p:nvPr>
        </p:nvGraphicFramePr>
        <p:xfrm>
          <a:off x="10027099" y="477732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A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/>
                        <a:t>SetVal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54173"/>
              </p:ext>
            </p:extLst>
          </p:nvPr>
        </p:nvGraphicFramePr>
        <p:xfrm>
          <a:off x="9046023" y="1978751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B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getVal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22991"/>
              </p:ext>
            </p:extLst>
          </p:nvPr>
        </p:nvGraphicFramePr>
        <p:xfrm>
          <a:off x="11170099" y="1998890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7596455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C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2412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getVal</a:t>
                      </a:r>
                      <a:r>
                        <a:rPr lang="en-US" sz="1200" b="1" dirty="0" smtClean="0"/>
                        <a:t>()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087427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solidFill>
                            <a:srgbClr val="FF0000"/>
                          </a:solidFill>
                        </a:rPr>
                        <a:t>SetVal</a:t>
                      </a:r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en-SG" sz="12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0475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68779"/>
              </p:ext>
            </p:extLst>
          </p:nvPr>
        </p:nvGraphicFramePr>
        <p:xfrm>
          <a:off x="10189024" y="3386024"/>
          <a:ext cx="981075" cy="104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75">
                  <a:extLst>
                    <a:ext uri="{9D8B030D-6E8A-4147-A177-3AD203B41FA5}">
                      <a16:colId xmlns:a16="http://schemas.microsoft.com/office/drawing/2014/main" val="1642479700"/>
                    </a:ext>
                  </a:extLst>
                </a:gridCol>
              </a:tblGrid>
              <a:tr h="34875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Class D</a:t>
                      </a:r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44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88205"/>
                  </a:ext>
                </a:extLst>
              </a:tr>
              <a:tr h="348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27148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stCxn id="36" idx="0"/>
            <a:endCxn id="35" idx="2"/>
          </p:cNvCxnSpPr>
          <p:nvPr/>
        </p:nvCxnSpPr>
        <p:spPr>
          <a:xfrm flipV="1">
            <a:off x="9536560" y="1524000"/>
            <a:ext cx="981076" cy="454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0"/>
            <a:endCxn id="35" idx="2"/>
          </p:cNvCxnSpPr>
          <p:nvPr/>
        </p:nvCxnSpPr>
        <p:spPr>
          <a:xfrm flipH="1" flipV="1">
            <a:off x="10517636" y="1524000"/>
            <a:ext cx="1143000" cy="474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  <a:endCxn id="37" idx="2"/>
          </p:cNvCxnSpPr>
          <p:nvPr/>
        </p:nvCxnSpPr>
        <p:spPr>
          <a:xfrm flipV="1">
            <a:off x="10679561" y="3045158"/>
            <a:ext cx="981075" cy="3408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6" idx="2"/>
          </p:cNvCxnSpPr>
          <p:nvPr/>
        </p:nvCxnSpPr>
        <p:spPr>
          <a:xfrm flipH="1" flipV="1">
            <a:off x="9536560" y="3025019"/>
            <a:ext cx="1143001" cy="3610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35977" y="646993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Sign Client  [exeSign.bat]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2176" y="1019908"/>
            <a:ext cx="4572002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</a:t>
            </a:r>
            <a:endParaRPr lang="en-SG" sz="11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604964" y="1626577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66192" y="1281518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545006" y="1745505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3360702" y="1600201"/>
            <a:ext cx="768845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private Key[SSL]</a:t>
            </a:r>
            <a:endParaRPr lang="en-SG" sz="8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4985" y="1893183"/>
            <a:ext cx="8793" cy="3186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8428" y="2223494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Client signature</a:t>
            </a:r>
            <a:endParaRPr lang="en-SG" sz="11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48839" y="1281518"/>
            <a:ext cx="2432" cy="930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11470" y="2223494"/>
            <a:ext cx="779867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Sensor info</a:t>
            </a:r>
            <a:endParaRPr lang="en-SG" sz="1000" b="1" dirty="0"/>
          </a:p>
        </p:txBody>
      </p:sp>
      <p:sp>
        <p:nvSpPr>
          <p:cNvPr id="34" name="Rectangle 33"/>
          <p:cNvSpPr/>
          <p:nvPr/>
        </p:nvSpPr>
        <p:spPr>
          <a:xfrm>
            <a:off x="531223" y="2026858"/>
            <a:ext cx="2352087" cy="56148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Arrow Connector 35"/>
          <p:cNvCxnSpPr>
            <a:stCxn id="34" idx="3"/>
            <a:endCxn id="37" idx="1"/>
          </p:cNvCxnSpPr>
          <p:nvPr/>
        </p:nvCxnSpPr>
        <p:spPr>
          <a:xfrm>
            <a:off x="2883310" y="2307600"/>
            <a:ext cx="3438680" cy="2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321990" y="2209881"/>
            <a:ext cx="940042" cy="244009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verify</a:t>
            </a:r>
            <a:endParaRPr lang="en-SG" sz="1100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7262032" y="2317840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lded Corner 39"/>
          <p:cNvSpPr/>
          <p:nvPr/>
        </p:nvSpPr>
        <p:spPr>
          <a:xfrm>
            <a:off x="8077728" y="2172536"/>
            <a:ext cx="940042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certificate [SSL]</a:t>
            </a:r>
            <a:endParaRPr lang="en-SG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5987183" y="649261"/>
            <a:ext cx="2176100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Server [exeServer.bat]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16230" y="2687144"/>
            <a:ext cx="5891603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/>
              <a:t>Client </a:t>
            </a:r>
            <a:r>
              <a:rPr lang="en-US" sz="1100" b="1" dirty="0" smtClean="0"/>
              <a:t>signature</a:t>
            </a:r>
            <a:endParaRPr lang="en-SG" sz="11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6494977" y="3407332"/>
            <a:ext cx="940042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Sign</a:t>
            </a:r>
            <a:endParaRPr lang="en-SG" sz="1100" b="1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7435019" y="3515117"/>
            <a:ext cx="815696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olded Corner 44"/>
          <p:cNvSpPr/>
          <p:nvPr/>
        </p:nvSpPr>
        <p:spPr>
          <a:xfrm>
            <a:off x="8250715" y="3369813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private Key</a:t>
            </a:r>
            <a:endParaRPr lang="en-SG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888003" y="2993841"/>
            <a:ext cx="8844" cy="3759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952854" y="4082587"/>
            <a:ext cx="3409448" cy="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79648" y="3967062"/>
            <a:ext cx="1170700" cy="26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 smtClean="0"/>
              <a:t>Server signature</a:t>
            </a:r>
            <a:endParaRPr lang="en-SG" sz="1100" b="1" dirty="0"/>
          </a:p>
        </p:txBody>
      </p:sp>
      <p:cxnSp>
        <p:nvCxnSpPr>
          <p:cNvPr id="54" name="Straight Arrow Connector 53"/>
          <p:cNvCxnSpPr>
            <a:stCxn id="43" idx="2"/>
            <a:endCxn id="53" idx="0"/>
          </p:cNvCxnSpPr>
          <p:nvPr/>
        </p:nvCxnSpPr>
        <p:spPr>
          <a:xfrm>
            <a:off x="6964998" y="3662309"/>
            <a:ext cx="0" cy="3047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901728" y="3890731"/>
            <a:ext cx="1033780" cy="34396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Load in sensor</a:t>
            </a:r>
            <a:endParaRPr lang="en-SG" sz="11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604963" y="5084681"/>
            <a:ext cx="2417541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err="1" smtClean="0"/>
              <a:t>sensor_id</a:t>
            </a:r>
            <a:r>
              <a:rPr lang="en-SG" sz="1100" b="1" dirty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time_str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+ </a:t>
            </a:r>
            <a:r>
              <a:rPr lang="en-US" sz="1100" b="1" dirty="0" smtClean="0"/>
              <a:t>Server </a:t>
            </a:r>
            <a:r>
              <a:rPr lang="en-US" sz="1100" b="1" dirty="0"/>
              <a:t>signature</a:t>
            </a:r>
            <a:endParaRPr lang="en-SG" sz="1100" b="1" dirty="0"/>
          </a:p>
          <a:p>
            <a:endParaRPr lang="en-SG" sz="11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022504" y="5215486"/>
            <a:ext cx="27695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792010" y="5092257"/>
            <a:ext cx="1887415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Find record from data base </a:t>
            </a:r>
            <a:endParaRPr lang="en-SG" sz="11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6747789" y="5674064"/>
            <a:ext cx="19758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Compare basic information</a:t>
            </a:r>
            <a:endParaRPr lang="en-SG" sz="1100" b="1" dirty="0"/>
          </a:p>
        </p:txBody>
      </p:sp>
      <p:cxnSp>
        <p:nvCxnSpPr>
          <p:cNvPr id="78" name="Straight Arrow Connector 77"/>
          <p:cNvCxnSpPr>
            <a:stCxn id="75" idx="2"/>
            <a:endCxn id="76" idx="0"/>
          </p:cNvCxnSpPr>
          <p:nvPr/>
        </p:nvCxnSpPr>
        <p:spPr>
          <a:xfrm flipH="1">
            <a:off x="7735717" y="5347234"/>
            <a:ext cx="1" cy="3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827827" y="6260129"/>
            <a:ext cx="1335456" cy="254977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Verifiy</a:t>
            </a:r>
            <a:r>
              <a:rPr lang="en-US" sz="1100" b="1" dirty="0" smtClean="0"/>
              <a:t> </a:t>
            </a:r>
            <a:endParaRPr lang="en-SG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079958" y="5458620"/>
            <a:ext cx="2622887" cy="60016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 smtClean="0"/>
              <a:t>[From database] </a:t>
            </a:r>
            <a:r>
              <a:rPr lang="en-SG" sz="1100" b="1" dirty="0" err="1" smtClean="0"/>
              <a:t>sensor_id</a:t>
            </a:r>
            <a:r>
              <a:rPr lang="en-SG" sz="1100" b="1" dirty="0" smtClean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signer_id</a:t>
            </a:r>
            <a:r>
              <a:rPr lang="en-SG" sz="1100" dirty="0" smtClean="0"/>
              <a:t> + </a:t>
            </a:r>
            <a:r>
              <a:rPr lang="en-SG" sz="1100" b="1" dirty="0" err="1" smtClean="0"/>
              <a:t>swatt_str</a:t>
            </a:r>
            <a:r>
              <a:rPr lang="en-SG" sz="1100" b="1" dirty="0" smtClean="0"/>
              <a:t> </a:t>
            </a:r>
            <a:r>
              <a:rPr lang="en-SG" sz="1100" dirty="0" smtClean="0"/>
              <a:t>+</a:t>
            </a:r>
            <a:r>
              <a:rPr lang="en-SG" sz="1100" b="1" dirty="0" smtClean="0"/>
              <a:t> </a:t>
            </a:r>
            <a:r>
              <a:rPr lang="en-SG" sz="1100" b="1" dirty="0" err="1" smtClean="0"/>
              <a:t>date_str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err="1" smtClean="0"/>
              <a:t>sensor_type</a:t>
            </a:r>
            <a:r>
              <a:rPr lang="en-SG" sz="1100" b="1" dirty="0"/>
              <a:t> </a:t>
            </a:r>
            <a:r>
              <a:rPr lang="en-SG" sz="1100" dirty="0" smtClean="0"/>
              <a:t>+ </a:t>
            </a:r>
            <a:r>
              <a:rPr lang="en-SG" sz="1100" b="1" dirty="0" smtClean="0"/>
              <a:t>sensor version  </a:t>
            </a:r>
            <a:r>
              <a:rPr lang="en-SG" sz="1100" b="1" dirty="0"/>
              <a:t>+ </a:t>
            </a:r>
            <a:r>
              <a:rPr lang="en-US" sz="1100" b="1" dirty="0"/>
              <a:t>Client signature</a:t>
            </a:r>
            <a:endParaRPr lang="en-SG" sz="1100" b="1" dirty="0"/>
          </a:p>
        </p:txBody>
      </p:sp>
      <p:cxnSp>
        <p:nvCxnSpPr>
          <p:cNvPr id="83" name="Straight Arrow Connector 82"/>
          <p:cNvCxnSpPr>
            <a:stCxn id="81" idx="1"/>
            <a:endCxn id="80" idx="3"/>
          </p:cNvCxnSpPr>
          <p:nvPr/>
        </p:nvCxnSpPr>
        <p:spPr>
          <a:xfrm flipH="1">
            <a:off x="8163283" y="5758702"/>
            <a:ext cx="916675" cy="6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olded Corner 84"/>
          <p:cNvSpPr/>
          <p:nvPr/>
        </p:nvSpPr>
        <p:spPr>
          <a:xfrm>
            <a:off x="9147908" y="6374429"/>
            <a:ext cx="1140014" cy="2813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Server sign certificate</a:t>
            </a:r>
            <a:endParaRPr lang="en-SG" sz="800" dirty="0"/>
          </a:p>
        </p:txBody>
      </p:sp>
      <p:cxnSp>
        <p:nvCxnSpPr>
          <p:cNvPr id="86" name="Straight Arrow Connector 85"/>
          <p:cNvCxnSpPr>
            <a:stCxn id="85" idx="1"/>
            <a:endCxn id="80" idx="3"/>
          </p:cNvCxnSpPr>
          <p:nvPr/>
        </p:nvCxnSpPr>
        <p:spPr>
          <a:xfrm flipH="1" flipV="1">
            <a:off x="8163283" y="6387618"/>
            <a:ext cx="984625" cy="1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</p:cNvCxnSpPr>
          <p:nvPr/>
        </p:nvCxnSpPr>
        <p:spPr>
          <a:xfrm>
            <a:off x="7735717" y="5929041"/>
            <a:ext cx="0" cy="33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5562600" y="200025"/>
            <a:ext cx="28575" cy="645575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5" y="1265274"/>
            <a:ext cx="6995323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8" y="327378"/>
            <a:ext cx="645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design(31/05/2019</a:t>
            </a:r>
            <a:r>
              <a:rPr lang="en-US" dirty="0"/>
              <a:t>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55567" y="0"/>
            <a:ext cx="74058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171450" indent="-171450">
              <a:buFontTx/>
              <a:buChar char="-"/>
            </a:pPr>
            <a:r>
              <a:rPr lang="en-US" sz="1000" dirty="0" smtClean="0"/>
              <a:t>Hard cord key + IV as parameters 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r>
              <a:rPr lang="en-US" sz="1000" b="1" dirty="0" smtClean="0"/>
              <a:t>Action</a:t>
            </a:r>
            <a:r>
              <a:rPr lang="en-US" sz="1000" dirty="0" smtClean="0"/>
              <a:t>: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Create a AES256 cipher operator by load the key and IV. 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Encrypt the input buffer[</a:t>
            </a:r>
            <a:r>
              <a:rPr lang="en-US" sz="1000" dirty="0" err="1" smtClean="0"/>
              <a:t>dataBytes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 smtClean="0"/>
              <a:t>ciphBytes</a:t>
            </a:r>
            <a:r>
              <a:rPr lang="en-US" sz="1000" dirty="0" smtClean="0"/>
              <a:t>]</a:t>
            </a:r>
          </a:p>
          <a:p>
            <a:pPr marL="228600" indent="-228600">
              <a:buAutoNum type="arabicPeriod"/>
            </a:pPr>
            <a:r>
              <a:rPr lang="en-US" sz="1000" dirty="0" smtClean="0"/>
              <a:t>Decrypt the input </a:t>
            </a:r>
            <a:r>
              <a:rPr lang="en-US" sz="1000" dirty="0"/>
              <a:t>buffer[</a:t>
            </a:r>
            <a:r>
              <a:rPr lang="en-US" sz="1000" dirty="0" err="1"/>
              <a:t>ciphBytes</a:t>
            </a:r>
            <a:r>
              <a:rPr lang="en-US" sz="1000" dirty="0" smtClean="0"/>
              <a:t>] by AES256 and copy to output empty buffer[</a:t>
            </a:r>
            <a:r>
              <a:rPr lang="en-US" sz="1000" dirty="0" err="1"/>
              <a:t>dataBytes</a:t>
            </a:r>
            <a:r>
              <a:rPr lang="en-US" sz="1000" dirty="0" smtClean="0"/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363899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13929" y="2929301"/>
            <a:ext cx="662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OPTEE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 [5007]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229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request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8743" y="2886749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45776" y="2882530"/>
            <a:ext cx="3765877" cy="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5" y="3134827"/>
            <a:ext cx="167443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 request  and get challenge 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72688" y="3238305"/>
            <a:ext cx="265283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6446685" y="3120462"/>
            <a:ext cx="107904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Calculate SW-ATT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649156" y="3716079"/>
            <a:ext cx="260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445359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 by AES256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648605" y="3379065"/>
            <a:ext cx="1384" cy="100019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716223" y="3379065"/>
            <a:ext cx="1246618" cy="22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13000" y="3615469"/>
            <a:ext cx="192248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 </a:t>
            </a:r>
            <a:r>
              <a:rPr lang="en-US" sz="800" b="1" dirty="0"/>
              <a:t>Call OPTEE  Invoke AES </a:t>
            </a:r>
            <a:r>
              <a:rPr lang="en-US" sz="800" b="1" dirty="0" smtClean="0"/>
              <a:t>encrypt request  </a:t>
            </a:r>
            <a:r>
              <a:rPr lang="en-US" sz="800" b="1" dirty="0"/>
              <a:t>and  </a:t>
            </a:r>
            <a:r>
              <a:rPr lang="en-US" sz="800" b="1" dirty="0" smtClean="0"/>
              <a:t>encrypted SW-ATT output</a:t>
            </a:r>
            <a:endParaRPr lang="en-SG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696310" y="3695532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9. </a:t>
            </a:r>
            <a:r>
              <a:rPr lang="en-US" sz="800" b="1" dirty="0"/>
              <a:t>S</a:t>
            </a:r>
            <a:r>
              <a:rPr lang="en-US" sz="800" b="1" dirty="0" smtClean="0"/>
              <a:t>end the encrypted SWATT</a:t>
            </a:r>
            <a:endParaRPr lang="en-SG" sz="800" b="1" dirty="0"/>
          </a:p>
        </p:txBody>
      </p:sp>
      <p:sp>
        <p:nvSpPr>
          <p:cNvPr id="68" name="Rectangle 67"/>
          <p:cNvSpPr/>
          <p:nvPr/>
        </p:nvSpPr>
        <p:spPr>
          <a:xfrm>
            <a:off x="9257301" y="356678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Decode the message and verify the SWATT value</a:t>
            </a:r>
            <a:endParaRPr lang="en-SG" sz="800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291896" y="3851754"/>
            <a:ext cx="8767" cy="519909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6881913" y="4597304"/>
            <a:ext cx="767969" cy="43006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File need to protect </a:t>
            </a:r>
            <a:endParaRPr lang="en-SG" sz="1000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7116357" y="3379065"/>
            <a:ext cx="0" cy="119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46676" y="1265274"/>
            <a:ext cx="5585900" cy="490161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design(29/05/2019)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7478103" y="1063256"/>
            <a:ext cx="53292" cy="50101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98566" y="988275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52112" y="1265274"/>
            <a:ext cx="0" cy="49016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86250" y="140377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86250" y="1860697"/>
            <a:ext cx="2269331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Trust Application</a:t>
            </a:r>
            <a:endParaRPr lang="en-US" dirty="0"/>
          </a:p>
          <a:p>
            <a:r>
              <a:rPr lang="en-US" sz="800" dirty="0" smtClean="0"/>
              <a:t>TA-UUID[7aaaf200-2450-11e4-abe2-0002a5d5c51b</a:t>
            </a:r>
            <a:r>
              <a:rPr lang="en-US" sz="800" dirty="0"/>
              <a:t>]</a:t>
            </a:r>
            <a:endParaRPr lang="en-US" sz="800" dirty="0" smtClean="0"/>
          </a:p>
          <a:p>
            <a:pPr marL="285750" indent="-285750">
              <a:buFontTx/>
              <a:buChar char="-"/>
            </a:pPr>
            <a:r>
              <a:rPr lang="en-US" sz="1000" dirty="0" smtClean="0"/>
              <a:t>input: pointer(</a:t>
            </a:r>
            <a:r>
              <a:rPr lang="en-US" sz="1000" dirty="0" err="1" smtClean="0"/>
              <a:t>int</a:t>
            </a:r>
            <a:r>
              <a:rPr lang="en-US" sz="10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000" dirty="0" smtClean="0"/>
              <a:t>Output: TEE_SUCCESS/TEE_ERROR_XX</a:t>
            </a:r>
          </a:p>
          <a:p>
            <a:endParaRPr lang="en-US" sz="1000" dirty="0"/>
          </a:p>
          <a:p>
            <a:r>
              <a:rPr lang="en-US" sz="1000" dirty="0" smtClean="0"/>
              <a:t>Action: </a:t>
            </a:r>
          </a:p>
          <a:p>
            <a:r>
              <a:rPr lang="en-US" sz="1000" dirty="0" smtClean="0"/>
              <a:t>1. Take pointer’s  </a:t>
            </a:r>
            <a:r>
              <a:rPr lang="en-US" sz="1000" dirty="0" err="1" smtClean="0"/>
              <a:t>int</a:t>
            </a:r>
            <a:r>
              <a:rPr lang="en-US" sz="1000" dirty="0" smtClean="0"/>
              <a:t> value ‘</a:t>
            </a:r>
            <a:r>
              <a:rPr lang="en-US" sz="1000" u="sng" dirty="0" smtClean="0"/>
              <a:t>a</a:t>
            </a:r>
            <a:r>
              <a:rPr lang="en-US" sz="1000" dirty="0" smtClean="0"/>
              <a:t>’ to simulation the SW-ATT input </a:t>
            </a:r>
            <a:r>
              <a:rPr lang="en-US" sz="1000" dirty="0" err="1" smtClean="0"/>
              <a:t>str</a:t>
            </a:r>
            <a:r>
              <a:rPr lang="en-US" sz="1000" dirty="0" smtClean="0"/>
              <a:t> value &lt;challenge&gt; </a:t>
            </a:r>
          </a:p>
          <a:p>
            <a:r>
              <a:rPr lang="en-US" sz="1000" dirty="0" smtClean="0"/>
              <a:t>2. Calculate </a:t>
            </a:r>
            <a:r>
              <a:rPr lang="en-US" sz="1000" u="sng" dirty="0" smtClean="0"/>
              <a:t>a</a:t>
            </a:r>
            <a:r>
              <a:rPr lang="en-US" sz="1000" dirty="0" smtClean="0"/>
              <a:t> + 100000 to simulation the process to calculate the SW-ATT </a:t>
            </a:r>
          </a:p>
          <a:p>
            <a:r>
              <a:rPr lang="en-US" sz="1000" dirty="0" smtClean="0"/>
              <a:t>3. Feed back normal work action 1 and 2 has been finished.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611" y="5067150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98" y="4574305"/>
            <a:ext cx="2199283" cy="1187295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3540642" y="5162843"/>
            <a:ext cx="797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59619" y="4859079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SG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509284" y="4169021"/>
            <a:ext cx="0" cy="405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35276" y="4251140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SG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1874047" y="4169021"/>
            <a:ext cx="2962" cy="451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49725" y="417986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SG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503691" y="5356795"/>
            <a:ext cx="697417" cy="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51493" y="5320744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751493" y="1403772"/>
            <a:ext cx="2011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958294" y="1851479"/>
            <a:ext cx="2269331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 Application</a:t>
            </a:r>
            <a:endParaRPr lang="en-US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939626" y="4379259"/>
            <a:ext cx="24196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Tee-supplicant service </a:t>
            </a:r>
          </a:p>
        </p:txBody>
      </p:sp>
      <p:sp>
        <p:nvSpPr>
          <p:cNvPr id="56" name="Up-Down Arrow 55"/>
          <p:cNvSpPr/>
          <p:nvPr/>
        </p:nvSpPr>
        <p:spPr>
          <a:xfrm>
            <a:off x="4861244" y="4785918"/>
            <a:ext cx="120086" cy="2769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Up-Down Arrow 56"/>
          <p:cNvSpPr/>
          <p:nvPr/>
        </p:nvSpPr>
        <p:spPr>
          <a:xfrm>
            <a:off x="4856772" y="3965007"/>
            <a:ext cx="124558" cy="390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4188047" y="2228996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1. Start OPTEE session </a:t>
            </a:r>
            <a:endParaRPr lang="en-SG" sz="8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336902" y="2473234"/>
            <a:ext cx="0" cy="188262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87218" y="2750233"/>
            <a:ext cx="66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2. session confirm </a:t>
            </a:r>
            <a:endParaRPr lang="en-SG" sz="8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856772" y="2473234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14917" y="2669674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3</a:t>
            </a:r>
            <a:r>
              <a:rPr lang="en-US" sz="800" b="1" dirty="0" smtClean="0"/>
              <a:t>. Start normal TCP client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911447" y="1902904"/>
            <a:ext cx="1793916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erver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38801" y="2750233"/>
            <a:ext cx="3811525" cy="2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81964" y="2575358"/>
            <a:ext cx="18961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Fetch random SWATT challenge string </a:t>
            </a:r>
            <a:endParaRPr lang="en-SG" sz="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08055" y="2859090"/>
            <a:ext cx="2112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5. </a:t>
            </a:r>
            <a:r>
              <a:rPr lang="en-US" sz="800" b="1" dirty="0" smtClean="0"/>
              <a:t>Created the encrypted bytes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487366" y="2882530"/>
            <a:ext cx="3677425" cy="3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4916" y="3134827"/>
            <a:ext cx="1100191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Call OPTEE  Invoke AES decrypt</a:t>
            </a:r>
            <a:endParaRPr lang="en-SG" sz="800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4856772" y="2933955"/>
            <a:ext cx="0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649989" y="3394167"/>
            <a:ext cx="0" cy="92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5" idx="0"/>
          </p:cNvCxnSpPr>
          <p:nvPr/>
        </p:nvCxnSpPr>
        <p:spPr>
          <a:xfrm flipV="1">
            <a:off x="5149453" y="3716079"/>
            <a:ext cx="0" cy="66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029440" y="3947629"/>
            <a:ext cx="106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smtClean="0"/>
              <a:t>7. Fetch OPTEE point value (SWATT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) </a:t>
            </a:r>
            <a:endParaRPr lang="en-SG" sz="800" b="1" dirty="0"/>
          </a:p>
        </p:txBody>
      </p:sp>
      <p:sp>
        <p:nvSpPr>
          <p:cNvPr id="88" name="Rectangle 87"/>
          <p:cNvSpPr/>
          <p:nvPr/>
        </p:nvSpPr>
        <p:spPr>
          <a:xfrm>
            <a:off x="4741287" y="3494735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/>
              <a:t>8. Send SWATT </a:t>
            </a:r>
            <a:r>
              <a:rPr lang="en-US" sz="800" b="1" dirty="0" err="1" smtClean="0"/>
              <a:t>val</a:t>
            </a:r>
            <a:r>
              <a:rPr lang="en-US" sz="800" b="1" dirty="0" smtClean="0"/>
              <a:t> to server </a:t>
            </a:r>
            <a:endParaRPr lang="en-SG" sz="800" b="1" dirty="0"/>
          </a:p>
        </p:txBody>
      </p:sp>
      <p:cxnSp>
        <p:nvCxnSpPr>
          <p:cNvPr id="90" name="Straight Arrow Connector 89"/>
          <p:cNvCxnSpPr>
            <a:stCxn id="88" idx="3"/>
          </p:cNvCxnSpPr>
          <p:nvPr/>
        </p:nvCxnSpPr>
        <p:spPr>
          <a:xfrm flipV="1">
            <a:off x="6189349" y="3590925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656564" y="2093462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9257301" y="2656412"/>
            <a:ext cx="1373077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Create random challenge </a:t>
            </a:r>
            <a:r>
              <a:rPr lang="en-US" sz="800" b="1" dirty="0" err="1" smtClean="0"/>
              <a:t>str</a:t>
            </a:r>
            <a:r>
              <a:rPr lang="en-US" sz="800" b="1" dirty="0" smtClean="0"/>
              <a:t> and encrypted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946932" y="2351115"/>
            <a:ext cx="150" cy="31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0683" y="854146"/>
            <a:ext cx="7857423" cy="588130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/>
          </a:p>
        </p:txBody>
      </p:sp>
      <p:sp>
        <p:nvSpPr>
          <p:cNvPr id="54" name="TextBox 53"/>
          <p:cNvSpPr txBox="1"/>
          <p:nvPr/>
        </p:nvSpPr>
        <p:spPr>
          <a:xfrm>
            <a:off x="3565762" y="1240290"/>
            <a:ext cx="4236681" cy="41242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Client  Application</a:t>
            </a:r>
            <a:endParaRPr lang="en-US" sz="1200" b="1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320799" y="327378"/>
            <a:ext cx="647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OPTEE trust application [client &lt;-&gt; server ] design(10/07/2019) </a:t>
            </a:r>
            <a:endParaRPr lang="en-SG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411326" y="386262"/>
            <a:ext cx="0" cy="64717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822" y="635793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Raspberry PI mode 3</a:t>
            </a:r>
            <a:endParaRPr lang="en-SG" sz="1200" b="1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3345776" y="854146"/>
            <a:ext cx="1" cy="57238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2140" y="899990"/>
            <a:ext cx="1772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Secure World [OPTEE]</a:t>
            </a:r>
            <a:endParaRPr lang="en-SG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2140" y="1250100"/>
            <a:ext cx="2999573" cy="367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Application</a:t>
            </a:r>
          </a:p>
          <a:p>
            <a:endParaRPr lang="en-US" sz="1000" b="1" dirty="0"/>
          </a:p>
          <a:p>
            <a:r>
              <a:rPr lang="en-US" sz="1000" dirty="0" smtClean="0"/>
              <a:t>TA-UUID[7aaaf200-2450-11e4-abe2-0002a5d5c51b]</a:t>
            </a:r>
          </a:p>
          <a:p>
            <a:endParaRPr lang="en-US" sz="1000" dirty="0" smtClean="0"/>
          </a:p>
          <a:p>
            <a:r>
              <a:rPr lang="en-US" sz="1000" dirty="0" smtClean="0"/>
              <a:t>Pre-stored Value: 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AES default Key, AES IV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Challenge String length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SWATT calculation Iteration time [m]</a:t>
            </a:r>
          </a:p>
          <a:p>
            <a:pPr marL="171450" indent="-171450">
              <a:buFontTx/>
              <a:buChar char="-"/>
            </a:pPr>
            <a:r>
              <a:rPr lang="en-US" sz="900" dirty="0"/>
              <a:t>Linear congruential </a:t>
            </a:r>
            <a:r>
              <a:rPr lang="en-US" sz="900" dirty="0" smtClean="0"/>
              <a:t>random(BSD rand MAX and  seed offset )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File address block range.</a:t>
            </a:r>
          </a:p>
          <a:p>
            <a:endParaRPr lang="en-US" sz="900" dirty="0" smtClean="0"/>
          </a:p>
          <a:p>
            <a:r>
              <a:rPr lang="en-US" sz="1000" dirty="0" smtClean="0"/>
              <a:t>Functions: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Accept the </a:t>
            </a:r>
            <a:r>
              <a:rPr lang="en-US" sz="900" dirty="0" err="1" smtClean="0"/>
              <a:t>trustClient</a:t>
            </a:r>
            <a:r>
              <a:rPr lang="en-US" sz="900" dirty="0" smtClean="0"/>
              <a:t>(normal word) connection.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default AES-Key,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,  get session key. =&gt; Set AES session key, decrypt </a:t>
            </a:r>
            <a:r>
              <a:rPr lang="en-US" sz="900" dirty="0" err="1" smtClean="0"/>
              <a:t>msg</a:t>
            </a:r>
            <a:r>
              <a:rPr lang="en-US" sz="900" dirty="0" smtClean="0"/>
              <a:t>  and get challenge str. 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Create first </a:t>
            </a:r>
            <a:r>
              <a:rPr lang="en-US" sz="900" dirty="0" err="1" smtClean="0"/>
              <a:t>randomSeed</a:t>
            </a:r>
            <a:r>
              <a:rPr lang="en-US" sz="900" dirty="0" smtClean="0"/>
              <a:t> and extract challenge string =&gt; random file byte’s address + state list.</a:t>
            </a:r>
            <a:endParaRPr lang="en-US" sz="900" dirty="0"/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Do SWATT calculation for input byte, refresh all the TA(</a:t>
            </a:r>
            <a:r>
              <a:rPr lang="en-US" sz="900" dirty="0" err="1" smtClean="0"/>
              <a:t>trustWorld</a:t>
            </a:r>
            <a:r>
              <a:rPr lang="en-US" sz="900" dirty="0" smtClean="0"/>
              <a:t>) inside parameters.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Return to step 3, repeat n times.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Finished all and get the final SWATT </a:t>
            </a:r>
            <a:r>
              <a:rPr lang="en-US" sz="900" dirty="0" err="1" smtClean="0"/>
              <a:t>int</a:t>
            </a:r>
            <a:r>
              <a:rPr lang="en-US" sz="900" dirty="0" smtClean="0"/>
              <a:t>/hex val.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 smtClean="0"/>
              <a:t>Load AES-session Key, encrypt SWATT value.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 dirty="0"/>
              <a:t>Load AES-session -Key, decrypt </a:t>
            </a:r>
            <a:r>
              <a:rPr lang="en-US" sz="900" dirty="0" err="1"/>
              <a:t>msg</a:t>
            </a:r>
            <a:r>
              <a:rPr lang="en-US" sz="900" dirty="0" smtClean="0"/>
              <a:t>, get server verify result. </a:t>
            </a:r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9046130" y="3746468"/>
            <a:ext cx="12764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TEE driver 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83" y="5737196"/>
            <a:ext cx="1449443" cy="7824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3597320" y="5582186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1</a:t>
            </a:r>
            <a:endParaRPr lang="en-SG" sz="1050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2338925" y="5988199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  </a:t>
            </a:r>
            <a:endParaRPr lang="en-SG" sz="1100" u="sng" dirty="0"/>
          </a:p>
        </p:txBody>
      </p:sp>
      <p:sp>
        <p:nvSpPr>
          <p:cNvPr id="45" name="TextBox 44"/>
          <p:cNvSpPr txBox="1"/>
          <p:nvPr/>
        </p:nvSpPr>
        <p:spPr>
          <a:xfrm>
            <a:off x="2109071" y="3762963"/>
            <a:ext cx="24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3324875" y="874815"/>
            <a:ext cx="198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Normal World [</a:t>
            </a:r>
            <a:r>
              <a:rPr lang="en-US" sz="1200" b="1" dirty="0" err="1" smtClean="0"/>
              <a:t>Raspbian</a:t>
            </a:r>
            <a:r>
              <a:rPr lang="en-US" sz="1200" b="1" dirty="0" smtClean="0"/>
              <a:t>]</a:t>
            </a:r>
            <a:endParaRPr lang="en-SG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37235" y="6164586"/>
            <a:ext cx="425421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OPTEE driver  &lt;=&gt;  Tee-supplicant service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3303" y="1601352"/>
            <a:ext cx="1165595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1 - Start OPTEE session </a:t>
            </a:r>
            <a:endParaRPr lang="en-SG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004187" y="995085"/>
            <a:ext cx="3149817" cy="43704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Trust Server thread</a:t>
            </a:r>
            <a:r>
              <a:rPr lang="en-US" b="1" dirty="0" smtClean="0"/>
              <a:t> </a:t>
            </a:r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253113" y="3411541"/>
            <a:ext cx="2877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609448" y="2314594"/>
            <a:ext cx="0" cy="38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006913" y="1714908"/>
            <a:ext cx="330843" cy="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372377" y="1137625"/>
            <a:ext cx="179363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0 . Init TCP client  and load </a:t>
            </a:r>
            <a:r>
              <a:rPr lang="en-US" sz="800" b="1" dirty="0"/>
              <a:t>c</a:t>
            </a:r>
            <a:r>
              <a:rPr lang="en-US" sz="800" b="1" dirty="0" smtClean="0"/>
              <a:t>onfig file</a:t>
            </a:r>
            <a:endParaRPr lang="en-SG" sz="800" b="1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6745929" y="1666372"/>
            <a:ext cx="2975442" cy="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456812" y="1870772"/>
            <a:ext cx="1649156" cy="40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2.2 - Load AES256 key + IV </a:t>
            </a:r>
          </a:p>
          <a:p>
            <a:r>
              <a:rPr lang="en-US" sz="800" b="1" dirty="0" smtClean="0"/>
              <a:t>=&gt; Create random 32B session key </a:t>
            </a:r>
            <a:br>
              <a:rPr lang="en-US" sz="800" b="1" dirty="0" smtClean="0"/>
            </a:br>
            <a:r>
              <a:rPr lang="en-US" sz="800" b="1" dirty="0" smtClean="0"/>
              <a:t>=&gt;  </a:t>
            </a:r>
            <a:r>
              <a:rPr lang="en-US" sz="800" b="1" dirty="0"/>
              <a:t>Encrypt </a:t>
            </a:r>
            <a:r>
              <a:rPr lang="en-US" sz="800" b="1" dirty="0" smtClean="0"/>
              <a:t>session key  </a:t>
            </a:r>
            <a:endParaRPr lang="en-SG" sz="800" b="1" dirty="0"/>
          </a:p>
        </p:txBody>
      </p:sp>
      <p:sp>
        <p:nvSpPr>
          <p:cNvPr id="43" name="Rectangle 42"/>
          <p:cNvSpPr/>
          <p:nvPr/>
        </p:nvSpPr>
        <p:spPr>
          <a:xfrm>
            <a:off x="10387387" y="2925560"/>
            <a:ext cx="1249413" cy="2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Fetch Pre-saved program </a:t>
            </a:r>
            <a:endParaRPr lang="en-SG" sz="8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920451" y="1723471"/>
            <a:ext cx="1200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46811" y="6283709"/>
            <a:ext cx="12904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808654" y="1845590"/>
            <a:ext cx="0" cy="4295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65163" y="4928030"/>
            <a:ext cx="0" cy="8012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9651" y="5270565"/>
            <a:ext cx="1689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1, 2, 3, 4, 5, 7</a:t>
            </a:r>
            <a:endParaRPr lang="en-SG" sz="1100" u="sng" dirty="0"/>
          </a:p>
        </p:txBody>
      </p:sp>
      <p:sp>
        <p:nvSpPr>
          <p:cNvPr id="76" name="Rectangle 75"/>
          <p:cNvSpPr/>
          <p:nvPr/>
        </p:nvSpPr>
        <p:spPr>
          <a:xfrm>
            <a:off x="5360039" y="1592388"/>
            <a:ext cx="139038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</a:t>
            </a:r>
            <a:r>
              <a:rPr lang="en-US" sz="800" b="1" dirty="0"/>
              <a:t> </a:t>
            </a:r>
            <a:r>
              <a:rPr lang="en-US" sz="800" b="1" dirty="0" smtClean="0"/>
              <a:t>– Log in to the  trust server</a:t>
            </a:r>
            <a:endParaRPr lang="en-SG" sz="800" b="1" dirty="0"/>
          </a:p>
        </p:txBody>
      </p:sp>
      <p:sp>
        <p:nvSpPr>
          <p:cNvPr id="82" name="Rectangle 81"/>
          <p:cNvSpPr/>
          <p:nvPr/>
        </p:nvSpPr>
        <p:spPr>
          <a:xfrm>
            <a:off x="9484443" y="386262"/>
            <a:ext cx="936755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Main server start  </a:t>
            </a:r>
            <a:endParaRPr lang="en-SG" sz="800" b="1" dirty="0"/>
          </a:p>
        </p:txBody>
      </p:sp>
      <p:sp>
        <p:nvSpPr>
          <p:cNvPr id="83" name="Rectangle 82"/>
          <p:cNvSpPr/>
          <p:nvPr/>
        </p:nvSpPr>
        <p:spPr>
          <a:xfrm>
            <a:off x="10167871" y="-2631301"/>
            <a:ext cx="923884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Load AES256 key + IV</a:t>
            </a:r>
            <a:endParaRPr lang="en-SG" sz="800" b="1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943839" y="645894"/>
            <a:ext cx="0" cy="369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46855" y="1460576"/>
            <a:ext cx="2964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Login request:  </a:t>
            </a:r>
            <a:r>
              <a:rPr lang="en-US" sz="800" dirty="0" err="1" smtClean="0"/>
              <a:t>F;Gateway_ID;Program_V;Key_Version;C_Len</a:t>
            </a:r>
            <a:r>
              <a:rPr lang="en-US" sz="800" dirty="0" smtClean="0"/>
              <a:t>, m, n  </a:t>
            </a:r>
            <a:endParaRPr lang="en-SG" sz="800" dirty="0"/>
          </a:p>
        </p:txBody>
      </p:sp>
      <p:sp>
        <p:nvSpPr>
          <p:cNvPr id="87" name="Rectangle 86"/>
          <p:cNvSpPr/>
          <p:nvPr/>
        </p:nvSpPr>
        <p:spPr>
          <a:xfrm>
            <a:off x="9733616" y="1512326"/>
            <a:ext cx="92083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 confirm log in </a:t>
            </a:r>
            <a:endParaRPr lang="en-SG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9214631" y="1892242"/>
            <a:ext cx="10006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2.1.1 Log in reject. </a:t>
            </a:r>
            <a:endParaRPr lang="en-SG" sz="800" b="1" dirty="0"/>
          </a:p>
        </p:txBody>
      </p:sp>
      <p:cxnSp>
        <p:nvCxnSpPr>
          <p:cNvPr id="51" name="Elbow Connector 50"/>
          <p:cNvCxnSpPr>
            <a:endCxn id="42" idx="0"/>
          </p:cNvCxnSpPr>
          <p:nvPr/>
        </p:nvCxnSpPr>
        <p:spPr>
          <a:xfrm>
            <a:off x="10654449" y="1637091"/>
            <a:ext cx="626941" cy="23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661787" y="2220685"/>
            <a:ext cx="279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10800000" flipV="1">
            <a:off x="8229600" y="1994262"/>
            <a:ext cx="970268" cy="226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0413085" y="3356171"/>
            <a:ext cx="1249413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2.4 Calculate the file SWATT </a:t>
            </a:r>
            <a:endParaRPr lang="en-SG" sz="800" b="1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11084659" y="327378"/>
            <a:ext cx="804154" cy="3077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Database</a:t>
            </a:r>
            <a:endParaRPr lang="en-SG" sz="800" b="1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1377424" y="621315"/>
            <a:ext cx="0" cy="122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498454" y="2049872"/>
            <a:ext cx="215305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session key 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TA(</a:t>
            </a:r>
            <a:r>
              <a:rPr lang="en-US" sz="800" b="1" dirty="0" err="1" smtClean="0"/>
              <a:t>TrustZone</a:t>
            </a:r>
            <a:r>
              <a:rPr lang="en-US" sz="800" b="1" dirty="0" smtClean="0"/>
              <a:t>)</a:t>
            </a:r>
            <a:endParaRPr lang="en-SG" sz="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7447517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4061027" y="2314594"/>
            <a:ext cx="0" cy="3826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3940535" y="2065063"/>
            <a:ext cx="1448062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3.1 Load file in memory and fetch bytes based on the </a:t>
            </a:r>
            <a:r>
              <a:rPr lang="en-US" sz="800" b="1" dirty="0" err="1" smtClean="0"/>
              <a:t>Addr</a:t>
            </a:r>
            <a:endParaRPr lang="en-SG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874750" y="5582468"/>
            <a:ext cx="4778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3 x m </a:t>
            </a:r>
          </a:p>
          <a:p>
            <a:r>
              <a:rPr lang="en-US" sz="1050" u="sng" dirty="0" err="1" smtClean="0"/>
              <a:t>Addr</a:t>
            </a:r>
            <a:r>
              <a:rPr lang="en-US" sz="1050" u="sng" dirty="0" smtClean="0"/>
              <a:t> </a:t>
            </a:r>
            <a:endParaRPr lang="en-SG" sz="1050" u="sng" dirty="0"/>
          </a:p>
        </p:txBody>
      </p:sp>
      <p:sp>
        <p:nvSpPr>
          <p:cNvPr id="120" name="Rectangle 119"/>
          <p:cNvSpPr/>
          <p:nvPr/>
        </p:nvSpPr>
        <p:spPr>
          <a:xfrm>
            <a:off x="4181520" y="2532365"/>
            <a:ext cx="165575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4</a:t>
            </a:r>
            <a:r>
              <a:rPr lang="en-US" sz="800" b="1" dirty="0" smtClean="0"/>
              <a:t>. Forward new init seed, swat-seed, state[n], file bytes to TA </a:t>
            </a:r>
            <a:endParaRPr lang="en-SG" sz="800" b="1" dirty="0"/>
          </a:p>
        </p:txBody>
      </p:sp>
      <p:cxnSp>
        <p:nvCxnSpPr>
          <p:cNvPr id="121" name="Straight Arrow Connector 120"/>
          <p:cNvCxnSpPr/>
          <p:nvPr/>
        </p:nvCxnSpPr>
        <p:spPr>
          <a:xfrm>
            <a:off x="4749738" y="2307279"/>
            <a:ext cx="0" cy="2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4423232" y="2801050"/>
            <a:ext cx="0" cy="332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246663" y="5590231"/>
            <a:ext cx="4824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4 x m</a:t>
            </a:r>
            <a:endParaRPr lang="en-SG" sz="1050" u="sng" dirty="0"/>
          </a:p>
        </p:txBody>
      </p:sp>
      <p:sp>
        <p:nvSpPr>
          <p:cNvPr id="128" name="Rectangle 127"/>
          <p:cNvSpPr/>
          <p:nvPr/>
        </p:nvSpPr>
        <p:spPr>
          <a:xfrm>
            <a:off x="4744963" y="3195951"/>
            <a:ext cx="1596726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5</a:t>
            </a:r>
            <a:r>
              <a:rPr lang="en-US" sz="800" b="1" dirty="0" smtClean="0"/>
              <a:t>. Load the encrypted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4853069" y="3480936"/>
            <a:ext cx="0" cy="265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83170" y="559171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5</a:t>
            </a:r>
            <a:endParaRPr lang="en-SG" sz="1050" u="sng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10991850" y="2253743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0881237" y="3195951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9118750" y="3289422"/>
            <a:ext cx="1157767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5.1 Decrypt the SWATT feed back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</a:t>
            </a:r>
            <a:endParaRPr lang="en-SG" sz="800" b="1" dirty="0"/>
          </a:p>
        </p:txBody>
      </p:sp>
      <p:sp>
        <p:nvSpPr>
          <p:cNvPr id="146" name="Rectangle 145"/>
          <p:cNvSpPr/>
          <p:nvPr/>
        </p:nvSpPr>
        <p:spPr>
          <a:xfrm>
            <a:off x="9634941" y="3857486"/>
            <a:ext cx="2273718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  Verify the SWATT  value and create the report  </a:t>
            </a:r>
            <a:endParaRPr lang="en-SG" sz="8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9866671" y="3475808"/>
            <a:ext cx="0" cy="3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10589342" y="3625418"/>
            <a:ext cx="0" cy="22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9618807" y="4370971"/>
            <a:ext cx="2270006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6.1. AES Encrypt  the SWATT  value + verify result  </a:t>
            </a:r>
            <a:endParaRPr lang="en-SG" sz="8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 flipV="1">
            <a:off x="11820525" y="635135"/>
            <a:ext cx="0" cy="3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9943839" y="4108203"/>
            <a:ext cx="8981" cy="2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5017844" y="3528670"/>
            <a:ext cx="1746270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 Forward encrypted feedback  </a:t>
            </a:r>
            <a:r>
              <a:rPr lang="en-US" sz="800" b="1" dirty="0" err="1" smtClean="0"/>
              <a:t>msg</a:t>
            </a:r>
            <a:endParaRPr lang="en-SG" sz="800" b="1" dirty="0"/>
          </a:p>
        </p:txBody>
      </p:sp>
      <p:cxnSp>
        <p:nvCxnSpPr>
          <p:cNvPr id="160" name="Elbow Connector 159"/>
          <p:cNvCxnSpPr>
            <a:stCxn id="153" idx="1"/>
            <a:endCxn id="158" idx="3"/>
          </p:cNvCxnSpPr>
          <p:nvPr/>
        </p:nvCxnSpPr>
        <p:spPr>
          <a:xfrm rot="10800000">
            <a:off x="6764115" y="3653436"/>
            <a:ext cx="2854693" cy="839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5251740" y="3797869"/>
            <a:ext cx="0" cy="233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064944" y="5590231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</a:t>
            </a:r>
            <a:endParaRPr lang="en-SG" sz="1050" u="sng" dirty="0"/>
          </a:p>
        </p:txBody>
      </p:sp>
      <p:sp>
        <p:nvSpPr>
          <p:cNvPr id="166" name="Rectangle 165"/>
          <p:cNvSpPr/>
          <p:nvPr/>
        </p:nvSpPr>
        <p:spPr>
          <a:xfrm>
            <a:off x="5398891" y="3866269"/>
            <a:ext cx="1805591" cy="60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7.1 Load verification result</a:t>
            </a:r>
          </a:p>
          <a:p>
            <a:r>
              <a:rPr lang="en-US" sz="800" b="1" dirty="0"/>
              <a:t> </a:t>
            </a:r>
            <a:r>
              <a:rPr lang="en-US" sz="800" b="1" dirty="0" smtClean="0"/>
              <a:t>- Verify success =&gt; Terminate </a:t>
            </a:r>
          </a:p>
          <a:p>
            <a:r>
              <a:rPr lang="en-US" sz="800" b="1" dirty="0" smtClean="0"/>
              <a:t>-  Verify failed =&gt; Remove the checked program. ( or return to step 2 ) </a:t>
            </a:r>
          </a:p>
          <a:p>
            <a:r>
              <a:rPr lang="en-US" sz="800" b="1" dirty="0" smtClean="0"/>
              <a:t> </a:t>
            </a:r>
            <a:endParaRPr lang="en-SG" sz="800" b="1" dirty="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592227" y="4493091"/>
            <a:ext cx="0" cy="1647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332492" y="5609281"/>
            <a:ext cx="405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7.1</a:t>
            </a:r>
            <a:endParaRPr lang="en-SG" sz="1050" u="sng" dirty="0"/>
          </a:p>
        </p:txBody>
      </p:sp>
      <p:sp>
        <p:nvSpPr>
          <p:cNvPr id="177" name="Rectangle 176"/>
          <p:cNvSpPr/>
          <p:nvPr/>
        </p:nvSpPr>
        <p:spPr>
          <a:xfrm>
            <a:off x="7988106" y="329051"/>
            <a:ext cx="102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NetWork</a:t>
            </a:r>
            <a:endParaRPr lang="en-SG" dirty="0"/>
          </a:p>
        </p:txBody>
      </p:sp>
      <p:sp>
        <p:nvSpPr>
          <p:cNvPr id="73" name="Rectangle 72"/>
          <p:cNvSpPr/>
          <p:nvPr/>
        </p:nvSpPr>
        <p:spPr>
          <a:xfrm>
            <a:off x="5707380" y="4808398"/>
            <a:ext cx="1458632" cy="47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8. Check the program running status , System library usage and (memory usage ), encrypt message </a:t>
            </a:r>
            <a:endParaRPr lang="en-SG" sz="8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57045" y="4478928"/>
            <a:ext cx="0" cy="32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3" idx="3"/>
          </p:cNvCxnSpPr>
          <p:nvPr/>
        </p:nvCxnSpPr>
        <p:spPr>
          <a:xfrm flipV="1">
            <a:off x="7166012" y="5034013"/>
            <a:ext cx="2406015" cy="1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16493" y="4899767"/>
            <a:ext cx="2385452" cy="2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/>
              <a:t>8</a:t>
            </a:r>
            <a:r>
              <a:rPr lang="en-US" sz="800" b="1" dirty="0" smtClean="0"/>
              <a:t>.  Decrypt the message  and save the </a:t>
            </a:r>
            <a:r>
              <a:rPr lang="en-US" sz="800" b="1" dirty="0"/>
              <a:t>program running</a:t>
            </a:r>
            <a:r>
              <a:rPr lang="en-US" sz="800" b="1" dirty="0" smtClean="0"/>
              <a:t> data. </a:t>
            </a:r>
            <a:endParaRPr lang="en-SG" sz="8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11597540" y="635134"/>
            <a:ext cx="0" cy="4264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88445" y="5297177"/>
            <a:ext cx="0" cy="847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094454" y="5618913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8</a:t>
            </a:r>
            <a:endParaRPr lang="en-SG" sz="105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9043393" y="2203267"/>
            <a:ext cx="1303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Encrypted AES session key</a:t>
            </a:r>
            <a:endParaRPr lang="en-SG" sz="800" dirty="0"/>
          </a:p>
        </p:txBody>
      </p:sp>
      <p:sp>
        <p:nvSpPr>
          <p:cNvPr id="92" name="Rectangle 91"/>
          <p:cNvSpPr/>
          <p:nvPr/>
        </p:nvSpPr>
        <p:spPr>
          <a:xfrm>
            <a:off x="6054369" y="2476026"/>
            <a:ext cx="1465439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Session key setup confirm</a:t>
            </a:r>
            <a:endParaRPr lang="en-SG" sz="800" b="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7526831" y="2532271"/>
            <a:ext cx="1808898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354845" y="2454054"/>
            <a:ext cx="2097278" cy="249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Create the random </a:t>
            </a:r>
            <a:r>
              <a:rPr lang="en-US" sz="800" b="1" dirty="0" err="1" smtClean="0"/>
              <a:t>Swatt</a:t>
            </a:r>
            <a:r>
              <a:rPr lang="en-US" sz="800" b="1" dirty="0" smtClean="0"/>
              <a:t> Challenge string based on the </a:t>
            </a:r>
            <a:r>
              <a:rPr lang="en-US" sz="800" b="1" dirty="0" err="1" smtClean="0"/>
              <a:t>C_len</a:t>
            </a:r>
            <a:r>
              <a:rPr lang="en-US" sz="800" b="1" dirty="0" smtClean="0"/>
              <a:t> and encrypted the msg.</a:t>
            </a:r>
            <a:endParaRPr lang="en-SG" sz="800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6747773" y="2310054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10882456" y="2752449"/>
            <a:ext cx="3073" cy="14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388208" y="2701484"/>
            <a:ext cx="2731767" cy="277612"/>
          </a:xfrm>
          <a:prstGeom prst="bentConnector3">
            <a:avLst>
              <a:gd name="adj1" fmla="val 86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372377" y="2871658"/>
            <a:ext cx="2014087" cy="24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smtClean="0"/>
              <a:t>2.3 Forward challenge string </a:t>
            </a:r>
            <a:r>
              <a:rPr lang="en-US" sz="800" b="1" dirty="0" err="1" smtClean="0"/>
              <a:t>msg</a:t>
            </a:r>
            <a:r>
              <a:rPr lang="en-US" sz="800" b="1" dirty="0" smtClean="0"/>
              <a:t> to TA </a:t>
            </a:r>
            <a:endParaRPr lang="en-SG" sz="8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7285703" y="3121189"/>
            <a:ext cx="0" cy="3028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075357" y="5625425"/>
            <a:ext cx="244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/>
              <a:t>2</a:t>
            </a:r>
            <a:endParaRPr lang="en-SG" sz="1050" u="sng" dirty="0"/>
          </a:p>
        </p:txBody>
      </p:sp>
    </p:spTree>
    <p:extLst>
      <p:ext uri="{BB962C8B-B14F-4D97-AF65-F5344CB8AC3E}">
        <p14:creationId xmlns:p14="http://schemas.microsoft.com/office/powerpoint/2010/main" val="2901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5898" y="269507"/>
            <a:ext cx="10549288" cy="6246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96691" y="1328286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96691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75841" y="5407799"/>
            <a:ext cx="7007191" cy="0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383032" y="1299411"/>
            <a:ext cx="0" cy="4129238"/>
          </a:xfrm>
          <a:prstGeom prst="line">
            <a:avLst/>
          </a:prstGeom>
          <a:ln w="571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134375" y="2502568"/>
            <a:ext cx="471638" cy="128978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5253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020151" y="1434165"/>
            <a:ext cx="0" cy="385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492944" y="3359217"/>
            <a:ext cx="389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61324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11517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54228" y="4926530"/>
            <a:ext cx="0" cy="39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 rot="16200000">
            <a:off x="9000862" y="2913211"/>
            <a:ext cx="738664" cy="309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Line Callout 1 (Border and Accent Bar) 28"/>
          <p:cNvSpPr/>
          <p:nvPr/>
        </p:nvSpPr>
        <p:spPr>
          <a:xfrm flipH="1">
            <a:off x="7034241" y="2525828"/>
            <a:ext cx="1509966" cy="240631"/>
          </a:xfrm>
          <a:prstGeom prst="accentBorderCallout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station</a:t>
            </a:r>
            <a:endParaRPr lang="en-SG" dirty="0"/>
          </a:p>
        </p:txBody>
      </p:sp>
      <p:sp>
        <p:nvSpPr>
          <p:cNvPr id="30" name="Right Arrow 29"/>
          <p:cNvSpPr/>
          <p:nvPr/>
        </p:nvSpPr>
        <p:spPr>
          <a:xfrm>
            <a:off x="9631690" y="2552738"/>
            <a:ext cx="317634" cy="227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ight Arrow 31"/>
          <p:cNvSpPr/>
          <p:nvPr/>
        </p:nvSpPr>
        <p:spPr>
          <a:xfrm rot="10800000">
            <a:off x="9631690" y="3437390"/>
            <a:ext cx="341511" cy="28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6979" y="614235"/>
            <a:ext cx="1719098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2786513" y="614235"/>
            <a:ext cx="2608446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/>
          <p:cNvCxnSpPr/>
          <p:nvPr/>
        </p:nvCxnSpPr>
        <p:spPr>
          <a:xfrm>
            <a:off x="6001351" y="105878"/>
            <a:ext cx="0" cy="35709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9713" y="3107745"/>
            <a:ext cx="108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6651057" y="614235"/>
            <a:ext cx="2128787" cy="235997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676979" y="705934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4403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51057" y="703840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" name="Rectangle 1"/>
          <p:cNvSpPr/>
          <p:nvPr/>
        </p:nvSpPr>
        <p:spPr>
          <a:xfrm>
            <a:off x="3320716" y="1140593"/>
            <a:ext cx="1183907" cy="22578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0. Load config file </a:t>
            </a:r>
            <a:endParaRPr lang="en-SG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04623" y="1251284"/>
            <a:ext cx="259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1155"/>
          <a:stretch/>
        </p:blipFill>
        <p:spPr>
          <a:xfrm>
            <a:off x="4755045" y="1068288"/>
            <a:ext cx="293405" cy="365992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3455471" y="166517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97130" y="1665173"/>
            <a:ext cx="0" cy="2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5471" y="1665173"/>
            <a:ext cx="1241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83856" y="1366903"/>
            <a:ext cx="0" cy="29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63708" y="1991808"/>
            <a:ext cx="1135592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1. OPTEE session</a:t>
            </a:r>
            <a:endParaRPr lang="en-SG" sz="1100" dirty="0"/>
          </a:p>
        </p:txBody>
      </p:sp>
      <p:sp>
        <p:nvSpPr>
          <p:cNvPr id="30" name="Rectangle 29"/>
          <p:cNvSpPr/>
          <p:nvPr/>
        </p:nvSpPr>
        <p:spPr>
          <a:xfrm>
            <a:off x="4168340" y="2000009"/>
            <a:ext cx="1057579" cy="22619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TCP Client</a:t>
            </a:r>
            <a:endParaRPr lang="en-SG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455471" y="2226202"/>
            <a:ext cx="0" cy="29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53279" y="2535978"/>
            <a:ext cx="1448410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Tee-supplicant service</a:t>
            </a:r>
            <a:endParaRPr lang="en-SG" sz="1100" dirty="0"/>
          </a:p>
        </p:txBody>
      </p:sp>
      <p:sp>
        <p:nvSpPr>
          <p:cNvPr id="35" name="Rectangle 34"/>
          <p:cNvSpPr/>
          <p:nvPr/>
        </p:nvSpPr>
        <p:spPr>
          <a:xfrm>
            <a:off x="2863514" y="3175214"/>
            <a:ext cx="1168468" cy="23439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OPTEE driver</a:t>
            </a:r>
            <a:endParaRPr lang="en-SG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55471" y="2770372"/>
            <a:ext cx="0" cy="40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18147" y="1068288"/>
            <a:ext cx="142453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2. Accept OPTEE connection</a:t>
            </a:r>
            <a:endParaRPr lang="en-SG" sz="1100" dirty="0"/>
          </a:p>
        </p:txBody>
      </p:sp>
      <p:cxnSp>
        <p:nvCxnSpPr>
          <p:cNvPr id="40" name="Elbow Connector 39"/>
          <p:cNvCxnSpPr>
            <a:stCxn id="35" idx="1"/>
            <a:endCxn id="38" idx="3"/>
          </p:cNvCxnSpPr>
          <p:nvPr/>
        </p:nvCxnSpPr>
        <p:spPr>
          <a:xfrm rot="10800000">
            <a:off x="2242686" y="1251285"/>
            <a:ext cx="620828" cy="20411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2109" y="111143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45" name="TextBox 44"/>
          <p:cNvSpPr txBox="1"/>
          <p:nvPr/>
        </p:nvSpPr>
        <p:spPr>
          <a:xfrm>
            <a:off x="6380144" y="105878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6786814" y="1068288"/>
            <a:ext cx="1866298" cy="29808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3. Accept the TCP connection  </a:t>
            </a:r>
            <a:endParaRPr lang="en-SG" sz="1100" dirty="0"/>
          </a:p>
        </p:txBody>
      </p:sp>
      <p:cxnSp>
        <p:nvCxnSpPr>
          <p:cNvPr id="50" name="Elbow Connector 49"/>
          <p:cNvCxnSpPr>
            <a:stCxn id="30" idx="3"/>
            <a:endCxn id="48" idx="1"/>
          </p:cNvCxnSpPr>
          <p:nvPr/>
        </p:nvCxnSpPr>
        <p:spPr>
          <a:xfrm flipV="1">
            <a:off x="5225919" y="1217331"/>
            <a:ext cx="1560895" cy="895775"/>
          </a:xfrm>
          <a:prstGeom prst="bentConnector3">
            <a:avLst>
              <a:gd name="adj1" fmla="val 370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0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108961" y="413886"/>
            <a:ext cx="399443" cy="27974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/>
          <p:cNvSpPr/>
          <p:nvPr/>
        </p:nvSpPr>
        <p:spPr>
          <a:xfrm>
            <a:off x="500509" y="797110"/>
            <a:ext cx="2358190" cy="211275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758666" y="797111"/>
            <a:ext cx="2608446" cy="194014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6973504" y="288753"/>
            <a:ext cx="27371" cy="30018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29086" y="3246576"/>
            <a:ext cx="733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Internet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7262261" y="797110"/>
            <a:ext cx="2569951" cy="268904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11199" y="798301"/>
            <a:ext cx="1809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App [Trust Zone]</a:t>
            </a:r>
            <a:endParaRPr lang="en-SG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796556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Trust Client [Normal world]</a:t>
            </a:r>
            <a:endParaRPr lang="en-SG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3210" y="886715"/>
            <a:ext cx="2157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Server program</a:t>
            </a:r>
            <a:endParaRPr lang="en-SG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902363" y="294018"/>
            <a:ext cx="15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 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52297" y="288753"/>
            <a:ext cx="18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Computer</a:t>
            </a:r>
            <a:endParaRPr lang="en-SG" dirty="0"/>
          </a:p>
        </p:txBody>
      </p:sp>
      <p:sp>
        <p:nvSpPr>
          <p:cNvPr id="31" name="Rectangle 30"/>
          <p:cNvSpPr/>
          <p:nvPr/>
        </p:nvSpPr>
        <p:spPr>
          <a:xfrm>
            <a:off x="1159838" y="1217210"/>
            <a:ext cx="1621859" cy="36599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Random fetch a AES256 key[A] from key list in TA</a:t>
            </a:r>
            <a:endParaRPr lang="en-SG" sz="11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1217210"/>
            <a:ext cx="365992" cy="365992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909468" y="1400206"/>
            <a:ext cx="2070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781697" y="1400206"/>
            <a:ext cx="452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37218" y="3211374"/>
            <a:ext cx="3222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OPTEE driver  &lt;=&gt;  Tee-supplicant service 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86484" y="1400810"/>
            <a:ext cx="7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53737" y="1123207"/>
            <a:ext cx="604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Key ID</a:t>
            </a:r>
            <a:endParaRPr lang="en-US" sz="1200" b="1" dirty="0"/>
          </a:p>
        </p:txBody>
      </p:sp>
      <p:sp>
        <p:nvSpPr>
          <p:cNvPr id="47" name="Rectangle 46"/>
          <p:cNvSpPr/>
          <p:nvPr/>
        </p:nvSpPr>
        <p:spPr>
          <a:xfrm>
            <a:off x="4124426" y="1271424"/>
            <a:ext cx="1433571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Login message </a:t>
            </a:r>
            <a:endParaRPr lang="en-SG" sz="11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548367" y="1379058"/>
            <a:ext cx="2347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919704" y="1271424"/>
            <a:ext cx="1054461" cy="2173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Parse message </a:t>
            </a:r>
            <a:endParaRPr lang="en-SG" sz="1100" dirty="0"/>
          </a:p>
        </p:txBody>
      </p:sp>
      <p:sp>
        <p:nvSpPr>
          <p:cNvPr id="51" name="Rectangle 50"/>
          <p:cNvSpPr/>
          <p:nvPr/>
        </p:nvSpPr>
        <p:spPr>
          <a:xfrm>
            <a:off x="5524308" y="1196405"/>
            <a:ext cx="20922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F;Gateway_ID;Program_V;Key_ID;C_Len</a:t>
            </a:r>
            <a:r>
              <a:rPr lang="en-US" sz="800" dirty="0"/>
              <a:t>, m, n</a:t>
            </a:r>
            <a:endParaRPr lang="en-SG" sz="800" dirty="0"/>
          </a:p>
        </p:txBody>
      </p:sp>
      <p:sp>
        <p:nvSpPr>
          <p:cNvPr id="52" name="Rectangle 51"/>
          <p:cNvSpPr/>
          <p:nvPr/>
        </p:nvSpPr>
        <p:spPr>
          <a:xfrm>
            <a:off x="7339264" y="1702743"/>
            <a:ext cx="1634901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Fetch AES56Key [A] based </a:t>
            </a:r>
            <a:r>
              <a:rPr lang="en-US" sz="1100" smtClean="0"/>
              <a:t>on Key ID </a:t>
            </a:r>
            <a:r>
              <a:rPr lang="en-US" sz="1100" dirty="0" smtClean="0"/>
              <a:t>form DB</a:t>
            </a:r>
            <a:endParaRPr lang="en-SG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8117706" y="149165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339264" y="2295180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session AES56Key[B] and encrypted the key [B] by [A]</a:t>
            </a:r>
            <a:endParaRPr lang="en-SG" sz="11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8117706" y="2091833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14796" y="1702743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59" name="Elbow Connector 58"/>
          <p:cNvCxnSpPr>
            <a:stCxn id="55" idx="1"/>
          </p:cNvCxnSpPr>
          <p:nvPr/>
        </p:nvCxnSpPr>
        <p:spPr>
          <a:xfrm rot="10800000">
            <a:off x="5667376" y="1828800"/>
            <a:ext cx="1671889" cy="656760"/>
          </a:xfrm>
          <a:prstGeom prst="bentConnector3">
            <a:avLst>
              <a:gd name="adj1" fmla="val 340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 flipV="1">
            <a:off x="2619375" y="1828799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31058" y="1694334"/>
            <a:ext cx="1982642" cy="4546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message by Key [A] and get the session key [B]</a:t>
            </a:r>
            <a:endParaRPr lang="en-SG" sz="1100" dirty="0"/>
          </a:p>
        </p:txBody>
      </p:sp>
      <p:sp>
        <p:nvSpPr>
          <p:cNvPr id="64" name="Rectangle 63"/>
          <p:cNvSpPr/>
          <p:nvPr/>
        </p:nvSpPr>
        <p:spPr>
          <a:xfrm>
            <a:off x="7339264" y="2909861"/>
            <a:ext cx="2270860" cy="38075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Create  random SWATT challenge string and encrypt by session key[B]</a:t>
            </a:r>
            <a:endParaRPr lang="en-SG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8117706" y="2675939"/>
            <a:ext cx="0" cy="20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gnetic Disk 65"/>
          <p:cNvSpPr/>
          <p:nvPr/>
        </p:nvSpPr>
        <p:spPr>
          <a:xfrm>
            <a:off x="9331844" y="1693480"/>
            <a:ext cx="392782" cy="38075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8997923" y="1893122"/>
            <a:ext cx="333921" cy="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104624" y="2312732"/>
            <a:ext cx="1552579" cy="2575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Forward message to TA</a:t>
            </a:r>
            <a:endParaRPr lang="en-SG" sz="1100" dirty="0"/>
          </a:p>
        </p:txBody>
      </p:sp>
      <p:cxnSp>
        <p:nvCxnSpPr>
          <p:cNvPr id="72" name="Elbow Connector 71"/>
          <p:cNvCxnSpPr>
            <a:stCxn id="64" idx="1"/>
            <a:endCxn id="70" idx="3"/>
          </p:cNvCxnSpPr>
          <p:nvPr/>
        </p:nvCxnSpPr>
        <p:spPr>
          <a:xfrm rot="10800000">
            <a:off x="5657204" y="2441515"/>
            <a:ext cx="1682061" cy="658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2578472" y="2438443"/>
            <a:ext cx="1495421" cy="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20356" y="2238500"/>
            <a:ext cx="1982642" cy="4987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Decrypt the SWATT challenge by Key [B] and store in trust app buffer.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4003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2546</Words>
  <Application>Microsoft Office PowerPoint</Application>
  <PresentationFormat>Widescreen</PresentationFormat>
  <Paragraphs>613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190</cp:revision>
  <dcterms:created xsi:type="dcterms:W3CDTF">2019-05-08T09:30:57Z</dcterms:created>
  <dcterms:modified xsi:type="dcterms:W3CDTF">2019-11-21T10:36:55Z</dcterms:modified>
</cp:coreProperties>
</file>