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5" r:id="rId14"/>
    <p:sldId id="272" r:id="rId15"/>
    <p:sldId id="268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 varScale="1">
        <p:scale>
          <a:sx n="99" d="100"/>
          <a:sy n="99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31096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02318" y="797110"/>
            <a:ext cx="2656381" cy="272646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7" y="797111"/>
            <a:ext cx="2077994" cy="22348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5980782" y="288753"/>
            <a:ext cx="0" cy="3267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60780" y="3556507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6271474" y="797110"/>
            <a:ext cx="2666828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83454" y="848420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8610" y="828507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6852" y="79784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58386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666731" y="1217210"/>
            <a:ext cx="2035584" cy="4762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 the SWATT challenge string get the random block/bytes memory address/file position.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02315" y="1400206"/>
            <a:ext cx="53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7637" y="3556507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74459" y="1131925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address </a:t>
            </a:r>
            <a:endParaRPr lang="en-US" sz="105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35031"/>
            <a:ext cx="1462881" cy="3971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related  bytes data from the address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6445353" y="1204783"/>
            <a:ext cx="1889080" cy="358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the pre-saved file base on the message in step1 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45373" y="1553805"/>
            <a:ext cx="0" cy="2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52453" y="2929935"/>
            <a:ext cx="1977997" cy="41022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SWATT final result by AES256 session key[B]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209748" y="5735966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01368" y="2371397"/>
            <a:ext cx="1474086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Add bytes to SWATT </a:t>
            </a:r>
            <a:r>
              <a:rPr lang="en-US" sz="1100" dirty="0"/>
              <a:t>checksum </a:t>
            </a:r>
            <a:r>
              <a:rPr lang="en-US" sz="1100" dirty="0" smtClean="0"/>
              <a:t>calculation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6458972" y="1862070"/>
            <a:ext cx="1871375" cy="6755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Calculate the SWATT checksum value base on the same block size, challenge string and iteration time.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7387481" y="25613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8437933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Rectangle 69"/>
          <p:cNvSpPr/>
          <p:nvPr/>
        </p:nvSpPr>
        <p:spPr>
          <a:xfrm>
            <a:off x="4120608" y="2340638"/>
            <a:ext cx="1360480" cy="3939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Trust-Server</a:t>
            </a:r>
            <a:endParaRPr lang="en-SG" sz="1100" dirty="0"/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8123370" y="518857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271201" y="5412062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018912" y="1842159"/>
            <a:ext cx="372103" cy="46416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204044" y="1644665"/>
            <a:ext cx="3357" cy="2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269921" y="1856090"/>
            <a:ext cx="1427545" cy="4952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Finished iteration ?</a:t>
            </a:r>
            <a:endParaRPr lang="en-SG" sz="900" dirty="0"/>
          </a:p>
        </p:txBody>
      </p:sp>
      <p:cxnSp>
        <p:nvCxnSpPr>
          <p:cNvPr id="18" name="Elbow Connector 17"/>
          <p:cNvCxnSpPr>
            <a:stCxn id="47" idx="2"/>
            <a:endCxn id="16" idx="3"/>
          </p:cNvCxnSpPr>
          <p:nvPr/>
        </p:nvCxnSpPr>
        <p:spPr>
          <a:xfrm rot="5400000">
            <a:off x="3540923" y="788762"/>
            <a:ext cx="471489" cy="2158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22541" y="1823567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data </a:t>
            </a:r>
            <a:endParaRPr lang="en-US" sz="1050" b="1" dirty="0"/>
          </a:p>
        </p:txBody>
      </p:sp>
      <p:cxnSp>
        <p:nvCxnSpPr>
          <p:cNvPr id="20" name="Elbow Connector 19"/>
          <p:cNvCxnSpPr>
            <a:stCxn id="16" idx="1"/>
            <a:endCxn id="63" idx="0"/>
          </p:cNvCxnSpPr>
          <p:nvPr/>
        </p:nvCxnSpPr>
        <p:spPr>
          <a:xfrm rot="10800000" flipV="1">
            <a:off x="1038411" y="2103707"/>
            <a:ext cx="231510" cy="267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7848" y="1880019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70021" y="1693480"/>
            <a:ext cx="0" cy="6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 flipH="1">
            <a:off x="1976167" y="2351323"/>
            <a:ext cx="0" cy="5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76167" y="2598202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57" idx="3"/>
            <a:endCxn id="70" idx="1"/>
          </p:cNvCxnSpPr>
          <p:nvPr/>
        </p:nvCxnSpPr>
        <p:spPr>
          <a:xfrm flipV="1">
            <a:off x="2630450" y="2537588"/>
            <a:ext cx="1490158" cy="59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0" idx="3"/>
          </p:cNvCxnSpPr>
          <p:nvPr/>
        </p:nvCxnSpPr>
        <p:spPr>
          <a:xfrm rot="16200000" flipV="1">
            <a:off x="8329765" y="1388920"/>
            <a:ext cx="309229" cy="299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58386" y="2788557"/>
            <a:ext cx="2421323" cy="5871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to get the SWATT value from gate way then compare with </a:t>
            </a:r>
            <a:r>
              <a:rPr lang="en-US" sz="1100" dirty="0"/>
              <a:t>the server’s SWATT </a:t>
            </a:r>
            <a:r>
              <a:rPr lang="en-US" sz="1100" dirty="0" smtClean="0"/>
              <a:t>result.  </a:t>
            </a:r>
            <a:endParaRPr lang="en-SG" sz="1100" dirty="0"/>
          </a:p>
        </p:txBody>
      </p:sp>
      <p:cxnSp>
        <p:nvCxnSpPr>
          <p:cNvPr id="73" name="Elbow Connector 72"/>
          <p:cNvCxnSpPr>
            <a:stCxn id="70" idx="3"/>
            <a:endCxn id="75" idx="1"/>
          </p:cNvCxnSpPr>
          <p:nvPr/>
        </p:nvCxnSpPr>
        <p:spPr>
          <a:xfrm>
            <a:off x="5481088" y="2537588"/>
            <a:ext cx="977298" cy="544532"/>
          </a:xfrm>
          <a:prstGeom prst="bentConnector3">
            <a:avLst>
              <a:gd name="adj1" fmla="val 61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1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5"/>
            <a:ext cx="399443" cy="27983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40820" y="797110"/>
            <a:ext cx="2317879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30223" y="798015"/>
            <a:ext cx="2608446" cy="241426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809874" y="288753"/>
            <a:ext cx="0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1047" y="3334560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151275" cy="241516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83387" y="810299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5873" y="85732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2185526" y="3289210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7684" y="2481536"/>
            <a:ext cx="1320043" cy="55253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Record the program execution data in Database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7381195" y="1186258"/>
            <a:ext cx="1871960" cy="5573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gateway’s SWATT value </a:t>
            </a:r>
            <a:r>
              <a:rPr lang="en-US" sz="1100" dirty="0"/>
              <a:t>and </a:t>
            </a:r>
            <a:r>
              <a:rPr lang="en-US" sz="1100" dirty="0" smtClean="0"/>
              <a:t>authorization result by session key[B].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5" y="1773089"/>
            <a:ext cx="1" cy="70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13955" y="1271424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TA.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5779568" y="1368447"/>
            <a:ext cx="1572729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16014" y="1226930"/>
            <a:ext cx="2064612" cy="6018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Key[B], compare the SWATT value and get </a:t>
            </a:r>
            <a:r>
              <a:rPr lang="en-US" sz="1100" dirty="0"/>
              <a:t>the </a:t>
            </a:r>
            <a:r>
              <a:rPr lang="en-US" sz="1100" dirty="0" smtClean="0"/>
              <a:t>authorization result.</a:t>
            </a:r>
            <a:endParaRPr lang="en-SG" sz="11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695074" y="1365232"/>
            <a:ext cx="148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52820" y="2511774"/>
            <a:ext cx="2293975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Get the program execution information and library  dependency, send the message to server </a:t>
            </a:r>
            <a:endParaRPr lang="en-SG" sz="1100" dirty="0"/>
          </a:p>
        </p:txBody>
      </p:sp>
      <p:sp>
        <p:nvSpPr>
          <p:cNvPr id="43" name="Diamond 42"/>
          <p:cNvSpPr/>
          <p:nvPr/>
        </p:nvSpPr>
        <p:spPr>
          <a:xfrm>
            <a:off x="708134" y="205140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Authorizationreuslt ?</a:t>
            </a:r>
            <a:endParaRPr lang="en-SG" sz="9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542047" y="18287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54644" y="1773089"/>
            <a:ext cx="1113572" cy="4548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Removed </a:t>
            </a:r>
            <a:r>
              <a:rPr lang="en-US" sz="1100" dirty="0"/>
              <a:t>the vulnerable </a:t>
            </a:r>
            <a:r>
              <a:rPr lang="en-US" sz="1100" dirty="0" smtClean="0"/>
              <a:t>file.</a:t>
            </a:r>
            <a:endParaRPr lang="en-SG" sz="11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688364" y="1691187"/>
            <a:ext cx="372103" cy="4641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168216" y="1925053"/>
            <a:ext cx="486792" cy="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5547008" y="1661491"/>
            <a:ext cx="631169" cy="566441"/>
          </a:xfrm>
          <a:prstGeom prst="mathMultiply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Elbow Connector 17"/>
          <p:cNvCxnSpPr>
            <a:stCxn id="43" idx="3"/>
          </p:cNvCxnSpPr>
          <p:nvPr/>
        </p:nvCxnSpPr>
        <p:spPr>
          <a:xfrm flipV="1">
            <a:off x="2375960" y="1930472"/>
            <a:ext cx="1678683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29025" y="2078163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fail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43" idx="2"/>
            <a:endCxn id="76" idx="1"/>
          </p:cNvCxnSpPr>
          <p:nvPr/>
        </p:nvCxnSpPr>
        <p:spPr>
          <a:xfrm rot="16200000" flipH="1">
            <a:off x="2612870" y="1421201"/>
            <a:ext cx="269126" cy="241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99352" y="2538023"/>
            <a:ext cx="6812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success</a:t>
            </a:r>
            <a:endParaRPr lang="en-US" sz="1050" dirty="0"/>
          </a:p>
        </p:txBody>
      </p:sp>
      <p:cxnSp>
        <p:nvCxnSpPr>
          <p:cNvPr id="23" name="Straight Arrow Connector 22"/>
          <p:cNvCxnSpPr>
            <a:endCxn id="47" idx="1"/>
          </p:cNvCxnSpPr>
          <p:nvPr/>
        </p:nvCxnSpPr>
        <p:spPr>
          <a:xfrm>
            <a:off x="6246796" y="2757803"/>
            <a:ext cx="121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Magnetic Disk 67"/>
          <p:cNvSpPr/>
          <p:nvPr/>
        </p:nvSpPr>
        <p:spPr>
          <a:xfrm>
            <a:off x="8837846" y="1944711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Elbow Connector 33"/>
          <p:cNvCxnSpPr>
            <a:stCxn id="47" idx="3"/>
          </p:cNvCxnSpPr>
          <p:nvPr/>
        </p:nvCxnSpPr>
        <p:spPr>
          <a:xfrm flipV="1">
            <a:off x="8777727" y="2332079"/>
            <a:ext cx="256510" cy="425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228118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0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866" y="329062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623210" y="797110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333098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77766" y="402394"/>
            <a:ext cx="365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use to flash the firmware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867301" y="12172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51" y="1217210"/>
            <a:ext cx="365992" cy="3659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15202" y="3999586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51293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4573" y="658083"/>
            <a:ext cx="3476419" cy="252473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5678216" y="227206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4388" y="3479966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6244137" y="663349"/>
            <a:ext cx="3673903" cy="25194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/>
          <p:cNvSpPr txBox="1"/>
          <p:nvPr/>
        </p:nvSpPr>
        <p:spPr>
          <a:xfrm>
            <a:off x="1624262" y="294018"/>
            <a:ext cx="289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Firmware Flashing </a:t>
            </a:r>
            <a:r>
              <a:rPr lang="en-US" dirty="0"/>
              <a:t>C</a:t>
            </a:r>
            <a:r>
              <a:rPr lang="en-US" dirty="0" smtClean="0"/>
              <a:t>omputer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43377" y="29401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75" y="771126"/>
            <a:ext cx="334183" cy="33418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47916" y="861186"/>
            <a:ext cx="130543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Client program init </a:t>
            </a:r>
            <a:endParaRPr lang="en-SG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521429" y="110714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</a:t>
            </a:r>
            <a:r>
              <a:rPr lang="en-SG" sz="900" dirty="0"/>
              <a:t>certificate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42" y="757568"/>
            <a:ext cx="334183" cy="3341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95126" y="1108645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client key</a:t>
            </a:r>
            <a:endParaRPr lang="en-SG" sz="900" dirty="0"/>
          </a:p>
        </p:txBody>
      </p:sp>
      <p:sp>
        <p:nvSpPr>
          <p:cNvPr id="22" name="Rectangle 21"/>
          <p:cNvSpPr/>
          <p:nvPr/>
        </p:nvSpPr>
        <p:spPr>
          <a:xfrm>
            <a:off x="1582567" y="1452198"/>
            <a:ext cx="148918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User name + password</a:t>
            </a:r>
            <a:endParaRPr lang="en-SG" sz="1100" dirty="0"/>
          </a:p>
        </p:txBody>
      </p:sp>
      <p:sp>
        <p:nvSpPr>
          <p:cNvPr id="23" name="Rectangle 22"/>
          <p:cNvSpPr/>
          <p:nvPr/>
        </p:nvSpPr>
        <p:spPr>
          <a:xfrm>
            <a:off x="6481553" y="851934"/>
            <a:ext cx="1358521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Server  program init </a:t>
            </a:r>
            <a:endParaRPr lang="en-SG" sz="11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87" y="771125"/>
            <a:ext cx="334183" cy="33418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077489" y="1107499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</a:t>
            </a:r>
            <a:r>
              <a:rPr lang="en-SG" sz="900" dirty="0"/>
              <a:t>certificate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563" y="768500"/>
            <a:ext cx="334183" cy="33418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885496" y="110714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server key</a:t>
            </a:r>
            <a:endParaRPr lang="en-SG" sz="9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815368" y="1009732"/>
            <a:ext cx="1628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36230" y="778900"/>
            <a:ext cx="1187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request</a:t>
            </a:r>
            <a:endParaRPr lang="en-SG" sz="900" dirty="0"/>
          </a:p>
        </p:txBody>
      </p:sp>
      <p:sp>
        <p:nvSpPr>
          <p:cNvPr id="41" name="Plus 40"/>
          <p:cNvSpPr/>
          <p:nvPr/>
        </p:nvSpPr>
        <p:spPr>
          <a:xfrm>
            <a:off x="2172266" y="829317"/>
            <a:ext cx="218672" cy="236692"/>
          </a:xfrm>
          <a:prstGeom prst="mathPlu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Plus 41"/>
          <p:cNvSpPr/>
          <p:nvPr/>
        </p:nvSpPr>
        <p:spPr>
          <a:xfrm>
            <a:off x="8766788" y="849433"/>
            <a:ext cx="218672" cy="236692"/>
          </a:xfrm>
          <a:prstGeom prst="mathPlu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89385" y="967779"/>
            <a:ext cx="422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840075" y="967779"/>
            <a:ext cx="461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907450" y="757568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load</a:t>
            </a:r>
            <a:endParaRPr lang="en-SG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2990561" y="73619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load</a:t>
            </a:r>
            <a:endParaRPr lang="en-SG" sz="900" dirty="0"/>
          </a:p>
        </p:txBody>
      </p:sp>
      <p:sp>
        <p:nvSpPr>
          <p:cNvPr id="52" name="Rectangle 51"/>
          <p:cNvSpPr/>
          <p:nvPr/>
        </p:nvSpPr>
        <p:spPr>
          <a:xfrm>
            <a:off x="3447916" y="1452199"/>
            <a:ext cx="130543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Collect login data</a:t>
            </a:r>
            <a:endParaRPr lang="en-SG" sz="1100" dirty="0"/>
          </a:p>
        </p:txBody>
      </p:sp>
      <p:cxnSp>
        <p:nvCxnSpPr>
          <p:cNvPr id="54" name="Elbow Connector 53"/>
          <p:cNvCxnSpPr/>
          <p:nvPr/>
        </p:nvCxnSpPr>
        <p:spPr>
          <a:xfrm rot="10800000" flipV="1">
            <a:off x="4753353" y="1158277"/>
            <a:ext cx="2407460" cy="442467"/>
          </a:xfrm>
          <a:prstGeom prst="bentConnector3">
            <a:avLst>
              <a:gd name="adj1" fmla="val 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50992" y="1356114"/>
            <a:ext cx="1187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confirm</a:t>
            </a:r>
            <a:endParaRPr lang="en-SG" sz="900" dirty="0"/>
          </a:p>
        </p:txBody>
      </p:sp>
      <p:cxnSp>
        <p:nvCxnSpPr>
          <p:cNvPr id="58" name="Straight Arrow Connector 57"/>
          <p:cNvCxnSpPr>
            <a:stCxn id="22" idx="3"/>
            <a:endCxn id="52" idx="1"/>
          </p:cNvCxnSpPr>
          <p:nvPr/>
        </p:nvCxnSpPr>
        <p:spPr>
          <a:xfrm>
            <a:off x="3071754" y="1600744"/>
            <a:ext cx="376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/>
          <p:cNvSpPr/>
          <p:nvPr/>
        </p:nvSpPr>
        <p:spPr>
          <a:xfrm>
            <a:off x="8449630" y="137951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4" name="Elbow Connector 63"/>
          <p:cNvCxnSpPr/>
          <p:nvPr/>
        </p:nvCxnSpPr>
        <p:spPr>
          <a:xfrm>
            <a:off x="4024993" y="1749291"/>
            <a:ext cx="2701703" cy="389214"/>
          </a:xfrm>
          <a:prstGeom prst="bentConnector3">
            <a:avLst>
              <a:gd name="adj1" fmla="val 2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0800000" flipV="1">
            <a:off x="7572350" y="1538452"/>
            <a:ext cx="891149" cy="351569"/>
          </a:xfrm>
          <a:prstGeom prst="bentConnector3">
            <a:avLst>
              <a:gd name="adj1" fmla="val 99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/>
          <p:cNvSpPr/>
          <p:nvPr/>
        </p:nvSpPr>
        <p:spPr>
          <a:xfrm>
            <a:off x="6738437" y="1918196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 user ?</a:t>
            </a:r>
            <a:endParaRPr lang="en-SG" sz="9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8411385" y="2127982"/>
            <a:ext cx="6619" cy="53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38892" y="2278170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SG" sz="900" dirty="0"/>
          </a:p>
        </p:txBody>
      </p:sp>
      <p:sp>
        <p:nvSpPr>
          <p:cNvPr id="79" name="Rectangle 78"/>
          <p:cNvSpPr/>
          <p:nvPr/>
        </p:nvSpPr>
        <p:spPr>
          <a:xfrm>
            <a:off x="6580703" y="2676266"/>
            <a:ext cx="248360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Generate random SWATT challenge Str</a:t>
            </a:r>
            <a:endParaRPr lang="en-SG" sz="1100" dirty="0"/>
          </a:p>
        </p:txBody>
      </p:sp>
      <p:cxnSp>
        <p:nvCxnSpPr>
          <p:cNvPr id="81" name="Straight Arrow Connector 80"/>
          <p:cNvCxnSpPr>
            <a:stCxn id="79" idx="1"/>
          </p:cNvCxnSpPr>
          <p:nvPr/>
        </p:nvCxnSpPr>
        <p:spPr>
          <a:xfrm flipH="1" flipV="1">
            <a:off x="3185962" y="2820202"/>
            <a:ext cx="3394741" cy="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 flipH="1">
            <a:off x="5257060" y="56182"/>
            <a:ext cx="545383" cy="4059882"/>
          </a:xfrm>
          <a:prstGeom prst="bentConnector4">
            <a:avLst>
              <a:gd name="adj1" fmla="val -31326"/>
              <a:gd name="adj2" fmla="val 1001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072648" y="2307539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SG" sz="900" dirty="0"/>
          </a:p>
        </p:txBody>
      </p:sp>
      <p:sp>
        <p:nvSpPr>
          <p:cNvPr id="90" name="Rectangle 89"/>
          <p:cNvSpPr/>
          <p:nvPr/>
        </p:nvSpPr>
        <p:spPr>
          <a:xfrm>
            <a:off x="1622108" y="2659191"/>
            <a:ext cx="148918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Select firmware file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43258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320050" y="719204"/>
            <a:ext cx="4831559" cy="248979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TextBox 85"/>
          <p:cNvSpPr txBox="1"/>
          <p:nvPr/>
        </p:nvSpPr>
        <p:spPr>
          <a:xfrm>
            <a:off x="757007" y="299128"/>
            <a:ext cx="376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Firmware Flashing </a:t>
            </a:r>
            <a:r>
              <a:rPr lang="en-US" dirty="0"/>
              <a:t>C</a:t>
            </a:r>
            <a:r>
              <a:rPr lang="en-US" dirty="0" smtClean="0"/>
              <a:t>omputer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93654" y="1417071"/>
            <a:ext cx="4272982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dirty="0" smtClean="0"/>
              <a:t>IOT_id + Signer_id + </a:t>
            </a:r>
            <a:r>
              <a:rPr lang="en-SG" sz="1100" dirty="0"/>
              <a:t>S</a:t>
            </a:r>
            <a:r>
              <a:rPr lang="en-SG" sz="1100" dirty="0" smtClean="0"/>
              <a:t>watt_str + Time + IOT dev type + firmware version</a:t>
            </a:r>
            <a:endParaRPr lang="en-SG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1568054" y="1906483"/>
            <a:ext cx="976817" cy="2549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SHA256 </a:t>
            </a:r>
            <a:r>
              <a:rPr lang="en-US" sz="1000" dirty="0" smtClean="0"/>
              <a:t>Sign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047670" y="1678681"/>
            <a:ext cx="0" cy="217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545006" y="2027377"/>
            <a:ext cx="81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047670" y="2159369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79847" y="2483311"/>
            <a:ext cx="117070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Client signature</a:t>
            </a:r>
            <a:endParaRPr lang="en-SG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904775" y="1678681"/>
            <a:ext cx="0" cy="771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92948" y="2480975"/>
            <a:ext cx="779867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IOT info</a:t>
            </a:r>
            <a:endParaRPr lang="en-SG" sz="1000" dirty="0"/>
          </a:p>
        </p:txBody>
      </p:sp>
      <p:sp>
        <p:nvSpPr>
          <p:cNvPr id="61" name="Rectangle 60"/>
          <p:cNvSpPr/>
          <p:nvPr/>
        </p:nvSpPr>
        <p:spPr>
          <a:xfrm>
            <a:off x="485916" y="2307970"/>
            <a:ext cx="2352087" cy="490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51" y="1760396"/>
            <a:ext cx="334183" cy="334183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131135" y="2111473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client key</a:t>
            </a:r>
            <a:endParaRPr lang="en-SG" sz="9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54" y="777183"/>
            <a:ext cx="334183" cy="334183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480938" y="112826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Firmware file</a:t>
            </a:r>
            <a:endParaRPr lang="en-SG" sz="9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27837" y="944274"/>
            <a:ext cx="80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870680" y="837036"/>
            <a:ext cx="2152680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Calculate firmware file SWATT value</a:t>
            </a:r>
            <a:endParaRPr lang="en-SG" sz="10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2248043" y="1098389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059738" y="700869"/>
            <a:ext cx="4171918" cy="25194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TextBox 95"/>
          <p:cNvSpPr txBox="1"/>
          <p:nvPr/>
        </p:nvSpPr>
        <p:spPr>
          <a:xfrm>
            <a:off x="6443377" y="29401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7114693" y="1496607"/>
            <a:ext cx="189887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Verify client signature correction</a:t>
            </a:r>
            <a:endParaRPr lang="en-SG" sz="1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29" y="799307"/>
            <a:ext cx="334183" cy="334183"/>
          </a:xfrm>
          <a:prstGeom prst="rect">
            <a:avLst/>
          </a:prstGeom>
        </p:spPr>
      </p:pic>
      <p:cxnSp>
        <p:nvCxnSpPr>
          <p:cNvPr id="99" name="Straight Arrow Connector 98"/>
          <p:cNvCxnSpPr/>
          <p:nvPr/>
        </p:nvCxnSpPr>
        <p:spPr>
          <a:xfrm flipV="1">
            <a:off x="6575512" y="966398"/>
            <a:ext cx="80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418355" y="859160"/>
            <a:ext cx="2152680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Calculate firmware file SWATT value</a:t>
            </a:r>
            <a:endParaRPr lang="en-SG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093520" y="1164825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Firmware file</a:t>
            </a:r>
            <a:endParaRPr lang="en-SG" sz="900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8194851" y="1164825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1" idx="3"/>
          </p:cNvCxnSpPr>
          <p:nvPr/>
        </p:nvCxnSpPr>
        <p:spPr>
          <a:xfrm flipV="1">
            <a:off x="2838003" y="1678681"/>
            <a:ext cx="4242338" cy="874496"/>
          </a:xfrm>
          <a:prstGeom prst="bentConnector3">
            <a:avLst>
              <a:gd name="adj1" fmla="val 649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433573" y="2057045"/>
            <a:ext cx="117070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Client signature</a:t>
            </a:r>
            <a:endParaRPr lang="en-SG" sz="1000" dirty="0"/>
          </a:p>
        </p:txBody>
      </p:sp>
      <p:sp>
        <p:nvSpPr>
          <p:cNvPr id="113" name="Rectangle 112"/>
          <p:cNvSpPr/>
          <p:nvPr/>
        </p:nvSpPr>
        <p:spPr>
          <a:xfrm>
            <a:off x="6546674" y="2064068"/>
            <a:ext cx="779867" cy="22147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IOT info</a:t>
            </a:r>
            <a:endParaRPr lang="en-SG" sz="1000" dirty="0"/>
          </a:p>
        </p:txBody>
      </p:sp>
      <p:sp>
        <p:nvSpPr>
          <p:cNvPr id="114" name="Rectangle 113"/>
          <p:cNvSpPr/>
          <p:nvPr/>
        </p:nvSpPr>
        <p:spPr>
          <a:xfrm>
            <a:off x="6439642" y="1956937"/>
            <a:ext cx="2352087" cy="41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7477022" y="1760396"/>
            <a:ext cx="0" cy="167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7071357" y="2597242"/>
            <a:ext cx="976817" cy="2549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SHA256 </a:t>
            </a:r>
            <a:r>
              <a:rPr lang="en-US" sz="1000" dirty="0" smtClean="0"/>
              <a:t>Sign</a:t>
            </a:r>
            <a:endParaRPr lang="en-SG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7526360" y="2369303"/>
            <a:ext cx="0" cy="217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8081767" y="2710418"/>
            <a:ext cx="81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12" y="2443437"/>
            <a:ext cx="334183" cy="334183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8667896" y="2794514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server key</a:t>
            </a:r>
            <a:endParaRPr lang="en-SG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241329" y="2914372"/>
            <a:ext cx="1085212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Server signature</a:t>
            </a:r>
            <a:endParaRPr lang="en-SG" sz="1000" dirty="0"/>
          </a:p>
        </p:txBody>
      </p:sp>
      <p:cxnSp>
        <p:nvCxnSpPr>
          <p:cNvPr id="24" name="Elbow Connector 23"/>
          <p:cNvCxnSpPr>
            <a:endCxn id="121" idx="3"/>
          </p:cNvCxnSpPr>
          <p:nvPr/>
        </p:nvCxnSpPr>
        <p:spPr>
          <a:xfrm rot="10800000" flipV="1">
            <a:off x="7326541" y="2852219"/>
            <a:ext cx="289144" cy="1852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1" idx="1"/>
          </p:cNvCxnSpPr>
          <p:nvPr/>
        </p:nvCxnSpPr>
        <p:spPr>
          <a:xfrm flipH="1" flipV="1">
            <a:off x="3878981" y="3025346"/>
            <a:ext cx="2362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92948" y="2902235"/>
            <a:ext cx="320711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Flash the firmware and server signature to IOT ROM chip</a:t>
            </a:r>
            <a:endParaRPr lang="en-SG" sz="10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5510464" y="335894"/>
            <a:ext cx="0" cy="32350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060155" y="345393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25" name="Flowchart: Magnetic Disk 124"/>
          <p:cNvSpPr/>
          <p:nvPr/>
        </p:nvSpPr>
        <p:spPr>
          <a:xfrm>
            <a:off x="9654717" y="1917573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834928" y="2123646"/>
            <a:ext cx="774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flipV="1">
            <a:off x="7376475" y="2342305"/>
            <a:ext cx="2474633" cy="806151"/>
          </a:xfrm>
          <a:prstGeom prst="bentConnector3">
            <a:avLst>
              <a:gd name="adj1" fmla="val 1001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3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17519" y="2823319"/>
            <a:ext cx="344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295050" y="315509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295049" y="346872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706859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2" idx="0"/>
          </p:cNvCxnSpPr>
          <p:nvPr/>
        </p:nvCxnSpPr>
        <p:spPr>
          <a:xfrm>
            <a:off x="3030354" y="3084929"/>
            <a:ext cx="2704700" cy="15539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5957236" y="3093441"/>
            <a:ext cx="3903847" cy="1562440"/>
          </a:xfrm>
          <a:prstGeom prst="bentConnector3">
            <a:avLst>
              <a:gd name="adj1" fmla="val 4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44126" y="2814808"/>
            <a:ext cx="3742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 False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800" dirty="0" smtClean="0"/>
              <a:t>[***\x0f\x00\x0a\x00\x01\x01</a:t>
            </a:r>
            <a:r>
              <a:rPr lang="en-US" sz="800" b="1" dirty="0" smtClean="0">
                <a:solidFill>
                  <a:srgbClr val="FF0000"/>
                </a:solidFill>
              </a:rPr>
              <a:t>\x01</a:t>
            </a:r>
            <a:r>
              <a:rPr lang="en-US" sz="800" dirty="0"/>
              <a:t>]</a:t>
            </a:r>
            <a:endParaRPr lang="en-SG" sz="800" dirty="0"/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6144126" y="3931687"/>
            <a:ext cx="3594636" cy="724194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20465" y="3963740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cxnSp>
        <p:nvCxnSpPr>
          <p:cNvPr id="57" name="Elbow Connector 56"/>
          <p:cNvCxnSpPr/>
          <p:nvPr/>
        </p:nvCxnSpPr>
        <p:spPr>
          <a:xfrm rot="10800000">
            <a:off x="3050607" y="3943425"/>
            <a:ext cx="2184937" cy="724194"/>
          </a:xfrm>
          <a:prstGeom prst="bentConnector3">
            <a:avLst>
              <a:gd name="adj1" fmla="val -13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17519" y="3990536"/>
            <a:ext cx="3766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False Plc state </a:t>
            </a:r>
            <a:r>
              <a:rPr lang="en-US" sz="1100" dirty="0"/>
              <a:t>feed </a:t>
            </a:r>
            <a:r>
              <a:rPr lang="en-US" sz="1100" dirty="0" smtClean="0"/>
              <a:t>back</a:t>
            </a:r>
          </a:p>
          <a:p>
            <a:r>
              <a:rPr lang="en-US" sz="1100" dirty="0" smtClean="0"/>
              <a:t> </a:t>
            </a:r>
            <a:r>
              <a:rPr lang="en-US" sz="800" dirty="0" smtClean="0"/>
              <a:t>[***x08\x01\x01</a:t>
            </a:r>
            <a:r>
              <a:rPr lang="en-US" sz="800" b="1" dirty="0" smtClean="0">
                <a:solidFill>
                  <a:srgbClr val="FF0000"/>
                </a:solidFill>
              </a:rPr>
              <a:t>\x04</a:t>
            </a:r>
            <a:r>
              <a:rPr lang="en-US" sz="800" dirty="0" smtClean="0"/>
              <a:t>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false data injection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5005137" y="4638858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5104599" y="4705099"/>
            <a:ext cx="2494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03389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64047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79282" y="2827468"/>
            <a:ext cx="3041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142648" y="3146310"/>
            <a:ext cx="3113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changed </a:t>
            </a:r>
            <a:r>
              <a:rPr lang="en-US" sz="1100" dirty="0" err="1" smtClean="0"/>
              <a:t>cmd</a:t>
            </a:r>
            <a:r>
              <a:rPr lang="en-US" sz="1100" dirty="0" smtClean="0"/>
              <a:t> executed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165508" y="342998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675784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05137" y="3920201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After </a:t>
            </a:r>
            <a:r>
              <a:rPr lang="en-US" smtClean="0"/>
              <a:t>man </a:t>
            </a:r>
            <a:r>
              <a:rPr lang="en-US" dirty="0"/>
              <a:t>in the middle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4292868" y="4501465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4346411" y="4567480"/>
            <a:ext cx="1406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077881" y="3146310"/>
            <a:ext cx="6701386" cy="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2" idx="0"/>
          </p:cNvCxnSpPr>
          <p:nvPr/>
        </p:nvCxnSpPr>
        <p:spPr>
          <a:xfrm rot="10800000" flipV="1">
            <a:off x="5022785" y="3898947"/>
            <a:ext cx="4756482" cy="602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77882" y="3893755"/>
            <a:ext cx="192725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y 27"/>
          <p:cNvSpPr/>
          <p:nvPr/>
        </p:nvSpPr>
        <p:spPr>
          <a:xfrm>
            <a:off x="4292868" y="3658884"/>
            <a:ext cx="519765" cy="522388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6321192" y="4497102"/>
            <a:ext cx="1544052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/>
          <p:cNvSpPr txBox="1"/>
          <p:nvPr/>
        </p:nvSpPr>
        <p:spPr>
          <a:xfrm>
            <a:off x="6321192" y="4532291"/>
            <a:ext cx="1610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Attack remote HMI IP: 192.168.10.233</a:t>
            </a:r>
          </a:p>
          <a:p>
            <a:r>
              <a:rPr lang="en-US" sz="1400" dirty="0" smtClean="0"/>
              <a:t>Port 502</a:t>
            </a:r>
            <a:endParaRPr lang="en-SG" sz="1400" dirty="0"/>
          </a:p>
        </p:txBody>
      </p:sp>
      <p:cxnSp>
        <p:nvCxnSpPr>
          <p:cNvPr id="31" name="Elbow Connector 30"/>
          <p:cNvCxnSpPr>
            <a:stCxn id="44" idx="0"/>
          </p:cNvCxnSpPr>
          <p:nvPr/>
        </p:nvCxnSpPr>
        <p:spPr>
          <a:xfrm rot="5400000" flipH="1" flipV="1">
            <a:off x="8287153" y="2987339"/>
            <a:ext cx="315829" cy="2703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82892" y="422008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r>
              <a:rPr lang="en-US" sz="1100" dirty="0" smtClean="0"/>
              <a:t>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077881" y="4076043"/>
            <a:ext cx="2282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5. Mod bus TCP </a:t>
            </a:r>
            <a:r>
              <a:rPr lang="en-US" sz="1100" dirty="0"/>
              <a:t>m</a:t>
            </a:r>
            <a:r>
              <a:rPr lang="en-US" sz="1100" dirty="0" smtClean="0"/>
              <a:t>essage drop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93446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2025165" y="2759486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 Sensor feed back normal </a:t>
            </a:r>
            <a:r>
              <a:rPr lang="en-US" sz="900" dirty="0" smtClean="0"/>
              <a:t>?</a:t>
            </a:r>
            <a:endParaRPr lang="en-SG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2503321" y="1299404"/>
            <a:ext cx="71151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Take off</a:t>
            </a:r>
            <a:endParaRPr lang="en-SG" sz="10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2859079" y="1545625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03320" y="1953928"/>
            <a:ext cx="71151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360’ turn</a:t>
            </a:r>
            <a:endParaRPr lang="en-SG" sz="1000" dirty="0"/>
          </a:p>
        </p:txBody>
      </p:sp>
      <p:cxnSp>
        <p:nvCxnSpPr>
          <p:cNvPr id="15" name="Straight Arrow Connector 14"/>
          <p:cNvCxnSpPr>
            <a:stCxn id="10" idx="2"/>
            <a:endCxn id="5" idx="0"/>
          </p:cNvCxnSpPr>
          <p:nvPr/>
        </p:nvCxnSpPr>
        <p:spPr>
          <a:xfrm flipH="1">
            <a:off x="2859078" y="2200149"/>
            <a:ext cx="1" cy="55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2859078" y="3200104"/>
            <a:ext cx="0" cy="44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59078" y="3298594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SG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2175685" y="3647975"/>
            <a:ext cx="136678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Emergency moto off</a:t>
            </a:r>
            <a:endParaRPr lang="en-SG" sz="1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59077" y="3894196"/>
            <a:ext cx="0" cy="82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H="1">
            <a:off x="2917035" y="2979795"/>
            <a:ext cx="567477" cy="1515203"/>
          </a:xfrm>
          <a:prstGeom prst="bentConnector4">
            <a:avLst>
              <a:gd name="adj1" fmla="val -40284"/>
              <a:gd name="adj2" fmla="val 100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97888" y="3298594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SG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2598821" y="4747022"/>
            <a:ext cx="481264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land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24296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get session key. =&gt; 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Init TCP client  and load </a:t>
            </a:r>
            <a:r>
              <a:rPr lang="en-US" sz="800" b="1" dirty="0"/>
              <a:t>c</a:t>
            </a:r>
            <a:r>
              <a:rPr lang="en-US" sz="800" b="1" dirty="0" smtClean="0"/>
              <a:t>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32B session key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init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979" y="614235"/>
            <a:ext cx="171909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786513" y="614235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76979" y="705934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24403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0. Load config file </a:t>
            </a:r>
            <a:endParaRPr lang="en-SG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OPTEE session</a:t>
            </a:r>
            <a:endParaRPr lang="en-SG" sz="1100" dirty="0"/>
          </a:p>
        </p:txBody>
      </p:sp>
      <p:sp>
        <p:nvSpPr>
          <p:cNvPr id="30" name="Rectangle 29"/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 Client</a:t>
            </a:r>
            <a:endParaRPr lang="en-SG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Tee-supplicant service</a:t>
            </a:r>
            <a:endParaRPr lang="en-SG" sz="1100" dirty="0"/>
          </a:p>
        </p:txBody>
      </p:sp>
      <p:sp>
        <p:nvSpPr>
          <p:cNvPr id="35" name="Rectangle 34"/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8147" y="1068288"/>
            <a:ext cx="142453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Accept OPTEE connection</a:t>
            </a:r>
            <a:endParaRPr lang="en-SG" sz="1100" dirty="0"/>
          </a:p>
        </p:txBody>
      </p:sp>
      <p:cxnSp>
        <p:nvCxnSpPr>
          <p:cNvPr id="40" name="Elbow Connector 39"/>
          <p:cNvCxnSpPr>
            <a:stCxn id="35" idx="1"/>
            <a:endCxn id="38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2109" y="111143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380144" y="10587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6786814" y="1068288"/>
            <a:ext cx="1866298" cy="2980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3. Accept the TCP connection  </a:t>
            </a:r>
            <a:endParaRPr lang="en-SG" sz="1100" dirty="0"/>
          </a:p>
        </p:txBody>
      </p:sp>
      <p:cxnSp>
        <p:nvCxnSpPr>
          <p:cNvPr id="50" name="Elbow Connector 49"/>
          <p:cNvCxnSpPr>
            <a:stCxn id="30" idx="3"/>
            <a:endCxn id="48" idx="1"/>
          </p:cNvCxnSpPr>
          <p:nvPr/>
        </p:nvCxnSpPr>
        <p:spPr>
          <a:xfrm flipV="1">
            <a:off x="5225919" y="1217331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2797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00509" y="797110"/>
            <a:ext cx="2358190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1"/>
            <a:ext cx="2608446" cy="194014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27371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9086" y="3246576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569951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11199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159838" y="1217210"/>
            <a:ext cx="162185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key[A]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" y="1217210"/>
            <a:ext cx="365992" cy="36599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909468" y="1400206"/>
            <a:ext cx="207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1697" y="1400206"/>
            <a:ext cx="45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7218" y="3211374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3737" y="1123207"/>
            <a:ext cx="6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Key ID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71424"/>
            <a:ext cx="1433571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Login message </a:t>
            </a:r>
            <a:endParaRPr lang="en-SG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548367" y="1379058"/>
            <a:ext cx="2347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919704" y="1271424"/>
            <a:ext cx="1054461" cy="2173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Parse message </a:t>
            </a:r>
            <a:endParaRPr lang="en-SG" sz="1100" dirty="0"/>
          </a:p>
        </p:txBody>
      </p:sp>
      <p:sp>
        <p:nvSpPr>
          <p:cNvPr id="51" name="Rectangle 50"/>
          <p:cNvSpPr/>
          <p:nvPr/>
        </p:nvSpPr>
        <p:spPr>
          <a:xfrm>
            <a:off x="5524308" y="1196405"/>
            <a:ext cx="2092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F;Gateway_ID;Program_V;Key_ID;C_Len</a:t>
            </a:r>
            <a:r>
              <a:rPr lang="en-US" sz="800" dirty="0"/>
              <a:t>, m, n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7339264" y="1702743"/>
            <a:ext cx="1634901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AES56Key [A] based </a:t>
            </a:r>
            <a:r>
              <a:rPr lang="en-US" sz="1100" smtClean="0"/>
              <a:t>on Key ID </a:t>
            </a:r>
            <a:r>
              <a:rPr lang="en-US" sz="1100" dirty="0" smtClean="0"/>
              <a:t>form DB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117706" y="149165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339264" y="2295180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session AES56Key[B] and encrypted the key [B] by [A]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6" y="209183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114796" y="1702743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59" name="Elbow Connector 58"/>
          <p:cNvCxnSpPr>
            <a:stCxn id="55" idx="1"/>
          </p:cNvCxnSpPr>
          <p:nvPr/>
        </p:nvCxnSpPr>
        <p:spPr>
          <a:xfrm rot="10800000">
            <a:off x="5667376" y="1828800"/>
            <a:ext cx="1671889" cy="656760"/>
          </a:xfrm>
          <a:prstGeom prst="bentConnector3">
            <a:avLst>
              <a:gd name="adj1" fmla="val 34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 flipV="1">
            <a:off x="2619375" y="1828799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1058" y="1694334"/>
            <a:ext cx="1982642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 [A] and get the session key [B]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7339264" y="2909861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SWATT challenge string and encrypt by session key[B]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117706" y="267593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9331844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997923" y="1893122"/>
            <a:ext cx="333921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04624" y="2312732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72" name="Elbow Connector 71"/>
          <p:cNvCxnSpPr>
            <a:stCxn id="64" idx="1"/>
            <a:endCxn id="70" idx="3"/>
          </p:cNvCxnSpPr>
          <p:nvPr/>
        </p:nvCxnSpPr>
        <p:spPr>
          <a:xfrm rot="10800000">
            <a:off x="5657204" y="244151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578472" y="2438443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0356" y="2238500"/>
            <a:ext cx="1982642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SWATT challenge by Key [B] and store in trust app buffer.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003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2234</Words>
  <Application>Microsoft Office PowerPoint</Application>
  <PresentationFormat>Widescreen</PresentationFormat>
  <Paragraphs>546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171</cp:revision>
  <dcterms:created xsi:type="dcterms:W3CDTF">2019-05-08T09:30:57Z</dcterms:created>
  <dcterms:modified xsi:type="dcterms:W3CDTF">2019-10-03T03:06:59Z</dcterms:modified>
</cp:coreProperties>
</file>