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0"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4" d="100"/>
          <a:sy n="104" d="100"/>
        </p:scale>
        <p:origin x="2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2A1FE-92B0-47DA-8D83-FD3264FE7FF1}" type="datetimeFigureOut">
              <a:rPr lang="en-SG" smtClean="0"/>
              <a:t>24/9/2019</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AE2C5-8FE8-4F6C-A9FC-559F47616916}" type="slidenum">
              <a:rPr lang="en-SG" smtClean="0"/>
              <a:t>‹#›</a:t>
            </a:fld>
            <a:endParaRPr lang="en-SG" dirty="0"/>
          </a:p>
        </p:txBody>
      </p:sp>
    </p:spTree>
    <p:extLst>
      <p:ext uri="{BB962C8B-B14F-4D97-AF65-F5344CB8AC3E}">
        <p14:creationId xmlns:p14="http://schemas.microsoft.com/office/powerpoint/2010/main" val="2312457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37E733D-3438-4EDD-B982-BE86B357DA39}" type="slidenum">
              <a:rPr lang="zh-CN" altLang="en-US" smtClean="0"/>
              <a:pPr/>
              <a:t>1</a:t>
            </a:fld>
            <a:endParaRPr lang="zh-CN" altLang="en-US"/>
          </a:p>
        </p:txBody>
      </p:sp>
    </p:spTree>
    <p:extLst>
      <p:ext uri="{BB962C8B-B14F-4D97-AF65-F5344CB8AC3E}">
        <p14:creationId xmlns:p14="http://schemas.microsoft.com/office/powerpoint/2010/main" val="292827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37E733D-3438-4EDD-B982-BE86B357DA39}" type="slidenum">
              <a:rPr lang="zh-CN" altLang="en-US" smtClean="0"/>
              <a:pPr/>
              <a:t>2</a:t>
            </a:fld>
            <a:endParaRPr lang="zh-CN" altLang="en-US"/>
          </a:p>
        </p:txBody>
      </p:sp>
    </p:spTree>
    <p:extLst>
      <p:ext uri="{BB962C8B-B14F-4D97-AF65-F5344CB8AC3E}">
        <p14:creationId xmlns:p14="http://schemas.microsoft.com/office/powerpoint/2010/main" val="2781469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37E733D-3438-4EDD-B982-BE86B357DA39}" type="slidenum">
              <a:rPr lang="zh-CN" altLang="en-US" smtClean="0"/>
              <a:pPr/>
              <a:t>3</a:t>
            </a:fld>
            <a:endParaRPr lang="zh-CN" altLang="en-US"/>
          </a:p>
        </p:txBody>
      </p:sp>
    </p:spTree>
    <p:extLst>
      <p:ext uri="{BB962C8B-B14F-4D97-AF65-F5344CB8AC3E}">
        <p14:creationId xmlns:p14="http://schemas.microsoft.com/office/powerpoint/2010/main" val="1724910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EFC67413-6A79-4906-82BE-ABBFD7468337}" type="datetimeFigureOut">
              <a:rPr lang="en-SG" smtClean="0"/>
              <a:t>24/9/2019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B3E90941-9466-4A5C-B575-8AA56A05D855}" type="slidenum">
              <a:rPr lang="en-SG" smtClean="0"/>
              <a:t>‹#›</a:t>
            </a:fld>
            <a:endParaRPr lang="en-SG" dirty="0"/>
          </a:p>
        </p:txBody>
      </p:sp>
    </p:spTree>
    <p:extLst>
      <p:ext uri="{BB962C8B-B14F-4D97-AF65-F5344CB8AC3E}">
        <p14:creationId xmlns:p14="http://schemas.microsoft.com/office/powerpoint/2010/main" val="359894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EFC67413-6A79-4906-82BE-ABBFD7468337}" type="datetimeFigureOut">
              <a:rPr lang="en-SG" smtClean="0"/>
              <a:t>24/9/2019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B3E90941-9466-4A5C-B575-8AA56A05D855}" type="slidenum">
              <a:rPr lang="en-SG" smtClean="0"/>
              <a:t>‹#›</a:t>
            </a:fld>
            <a:endParaRPr lang="en-SG" dirty="0"/>
          </a:p>
        </p:txBody>
      </p:sp>
    </p:spTree>
    <p:extLst>
      <p:ext uri="{BB962C8B-B14F-4D97-AF65-F5344CB8AC3E}">
        <p14:creationId xmlns:p14="http://schemas.microsoft.com/office/powerpoint/2010/main" val="1126080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EFC67413-6A79-4906-82BE-ABBFD7468337}" type="datetimeFigureOut">
              <a:rPr lang="en-SG" smtClean="0"/>
              <a:t>24/9/2019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B3E90941-9466-4A5C-B575-8AA56A05D855}" type="slidenum">
              <a:rPr lang="en-SG" smtClean="0"/>
              <a:t>‹#›</a:t>
            </a:fld>
            <a:endParaRPr lang="en-SG" dirty="0"/>
          </a:p>
        </p:txBody>
      </p:sp>
    </p:spTree>
    <p:extLst>
      <p:ext uri="{BB962C8B-B14F-4D97-AF65-F5344CB8AC3E}">
        <p14:creationId xmlns:p14="http://schemas.microsoft.com/office/powerpoint/2010/main" val="2188731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EFC67413-6A79-4906-82BE-ABBFD7468337}" type="datetimeFigureOut">
              <a:rPr lang="en-SG" smtClean="0"/>
              <a:t>24/9/2019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B3E90941-9466-4A5C-B575-8AA56A05D855}" type="slidenum">
              <a:rPr lang="en-SG" smtClean="0"/>
              <a:t>‹#›</a:t>
            </a:fld>
            <a:endParaRPr lang="en-SG" dirty="0"/>
          </a:p>
        </p:txBody>
      </p:sp>
    </p:spTree>
    <p:extLst>
      <p:ext uri="{BB962C8B-B14F-4D97-AF65-F5344CB8AC3E}">
        <p14:creationId xmlns:p14="http://schemas.microsoft.com/office/powerpoint/2010/main" val="986488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C67413-6A79-4906-82BE-ABBFD7468337}" type="datetimeFigureOut">
              <a:rPr lang="en-SG" smtClean="0"/>
              <a:t>24/9/2019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B3E90941-9466-4A5C-B575-8AA56A05D855}" type="slidenum">
              <a:rPr lang="en-SG" smtClean="0"/>
              <a:t>‹#›</a:t>
            </a:fld>
            <a:endParaRPr lang="en-SG" dirty="0"/>
          </a:p>
        </p:txBody>
      </p:sp>
    </p:spTree>
    <p:extLst>
      <p:ext uri="{BB962C8B-B14F-4D97-AF65-F5344CB8AC3E}">
        <p14:creationId xmlns:p14="http://schemas.microsoft.com/office/powerpoint/2010/main" val="187758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EFC67413-6A79-4906-82BE-ABBFD7468337}" type="datetimeFigureOut">
              <a:rPr lang="en-SG" smtClean="0"/>
              <a:t>24/9/2019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B3E90941-9466-4A5C-B575-8AA56A05D855}" type="slidenum">
              <a:rPr lang="en-SG" smtClean="0"/>
              <a:t>‹#›</a:t>
            </a:fld>
            <a:endParaRPr lang="en-SG" dirty="0"/>
          </a:p>
        </p:txBody>
      </p:sp>
    </p:spTree>
    <p:extLst>
      <p:ext uri="{BB962C8B-B14F-4D97-AF65-F5344CB8AC3E}">
        <p14:creationId xmlns:p14="http://schemas.microsoft.com/office/powerpoint/2010/main" val="3050898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EFC67413-6A79-4906-82BE-ABBFD7468337}" type="datetimeFigureOut">
              <a:rPr lang="en-SG" smtClean="0"/>
              <a:t>24/9/2019</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B3E90941-9466-4A5C-B575-8AA56A05D855}" type="slidenum">
              <a:rPr lang="en-SG" smtClean="0"/>
              <a:t>‹#›</a:t>
            </a:fld>
            <a:endParaRPr lang="en-SG" dirty="0"/>
          </a:p>
        </p:txBody>
      </p:sp>
    </p:spTree>
    <p:extLst>
      <p:ext uri="{BB962C8B-B14F-4D97-AF65-F5344CB8AC3E}">
        <p14:creationId xmlns:p14="http://schemas.microsoft.com/office/powerpoint/2010/main" val="16844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EFC67413-6A79-4906-82BE-ABBFD7468337}" type="datetimeFigureOut">
              <a:rPr lang="en-SG" smtClean="0"/>
              <a:t>24/9/2019</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B3E90941-9466-4A5C-B575-8AA56A05D855}" type="slidenum">
              <a:rPr lang="en-SG" smtClean="0"/>
              <a:t>‹#›</a:t>
            </a:fld>
            <a:endParaRPr lang="en-SG" dirty="0"/>
          </a:p>
        </p:txBody>
      </p:sp>
    </p:spTree>
    <p:extLst>
      <p:ext uri="{BB962C8B-B14F-4D97-AF65-F5344CB8AC3E}">
        <p14:creationId xmlns:p14="http://schemas.microsoft.com/office/powerpoint/2010/main" val="1579340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67413-6A79-4906-82BE-ABBFD7468337}" type="datetimeFigureOut">
              <a:rPr lang="en-SG" smtClean="0"/>
              <a:t>24/9/2019</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B3E90941-9466-4A5C-B575-8AA56A05D855}" type="slidenum">
              <a:rPr lang="en-SG" smtClean="0"/>
              <a:t>‹#›</a:t>
            </a:fld>
            <a:endParaRPr lang="en-SG" dirty="0"/>
          </a:p>
        </p:txBody>
      </p:sp>
    </p:spTree>
    <p:extLst>
      <p:ext uri="{BB962C8B-B14F-4D97-AF65-F5344CB8AC3E}">
        <p14:creationId xmlns:p14="http://schemas.microsoft.com/office/powerpoint/2010/main" val="39282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C67413-6A79-4906-82BE-ABBFD7468337}" type="datetimeFigureOut">
              <a:rPr lang="en-SG" smtClean="0"/>
              <a:t>24/9/2019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B3E90941-9466-4A5C-B575-8AA56A05D855}" type="slidenum">
              <a:rPr lang="en-SG" smtClean="0"/>
              <a:t>‹#›</a:t>
            </a:fld>
            <a:endParaRPr lang="en-SG" dirty="0"/>
          </a:p>
        </p:txBody>
      </p:sp>
    </p:spTree>
    <p:extLst>
      <p:ext uri="{BB962C8B-B14F-4D97-AF65-F5344CB8AC3E}">
        <p14:creationId xmlns:p14="http://schemas.microsoft.com/office/powerpoint/2010/main" val="2827219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C67413-6A79-4906-82BE-ABBFD7468337}" type="datetimeFigureOut">
              <a:rPr lang="en-SG" smtClean="0"/>
              <a:t>24/9/2019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B3E90941-9466-4A5C-B575-8AA56A05D855}" type="slidenum">
              <a:rPr lang="en-SG" smtClean="0"/>
              <a:t>‹#›</a:t>
            </a:fld>
            <a:endParaRPr lang="en-SG" dirty="0"/>
          </a:p>
        </p:txBody>
      </p:sp>
    </p:spTree>
    <p:extLst>
      <p:ext uri="{BB962C8B-B14F-4D97-AF65-F5344CB8AC3E}">
        <p14:creationId xmlns:p14="http://schemas.microsoft.com/office/powerpoint/2010/main" val="986022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67413-6A79-4906-82BE-ABBFD7468337}" type="datetimeFigureOut">
              <a:rPr lang="en-SG" smtClean="0"/>
              <a:t>24/9/2019</a:t>
            </a:fld>
            <a:endParaRPr lang="en-SG"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E90941-9466-4A5C-B575-8AA56A05D855}" type="slidenum">
              <a:rPr lang="en-SG" smtClean="0"/>
              <a:t>‹#›</a:t>
            </a:fld>
            <a:endParaRPr lang="en-SG" dirty="0"/>
          </a:p>
        </p:txBody>
      </p:sp>
    </p:spTree>
    <p:extLst>
      <p:ext uri="{BB962C8B-B14F-4D97-AF65-F5344CB8AC3E}">
        <p14:creationId xmlns:p14="http://schemas.microsoft.com/office/powerpoint/2010/main" val="1211120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784431" y="280203"/>
            <a:ext cx="4201610" cy="400110"/>
          </a:xfrm>
          <a:prstGeom prst="rect">
            <a:avLst/>
          </a:prstGeom>
          <a:noFill/>
        </p:spPr>
        <p:txBody>
          <a:bodyPr wrap="square" rtlCol="0">
            <a:spAutoFit/>
          </a:bodyPr>
          <a:lstStyle/>
          <a:p>
            <a:r>
              <a:rPr lang="en-US" altLang="zh-CN" sz="2000" b="1" dirty="0">
                <a:solidFill>
                  <a:schemeClr val="bg1">
                    <a:lumMod val="95000"/>
                  </a:schemeClr>
                </a:solidFill>
                <a:latin typeface="微软雅黑" panose="020B0503020204020204" pitchFamily="34" charset="-122"/>
                <a:ea typeface="微软雅黑" panose="020B0503020204020204" pitchFamily="34" charset="-122"/>
              </a:rPr>
              <a:t>2.1OI hardware architecture</a:t>
            </a:r>
          </a:p>
        </p:txBody>
      </p:sp>
      <p:sp>
        <p:nvSpPr>
          <p:cNvPr id="10" name="矩形 9"/>
          <p:cNvSpPr/>
          <p:nvPr/>
        </p:nvSpPr>
        <p:spPr>
          <a:xfrm>
            <a:off x="1663836" y="42547"/>
            <a:ext cx="6946764" cy="658368"/>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panose="020F0502020204030204"/>
              <a:ea typeface="宋体" panose="02010600030101010101" pitchFamily="2" charset="-122"/>
            </a:endParaRPr>
          </a:p>
        </p:txBody>
      </p:sp>
      <p:sp>
        <p:nvSpPr>
          <p:cNvPr id="11" name="矩形 10"/>
          <p:cNvSpPr/>
          <p:nvPr/>
        </p:nvSpPr>
        <p:spPr>
          <a:xfrm>
            <a:off x="1521324" y="42547"/>
            <a:ext cx="4117476" cy="658368"/>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panose="020F0502020204030204"/>
              <a:ea typeface="宋体" panose="02010600030101010101" pitchFamily="2" charset="-122"/>
            </a:endParaRPr>
          </a:p>
        </p:txBody>
      </p:sp>
      <p:sp>
        <p:nvSpPr>
          <p:cNvPr id="12" name="文本框 11"/>
          <p:cNvSpPr txBox="1"/>
          <p:nvPr/>
        </p:nvSpPr>
        <p:spPr>
          <a:xfrm>
            <a:off x="1663837" y="171676"/>
            <a:ext cx="4017065" cy="400110"/>
          </a:xfrm>
          <a:prstGeom prst="rect">
            <a:avLst/>
          </a:prstGeom>
          <a:noFill/>
        </p:spPr>
        <p:txBody>
          <a:bodyPr wrap="square" rtlCol="0">
            <a:spAutoFit/>
          </a:bodyPr>
          <a:lstStyle/>
          <a:p>
            <a:pPr lvl="0">
              <a:defRPr/>
            </a:pPr>
            <a:r>
              <a:rPr lang="en-US" altLang="zh-CN" sz="2000" b="1" dirty="0">
                <a:solidFill>
                  <a:prstClr val="white">
                    <a:lumMod val="95000"/>
                  </a:prstClr>
                </a:solidFill>
                <a:latin typeface="微软雅黑" panose="020B0503020204020204" pitchFamily="34" charset="-122"/>
                <a:ea typeface="微软雅黑" panose="020B0503020204020204" pitchFamily="34" charset="-122"/>
              </a:rPr>
              <a:t>IOT Project Progress Report</a:t>
            </a:r>
          </a:p>
        </p:txBody>
      </p:sp>
      <p:sp>
        <p:nvSpPr>
          <p:cNvPr id="13" name="文本框 12"/>
          <p:cNvSpPr txBox="1"/>
          <p:nvPr/>
        </p:nvSpPr>
        <p:spPr>
          <a:xfrm>
            <a:off x="5885377" y="171676"/>
            <a:ext cx="2098267" cy="400110"/>
          </a:xfrm>
          <a:prstGeom prst="rect">
            <a:avLst/>
          </a:prstGeom>
          <a:noFill/>
        </p:spPr>
        <p:txBody>
          <a:bodyPr wrap="none" rtlCol="0">
            <a:spAutoFit/>
          </a:bodyPr>
          <a:lstStyle/>
          <a:p>
            <a:pPr>
              <a:defRPr/>
            </a:pPr>
            <a:r>
              <a:rPr lang="en-US" altLang="zh-CN" sz="2000" b="1" dirty="0">
                <a:solidFill>
                  <a:srgbClr val="5B9BD5">
                    <a:lumMod val="75000"/>
                  </a:srgbClr>
                </a:solidFill>
                <a:latin typeface="微软雅黑" panose="020B0503020204020204" pitchFamily="34" charset="-122"/>
                <a:ea typeface="微软雅黑" panose="020B0503020204020204" pitchFamily="34" charset="-122"/>
              </a:rPr>
              <a:t>Liu YuanCheng</a:t>
            </a:r>
            <a:endParaRPr lang="zh-CN" altLang="en-US" sz="2000" b="1" dirty="0">
              <a:solidFill>
                <a:srgbClr val="5B9BD5">
                  <a:lumMod val="75000"/>
                </a:srgbClr>
              </a:solidFill>
              <a:latin typeface="微软雅黑" panose="020B0503020204020204" pitchFamily="34" charset="-122"/>
              <a:ea typeface="微软雅黑" panose="020B0503020204020204" pitchFamily="34" charset="-122"/>
            </a:endParaRPr>
          </a:p>
        </p:txBody>
      </p:sp>
      <p:cxnSp>
        <p:nvCxnSpPr>
          <p:cNvPr id="6" name="Straight Connector 5"/>
          <p:cNvCxnSpPr/>
          <p:nvPr/>
        </p:nvCxnSpPr>
        <p:spPr>
          <a:xfrm flipV="1">
            <a:off x="3733801" y="884034"/>
            <a:ext cx="8458199" cy="42398"/>
          </a:xfrm>
          <a:prstGeom prst="line">
            <a:avLst/>
          </a:prstGeom>
          <a:ln w="12700">
            <a:prstDash val="soli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9998" y="7919"/>
            <a:ext cx="872002" cy="872002"/>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0464" y="1562749"/>
            <a:ext cx="3309237" cy="2560164"/>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1318" y="1562748"/>
            <a:ext cx="3526392" cy="2561351"/>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298" y="1562748"/>
            <a:ext cx="3524757" cy="256016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6994" y="4252041"/>
            <a:ext cx="3550061" cy="2395950"/>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21317" y="4249964"/>
            <a:ext cx="3526393" cy="2410046"/>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0464" y="4249964"/>
            <a:ext cx="3326120" cy="2398027"/>
          </a:xfrm>
          <a:prstGeom prst="rect">
            <a:avLst/>
          </a:prstGeom>
        </p:spPr>
      </p:pic>
      <p:sp>
        <p:nvSpPr>
          <p:cNvPr id="3" name="Rectangle 2"/>
          <p:cNvSpPr/>
          <p:nvPr/>
        </p:nvSpPr>
        <p:spPr>
          <a:xfrm>
            <a:off x="502298" y="1098074"/>
            <a:ext cx="6096000" cy="338554"/>
          </a:xfrm>
          <a:prstGeom prst="rect">
            <a:avLst/>
          </a:prstGeom>
        </p:spPr>
        <p:txBody>
          <a:bodyPr>
            <a:spAutoFit/>
          </a:bodyPr>
          <a:lstStyle/>
          <a:p>
            <a:pPr marL="342900" indent="-342900">
              <a:buAutoNum type="arabicPeriod"/>
            </a:pPr>
            <a:r>
              <a:rPr lang="en-SG" sz="1600" b="1" dirty="0" err="1" smtClean="0"/>
              <a:t>IoT</a:t>
            </a:r>
            <a:r>
              <a:rPr lang="en-SG" sz="1600" b="1" dirty="0" smtClean="0"/>
              <a:t> People counting </a:t>
            </a:r>
            <a:r>
              <a:rPr lang="en-SG" sz="1600" b="1" dirty="0"/>
              <a:t>s</a:t>
            </a:r>
            <a:r>
              <a:rPr lang="en-SG" sz="1600" b="1" dirty="0" smtClean="0"/>
              <a:t>ensor reader program. </a:t>
            </a:r>
            <a:endParaRPr lang="en-SG" sz="1600" b="1" dirty="0"/>
          </a:p>
        </p:txBody>
      </p:sp>
    </p:spTree>
    <p:extLst>
      <p:ext uri="{BB962C8B-B14F-4D97-AF65-F5344CB8AC3E}">
        <p14:creationId xmlns:p14="http://schemas.microsoft.com/office/powerpoint/2010/main" val="1557947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784431" y="280203"/>
            <a:ext cx="4201610" cy="400110"/>
          </a:xfrm>
          <a:prstGeom prst="rect">
            <a:avLst/>
          </a:prstGeom>
          <a:noFill/>
        </p:spPr>
        <p:txBody>
          <a:bodyPr wrap="square" rtlCol="0">
            <a:spAutoFit/>
          </a:bodyPr>
          <a:lstStyle/>
          <a:p>
            <a:r>
              <a:rPr lang="en-US" altLang="zh-CN" sz="2000" b="1" dirty="0">
                <a:solidFill>
                  <a:schemeClr val="bg1">
                    <a:lumMod val="95000"/>
                  </a:schemeClr>
                </a:solidFill>
                <a:latin typeface="微软雅黑" panose="020B0503020204020204" pitchFamily="34" charset="-122"/>
                <a:ea typeface="微软雅黑" panose="020B0503020204020204" pitchFamily="34" charset="-122"/>
              </a:rPr>
              <a:t>2.1OI hardware architecture</a:t>
            </a:r>
          </a:p>
        </p:txBody>
      </p:sp>
      <p:sp>
        <p:nvSpPr>
          <p:cNvPr id="10" name="矩形 9"/>
          <p:cNvSpPr/>
          <p:nvPr/>
        </p:nvSpPr>
        <p:spPr>
          <a:xfrm>
            <a:off x="1663836" y="42547"/>
            <a:ext cx="6946764" cy="658368"/>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panose="020F0502020204030204"/>
              <a:ea typeface="宋体" panose="02010600030101010101" pitchFamily="2" charset="-122"/>
            </a:endParaRPr>
          </a:p>
        </p:txBody>
      </p:sp>
      <p:sp>
        <p:nvSpPr>
          <p:cNvPr id="11" name="矩形 10"/>
          <p:cNvSpPr/>
          <p:nvPr/>
        </p:nvSpPr>
        <p:spPr>
          <a:xfrm>
            <a:off x="1521324" y="42547"/>
            <a:ext cx="4117476" cy="658368"/>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panose="020F0502020204030204"/>
              <a:ea typeface="宋体" panose="02010600030101010101" pitchFamily="2" charset="-122"/>
            </a:endParaRPr>
          </a:p>
        </p:txBody>
      </p:sp>
      <p:sp>
        <p:nvSpPr>
          <p:cNvPr id="12" name="文本框 11"/>
          <p:cNvSpPr txBox="1"/>
          <p:nvPr/>
        </p:nvSpPr>
        <p:spPr>
          <a:xfrm>
            <a:off x="1663837" y="171676"/>
            <a:ext cx="4017065" cy="400110"/>
          </a:xfrm>
          <a:prstGeom prst="rect">
            <a:avLst/>
          </a:prstGeom>
          <a:noFill/>
        </p:spPr>
        <p:txBody>
          <a:bodyPr wrap="square" rtlCol="0">
            <a:spAutoFit/>
          </a:bodyPr>
          <a:lstStyle/>
          <a:p>
            <a:pPr lvl="0">
              <a:defRPr/>
            </a:pPr>
            <a:r>
              <a:rPr lang="en-US" altLang="zh-CN" sz="2000" b="1" dirty="0">
                <a:solidFill>
                  <a:prstClr val="white">
                    <a:lumMod val="95000"/>
                  </a:prstClr>
                </a:solidFill>
                <a:latin typeface="微软雅黑" panose="020B0503020204020204" pitchFamily="34" charset="-122"/>
                <a:ea typeface="微软雅黑" panose="020B0503020204020204" pitchFamily="34" charset="-122"/>
              </a:rPr>
              <a:t>IOT Project Progress Report</a:t>
            </a:r>
          </a:p>
        </p:txBody>
      </p:sp>
      <p:sp>
        <p:nvSpPr>
          <p:cNvPr id="13" name="文本框 12"/>
          <p:cNvSpPr txBox="1"/>
          <p:nvPr/>
        </p:nvSpPr>
        <p:spPr>
          <a:xfrm>
            <a:off x="5885377" y="171676"/>
            <a:ext cx="2098267" cy="400110"/>
          </a:xfrm>
          <a:prstGeom prst="rect">
            <a:avLst/>
          </a:prstGeom>
          <a:noFill/>
        </p:spPr>
        <p:txBody>
          <a:bodyPr wrap="none" rtlCol="0">
            <a:spAutoFit/>
          </a:bodyPr>
          <a:lstStyle/>
          <a:p>
            <a:pPr>
              <a:defRPr/>
            </a:pPr>
            <a:r>
              <a:rPr lang="en-US" altLang="zh-CN" sz="2000" b="1" dirty="0">
                <a:solidFill>
                  <a:srgbClr val="5B9BD5">
                    <a:lumMod val="75000"/>
                  </a:srgbClr>
                </a:solidFill>
                <a:latin typeface="微软雅黑" panose="020B0503020204020204" pitchFamily="34" charset="-122"/>
                <a:ea typeface="微软雅黑" panose="020B0503020204020204" pitchFamily="34" charset="-122"/>
              </a:rPr>
              <a:t>Liu YuanCheng</a:t>
            </a:r>
            <a:endParaRPr lang="zh-CN" altLang="en-US" sz="2000" b="1" dirty="0">
              <a:solidFill>
                <a:srgbClr val="5B9BD5">
                  <a:lumMod val="75000"/>
                </a:srgbClr>
              </a:solidFill>
              <a:latin typeface="微软雅黑" panose="020B0503020204020204" pitchFamily="34" charset="-122"/>
              <a:ea typeface="微软雅黑" panose="020B0503020204020204" pitchFamily="34" charset="-122"/>
            </a:endParaRPr>
          </a:p>
        </p:txBody>
      </p:sp>
      <p:cxnSp>
        <p:nvCxnSpPr>
          <p:cNvPr id="6" name="Straight Connector 5"/>
          <p:cNvCxnSpPr/>
          <p:nvPr/>
        </p:nvCxnSpPr>
        <p:spPr>
          <a:xfrm flipV="1">
            <a:off x="3733801" y="884034"/>
            <a:ext cx="8458199" cy="42398"/>
          </a:xfrm>
          <a:prstGeom prst="line">
            <a:avLst/>
          </a:prstGeom>
          <a:ln w="12700">
            <a:prstDash val="soli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9998" y="7919"/>
            <a:ext cx="872002" cy="87200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46" y="1485347"/>
            <a:ext cx="8255236" cy="4644704"/>
          </a:xfrm>
          <a:prstGeom prst="rect">
            <a:avLst/>
          </a:prstGeom>
        </p:spPr>
      </p:pic>
      <p:sp>
        <p:nvSpPr>
          <p:cNvPr id="2" name="TextBox 1"/>
          <p:cNvSpPr txBox="1"/>
          <p:nvPr/>
        </p:nvSpPr>
        <p:spPr>
          <a:xfrm>
            <a:off x="8377382" y="3144379"/>
            <a:ext cx="3602182" cy="3323987"/>
          </a:xfrm>
          <a:prstGeom prst="rect">
            <a:avLst/>
          </a:prstGeom>
          <a:noFill/>
        </p:spPr>
        <p:txBody>
          <a:bodyPr wrap="square" rtlCol="0">
            <a:spAutoFit/>
          </a:bodyPr>
          <a:lstStyle/>
          <a:p>
            <a:pPr marL="342900" indent="-342900">
              <a:buAutoNum type="arabicPeriod"/>
            </a:pPr>
            <a:r>
              <a:rPr lang="en-SG" sz="1400" b="1" dirty="0" smtClean="0"/>
              <a:t>What </a:t>
            </a:r>
            <a:r>
              <a:rPr lang="en-SG" sz="1400" b="1" dirty="0"/>
              <a:t>is </a:t>
            </a:r>
            <a:r>
              <a:rPr lang="en-SG" sz="1400" b="1" dirty="0" smtClean="0"/>
              <a:t>the demo:</a:t>
            </a:r>
          </a:p>
          <a:p>
            <a:r>
              <a:rPr lang="en-SG" sz="1400" dirty="0" smtClean="0"/>
              <a:t>Device </a:t>
            </a:r>
            <a:r>
              <a:rPr lang="en-SG" sz="1400" dirty="0"/>
              <a:t>Manufacturer Initial Firmware </a:t>
            </a:r>
            <a:r>
              <a:rPr lang="en-SG" sz="1400" dirty="0" smtClean="0"/>
              <a:t>Flashing</a:t>
            </a:r>
          </a:p>
          <a:p>
            <a:endParaRPr lang="en-SG" sz="1400" dirty="0" smtClean="0"/>
          </a:p>
          <a:p>
            <a:r>
              <a:rPr lang="en-US" sz="1400" b="1" dirty="0" smtClean="0"/>
              <a:t>2. </a:t>
            </a:r>
            <a:r>
              <a:rPr lang="en-SG" sz="1400" b="1" dirty="0"/>
              <a:t>how does it </a:t>
            </a:r>
            <a:r>
              <a:rPr lang="en-SG" sz="1400" b="1" dirty="0" smtClean="0"/>
              <a:t>work: </a:t>
            </a:r>
          </a:p>
          <a:p>
            <a:r>
              <a:rPr lang="en-SG" sz="1400" dirty="0" smtClean="0"/>
              <a:t>When </a:t>
            </a:r>
            <a:r>
              <a:rPr lang="en-SG" sz="1400" dirty="0"/>
              <a:t>the IOT device manufacturers flashing the firmware into the IOT device’s ROM chip, we add a signature generation step to create a unique firmware signature to every flashed firmware copy. This signature verification feature will avoid the attacker to create a fake IOT device and connect to our server even he has got the IOT firmware sample, the firmware flashing program or an unused IOT device (such as an old sensor which was not used anymore</a:t>
            </a:r>
            <a:r>
              <a:rPr lang="en-SG" sz="1400" dirty="0" smtClean="0"/>
              <a:t>).</a:t>
            </a:r>
            <a:endParaRPr lang="en-SG" sz="1400"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9944" y="1187260"/>
            <a:ext cx="3619303" cy="1602122"/>
          </a:xfrm>
          <a:prstGeom prst="rect">
            <a:avLst/>
          </a:prstGeom>
        </p:spPr>
      </p:pic>
      <p:sp>
        <p:nvSpPr>
          <p:cNvPr id="14" name="Rectangle 13"/>
          <p:cNvSpPr/>
          <p:nvPr/>
        </p:nvSpPr>
        <p:spPr>
          <a:xfrm>
            <a:off x="502298" y="1098074"/>
            <a:ext cx="6096000" cy="338554"/>
          </a:xfrm>
          <a:prstGeom prst="rect">
            <a:avLst/>
          </a:prstGeom>
        </p:spPr>
        <p:txBody>
          <a:bodyPr>
            <a:spAutoFit/>
          </a:bodyPr>
          <a:lstStyle/>
          <a:p>
            <a:r>
              <a:rPr lang="en-SG" sz="1600" b="1" dirty="0" smtClean="0"/>
              <a:t>2. </a:t>
            </a:r>
            <a:r>
              <a:rPr lang="en-SG" sz="1600" b="1" dirty="0" err="1" smtClean="0"/>
              <a:t>IoT</a:t>
            </a:r>
            <a:r>
              <a:rPr lang="en-SG" sz="1600" b="1" dirty="0" smtClean="0"/>
              <a:t> </a:t>
            </a:r>
            <a:r>
              <a:rPr lang="en-SG" sz="1600" b="1" dirty="0"/>
              <a:t>firmware attestation (Protocol)</a:t>
            </a:r>
          </a:p>
        </p:txBody>
      </p:sp>
    </p:spTree>
    <p:extLst>
      <p:ext uri="{BB962C8B-B14F-4D97-AF65-F5344CB8AC3E}">
        <p14:creationId xmlns:p14="http://schemas.microsoft.com/office/powerpoint/2010/main" val="1117737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784431" y="280203"/>
            <a:ext cx="4201610" cy="400110"/>
          </a:xfrm>
          <a:prstGeom prst="rect">
            <a:avLst/>
          </a:prstGeom>
          <a:noFill/>
        </p:spPr>
        <p:txBody>
          <a:bodyPr wrap="square" rtlCol="0">
            <a:spAutoFit/>
          </a:bodyPr>
          <a:lstStyle/>
          <a:p>
            <a:r>
              <a:rPr lang="en-US" altLang="zh-CN" sz="2000" b="1" dirty="0">
                <a:solidFill>
                  <a:schemeClr val="bg1">
                    <a:lumMod val="95000"/>
                  </a:schemeClr>
                </a:solidFill>
                <a:latin typeface="微软雅黑" panose="020B0503020204020204" pitchFamily="34" charset="-122"/>
                <a:ea typeface="微软雅黑" panose="020B0503020204020204" pitchFamily="34" charset="-122"/>
              </a:rPr>
              <a:t>2.1OI hardware architecture</a:t>
            </a:r>
          </a:p>
        </p:txBody>
      </p:sp>
      <p:sp>
        <p:nvSpPr>
          <p:cNvPr id="10" name="矩形 9"/>
          <p:cNvSpPr/>
          <p:nvPr/>
        </p:nvSpPr>
        <p:spPr>
          <a:xfrm>
            <a:off x="1663836" y="42547"/>
            <a:ext cx="6946764" cy="658368"/>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panose="020F0502020204030204"/>
              <a:ea typeface="宋体" panose="02010600030101010101" pitchFamily="2" charset="-122"/>
            </a:endParaRPr>
          </a:p>
        </p:txBody>
      </p:sp>
      <p:sp>
        <p:nvSpPr>
          <p:cNvPr id="11" name="矩形 10"/>
          <p:cNvSpPr/>
          <p:nvPr/>
        </p:nvSpPr>
        <p:spPr>
          <a:xfrm>
            <a:off x="1521324" y="42547"/>
            <a:ext cx="4117476" cy="658368"/>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panose="020F0502020204030204"/>
              <a:ea typeface="宋体" panose="02010600030101010101" pitchFamily="2" charset="-122"/>
            </a:endParaRPr>
          </a:p>
        </p:txBody>
      </p:sp>
      <p:sp>
        <p:nvSpPr>
          <p:cNvPr id="12" name="文本框 11"/>
          <p:cNvSpPr txBox="1"/>
          <p:nvPr/>
        </p:nvSpPr>
        <p:spPr>
          <a:xfrm>
            <a:off x="1663837" y="171676"/>
            <a:ext cx="4017065" cy="400110"/>
          </a:xfrm>
          <a:prstGeom prst="rect">
            <a:avLst/>
          </a:prstGeom>
          <a:noFill/>
        </p:spPr>
        <p:txBody>
          <a:bodyPr wrap="square" rtlCol="0">
            <a:spAutoFit/>
          </a:bodyPr>
          <a:lstStyle/>
          <a:p>
            <a:pPr lvl="0">
              <a:defRPr/>
            </a:pPr>
            <a:r>
              <a:rPr lang="en-US" altLang="zh-CN" sz="2000" b="1" dirty="0">
                <a:solidFill>
                  <a:prstClr val="white">
                    <a:lumMod val="95000"/>
                  </a:prstClr>
                </a:solidFill>
                <a:latin typeface="微软雅黑" panose="020B0503020204020204" pitchFamily="34" charset="-122"/>
                <a:ea typeface="微软雅黑" panose="020B0503020204020204" pitchFamily="34" charset="-122"/>
              </a:rPr>
              <a:t>IOT Project Progress Report</a:t>
            </a:r>
          </a:p>
        </p:txBody>
      </p:sp>
      <p:sp>
        <p:nvSpPr>
          <p:cNvPr id="13" name="文本框 12"/>
          <p:cNvSpPr txBox="1"/>
          <p:nvPr/>
        </p:nvSpPr>
        <p:spPr>
          <a:xfrm>
            <a:off x="5885377" y="171676"/>
            <a:ext cx="2098267" cy="400110"/>
          </a:xfrm>
          <a:prstGeom prst="rect">
            <a:avLst/>
          </a:prstGeom>
          <a:noFill/>
        </p:spPr>
        <p:txBody>
          <a:bodyPr wrap="none" rtlCol="0">
            <a:spAutoFit/>
          </a:bodyPr>
          <a:lstStyle/>
          <a:p>
            <a:pPr>
              <a:defRPr/>
            </a:pPr>
            <a:r>
              <a:rPr lang="en-US" altLang="zh-CN" sz="2000" b="1" dirty="0">
                <a:solidFill>
                  <a:srgbClr val="5B9BD5">
                    <a:lumMod val="75000"/>
                  </a:srgbClr>
                </a:solidFill>
                <a:latin typeface="微软雅黑" panose="020B0503020204020204" pitchFamily="34" charset="-122"/>
                <a:ea typeface="微软雅黑" panose="020B0503020204020204" pitchFamily="34" charset="-122"/>
              </a:rPr>
              <a:t>Liu YuanCheng</a:t>
            </a:r>
            <a:endParaRPr lang="zh-CN" altLang="en-US" sz="2000" b="1" dirty="0">
              <a:solidFill>
                <a:srgbClr val="5B9BD5">
                  <a:lumMod val="75000"/>
                </a:srgbClr>
              </a:solidFill>
              <a:latin typeface="微软雅黑" panose="020B0503020204020204" pitchFamily="34" charset="-122"/>
              <a:ea typeface="微软雅黑" panose="020B0503020204020204" pitchFamily="34" charset="-122"/>
            </a:endParaRPr>
          </a:p>
        </p:txBody>
      </p:sp>
      <p:cxnSp>
        <p:nvCxnSpPr>
          <p:cNvPr id="6" name="Straight Connector 5"/>
          <p:cNvCxnSpPr/>
          <p:nvPr/>
        </p:nvCxnSpPr>
        <p:spPr>
          <a:xfrm flipV="1">
            <a:off x="3733801" y="884034"/>
            <a:ext cx="8458199" cy="42398"/>
          </a:xfrm>
          <a:prstGeom prst="line">
            <a:avLst/>
          </a:prstGeom>
          <a:ln w="12700">
            <a:prstDash val="soli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9998" y="7919"/>
            <a:ext cx="872002" cy="872002"/>
          </a:xfrm>
          <a:prstGeom prst="rect">
            <a:avLst/>
          </a:prstGeom>
        </p:spPr>
      </p:pic>
      <p:sp>
        <p:nvSpPr>
          <p:cNvPr id="2" name="TextBox 1"/>
          <p:cNvSpPr txBox="1"/>
          <p:nvPr/>
        </p:nvSpPr>
        <p:spPr>
          <a:xfrm>
            <a:off x="8377382" y="1514764"/>
            <a:ext cx="3602182" cy="5447645"/>
          </a:xfrm>
          <a:prstGeom prst="rect">
            <a:avLst/>
          </a:prstGeom>
          <a:noFill/>
        </p:spPr>
        <p:txBody>
          <a:bodyPr wrap="square" rtlCol="0">
            <a:spAutoFit/>
          </a:bodyPr>
          <a:lstStyle/>
          <a:p>
            <a:pPr marL="342900" indent="-342900">
              <a:buAutoNum type="arabicPeriod"/>
            </a:pPr>
            <a:r>
              <a:rPr lang="en-SG" sz="1400" b="1" dirty="0" smtClean="0"/>
              <a:t>What </a:t>
            </a:r>
            <a:r>
              <a:rPr lang="en-SG" sz="1400" b="1" dirty="0"/>
              <a:t>is </a:t>
            </a:r>
            <a:r>
              <a:rPr lang="en-SG" sz="1400" b="1" dirty="0" smtClean="0"/>
              <a:t>the demo:</a:t>
            </a:r>
          </a:p>
          <a:p>
            <a:r>
              <a:rPr lang="en-SG" sz="1200" dirty="0"/>
              <a:t>Gateway </a:t>
            </a:r>
            <a:r>
              <a:rPr lang="en-SG" sz="1200" dirty="0" smtClean="0"/>
              <a:t>Attestation</a:t>
            </a:r>
          </a:p>
          <a:p>
            <a:endParaRPr lang="en-SG" sz="1400" dirty="0" smtClean="0"/>
          </a:p>
          <a:p>
            <a:r>
              <a:rPr lang="en-US" sz="1400" b="1" dirty="0" smtClean="0"/>
              <a:t>2. </a:t>
            </a:r>
            <a:r>
              <a:rPr lang="en-SG" sz="1400" b="1" dirty="0"/>
              <a:t>how does it </a:t>
            </a:r>
            <a:r>
              <a:rPr lang="en-SG" sz="1400" b="1" dirty="0" smtClean="0"/>
              <a:t>work: </a:t>
            </a:r>
          </a:p>
          <a:p>
            <a:r>
              <a:rPr lang="en-US" sz="1200" dirty="0"/>
              <a:t>We proposed a firmware integrity check monitor by using Trusted </a:t>
            </a:r>
            <a:r>
              <a:rPr lang="en-US" sz="1200" dirty="0" smtClean="0"/>
              <a:t>Execution Environment </a:t>
            </a:r>
            <a:r>
              <a:rPr lang="en-US" sz="1200" dirty="0"/>
              <a:t>(TEE). It is designed as companion to a non-secure Linux </a:t>
            </a:r>
            <a:r>
              <a:rPr lang="en-US" sz="1200" dirty="0" smtClean="0"/>
              <a:t>kernel running </a:t>
            </a:r>
            <a:r>
              <a:rPr lang="en-US" sz="1200" dirty="0"/>
              <a:t>on Arm processor. Our program will perform the firmware </a:t>
            </a:r>
            <a:r>
              <a:rPr lang="en-US" sz="1200" dirty="0" smtClean="0"/>
              <a:t>attestation and </a:t>
            </a:r>
            <a:r>
              <a:rPr lang="en-US" sz="1200" dirty="0"/>
              <a:t>generate signature/check-sum in the embedded computer’s secure </a:t>
            </a:r>
            <a:r>
              <a:rPr lang="en-US" sz="1200" dirty="0" smtClean="0"/>
              <a:t>word, encrypt </a:t>
            </a:r>
            <a:r>
              <a:rPr lang="en-US" sz="1200" dirty="0"/>
              <a:t>and send the result to server through TCP. The sever will </a:t>
            </a:r>
            <a:r>
              <a:rPr lang="en-US" sz="1200" dirty="0" smtClean="0"/>
              <a:t>compare the </a:t>
            </a:r>
            <a:r>
              <a:rPr lang="en-US" sz="1200" dirty="0"/>
              <a:t>data with its own calculated result to do the integrity authorization</a:t>
            </a:r>
            <a:r>
              <a:rPr lang="en-US" sz="1200" dirty="0" smtClean="0"/>
              <a:t>.</a:t>
            </a:r>
          </a:p>
          <a:p>
            <a:endParaRPr lang="en-US" sz="1400" dirty="0" smtClean="0"/>
          </a:p>
          <a:p>
            <a:r>
              <a:rPr lang="en-US" sz="1400" b="1" dirty="0" smtClean="0"/>
              <a:t>3. What are the requirements:  </a:t>
            </a:r>
          </a:p>
          <a:p>
            <a:r>
              <a:rPr lang="en-US" sz="1200" dirty="0"/>
              <a:t>Trust-Application [Raspberry PI secure world]: To do the AES-256 </a:t>
            </a:r>
            <a:r>
              <a:rPr lang="en-US" sz="1200" dirty="0" smtClean="0"/>
              <a:t>Key selection</a:t>
            </a:r>
            <a:r>
              <a:rPr lang="en-US" sz="1200" dirty="0"/>
              <a:t>, message encryption/decryption and file SWATT </a:t>
            </a:r>
            <a:r>
              <a:rPr lang="en-US" sz="1200" dirty="0" smtClean="0"/>
              <a:t>signature/check-sum calculation </a:t>
            </a:r>
            <a:r>
              <a:rPr lang="en-US" sz="1200" dirty="0"/>
              <a:t>.</a:t>
            </a:r>
          </a:p>
          <a:p>
            <a:r>
              <a:rPr lang="en-US" sz="1200" dirty="0"/>
              <a:t>2. Trust-Client [Raspberry PI normal world]: The client program to load</a:t>
            </a:r>
          </a:p>
          <a:p>
            <a:r>
              <a:rPr lang="en-US" sz="1200" dirty="0"/>
              <a:t>configure file, connect to the trust application, fetch the file need to check </a:t>
            </a:r>
            <a:r>
              <a:rPr lang="en-US" sz="1200" dirty="0" smtClean="0"/>
              <a:t>and connect </a:t>
            </a:r>
            <a:r>
              <a:rPr lang="en-US" sz="1200" dirty="0"/>
              <a:t>to the server through TCP.</a:t>
            </a:r>
          </a:p>
          <a:p>
            <a:r>
              <a:rPr lang="en-US" sz="1200" dirty="0"/>
              <a:t>3. Trust-Server [Server computer]: The server program to generate </a:t>
            </a:r>
            <a:r>
              <a:rPr lang="en-US" sz="1200" dirty="0" err="1" smtClean="0"/>
              <a:t>commu-nication</a:t>
            </a:r>
            <a:r>
              <a:rPr lang="en-US" sz="1200" dirty="0" smtClean="0"/>
              <a:t> </a:t>
            </a:r>
            <a:r>
              <a:rPr lang="en-US" sz="1200" dirty="0"/>
              <a:t>session key, authorize the Integrity of the file and connect to </a:t>
            </a:r>
            <a:r>
              <a:rPr lang="en-US" sz="1200" dirty="0" smtClean="0"/>
              <a:t>database to </a:t>
            </a:r>
            <a:r>
              <a:rPr lang="en-US" sz="1200" dirty="0"/>
              <a:t>save/load related </a:t>
            </a:r>
            <a:r>
              <a:rPr lang="en-US" sz="1200" dirty="0" smtClean="0"/>
              <a:t>data</a:t>
            </a:r>
            <a:endParaRPr lang="en-US" sz="1200" dirty="0"/>
          </a:p>
        </p:txBody>
      </p:sp>
      <p:pic>
        <p:nvPicPr>
          <p:cNvPr id="4" name="Picture 3"/>
          <p:cNvPicPr>
            <a:picLocks noChangeAspect="1"/>
          </p:cNvPicPr>
          <p:nvPr/>
        </p:nvPicPr>
        <p:blipFill>
          <a:blip r:embed="rId4"/>
          <a:stretch>
            <a:fillRect/>
          </a:stretch>
        </p:blipFill>
        <p:spPr>
          <a:xfrm>
            <a:off x="225308" y="1514764"/>
            <a:ext cx="8050983" cy="4402482"/>
          </a:xfrm>
          <a:prstGeom prst="rect">
            <a:avLst/>
          </a:prstGeom>
        </p:spPr>
      </p:pic>
      <p:sp>
        <p:nvSpPr>
          <p:cNvPr id="14" name="Rectangle 13"/>
          <p:cNvSpPr/>
          <p:nvPr/>
        </p:nvSpPr>
        <p:spPr>
          <a:xfrm>
            <a:off x="502298" y="1098074"/>
            <a:ext cx="6096000" cy="338554"/>
          </a:xfrm>
          <a:prstGeom prst="rect">
            <a:avLst/>
          </a:prstGeom>
        </p:spPr>
        <p:txBody>
          <a:bodyPr>
            <a:spAutoFit/>
          </a:bodyPr>
          <a:lstStyle/>
          <a:p>
            <a:r>
              <a:rPr lang="en-SG" sz="1600" b="1" dirty="0"/>
              <a:t>3</a:t>
            </a:r>
            <a:r>
              <a:rPr lang="en-SG" sz="1600" b="1" dirty="0" smtClean="0"/>
              <a:t>. </a:t>
            </a:r>
            <a:r>
              <a:rPr lang="en-US" sz="1600" b="1" dirty="0"/>
              <a:t>Secure </a:t>
            </a:r>
            <a:r>
              <a:rPr lang="en-US" sz="1600" b="1" dirty="0" err="1"/>
              <a:t>IoT</a:t>
            </a:r>
            <a:r>
              <a:rPr lang="en-US" sz="1600" b="1" dirty="0"/>
              <a:t> Software Supply Chain</a:t>
            </a:r>
            <a:endParaRPr lang="en-SG" sz="1600" b="1" dirty="0"/>
          </a:p>
        </p:txBody>
      </p:sp>
    </p:spTree>
    <p:extLst>
      <p:ext uri="{BB962C8B-B14F-4D97-AF65-F5344CB8AC3E}">
        <p14:creationId xmlns:p14="http://schemas.microsoft.com/office/powerpoint/2010/main" val="980635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335</Words>
  <Application>Microsoft Office PowerPoint</Application>
  <PresentationFormat>Widescreen</PresentationFormat>
  <Paragraphs>31</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微软雅黑</vt:lpstr>
      <vt:lpstr>宋体</vt:lpstr>
      <vt:lpstr>Arial</vt:lpstr>
      <vt:lpstr>Calibri</vt:lpstr>
      <vt:lpstr>Calibri Light</vt:lpstr>
      <vt:lpstr>等线</vt:lpstr>
      <vt:lpstr>Office Theme</vt:lpstr>
      <vt:lpstr>PowerPoint Presentation</vt:lpstr>
      <vt:lpstr>PowerPoint Presentation</vt:lpstr>
      <vt:lpstr>PowerPoint Presentation</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35</cp:revision>
  <dcterms:created xsi:type="dcterms:W3CDTF">2019-05-24T03:36:18Z</dcterms:created>
  <dcterms:modified xsi:type="dcterms:W3CDTF">2019-09-24T09:54:20Z</dcterms:modified>
</cp:coreProperties>
</file>