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A1FE-92B0-47DA-8D83-FD3264FE7FF1}" type="datetimeFigureOut">
              <a:rPr lang="en-SG" smtClean="0"/>
              <a:t>16/7/2019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AE2C5-8FE8-4F6C-A9FC-559F4761691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1245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46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449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62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16/7/2019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989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16/7/2019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608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16/7/2019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873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16/7/2019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8648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16/7/2019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7758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16/7/2019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089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16/7/2019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84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16/7/2019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934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16/7/2019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82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16/7/2019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721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16/7/2019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8602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7413-6A79-4906-82BE-ABBFD7468337}" type="datetimeFigureOut">
              <a:rPr lang="en-SG" smtClean="0"/>
              <a:t>16/7/2019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1112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image" Target="../media/image4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84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663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1324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63837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Report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885377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Liu YuanCheng</a:t>
            </a:r>
            <a:endParaRPr lang="zh-CN" altLang="en-US" sz="20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733801" y="884034"/>
            <a:ext cx="8458199" cy="42398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998" y="7919"/>
            <a:ext cx="872002" cy="8720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55" y="1109551"/>
            <a:ext cx="9964153" cy="563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3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 Application</a:t>
            </a:r>
            <a:endParaRPr lang="en-US" sz="1200" b="1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design(10/07/2019)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Application</a:t>
            </a:r>
          </a:p>
          <a:p>
            <a:endParaRPr lang="en-US" sz="1000" b="1" dirty="0"/>
          </a:p>
          <a:p>
            <a:r>
              <a:rPr lang="en-US" sz="1000" dirty="0" smtClean="0"/>
              <a:t>TA-UUID[7aaaf200-2450-11e4-abe2-0002a5d5c51b]</a:t>
            </a:r>
          </a:p>
          <a:p>
            <a:endParaRPr lang="en-US" sz="1000" dirty="0" smtClean="0"/>
          </a:p>
          <a:p>
            <a:r>
              <a:rPr lang="en-US" sz="1000" dirty="0" smtClean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b="1" u="sng" dirty="0" smtClean="0">
                <a:solidFill>
                  <a:srgbClr val="C00000"/>
                </a:solidFill>
              </a:rPr>
              <a:t>AES </a:t>
            </a:r>
            <a:r>
              <a:rPr lang="en-US" sz="900" b="1" u="sng" dirty="0">
                <a:solidFill>
                  <a:srgbClr val="C00000"/>
                </a:solidFill>
              </a:rPr>
              <a:t>default</a:t>
            </a:r>
            <a:r>
              <a:rPr lang="en-US" sz="900" b="1" u="sng" dirty="0" smtClean="0">
                <a:solidFill>
                  <a:srgbClr val="C00000"/>
                </a:solidFill>
              </a:rPr>
              <a:t> </a:t>
            </a:r>
            <a:r>
              <a:rPr lang="en-US" sz="900" b="1" u="sng" dirty="0" smtClean="0">
                <a:solidFill>
                  <a:srgbClr val="C00000"/>
                </a:solidFill>
              </a:rPr>
              <a:t>Key List</a:t>
            </a:r>
            <a:r>
              <a:rPr lang="en-US" sz="900" dirty="0" smtClean="0"/>
              <a:t>, </a:t>
            </a:r>
            <a:r>
              <a:rPr lang="en-US" sz="900" dirty="0" smtClean="0"/>
              <a:t>AES IV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</a:t>
            </a:r>
            <a:r>
              <a:rPr lang="en-US" sz="900" dirty="0" smtClean="0"/>
              <a:t>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File address block range.</a:t>
            </a:r>
          </a:p>
          <a:p>
            <a:endParaRPr lang="en-US" sz="900" dirty="0" smtClean="0"/>
          </a:p>
          <a:p>
            <a:r>
              <a:rPr lang="en-US" sz="1000" dirty="0" smtClean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Accept the </a:t>
            </a:r>
            <a:r>
              <a:rPr lang="en-US" sz="900" dirty="0" err="1" smtClean="0"/>
              <a:t>trustClient</a:t>
            </a:r>
            <a:r>
              <a:rPr lang="en-US" sz="900" dirty="0" smtClean="0"/>
              <a:t>(normal word) 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b="1" u="sng" dirty="0" smtClean="0">
                <a:solidFill>
                  <a:srgbClr val="C00000"/>
                </a:solidFill>
              </a:rPr>
              <a:t>Load default AES-Key, decrypt </a:t>
            </a:r>
            <a:r>
              <a:rPr lang="en-US" sz="900" b="1" u="sng" dirty="0" err="1" smtClean="0">
                <a:solidFill>
                  <a:srgbClr val="C00000"/>
                </a:solidFill>
              </a:rPr>
              <a:t>msg</a:t>
            </a:r>
            <a:r>
              <a:rPr lang="en-US" sz="900" b="1" u="sng" dirty="0" smtClean="0">
                <a:solidFill>
                  <a:srgbClr val="C00000"/>
                </a:solidFill>
              </a:rPr>
              <a:t>,  get session key. =&gt; Set AES session key, decrypt </a:t>
            </a:r>
            <a:r>
              <a:rPr lang="en-US" sz="900" b="1" u="sng" dirty="0" err="1" smtClean="0">
                <a:solidFill>
                  <a:srgbClr val="C00000"/>
                </a:solidFill>
              </a:rPr>
              <a:t>msg</a:t>
            </a:r>
            <a:r>
              <a:rPr lang="en-US" sz="900" b="1" u="sng" dirty="0" smtClean="0">
                <a:solidFill>
                  <a:srgbClr val="C00000"/>
                </a:solidFill>
              </a:rPr>
              <a:t>  and get challenge str. </a:t>
            </a:r>
            <a:endParaRPr lang="en-US" sz="900" b="1" u="sng" dirty="0">
              <a:solidFill>
                <a:srgbClr val="C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Create first </a:t>
            </a:r>
            <a:r>
              <a:rPr lang="en-US" sz="900" dirty="0" err="1" smtClean="0"/>
              <a:t>randomSeed</a:t>
            </a:r>
            <a:r>
              <a:rPr lang="en-US" sz="900" dirty="0" smtClean="0"/>
              <a:t> and extract challenge string =&gt; random file byte’s address + state list.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Do SWATT calculation for input byte, refresh all the TA(</a:t>
            </a:r>
            <a:r>
              <a:rPr lang="en-US" sz="900" dirty="0" err="1" smtClean="0"/>
              <a:t>trustWorld</a:t>
            </a:r>
            <a:r>
              <a:rPr lang="en-US" sz="900" dirty="0" smtClean="0"/>
              <a:t>) inside parameters.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Return to step 3, repeat n times.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Finished all and get the final SWATT </a:t>
            </a:r>
            <a:r>
              <a:rPr lang="en-US" sz="900" dirty="0" err="1" smtClean="0"/>
              <a:t>int</a:t>
            </a:r>
            <a:r>
              <a:rPr lang="en-US" sz="900" dirty="0" smtClean="0"/>
              <a:t>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AES-session Key, encrypt SWATT value.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-Key, decrypt </a:t>
            </a:r>
            <a:r>
              <a:rPr lang="en-US" sz="900" dirty="0" err="1"/>
              <a:t>msg</a:t>
            </a:r>
            <a:r>
              <a:rPr lang="en-US" sz="900" dirty="0" smtClean="0"/>
              <a:t>, get server verify result. 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49817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Server thread</a:t>
            </a:r>
            <a:r>
              <a:rPr lang="en-US" b="1" dirty="0" smtClean="0"/>
              <a:t>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0 .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TCP client  and load </a:t>
            </a:r>
            <a:r>
              <a:rPr lang="en-US" sz="800" b="1" dirty="0" err="1"/>
              <a:t>c</a:t>
            </a:r>
            <a:r>
              <a:rPr lang="en-US" sz="800" b="1" dirty="0" err="1" smtClean="0"/>
              <a:t>onfig</a:t>
            </a:r>
            <a:r>
              <a:rPr lang="en-US" sz="800" b="1" dirty="0" smtClean="0"/>
              <a:t>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649156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u="sng" dirty="0" smtClean="0">
                <a:solidFill>
                  <a:srgbClr val="C00000"/>
                </a:solidFill>
              </a:rPr>
              <a:t>2.2 - Load AES256 key + IV </a:t>
            </a:r>
          </a:p>
          <a:p>
            <a:r>
              <a:rPr lang="en-US" sz="800" b="1" u="sng" dirty="0" smtClean="0">
                <a:solidFill>
                  <a:srgbClr val="C00000"/>
                </a:solidFill>
              </a:rPr>
              <a:t>=&gt; Create random 32B session key </a:t>
            </a:r>
            <a:br>
              <a:rPr lang="en-US" sz="800" b="1" u="sng" dirty="0" smtClean="0">
                <a:solidFill>
                  <a:srgbClr val="C00000"/>
                </a:solidFill>
              </a:rPr>
            </a:br>
            <a:r>
              <a:rPr lang="en-US" sz="800" b="1" u="sng" dirty="0" smtClean="0">
                <a:solidFill>
                  <a:srgbClr val="C00000"/>
                </a:solidFill>
              </a:rPr>
              <a:t>=&gt;  </a:t>
            </a:r>
            <a:r>
              <a:rPr lang="en-US" sz="800" b="1" u="sng" dirty="0">
                <a:solidFill>
                  <a:srgbClr val="C00000"/>
                </a:solidFill>
              </a:rPr>
              <a:t>Encrypt </a:t>
            </a:r>
            <a:r>
              <a:rPr lang="en-US" sz="800" b="1" u="sng" dirty="0" smtClean="0">
                <a:solidFill>
                  <a:srgbClr val="C00000"/>
                </a:solidFill>
              </a:rPr>
              <a:t>session key  </a:t>
            </a:r>
            <a:endParaRPr lang="en-SG" sz="800" b="1" u="sng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3" y="4928030"/>
            <a:ext cx="0" cy="801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/>
              <a:t> </a:t>
            </a:r>
            <a:r>
              <a:rPr lang="en-US" sz="800" b="1" dirty="0" smtClean="0"/>
              <a:t>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46855" y="1460576"/>
            <a:ext cx="2964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u="sng" dirty="0" smtClean="0">
                <a:solidFill>
                  <a:srgbClr val="C00000"/>
                </a:solidFill>
              </a:rPr>
              <a:t>Login request:  </a:t>
            </a:r>
            <a:r>
              <a:rPr lang="en-US" sz="800" b="1" u="sng" dirty="0" err="1" smtClean="0">
                <a:solidFill>
                  <a:srgbClr val="C00000"/>
                </a:solidFill>
              </a:rPr>
              <a:t>F;Gateway_ID;Program_V;Key_Version;C_Len</a:t>
            </a:r>
            <a:r>
              <a:rPr lang="en-US" sz="800" b="1" u="sng" dirty="0" smtClean="0">
                <a:solidFill>
                  <a:srgbClr val="C00000"/>
                </a:solidFill>
              </a:rPr>
              <a:t>, m, n  </a:t>
            </a:r>
            <a:endParaRPr lang="en-SG" sz="800" b="1" u="sng" dirty="0">
              <a:solidFill>
                <a:srgbClr val="C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626941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0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498454" y="2049872"/>
            <a:ext cx="215305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u="sng" dirty="0" smtClean="0">
                <a:solidFill>
                  <a:srgbClr val="C00000"/>
                </a:solidFill>
              </a:rPr>
              <a:t>2.3 Forward session key  </a:t>
            </a:r>
            <a:r>
              <a:rPr lang="en-US" sz="800" b="1" u="sng" dirty="0" err="1" smtClean="0">
                <a:solidFill>
                  <a:srgbClr val="C00000"/>
                </a:solidFill>
              </a:rPr>
              <a:t>msg</a:t>
            </a:r>
            <a:r>
              <a:rPr lang="en-US" sz="800" b="1" u="sng" dirty="0" smtClean="0">
                <a:solidFill>
                  <a:srgbClr val="C00000"/>
                </a:solidFill>
              </a:rPr>
              <a:t> to TA(</a:t>
            </a:r>
            <a:r>
              <a:rPr lang="en-US" sz="800" b="1" u="sng" dirty="0" err="1" smtClean="0">
                <a:solidFill>
                  <a:srgbClr val="C00000"/>
                </a:solidFill>
              </a:rPr>
              <a:t>TrustZone</a:t>
            </a:r>
            <a:r>
              <a:rPr lang="en-US" sz="800" b="1" u="sng" dirty="0" smtClean="0">
                <a:solidFill>
                  <a:srgbClr val="C00000"/>
                </a:solidFill>
              </a:rPr>
              <a:t>)</a:t>
            </a:r>
            <a:endParaRPr lang="en-SG" sz="800" b="1" u="sng" dirty="0">
              <a:solidFill>
                <a:srgbClr val="C0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>
                <a:solidFill>
                  <a:srgbClr val="C00000"/>
                </a:solidFill>
              </a:rPr>
              <a:t>2</a:t>
            </a:r>
            <a:endParaRPr lang="en-SG" sz="1050" u="sng" dirty="0">
              <a:solidFill>
                <a:srgbClr val="C00000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3.1 Load file in memory and fetch bytes based on the </a:t>
            </a:r>
            <a:r>
              <a:rPr lang="en-US" sz="800" b="1" dirty="0" err="1" smtClean="0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3 x m </a:t>
            </a:r>
          </a:p>
          <a:p>
            <a:r>
              <a:rPr lang="en-US" sz="1050" u="sng" dirty="0" err="1" smtClean="0"/>
              <a:t>Addr</a:t>
            </a:r>
            <a:r>
              <a:rPr lang="en-US" sz="1050" u="sng" dirty="0" smtClean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Forward new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seed, swat-seed, state[n], file bytes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</a:t>
            </a:r>
            <a:r>
              <a:rPr lang="en-US" sz="800" b="1" dirty="0" smtClean="0"/>
              <a:t>. Load the encrypted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289422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5.1 Decrypt the SWATT feed back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4" y="3528670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Forward encrypted feedback 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64115" y="3653436"/>
            <a:ext cx="2854693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7.1 Load verification result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- Verify success =&gt; Terminate </a:t>
            </a:r>
          </a:p>
          <a:p>
            <a:r>
              <a:rPr lang="en-US" sz="800" b="1" dirty="0" smtClean="0"/>
              <a:t>-  Verify failed =&gt; Remove the checked program. ( or return to step 2 ) </a:t>
            </a:r>
          </a:p>
          <a:p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Check the program running status , System library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</a:t>
            </a:r>
            <a:r>
              <a:rPr lang="en-US" sz="800" b="1" dirty="0" smtClean="0"/>
              <a:t>.  Decrypt the message  and save the </a:t>
            </a:r>
            <a:r>
              <a:rPr lang="en-US" sz="800" b="1" dirty="0"/>
              <a:t>program running</a:t>
            </a:r>
            <a:r>
              <a:rPr lang="en-US" sz="800" b="1" dirty="0" smtClean="0"/>
              <a:t>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9043393" y="2203267"/>
            <a:ext cx="13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Encrypted AES session key</a:t>
            </a:r>
            <a:endParaRPr lang="en-SG" sz="800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u="sng" dirty="0" smtClean="0">
                <a:solidFill>
                  <a:srgbClr val="C00000"/>
                </a:solidFill>
              </a:rPr>
              <a:t>2.3 Session key setup confirm</a:t>
            </a:r>
            <a:endParaRPr lang="en-SG" sz="800" b="1" u="sng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454054"/>
            <a:ext cx="2097278" cy="24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u="sng" dirty="0" smtClean="0">
                <a:solidFill>
                  <a:srgbClr val="C00000"/>
                </a:solidFill>
              </a:rPr>
              <a:t>2.3 Create the random </a:t>
            </a:r>
            <a:r>
              <a:rPr lang="en-US" sz="800" b="1" u="sng" dirty="0" err="1" smtClean="0">
                <a:solidFill>
                  <a:srgbClr val="C00000"/>
                </a:solidFill>
              </a:rPr>
              <a:t>Swatt</a:t>
            </a:r>
            <a:r>
              <a:rPr lang="en-US" sz="800" b="1" u="sng" dirty="0" smtClean="0">
                <a:solidFill>
                  <a:srgbClr val="C00000"/>
                </a:solidFill>
              </a:rPr>
              <a:t> Challenge string based on the </a:t>
            </a:r>
            <a:r>
              <a:rPr lang="en-US" sz="800" b="1" u="sng" dirty="0" err="1" smtClean="0">
                <a:solidFill>
                  <a:srgbClr val="C00000"/>
                </a:solidFill>
              </a:rPr>
              <a:t>C_len</a:t>
            </a:r>
            <a:r>
              <a:rPr lang="en-US" sz="800" b="1" u="sng" dirty="0" smtClean="0">
                <a:solidFill>
                  <a:srgbClr val="C00000"/>
                </a:solidFill>
              </a:rPr>
              <a:t> and encrypted the msg.</a:t>
            </a:r>
            <a:endParaRPr lang="en-SG" sz="800" b="1" u="sng" dirty="0">
              <a:solidFill>
                <a:srgbClr val="C00000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u="sng" dirty="0" smtClean="0">
                <a:solidFill>
                  <a:srgbClr val="C00000"/>
                </a:solidFill>
              </a:rPr>
              <a:t>2.3 Forward challenge string </a:t>
            </a:r>
            <a:r>
              <a:rPr lang="en-US" sz="800" b="1" u="sng" dirty="0" err="1" smtClean="0">
                <a:solidFill>
                  <a:srgbClr val="C00000"/>
                </a:solidFill>
              </a:rPr>
              <a:t>msg</a:t>
            </a:r>
            <a:r>
              <a:rPr lang="en-US" sz="800" b="1" u="sng" dirty="0" smtClean="0">
                <a:solidFill>
                  <a:srgbClr val="C00000"/>
                </a:solidFill>
              </a:rPr>
              <a:t> to TA </a:t>
            </a:r>
            <a:endParaRPr lang="en-SG" sz="800" b="1" u="sng" dirty="0">
              <a:solidFill>
                <a:srgbClr val="C00000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>
                <a:solidFill>
                  <a:srgbClr val="C00000"/>
                </a:solidFill>
              </a:rPr>
              <a:t>2</a:t>
            </a:r>
            <a:endParaRPr lang="en-SG" sz="1050" b="1" u="sng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72334" y="1467122"/>
            <a:ext cx="6933634" cy="1835271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18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84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663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1324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63837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Report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885377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Liu YuanCheng</a:t>
            </a:r>
            <a:endParaRPr lang="zh-CN" altLang="en-US" sz="20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733801" y="884034"/>
            <a:ext cx="8458199" cy="42398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998" y="7919"/>
            <a:ext cx="872002" cy="8720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86" y="1109551"/>
            <a:ext cx="5078816" cy="55565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85377" y="1044896"/>
            <a:ext cx="61126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Made the </a:t>
            </a:r>
            <a:r>
              <a:rPr lang="en-US" sz="1400" b="1" dirty="0" err="1" smtClean="0">
                <a:solidFill>
                  <a:schemeClr val="tx2"/>
                </a:solidFill>
              </a:rPr>
              <a:t>AgentPLC</a:t>
            </a:r>
            <a:r>
              <a:rPr lang="en-US" sz="1400" b="1" dirty="0" smtClean="0">
                <a:solidFill>
                  <a:schemeClr val="tx2"/>
                </a:solidFill>
              </a:rPr>
              <a:t> module to simulate the </a:t>
            </a:r>
            <a:r>
              <a:rPr lang="en-US" sz="1400" b="1" dirty="0">
                <a:solidFill>
                  <a:schemeClr val="tx2"/>
                </a:solidFill>
              </a:rPr>
              <a:t>PLC </a:t>
            </a:r>
            <a:r>
              <a:rPr lang="en-US" sz="1400" b="1" dirty="0" smtClean="0">
                <a:solidFill>
                  <a:schemeClr val="tx2"/>
                </a:solidFill>
              </a:rPr>
              <a:t>Modbus data transfer. 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Add </a:t>
            </a:r>
            <a:r>
              <a:rPr lang="en-US" sz="1400" b="1" smtClean="0">
                <a:solidFill>
                  <a:schemeClr val="tx2"/>
                </a:solidFill>
              </a:rPr>
              <a:t>more components(sensors, lights </a:t>
            </a:r>
            <a:r>
              <a:rPr lang="en-US" sz="1400" b="1" dirty="0" smtClean="0">
                <a:solidFill>
                  <a:schemeClr val="tx2"/>
                </a:solidFill>
              </a:rPr>
              <a:t>, attack points, speed calculator, time counter) and hook them to the M221 PLC simulator.  </a:t>
            </a:r>
            <a:endParaRPr lang="en-US" sz="1400" b="1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Made the train control panel and changed the train control module running as an individual thread independent with the whole railway control system.  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Added the attack simulation control panel and the Man in mid attack.</a:t>
            </a:r>
            <a:endParaRPr lang="en-US" sz="1400" b="1" dirty="0" smtClean="0">
              <a:solidFill>
                <a:schemeClr val="tx2"/>
              </a:solidFill>
            </a:endParaRPr>
          </a:p>
        </p:txBody>
      </p:sp>
      <p:pic>
        <p:nvPicPr>
          <p:cNvPr id="8" name="Video_2019-07-15_17561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986041" y="2468467"/>
            <a:ext cx="3841450" cy="419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8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6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543</Words>
  <Application>Microsoft Office PowerPoint</Application>
  <PresentationFormat>Widescreen</PresentationFormat>
  <Paragraphs>132</Paragraphs>
  <Slides>3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微软雅黑</vt:lpstr>
      <vt:lpstr>宋体</vt:lpstr>
      <vt:lpstr>Arial</vt:lpstr>
      <vt:lpstr>Calibri</vt:lpstr>
      <vt:lpstr>Calibri Light</vt:lpstr>
      <vt:lpstr>等线</vt:lpstr>
      <vt:lpstr>Office Theme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30</cp:revision>
  <dcterms:created xsi:type="dcterms:W3CDTF">2019-05-24T03:36:18Z</dcterms:created>
  <dcterms:modified xsi:type="dcterms:W3CDTF">2019-07-16T06:29:15Z</dcterms:modified>
</cp:coreProperties>
</file>