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5" r:id="rId14"/>
    <p:sldId id="272" r:id="rId15"/>
    <p:sldId id="268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FE9E30-E434-4DED-9571-58227EAF36A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9"/>
            <p14:sldId id="265"/>
            <p14:sldId id="272"/>
            <p14:sldId id="268"/>
            <p14:sldId id="271"/>
            <p14:sldId id="273"/>
            <p14:sldId id="274"/>
            <p14:sldId id="275"/>
          </p14:sldIdLst>
        </p14:section>
        <p14:section name="Untitled Section" id="{AE9E3D3D-B6E7-4002-83A3-10D822FD789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>
      <p:cViewPr varScale="1">
        <p:scale>
          <a:sx n="99" d="100"/>
          <a:sy n="99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F5A-E23E-4D9B-B8D0-40D8909182CC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605A-E658-4718-A0B0-0E0D18691E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08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31096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02318" y="797110"/>
            <a:ext cx="2656381" cy="272646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7" y="797111"/>
            <a:ext cx="2077994" cy="223484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>
            <a:endCxn id="7" idx="0"/>
          </p:cNvCxnSpPr>
          <p:nvPr/>
        </p:nvCxnSpPr>
        <p:spPr>
          <a:xfrm>
            <a:off x="5980782" y="288753"/>
            <a:ext cx="0" cy="32677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60780" y="3556507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6271474" y="797110"/>
            <a:ext cx="2666828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83454" y="848420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38610" y="828507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6852" y="79784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6458386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666731" y="1217210"/>
            <a:ext cx="2035584" cy="4762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Use the SWATT challenge string get the random block/bytes memory address/file position.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702315" y="1400206"/>
            <a:ext cx="531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7637" y="3556507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74459" y="1131925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address </a:t>
            </a:r>
            <a:endParaRPr lang="en-US" sz="105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35031"/>
            <a:ext cx="1462881" cy="3971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related  bytes data from the address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6445353" y="1204783"/>
            <a:ext cx="1889080" cy="3589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the pre-saved file base on the message in step1 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345373" y="1553805"/>
            <a:ext cx="0" cy="28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52453" y="2929935"/>
            <a:ext cx="1977997" cy="41022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SWATT final result by AES256 session key[B]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6209748" y="5735966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01368" y="2371397"/>
            <a:ext cx="1474086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Add bytes to SWATT </a:t>
            </a:r>
            <a:r>
              <a:rPr lang="en-US" sz="1100" dirty="0"/>
              <a:t>checksum </a:t>
            </a:r>
            <a:r>
              <a:rPr lang="en-US" sz="1100" dirty="0" smtClean="0"/>
              <a:t>calculation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6458972" y="1862070"/>
            <a:ext cx="1871375" cy="6755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Calculate the SWATT checksum value base on the same block size, challenge string and iteration time.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7387481" y="25613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8437933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Rectangle 69"/>
          <p:cNvSpPr/>
          <p:nvPr/>
        </p:nvSpPr>
        <p:spPr>
          <a:xfrm>
            <a:off x="4120608" y="2340638"/>
            <a:ext cx="1360480" cy="3939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Trust-Server</a:t>
            </a:r>
            <a:endParaRPr lang="en-SG" sz="1100" dirty="0"/>
          </a:p>
        </p:txBody>
      </p:sp>
      <p:cxnSp>
        <p:nvCxnSpPr>
          <p:cNvPr id="72" name="Elbow Connector 71"/>
          <p:cNvCxnSpPr/>
          <p:nvPr/>
        </p:nvCxnSpPr>
        <p:spPr>
          <a:xfrm rot="10800000">
            <a:off x="8123370" y="518857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271201" y="5412062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018912" y="1842159"/>
            <a:ext cx="372103" cy="46416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204044" y="1644665"/>
            <a:ext cx="3357" cy="23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269921" y="1856090"/>
            <a:ext cx="1427545" cy="4952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Finished iteration ?</a:t>
            </a:r>
            <a:endParaRPr lang="en-SG" sz="900" dirty="0"/>
          </a:p>
        </p:txBody>
      </p:sp>
      <p:cxnSp>
        <p:nvCxnSpPr>
          <p:cNvPr id="18" name="Elbow Connector 17"/>
          <p:cNvCxnSpPr>
            <a:stCxn id="47" idx="2"/>
            <a:endCxn id="16" idx="3"/>
          </p:cNvCxnSpPr>
          <p:nvPr/>
        </p:nvCxnSpPr>
        <p:spPr>
          <a:xfrm rot="5400000">
            <a:off x="3540923" y="788762"/>
            <a:ext cx="471489" cy="2158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22541" y="1823567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data </a:t>
            </a:r>
            <a:endParaRPr lang="en-US" sz="1050" b="1" dirty="0"/>
          </a:p>
        </p:txBody>
      </p:sp>
      <p:cxnSp>
        <p:nvCxnSpPr>
          <p:cNvPr id="20" name="Elbow Connector 19"/>
          <p:cNvCxnSpPr>
            <a:stCxn id="16" idx="1"/>
            <a:endCxn id="63" idx="0"/>
          </p:cNvCxnSpPr>
          <p:nvPr/>
        </p:nvCxnSpPr>
        <p:spPr>
          <a:xfrm rot="10800000" flipV="1">
            <a:off x="1038411" y="2103707"/>
            <a:ext cx="231510" cy="267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17848" y="1880019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05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70021" y="1693480"/>
            <a:ext cx="0" cy="65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</p:cNvCxnSpPr>
          <p:nvPr/>
        </p:nvCxnSpPr>
        <p:spPr>
          <a:xfrm flipH="1">
            <a:off x="1976167" y="2351323"/>
            <a:ext cx="0" cy="55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76167" y="2598202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050" dirty="0"/>
          </a:p>
        </p:txBody>
      </p:sp>
      <p:cxnSp>
        <p:nvCxnSpPr>
          <p:cNvPr id="30" name="Elbow Connector 29"/>
          <p:cNvCxnSpPr>
            <a:stCxn id="57" idx="3"/>
            <a:endCxn id="70" idx="1"/>
          </p:cNvCxnSpPr>
          <p:nvPr/>
        </p:nvCxnSpPr>
        <p:spPr>
          <a:xfrm flipV="1">
            <a:off x="2630450" y="2537588"/>
            <a:ext cx="1490158" cy="597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50" idx="3"/>
          </p:cNvCxnSpPr>
          <p:nvPr/>
        </p:nvCxnSpPr>
        <p:spPr>
          <a:xfrm rot="16200000" flipV="1">
            <a:off x="8329765" y="1388920"/>
            <a:ext cx="309229" cy="299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58386" y="2788557"/>
            <a:ext cx="2421323" cy="5871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to get the SWATT value from gate way then compare with </a:t>
            </a:r>
            <a:r>
              <a:rPr lang="en-US" sz="1100" dirty="0"/>
              <a:t>the server’s SWATT </a:t>
            </a:r>
            <a:r>
              <a:rPr lang="en-US" sz="1100" dirty="0" smtClean="0"/>
              <a:t>result.  </a:t>
            </a:r>
            <a:endParaRPr lang="en-SG" sz="1100" dirty="0"/>
          </a:p>
        </p:txBody>
      </p:sp>
      <p:cxnSp>
        <p:nvCxnSpPr>
          <p:cNvPr id="73" name="Elbow Connector 72"/>
          <p:cNvCxnSpPr>
            <a:stCxn id="70" idx="3"/>
            <a:endCxn id="75" idx="1"/>
          </p:cNvCxnSpPr>
          <p:nvPr/>
        </p:nvCxnSpPr>
        <p:spPr>
          <a:xfrm>
            <a:off x="5481088" y="2537588"/>
            <a:ext cx="977298" cy="544532"/>
          </a:xfrm>
          <a:prstGeom prst="bentConnector3">
            <a:avLst>
              <a:gd name="adj1" fmla="val 618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1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5"/>
            <a:ext cx="399443" cy="27983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40820" y="797110"/>
            <a:ext cx="2317879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30223" y="798015"/>
            <a:ext cx="2608446" cy="241426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809874" y="288753"/>
            <a:ext cx="0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1047" y="3334560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151275" cy="241516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83387" y="810299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55873" y="85732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8" name="TextBox 37"/>
          <p:cNvSpPr txBox="1"/>
          <p:nvPr/>
        </p:nvSpPr>
        <p:spPr>
          <a:xfrm>
            <a:off x="2185526" y="3289210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7684" y="2481536"/>
            <a:ext cx="1320043" cy="55253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Record the program execution data in Database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7381195" y="1186258"/>
            <a:ext cx="1871960" cy="55737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gateway’s SWATT value </a:t>
            </a:r>
            <a:r>
              <a:rPr lang="en-US" sz="1100" dirty="0"/>
              <a:t>and </a:t>
            </a:r>
            <a:r>
              <a:rPr lang="en-US" sz="1100" dirty="0" smtClean="0"/>
              <a:t>authorization result by session key[B].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5" y="1773089"/>
            <a:ext cx="1" cy="70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213955" y="1271424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TA.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5779568" y="1368447"/>
            <a:ext cx="1572729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16014" y="1226930"/>
            <a:ext cx="2064612" cy="6018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Key[B], compare the SWATT value and get </a:t>
            </a:r>
            <a:r>
              <a:rPr lang="en-US" sz="1100" dirty="0"/>
              <a:t>the </a:t>
            </a:r>
            <a:r>
              <a:rPr lang="en-US" sz="1100" dirty="0" smtClean="0"/>
              <a:t>authorization result.</a:t>
            </a:r>
            <a:endParaRPr lang="en-SG" sz="11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695074" y="1365232"/>
            <a:ext cx="1489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52820" y="2511774"/>
            <a:ext cx="2293975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Get the program execution information and library  dependency, send the message to server </a:t>
            </a:r>
            <a:endParaRPr lang="en-SG" sz="1100" dirty="0"/>
          </a:p>
        </p:txBody>
      </p:sp>
      <p:sp>
        <p:nvSpPr>
          <p:cNvPr id="43" name="Diamond 42"/>
          <p:cNvSpPr/>
          <p:nvPr/>
        </p:nvSpPr>
        <p:spPr>
          <a:xfrm>
            <a:off x="708134" y="2051407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Authorizationreuslt ?</a:t>
            </a:r>
            <a:endParaRPr lang="en-SG" sz="9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542047" y="18287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54644" y="1773089"/>
            <a:ext cx="1113572" cy="45484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Removed </a:t>
            </a:r>
            <a:r>
              <a:rPr lang="en-US" sz="1100" dirty="0"/>
              <a:t>the vulnerable </a:t>
            </a:r>
            <a:r>
              <a:rPr lang="en-US" sz="1100" dirty="0" smtClean="0"/>
              <a:t>file.</a:t>
            </a:r>
            <a:endParaRPr lang="en-SG" sz="11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688364" y="1691187"/>
            <a:ext cx="372103" cy="46416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168216" y="1925053"/>
            <a:ext cx="486792" cy="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5547008" y="1661491"/>
            <a:ext cx="631169" cy="566441"/>
          </a:xfrm>
          <a:prstGeom prst="mathMultiply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Elbow Connector 17"/>
          <p:cNvCxnSpPr>
            <a:stCxn id="43" idx="3"/>
          </p:cNvCxnSpPr>
          <p:nvPr/>
        </p:nvCxnSpPr>
        <p:spPr>
          <a:xfrm flipV="1">
            <a:off x="2375960" y="1930472"/>
            <a:ext cx="1678683" cy="341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29025" y="2078163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fail</a:t>
            </a:r>
            <a:endParaRPr lang="en-US" sz="1050" dirty="0"/>
          </a:p>
        </p:txBody>
      </p:sp>
      <p:cxnSp>
        <p:nvCxnSpPr>
          <p:cNvPr id="20" name="Elbow Connector 19"/>
          <p:cNvCxnSpPr>
            <a:stCxn id="43" idx="2"/>
            <a:endCxn id="76" idx="1"/>
          </p:cNvCxnSpPr>
          <p:nvPr/>
        </p:nvCxnSpPr>
        <p:spPr>
          <a:xfrm rot="16200000" flipH="1">
            <a:off x="2612870" y="1421201"/>
            <a:ext cx="269126" cy="2410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99352" y="2538023"/>
            <a:ext cx="6812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success</a:t>
            </a:r>
            <a:endParaRPr lang="en-US" sz="1050" dirty="0"/>
          </a:p>
        </p:txBody>
      </p:sp>
      <p:cxnSp>
        <p:nvCxnSpPr>
          <p:cNvPr id="23" name="Straight Arrow Connector 22"/>
          <p:cNvCxnSpPr>
            <a:endCxn id="47" idx="1"/>
          </p:cNvCxnSpPr>
          <p:nvPr/>
        </p:nvCxnSpPr>
        <p:spPr>
          <a:xfrm>
            <a:off x="6246796" y="2757803"/>
            <a:ext cx="1210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Magnetic Disk 67"/>
          <p:cNvSpPr/>
          <p:nvPr/>
        </p:nvSpPr>
        <p:spPr>
          <a:xfrm>
            <a:off x="8837846" y="1944711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Elbow Connector 33"/>
          <p:cNvCxnSpPr>
            <a:stCxn id="47" idx="3"/>
          </p:cNvCxnSpPr>
          <p:nvPr/>
        </p:nvCxnSpPr>
        <p:spPr>
          <a:xfrm flipV="1">
            <a:off x="8777727" y="2332079"/>
            <a:ext cx="256510" cy="425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228118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0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1866" y="329062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7623210" y="797110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333098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77766" y="402394"/>
            <a:ext cx="365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use to flash the firmware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867301" y="1217210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51" y="1217210"/>
            <a:ext cx="365992" cy="36599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15202" y="3999586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5129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4573" y="658083"/>
            <a:ext cx="3476419" cy="252473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5678216" y="227206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34388" y="3479966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6244137" y="663349"/>
            <a:ext cx="3673903" cy="251946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/>
          <p:cNvSpPr txBox="1"/>
          <p:nvPr/>
        </p:nvSpPr>
        <p:spPr>
          <a:xfrm>
            <a:off x="1624262" y="294018"/>
            <a:ext cx="289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Firmware Flashing </a:t>
            </a:r>
            <a:r>
              <a:rPr lang="en-US" dirty="0"/>
              <a:t>C</a:t>
            </a:r>
            <a:r>
              <a:rPr lang="en-US" dirty="0" smtClean="0"/>
              <a:t>omputer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6443377" y="29401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75" y="771126"/>
            <a:ext cx="334183" cy="33418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447916" y="861186"/>
            <a:ext cx="130543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Client program init </a:t>
            </a:r>
            <a:endParaRPr lang="en-SG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1521429" y="110714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</a:t>
            </a:r>
            <a:r>
              <a:rPr lang="en-SG" sz="900" dirty="0"/>
              <a:t>certificate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42" y="757568"/>
            <a:ext cx="334183" cy="33418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95126" y="1108645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client key</a:t>
            </a:r>
            <a:endParaRPr lang="en-SG" sz="900" dirty="0"/>
          </a:p>
        </p:txBody>
      </p:sp>
      <p:sp>
        <p:nvSpPr>
          <p:cNvPr id="22" name="Rectangle 21"/>
          <p:cNvSpPr/>
          <p:nvPr/>
        </p:nvSpPr>
        <p:spPr>
          <a:xfrm>
            <a:off x="1582567" y="1452198"/>
            <a:ext cx="148918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User name + password</a:t>
            </a:r>
            <a:endParaRPr lang="en-SG" sz="1100" dirty="0"/>
          </a:p>
        </p:txBody>
      </p:sp>
      <p:sp>
        <p:nvSpPr>
          <p:cNvPr id="23" name="Rectangle 22"/>
          <p:cNvSpPr/>
          <p:nvPr/>
        </p:nvSpPr>
        <p:spPr>
          <a:xfrm>
            <a:off x="6481553" y="851934"/>
            <a:ext cx="1358521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Server  program init </a:t>
            </a:r>
            <a:endParaRPr lang="en-SG" sz="11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87" y="771125"/>
            <a:ext cx="334183" cy="33418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077489" y="1107499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</a:t>
            </a:r>
            <a:r>
              <a:rPr lang="en-SG" sz="900" dirty="0"/>
              <a:t>certificate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563" y="768500"/>
            <a:ext cx="334183" cy="33418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885496" y="110714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server key</a:t>
            </a:r>
            <a:endParaRPr lang="en-SG" sz="9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815368" y="1009732"/>
            <a:ext cx="1628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36230" y="778900"/>
            <a:ext cx="1187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Connection request</a:t>
            </a:r>
            <a:endParaRPr lang="en-SG" sz="900" dirty="0"/>
          </a:p>
        </p:txBody>
      </p:sp>
      <p:sp>
        <p:nvSpPr>
          <p:cNvPr id="41" name="Plus 40"/>
          <p:cNvSpPr/>
          <p:nvPr/>
        </p:nvSpPr>
        <p:spPr>
          <a:xfrm>
            <a:off x="2172266" y="829317"/>
            <a:ext cx="218672" cy="236692"/>
          </a:xfrm>
          <a:prstGeom prst="mathPlu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Plus 41"/>
          <p:cNvSpPr/>
          <p:nvPr/>
        </p:nvSpPr>
        <p:spPr>
          <a:xfrm>
            <a:off x="8766788" y="849433"/>
            <a:ext cx="218672" cy="236692"/>
          </a:xfrm>
          <a:prstGeom prst="mathPlu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989385" y="967779"/>
            <a:ext cx="422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840075" y="967779"/>
            <a:ext cx="461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907450" y="757568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load</a:t>
            </a:r>
            <a:endParaRPr lang="en-SG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2990561" y="736195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load</a:t>
            </a:r>
            <a:endParaRPr lang="en-SG" sz="900" dirty="0"/>
          </a:p>
        </p:txBody>
      </p:sp>
      <p:sp>
        <p:nvSpPr>
          <p:cNvPr id="52" name="Rectangle 51"/>
          <p:cNvSpPr/>
          <p:nvPr/>
        </p:nvSpPr>
        <p:spPr>
          <a:xfrm>
            <a:off x="3447916" y="1452199"/>
            <a:ext cx="130543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Collect login data</a:t>
            </a:r>
            <a:endParaRPr lang="en-SG" sz="1100" dirty="0"/>
          </a:p>
        </p:txBody>
      </p:sp>
      <p:cxnSp>
        <p:nvCxnSpPr>
          <p:cNvPr id="54" name="Elbow Connector 53"/>
          <p:cNvCxnSpPr/>
          <p:nvPr/>
        </p:nvCxnSpPr>
        <p:spPr>
          <a:xfrm rot="10800000" flipV="1">
            <a:off x="4753353" y="1158277"/>
            <a:ext cx="2407460" cy="442467"/>
          </a:xfrm>
          <a:prstGeom prst="bentConnector3">
            <a:avLst>
              <a:gd name="adj1" fmla="val 3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50992" y="1356114"/>
            <a:ext cx="1187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Connection confirm</a:t>
            </a:r>
            <a:endParaRPr lang="en-SG" sz="900" dirty="0"/>
          </a:p>
        </p:txBody>
      </p:sp>
      <p:cxnSp>
        <p:nvCxnSpPr>
          <p:cNvPr id="58" name="Straight Arrow Connector 57"/>
          <p:cNvCxnSpPr>
            <a:stCxn id="22" idx="3"/>
            <a:endCxn id="52" idx="1"/>
          </p:cNvCxnSpPr>
          <p:nvPr/>
        </p:nvCxnSpPr>
        <p:spPr>
          <a:xfrm>
            <a:off x="3071754" y="1600744"/>
            <a:ext cx="376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Magnetic Disk 61"/>
          <p:cNvSpPr/>
          <p:nvPr/>
        </p:nvSpPr>
        <p:spPr>
          <a:xfrm>
            <a:off x="8449630" y="137951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4" name="Elbow Connector 63"/>
          <p:cNvCxnSpPr/>
          <p:nvPr/>
        </p:nvCxnSpPr>
        <p:spPr>
          <a:xfrm>
            <a:off x="4024993" y="1749291"/>
            <a:ext cx="2701703" cy="389214"/>
          </a:xfrm>
          <a:prstGeom prst="bentConnector3">
            <a:avLst>
              <a:gd name="adj1" fmla="val 2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0800000" flipV="1">
            <a:off x="7572350" y="1538452"/>
            <a:ext cx="891149" cy="351569"/>
          </a:xfrm>
          <a:prstGeom prst="bentConnector3">
            <a:avLst>
              <a:gd name="adj1" fmla="val 993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Diamond 71"/>
          <p:cNvSpPr/>
          <p:nvPr/>
        </p:nvSpPr>
        <p:spPr>
          <a:xfrm>
            <a:off x="6738437" y="1918196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Authorization user ?</a:t>
            </a:r>
            <a:endParaRPr lang="en-SG" sz="9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8411385" y="2127982"/>
            <a:ext cx="6619" cy="53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438892" y="2278170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SG" sz="900" dirty="0"/>
          </a:p>
        </p:txBody>
      </p:sp>
      <p:sp>
        <p:nvSpPr>
          <p:cNvPr id="79" name="Rectangle 78"/>
          <p:cNvSpPr/>
          <p:nvPr/>
        </p:nvSpPr>
        <p:spPr>
          <a:xfrm>
            <a:off x="6580703" y="2676266"/>
            <a:ext cx="248360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Generate random SWATT challenge Str</a:t>
            </a:r>
            <a:endParaRPr lang="en-SG" sz="1100" dirty="0"/>
          </a:p>
        </p:txBody>
      </p:sp>
      <p:cxnSp>
        <p:nvCxnSpPr>
          <p:cNvPr id="81" name="Straight Arrow Connector 80"/>
          <p:cNvCxnSpPr>
            <a:stCxn id="79" idx="1"/>
          </p:cNvCxnSpPr>
          <p:nvPr/>
        </p:nvCxnSpPr>
        <p:spPr>
          <a:xfrm flipH="1" flipV="1">
            <a:off x="3185962" y="2820202"/>
            <a:ext cx="3394741" cy="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5400000" flipH="1">
            <a:off x="5257060" y="56182"/>
            <a:ext cx="545383" cy="4059882"/>
          </a:xfrm>
          <a:prstGeom prst="bentConnector4">
            <a:avLst>
              <a:gd name="adj1" fmla="val -31326"/>
              <a:gd name="adj2" fmla="val 1001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072648" y="2307539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SG" sz="900" dirty="0"/>
          </a:p>
        </p:txBody>
      </p:sp>
      <p:sp>
        <p:nvSpPr>
          <p:cNvPr id="90" name="Rectangle 89"/>
          <p:cNvSpPr/>
          <p:nvPr/>
        </p:nvSpPr>
        <p:spPr>
          <a:xfrm>
            <a:off x="1622108" y="2659191"/>
            <a:ext cx="148918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Select firmware file</a:t>
            </a:r>
            <a:endParaRPr lang="en-SG" sz="11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177" y="4579999"/>
            <a:ext cx="1580098" cy="158009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15" y="4976073"/>
            <a:ext cx="1061904" cy="10619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996" y="4435463"/>
            <a:ext cx="2143125" cy="214312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5" idx="3"/>
            <a:endCxn id="47" idx="1"/>
          </p:cNvCxnSpPr>
          <p:nvPr/>
        </p:nvCxnSpPr>
        <p:spPr>
          <a:xfrm>
            <a:off x="2113519" y="5507025"/>
            <a:ext cx="2273477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74751" y="5062271"/>
            <a:ext cx="1764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TCP client, Port 4000</a:t>
            </a:r>
            <a:endParaRPr lang="en-SG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739186" y="5618613"/>
            <a:ext cx="109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TCP Server</a:t>
            </a:r>
            <a:endParaRPr lang="en-SG" sz="14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38471" y="4976073"/>
            <a:ext cx="3040435" cy="359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180565" y="4637794"/>
            <a:ext cx="4147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Command &amp; Receive Response  UDP, Port 8889</a:t>
            </a:r>
            <a:endParaRPr lang="en-SG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338472" y="5359689"/>
            <a:ext cx="30404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227408" y="5031181"/>
            <a:ext cx="4147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1200" dirty="0" err="1"/>
              <a:t>Tello</a:t>
            </a:r>
            <a:r>
              <a:rPr lang="en-US" sz="1200" dirty="0"/>
              <a:t> State  </a:t>
            </a:r>
            <a:r>
              <a:rPr lang="en-US" sz="1200" dirty="0" smtClean="0"/>
              <a:t>UDP</a:t>
            </a:r>
            <a:r>
              <a:rPr lang="en-US" sz="1200" dirty="0"/>
              <a:t>, Port 8890 </a:t>
            </a:r>
            <a:endParaRPr lang="en-SG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6365747" y="5781596"/>
            <a:ext cx="30404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54683" y="5453088"/>
            <a:ext cx="4147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1200" dirty="0" err="1"/>
              <a:t>Tello</a:t>
            </a:r>
            <a:r>
              <a:rPr lang="en-US" sz="1200" dirty="0"/>
              <a:t> Video Stream </a:t>
            </a:r>
            <a:r>
              <a:rPr lang="en-US" sz="1200" dirty="0" smtClean="0"/>
              <a:t> UDP</a:t>
            </a:r>
            <a:r>
              <a:rPr lang="en-US" sz="1200" dirty="0"/>
              <a:t>, Port 11111  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4325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320050" y="719204"/>
            <a:ext cx="4831559" cy="248979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TextBox 85"/>
          <p:cNvSpPr txBox="1"/>
          <p:nvPr/>
        </p:nvSpPr>
        <p:spPr>
          <a:xfrm>
            <a:off x="757007" y="299128"/>
            <a:ext cx="376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Firmware Flashing </a:t>
            </a:r>
            <a:r>
              <a:rPr lang="en-US" dirty="0"/>
              <a:t>C</a:t>
            </a:r>
            <a:r>
              <a:rPr lang="en-US" dirty="0" smtClean="0"/>
              <a:t>omputer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93654" y="1417071"/>
            <a:ext cx="4272982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dirty="0" smtClean="0"/>
              <a:t>IOT_id + Signer_id + </a:t>
            </a:r>
            <a:r>
              <a:rPr lang="en-SG" sz="1100" dirty="0"/>
              <a:t>S</a:t>
            </a:r>
            <a:r>
              <a:rPr lang="en-SG" sz="1100" dirty="0" smtClean="0"/>
              <a:t>watt_str + Time + IOT dev type + firmware version</a:t>
            </a:r>
            <a:endParaRPr lang="en-SG" sz="1100" dirty="0"/>
          </a:p>
        </p:txBody>
      </p:sp>
      <p:sp>
        <p:nvSpPr>
          <p:cNvPr id="47" name="Rounded Rectangle 46"/>
          <p:cNvSpPr/>
          <p:nvPr/>
        </p:nvSpPr>
        <p:spPr>
          <a:xfrm>
            <a:off x="1568054" y="1906483"/>
            <a:ext cx="976817" cy="25497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SHA256 </a:t>
            </a:r>
            <a:r>
              <a:rPr lang="en-US" sz="1000" dirty="0" smtClean="0"/>
              <a:t>Sign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047670" y="1678681"/>
            <a:ext cx="0" cy="217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2545006" y="2027377"/>
            <a:ext cx="81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047670" y="2159369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79847" y="2483311"/>
            <a:ext cx="117070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Client signature</a:t>
            </a:r>
            <a:endParaRPr lang="en-SG" sz="10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904775" y="1678681"/>
            <a:ext cx="0" cy="771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92948" y="2480975"/>
            <a:ext cx="779867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IOT info</a:t>
            </a:r>
            <a:endParaRPr lang="en-SG" sz="1000" dirty="0"/>
          </a:p>
        </p:txBody>
      </p:sp>
      <p:sp>
        <p:nvSpPr>
          <p:cNvPr id="61" name="Rectangle 60"/>
          <p:cNvSpPr/>
          <p:nvPr/>
        </p:nvSpPr>
        <p:spPr>
          <a:xfrm>
            <a:off x="485916" y="2307970"/>
            <a:ext cx="2352087" cy="490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851" y="1760396"/>
            <a:ext cx="334183" cy="334183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3131135" y="2111473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client key</a:t>
            </a:r>
            <a:endParaRPr lang="en-SG" sz="9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54" y="777183"/>
            <a:ext cx="334183" cy="334183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480938" y="112826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Firmware file</a:t>
            </a:r>
            <a:endParaRPr lang="en-SG" sz="9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27837" y="944274"/>
            <a:ext cx="80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870680" y="837036"/>
            <a:ext cx="2152680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Calculate firmware file SWATT value</a:t>
            </a:r>
            <a:endParaRPr lang="en-SG" sz="10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2248043" y="1098389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059738" y="700869"/>
            <a:ext cx="4171918" cy="251946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TextBox 95"/>
          <p:cNvSpPr txBox="1"/>
          <p:nvPr/>
        </p:nvSpPr>
        <p:spPr>
          <a:xfrm>
            <a:off x="6443377" y="29401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97" name="TextBox 96"/>
          <p:cNvSpPr txBox="1"/>
          <p:nvPr/>
        </p:nvSpPr>
        <p:spPr>
          <a:xfrm>
            <a:off x="7114693" y="1496607"/>
            <a:ext cx="189887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Verify client signature correction</a:t>
            </a:r>
            <a:endParaRPr lang="en-SG" sz="1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29" y="799307"/>
            <a:ext cx="334183" cy="334183"/>
          </a:xfrm>
          <a:prstGeom prst="rect">
            <a:avLst/>
          </a:prstGeom>
        </p:spPr>
      </p:pic>
      <p:cxnSp>
        <p:nvCxnSpPr>
          <p:cNvPr id="99" name="Straight Arrow Connector 98"/>
          <p:cNvCxnSpPr/>
          <p:nvPr/>
        </p:nvCxnSpPr>
        <p:spPr>
          <a:xfrm flipV="1">
            <a:off x="6575512" y="966398"/>
            <a:ext cx="80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7418355" y="859160"/>
            <a:ext cx="2152680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Calculate firmware file SWATT value</a:t>
            </a:r>
            <a:endParaRPr lang="en-SG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093520" y="1164825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Firmware file</a:t>
            </a:r>
            <a:endParaRPr lang="en-SG" sz="900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8194851" y="1164825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1" idx="3"/>
          </p:cNvCxnSpPr>
          <p:nvPr/>
        </p:nvCxnSpPr>
        <p:spPr>
          <a:xfrm flipV="1">
            <a:off x="2838003" y="1678681"/>
            <a:ext cx="4242338" cy="874496"/>
          </a:xfrm>
          <a:prstGeom prst="bentConnector3">
            <a:avLst>
              <a:gd name="adj1" fmla="val 649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433573" y="2057045"/>
            <a:ext cx="117070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Client signature</a:t>
            </a:r>
            <a:endParaRPr lang="en-SG" sz="1000" dirty="0"/>
          </a:p>
        </p:txBody>
      </p:sp>
      <p:sp>
        <p:nvSpPr>
          <p:cNvPr id="113" name="Rectangle 112"/>
          <p:cNvSpPr/>
          <p:nvPr/>
        </p:nvSpPr>
        <p:spPr>
          <a:xfrm>
            <a:off x="6546674" y="2064068"/>
            <a:ext cx="779867" cy="22147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IOT info</a:t>
            </a:r>
            <a:endParaRPr lang="en-SG" sz="1000" dirty="0"/>
          </a:p>
        </p:txBody>
      </p:sp>
      <p:sp>
        <p:nvSpPr>
          <p:cNvPr id="114" name="Rectangle 113"/>
          <p:cNvSpPr/>
          <p:nvPr/>
        </p:nvSpPr>
        <p:spPr>
          <a:xfrm>
            <a:off x="6439642" y="1956937"/>
            <a:ext cx="2352087" cy="41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7477022" y="1760396"/>
            <a:ext cx="0" cy="167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7071357" y="2597242"/>
            <a:ext cx="976817" cy="25497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SHA256 </a:t>
            </a:r>
            <a:r>
              <a:rPr lang="en-US" sz="1000" dirty="0" smtClean="0"/>
              <a:t>Sign</a:t>
            </a:r>
            <a:endParaRPr lang="en-SG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7526360" y="2369303"/>
            <a:ext cx="0" cy="217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8081767" y="2710418"/>
            <a:ext cx="81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12" y="2443437"/>
            <a:ext cx="334183" cy="334183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8667896" y="2794514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server key</a:t>
            </a:r>
            <a:endParaRPr lang="en-SG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241329" y="2914372"/>
            <a:ext cx="1085212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Server signature</a:t>
            </a:r>
            <a:endParaRPr lang="en-SG" sz="1000" dirty="0"/>
          </a:p>
        </p:txBody>
      </p:sp>
      <p:cxnSp>
        <p:nvCxnSpPr>
          <p:cNvPr id="24" name="Elbow Connector 23"/>
          <p:cNvCxnSpPr>
            <a:endCxn id="121" idx="3"/>
          </p:cNvCxnSpPr>
          <p:nvPr/>
        </p:nvCxnSpPr>
        <p:spPr>
          <a:xfrm rot="10800000" flipV="1">
            <a:off x="7326541" y="2852219"/>
            <a:ext cx="289144" cy="1852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1" idx="1"/>
          </p:cNvCxnSpPr>
          <p:nvPr/>
        </p:nvCxnSpPr>
        <p:spPr>
          <a:xfrm flipH="1" flipV="1">
            <a:off x="3878981" y="3025346"/>
            <a:ext cx="2362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92948" y="2902235"/>
            <a:ext cx="320711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Flash the firmware and server signature to IOT ROM chip</a:t>
            </a:r>
            <a:endParaRPr lang="en-SG" sz="10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5510464" y="335894"/>
            <a:ext cx="0" cy="32350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060155" y="345393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25" name="Flowchart: Magnetic Disk 124"/>
          <p:cNvSpPr/>
          <p:nvPr/>
        </p:nvSpPr>
        <p:spPr>
          <a:xfrm>
            <a:off x="9654717" y="1917573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834928" y="2123646"/>
            <a:ext cx="774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flipV="1">
            <a:off x="7376475" y="2342305"/>
            <a:ext cx="2474633" cy="806151"/>
          </a:xfrm>
          <a:prstGeom prst="bentConnector3">
            <a:avLst>
              <a:gd name="adj1" fmla="val 1001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33098" y="798301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77954" y="962526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8660" y="797110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125453" y="78859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16455" y="1252299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650" y="68811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2649" y="990689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2649" y="129579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21267" y="1536965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34103" y="1832494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7881" y="156657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feed back</a:t>
            </a:r>
            <a:endParaRPr lang="en-SG" sz="1100" dirty="0"/>
          </a:p>
        </p:txBody>
      </p:sp>
      <p:sp>
        <p:nvSpPr>
          <p:cNvPr id="18" name="Rectangle 17"/>
          <p:cNvSpPr/>
          <p:nvPr/>
        </p:nvSpPr>
        <p:spPr>
          <a:xfrm>
            <a:off x="1374808" y="2932317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9873916" y="2927005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68855" y="3416702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17519" y="2823319"/>
            <a:ext cx="344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1100" dirty="0" smtClean="0"/>
              <a:t>[</a:t>
            </a:r>
            <a:r>
              <a:rPr lang="en-US" sz="800" dirty="0" smtClean="0"/>
              <a:t>***\x0f\x00\x0a\x00\x01\x01\x00]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295050" y="315509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295049" y="3468726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68855" y="3706859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2" idx="0"/>
          </p:cNvCxnSpPr>
          <p:nvPr/>
        </p:nvCxnSpPr>
        <p:spPr>
          <a:xfrm>
            <a:off x="3030354" y="3084929"/>
            <a:ext cx="2704700" cy="15539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5957236" y="3093441"/>
            <a:ext cx="3903847" cy="1562440"/>
          </a:xfrm>
          <a:prstGeom prst="bentConnector3">
            <a:avLst>
              <a:gd name="adj1" fmla="val 4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44126" y="2814808"/>
            <a:ext cx="3742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 False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800" dirty="0" smtClean="0"/>
              <a:t>[***\x0f\x00\x0a\x00\x01\x01</a:t>
            </a:r>
            <a:r>
              <a:rPr lang="en-US" sz="800" b="1" dirty="0" smtClean="0">
                <a:solidFill>
                  <a:srgbClr val="FF0000"/>
                </a:solidFill>
              </a:rPr>
              <a:t>\x01</a:t>
            </a:r>
            <a:r>
              <a:rPr lang="en-US" sz="800" dirty="0"/>
              <a:t>]</a:t>
            </a:r>
            <a:endParaRPr lang="en-SG" sz="800" dirty="0"/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6144126" y="3931687"/>
            <a:ext cx="3594636" cy="724194"/>
          </a:xfrm>
          <a:prstGeom prst="bentConnector3">
            <a:avLst>
              <a:gd name="adj1" fmla="val 99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20465" y="3963740"/>
            <a:ext cx="3766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back </a:t>
            </a:r>
            <a:r>
              <a:rPr lang="en-US" sz="800" dirty="0" smtClean="0"/>
              <a:t>[***x08\x01\x01\x00\x00\x00\x00\x00\x00*** ]</a:t>
            </a:r>
            <a:endParaRPr lang="en-SG" sz="800" dirty="0"/>
          </a:p>
        </p:txBody>
      </p:sp>
      <p:cxnSp>
        <p:nvCxnSpPr>
          <p:cNvPr id="57" name="Elbow Connector 56"/>
          <p:cNvCxnSpPr/>
          <p:nvPr/>
        </p:nvCxnSpPr>
        <p:spPr>
          <a:xfrm rot="10800000">
            <a:off x="3050607" y="3943425"/>
            <a:ext cx="2184937" cy="724194"/>
          </a:xfrm>
          <a:prstGeom prst="bentConnector3">
            <a:avLst>
              <a:gd name="adj1" fmla="val -13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17519" y="3990536"/>
            <a:ext cx="3766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False Plc state </a:t>
            </a:r>
            <a:r>
              <a:rPr lang="en-US" sz="1100" dirty="0"/>
              <a:t>feed </a:t>
            </a:r>
            <a:r>
              <a:rPr lang="en-US" sz="1100" dirty="0" smtClean="0"/>
              <a:t>back</a:t>
            </a:r>
          </a:p>
          <a:p>
            <a:r>
              <a:rPr lang="en-US" sz="1100" dirty="0" smtClean="0"/>
              <a:t> </a:t>
            </a:r>
            <a:r>
              <a:rPr lang="en-US" sz="800" dirty="0" smtClean="0"/>
              <a:t>[***x08\x01\x01</a:t>
            </a:r>
            <a:r>
              <a:rPr lang="en-US" sz="800" b="1" dirty="0" smtClean="0">
                <a:solidFill>
                  <a:srgbClr val="FF0000"/>
                </a:solidFill>
              </a:rPr>
              <a:t>\x04</a:t>
            </a:r>
            <a:r>
              <a:rPr lang="en-US" sz="800" dirty="0" smtClean="0"/>
              <a:t>\x00\x00\x00\x00\x00*** ]</a:t>
            </a:r>
            <a:endParaRPr lang="en-SG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133373" y="263302"/>
            <a:ext cx="38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HMI-PLC control sequence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33374" y="2375852"/>
            <a:ext cx="35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false data injection attack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369996" y="2945613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886753" y="293964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5005137" y="4638858"/>
            <a:ext cx="1459834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5104599" y="4705099"/>
            <a:ext cx="2494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Raspberry PI</a:t>
            </a:r>
          </a:p>
          <a:p>
            <a:r>
              <a:rPr lang="en-US" sz="1400" dirty="0" smtClean="0"/>
              <a:t>(attack device)</a:t>
            </a:r>
          </a:p>
          <a:p>
            <a:r>
              <a:rPr lang="en-US" sz="1400" dirty="0" smtClean="0"/>
              <a:t>192.168.10.234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03389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33098" y="798301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77954" y="962526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8660" y="797110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125453" y="78859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16455" y="1252299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650" y="68811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2649" y="990689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2649" y="129579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21267" y="1536965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34103" y="1832494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7881" y="156657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feed back</a:t>
            </a:r>
            <a:endParaRPr lang="en-SG" sz="1100" dirty="0"/>
          </a:p>
        </p:txBody>
      </p:sp>
      <p:sp>
        <p:nvSpPr>
          <p:cNvPr id="18" name="Rectangle 17"/>
          <p:cNvSpPr/>
          <p:nvPr/>
        </p:nvSpPr>
        <p:spPr>
          <a:xfrm>
            <a:off x="1374808" y="2932317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9873916" y="2927005"/>
            <a:ext cx="1459834" cy="164047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68855" y="3416702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79282" y="2827468"/>
            <a:ext cx="3041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1100" dirty="0" smtClean="0"/>
              <a:t>[</a:t>
            </a:r>
            <a:r>
              <a:rPr lang="en-US" sz="800" dirty="0" smtClean="0"/>
              <a:t>***\x0f\x00\x0a\x00\x01\x01\x00]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142648" y="3146310"/>
            <a:ext cx="3113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changed </a:t>
            </a:r>
            <a:r>
              <a:rPr lang="en-US" sz="1100" dirty="0" err="1" smtClean="0"/>
              <a:t>cmd</a:t>
            </a:r>
            <a:r>
              <a:rPr lang="en-US" sz="1100" dirty="0" smtClean="0"/>
              <a:t> executed feed back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165508" y="3429986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68855" y="3675784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05137" y="3920201"/>
            <a:ext cx="3766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back </a:t>
            </a:r>
            <a:r>
              <a:rPr lang="en-US" sz="800" dirty="0" smtClean="0"/>
              <a:t>[***x08\x01\x01\x00\x00\x00\x00\x00\x00*** ]</a:t>
            </a:r>
            <a:endParaRPr lang="en-SG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133373" y="263302"/>
            <a:ext cx="38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HMI-PLC control sequence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33374" y="2375852"/>
            <a:ext cx="35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After </a:t>
            </a:r>
            <a:r>
              <a:rPr lang="en-US" smtClean="0"/>
              <a:t>man </a:t>
            </a:r>
            <a:r>
              <a:rPr lang="en-US" dirty="0"/>
              <a:t>in the middle attack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369996" y="2945613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886753" y="293964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4292868" y="4501465"/>
            <a:ext cx="1459834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4346411" y="4567480"/>
            <a:ext cx="1406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Raspberry PI</a:t>
            </a:r>
          </a:p>
          <a:p>
            <a:r>
              <a:rPr lang="en-US" sz="1400" dirty="0" smtClean="0"/>
              <a:t>(attack device)</a:t>
            </a:r>
          </a:p>
          <a:p>
            <a:r>
              <a:rPr lang="en-US" sz="1400" dirty="0" smtClean="0"/>
              <a:t>192.168.10.234</a:t>
            </a:r>
            <a:endParaRPr lang="en-SG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077881" y="3146310"/>
            <a:ext cx="6701386" cy="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32" idx="0"/>
          </p:cNvCxnSpPr>
          <p:nvPr/>
        </p:nvCxnSpPr>
        <p:spPr>
          <a:xfrm rot="10800000" flipV="1">
            <a:off x="5022785" y="3898947"/>
            <a:ext cx="4756482" cy="602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77882" y="3893755"/>
            <a:ext cx="192725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y 27"/>
          <p:cNvSpPr/>
          <p:nvPr/>
        </p:nvSpPr>
        <p:spPr>
          <a:xfrm>
            <a:off x="4292868" y="3658884"/>
            <a:ext cx="519765" cy="522388"/>
          </a:xfrm>
          <a:prstGeom prst="mathMultiply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6321192" y="4497102"/>
            <a:ext cx="1544052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TextBox 45"/>
          <p:cNvSpPr txBox="1"/>
          <p:nvPr/>
        </p:nvSpPr>
        <p:spPr>
          <a:xfrm>
            <a:off x="6321192" y="4532291"/>
            <a:ext cx="1610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Attack remote HMI IP: 192.168.10.233</a:t>
            </a:r>
          </a:p>
          <a:p>
            <a:r>
              <a:rPr lang="en-US" sz="1400" dirty="0" smtClean="0"/>
              <a:t>Port 502</a:t>
            </a:r>
            <a:endParaRPr lang="en-SG" sz="1400" dirty="0"/>
          </a:p>
        </p:txBody>
      </p:sp>
      <p:cxnSp>
        <p:nvCxnSpPr>
          <p:cNvPr id="31" name="Elbow Connector 30"/>
          <p:cNvCxnSpPr>
            <a:stCxn id="44" idx="0"/>
          </p:cNvCxnSpPr>
          <p:nvPr/>
        </p:nvCxnSpPr>
        <p:spPr>
          <a:xfrm rot="5400000" flipH="1" flipV="1">
            <a:off x="8287153" y="2987339"/>
            <a:ext cx="315829" cy="2703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82892" y="422008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  <a:r>
              <a:rPr lang="en-US" sz="1100" dirty="0" smtClean="0"/>
              <a:t>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077881" y="4076043"/>
            <a:ext cx="2282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5. Mod bus TCP </a:t>
            </a:r>
            <a:r>
              <a:rPr lang="en-US" sz="1100" dirty="0"/>
              <a:t>m</a:t>
            </a:r>
            <a:r>
              <a:rPr lang="en-US" sz="1100" dirty="0" smtClean="0"/>
              <a:t>essage drop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9344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0" y="1902837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 Sensor feed back normal ?</a:t>
            </a:r>
            <a:endParaRPr lang="en-SG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478156" y="442755"/>
            <a:ext cx="71151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Take off</a:t>
            </a:r>
            <a:endParaRPr lang="en-SG" sz="1000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833914" y="688976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155" y="1097279"/>
            <a:ext cx="71151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360’ turn</a:t>
            </a:r>
            <a:endParaRPr lang="en-SG" sz="1000" dirty="0"/>
          </a:p>
        </p:txBody>
      </p:sp>
      <p:cxnSp>
        <p:nvCxnSpPr>
          <p:cNvPr id="15" name="Straight Arrow Connector 14"/>
          <p:cNvCxnSpPr>
            <a:stCxn id="10" idx="2"/>
            <a:endCxn id="5" idx="0"/>
          </p:cNvCxnSpPr>
          <p:nvPr/>
        </p:nvCxnSpPr>
        <p:spPr>
          <a:xfrm flipH="1">
            <a:off x="833913" y="1343500"/>
            <a:ext cx="1" cy="55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</p:cNvCxnSpPr>
          <p:nvPr/>
        </p:nvCxnSpPr>
        <p:spPr>
          <a:xfrm>
            <a:off x="833913" y="2343455"/>
            <a:ext cx="0" cy="44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3913" y="2441945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SG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150520" y="2791326"/>
            <a:ext cx="136678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Emergency moto off</a:t>
            </a:r>
            <a:endParaRPr lang="en-SG" sz="1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33912" y="3037547"/>
            <a:ext cx="0" cy="82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H="1">
            <a:off x="891870" y="2123146"/>
            <a:ext cx="567477" cy="1515203"/>
          </a:xfrm>
          <a:prstGeom prst="bentConnector4">
            <a:avLst>
              <a:gd name="adj1" fmla="val -40284"/>
              <a:gd name="adj2" fmla="val 1004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72723" y="2441945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SG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573656" y="3890373"/>
            <a:ext cx="481264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land</a:t>
            </a:r>
            <a:endParaRPr lang="en-SG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86363" y="373353"/>
            <a:ext cx="1848051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Parse URL to get the Web link.</a:t>
            </a:r>
            <a:endParaRPr lang="en-SG" sz="1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10387" y="619574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6363" y="1027877"/>
            <a:ext cx="1848051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Convert web link to IP address.</a:t>
            </a:r>
            <a:endParaRPr lang="en-SG" sz="1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510387" y="1274098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86363" y="1699633"/>
            <a:ext cx="1848051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Call ipinfo.io API to convert IP to GPS position.</a:t>
            </a:r>
            <a:endParaRPr lang="en-SG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510386" y="2107936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5779" y="2537569"/>
            <a:ext cx="1848051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Download map Tile based on the </a:t>
            </a:r>
            <a:r>
              <a:rPr lang="en-US" sz="1000" dirty="0" err="1" smtClean="0"/>
              <a:t>usr’s</a:t>
            </a:r>
            <a:r>
              <a:rPr lang="en-US" sz="1000" dirty="0" smtClean="0"/>
              <a:t> image size and zoom in level. </a:t>
            </a:r>
            <a:endParaRPr lang="en-SG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510385" y="3091567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62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tell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tello"/>
          <p:cNvSpPr>
            <a:spLocks noChangeAspect="1" noChangeArrowheads="1"/>
          </p:cNvSpPr>
          <p:nvPr/>
        </p:nvSpPr>
        <p:spPr bwMode="auto">
          <a:xfrm>
            <a:off x="307974" y="7937"/>
            <a:ext cx="2666231" cy="266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38" y="54463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88" y="3108963"/>
            <a:ext cx="2143125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9993" y="1933608"/>
            <a:ext cx="568351" cy="527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89" y="1126025"/>
            <a:ext cx="672024" cy="6720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 cap="sq">
            <a:solidFill>
              <a:srgbClr val="FF000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13" name="Elbow Connector 12"/>
          <p:cNvCxnSpPr>
            <a:stCxn id="10" idx="2"/>
            <a:endCxn id="11" idx="1"/>
          </p:cNvCxnSpPr>
          <p:nvPr/>
        </p:nvCxnSpPr>
        <p:spPr>
          <a:xfrm rot="5400000" flipH="1" flipV="1">
            <a:off x="951843" y="1244363"/>
            <a:ext cx="471571" cy="90692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46" y="3409385"/>
            <a:ext cx="1429753" cy="1542280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6" idx="3"/>
            <a:endCxn id="7" idx="0"/>
          </p:cNvCxnSpPr>
          <p:nvPr/>
        </p:nvCxnSpPr>
        <p:spPr>
          <a:xfrm>
            <a:off x="3548463" y="1126026"/>
            <a:ext cx="1576588" cy="1982937"/>
          </a:xfrm>
          <a:prstGeom prst="bentConnector2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2"/>
            <a:endCxn id="14" idx="0"/>
          </p:cNvCxnSpPr>
          <p:nvPr/>
        </p:nvCxnSpPr>
        <p:spPr>
          <a:xfrm rot="16200000" flipH="1">
            <a:off x="1368494" y="2406656"/>
            <a:ext cx="1611336" cy="394122"/>
          </a:xfrm>
          <a:prstGeom prst="bentConnector3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7" idx="1"/>
          </p:cNvCxnSpPr>
          <p:nvPr/>
        </p:nvCxnSpPr>
        <p:spPr>
          <a:xfrm>
            <a:off x="3086099" y="4180525"/>
            <a:ext cx="967389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29892" y="756693"/>
            <a:ext cx="1868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Wi-Fi [ ID:TELLO-5XXX]</a:t>
            </a:r>
            <a:endParaRPr lang="en-SG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977101" y="2064409"/>
            <a:ext cx="1384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Wi-Fi [ID :TBD]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555095" y="3108963"/>
            <a:ext cx="130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192.168.100.2</a:t>
            </a:r>
            <a:endParaRPr lang="en-SG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41572" y="3416740"/>
            <a:ext cx="130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192.168.1.1</a:t>
            </a:r>
            <a:endParaRPr lang="en-SG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238785" y="4183683"/>
            <a:ext cx="131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192.168.1.100</a:t>
            </a:r>
            <a:endParaRPr lang="en-SG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948809" y="1776042"/>
            <a:ext cx="131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192.168.1.101</a:t>
            </a:r>
            <a:endParaRPr lang="en-SG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247809" y="3859244"/>
            <a:ext cx="131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CAT-5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3566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52035" y="558135"/>
            <a:ext cx="2521820" cy="555390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266674" y="1066440"/>
            <a:ext cx="218879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ArduinoOTA</a:t>
            </a:r>
            <a:r>
              <a:rPr lang="en-US" sz="1000" dirty="0" smtClean="0"/>
              <a:t>, </a:t>
            </a:r>
            <a:r>
              <a:rPr lang="en-US" sz="1000" dirty="0" err="1" smtClean="0"/>
              <a:t>wifi</a:t>
            </a:r>
            <a:r>
              <a:rPr lang="en-US" sz="1000" dirty="0" smtClean="0"/>
              <a:t> </a:t>
            </a:r>
            <a:r>
              <a:rPr lang="en-US" sz="1000" dirty="0" smtClean="0"/>
              <a:t>and serial </a:t>
            </a:r>
            <a:r>
              <a:rPr lang="en-US" sz="1000" dirty="0" err="1" smtClean="0"/>
              <a:t>comm</a:t>
            </a:r>
            <a:endParaRPr lang="en-SG" sz="10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84820" y="1322063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66674" y="1747598"/>
            <a:ext cx="2092543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Connect to WIFI and start TCP Client</a:t>
            </a:r>
            <a:r>
              <a:rPr lang="en-US" sz="1000" dirty="0" smtClean="0"/>
              <a:t>.</a:t>
            </a:r>
            <a:endParaRPr lang="en-SG" sz="1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84819" y="1993819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66674" y="2423452"/>
            <a:ext cx="133214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TCP hand shake loop.</a:t>
            </a:r>
            <a:endParaRPr lang="en-SG" sz="1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084819" y="2720873"/>
            <a:ext cx="1" cy="23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4970" y="3076269"/>
            <a:ext cx="172161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Check server control request</a:t>
            </a:r>
            <a:endParaRPr lang="en-SG" sz="1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172671" y="4032074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36583" y="86309"/>
            <a:ext cx="4342598" cy="602573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8747762" y="475347"/>
            <a:ext cx="1912281" cy="357947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1087655" y="598613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ESP8266 Arduino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588793" y="2944580"/>
            <a:ext cx="496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67254" y="2720873"/>
            <a:ext cx="0" cy="20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75878" y="1326159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smtClean="0"/>
              <a:t>sensor TCP com server thread</a:t>
            </a:r>
            <a:endParaRPr lang="en-SG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258614" y="2592379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User control from the Main UI</a:t>
            </a:r>
            <a:endParaRPr lang="en-SG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258614" y="2032662"/>
            <a:ext cx="108340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Get sensor data</a:t>
            </a:r>
            <a:endParaRPr lang="en-SG" sz="1000" dirty="0"/>
          </a:p>
        </p:txBody>
      </p:sp>
      <p:cxnSp>
        <p:nvCxnSpPr>
          <p:cNvPr id="32" name="Elbow Connector 31"/>
          <p:cNvCxnSpPr>
            <a:stCxn id="8" idx="3"/>
            <a:endCxn id="30" idx="1"/>
          </p:cNvCxnSpPr>
          <p:nvPr/>
        </p:nvCxnSpPr>
        <p:spPr>
          <a:xfrm flipV="1">
            <a:off x="2598822" y="2155773"/>
            <a:ext cx="1659792" cy="3907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4794540" y="1732727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94540" y="2278883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9" idx="1"/>
          </p:cNvCxnSpPr>
          <p:nvPr/>
        </p:nvCxnSpPr>
        <p:spPr>
          <a:xfrm rot="10800000" flipV="1">
            <a:off x="3006586" y="2792433"/>
            <a:ext cx="1252029" cy="406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Diamond 38"/>
          <p:cNvSpPr/>
          <p:nvPr/>
        </p:nvSpPr>
        <p:spPr>
          <a:xfrm>
            <a:off x="1338759" y="3591456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 </a:t>
            </a:r>
            <a:r>
              <a:rPr lang="en-US" sz="900" dirty="0" smtClean="0"/>
              <a:t>PATT attestation</a:t>
            </a:r>
            <a:r>
              <a:rPr lang="en-US" sz="900" dirty="0" smtClean="0"/>
              <a:t> </a:t>
            </a:r>
            <a:r>
              <a:rPr lang="en-US" sz="900" dirty="0" smtClean="0"/>
              <a:t>?</a:t>
            </a:r>
            <a:endParaRPr lang="en-SG" sz="9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162600" y="3291521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</p:cNvCxnSpPr>
          <p:nvPr/>
        </p:nvCxnSpPr>
        <p:spPr>
          <a:xfrm>
            <a:off x="3006585" y="3811765"/>
            <a:ext cx="1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08727" y="3685428"/>
            <a:ext cx="108340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Get sensor data</a:t>
            </a:r>
            <a:endParaRPr lang="en-SG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794540" y="2991586"/>
            <a:ext cx="0" cy="69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02670" y="3552589"/>
            <a:ext cx="396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SG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2163050" y="4054819"/>
            <a:ext cx="396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SG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4135555" y="4199347"/>
            <a:ext cx="1572226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Get PATT Check sum from Local firmware file. </a:t>
            </a:r>
            <a:endParaRPr lang="en-SG" sz="10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794540" y="3904851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94540" y="4599457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12580" y="4899392"/>
            <a:ext cx="1997331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Send PATT check memory </a:t>
            </a:r>
            <a:r>
              <a:rPr lang="en-US" sz="1000" dirty="0" err="1" smtClean="0"/>
              <a:t>addr</a:t>
            </a:r>
            <a:r>
              <a:rPr lang="en-US" sz="1000" dirty="0" smtClean="0"/>
              <a:t> list</a:t>
            </a:r>
            <a:endParaRPr lang="en-SG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266674" y="4463122"/>
            <a:ext cx="2163955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Flash read the byte based on the address list and creat</a:t>
            </a:r>
            <a:r>
              <a:rPr lang="en-US" sz="1000" dirty="0" smtClean="0"/>
              <a:t>e the PATT checksum</a:t>
            </a:r>
            <a:endParaRPr lang="en-SG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1245513" y="5333327"/>
            <a:ext cx="216395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Feed back checksum to server </a:t>
            </a:r>
            <a:endParaRPr lang="en-SG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135706" y="5017120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803720" y="5167087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10552" y="5488496"/>
            <a:ext cx="1697230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Compare the sensor’s checksum and the local value.</a:t>
            </a:r>
            <a:endParaRPr lang="en-SG" sz="1000" dirty="0"/>
          </a:p>
        </p:txBody>
      </p:sp>
      <p:cxnSp>
        <p:nvCxnSpPr>
          <p:cNvPr id="61" name="Elbow Connector 60"/>
          <p:cNvCxnSpPr>
            <a:endCxn id="59" idx="1"/>
          </p:cNvCxnSpPr>
          <p:nvPr/>
        </p:nvCxnSpPr>
        <p:spPr>
          <a:xfrm>
            <a:off x="3428718" y="5411644"/>
            <a:ext cx="581834" cy="353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36583" y="125070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TelloRun.py</a:t>
            </a:r>
            <a:endParaRPr lang="en-SG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8815137" y="598613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DJI </a:t>
            </a:r>
            <a:r>
              <a:rPr lang="en-US" sz="1400" dirty="0" err="1" smtClean="0"/>
              <a:t>tello</a:t>
            </a:r>
            <a:endParaRPr lang="en-SG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307565" y="475347"/>
            <a:ext cx="320014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 smtClean="0"/>
              <a:t> program and load the configuration(such as tracks)</a:t>
            </a:r>
            <a:endParaRPr lang="en-SG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794540" y="721568"/>
            <a:ext cx="0" cy="59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620193" y="1035662"/>
            <a:ext cx="1248878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state data receive UDP server thread</a:t>
            </a:r>
            <a:endParaRPr lang="en-SG" sz="10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074123" y="721568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137138" y="1126104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state data sending UDP client</a:t>
            </a:r>
            <a:endParaRPr lang="en-SG" sz="10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7869071" y="1312661"/>
            <a:ext cx="1195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299978" y="1732727"/>
            <a:ext cx="1248878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Video Stream receive UDP server thread</a:t>
            </a:r>
            <a:endParaRPr lang="en-SG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9147243" y="1809671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video data sending UDP client</a:t>
            </a:r>
            <a:endParaRPr lang="en-SG" sz="10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6449684" y="770893"/>
            <a:ext cx="0" cy="95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1"/>
          </p:cNvCxnSpPr>
          <p:nvPr/>
        </p:nvCxnSpPr>
        <p:spPr>
          <a:xfrm flipH="1" flipV="1">
            <a:off x="7581463" y="1993819"/>
            <a:ext cx="156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6054291" y="721568"/>
            <a:ext cx="0" cy="182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93304" y="2560722"/>
            <a:ext cx="1360397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control main UI thread</a:t>
            </a:r>
            <a:endParaRPr lang="en-SG" sz="10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6629373" y="2991586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926439" y="3297884"/>
            <a:ext cx="1168921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 smtClean="0"/>
              <a:t> the </a:t>
            </a:r>
            <a:r>
              <a:rPr lang="en-US" sz="1000" dirty="0" err="1" smtClean="0"/>
              <a:t>Tello</a:t>
            </a:r>
            <a:r>
              <a:rPr lang="en-US" sz="1000" dirty="0" smtClean="0"/>
              <a:t> control UDP client</a:t>
            </a:r>
            <a:endParaRPr lang="en-SG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9100973" y="3297884"/>
            <a:ext cx="1285043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control data sending UDP client</a:t>
            </a:r>
            <a:endParaRPr lang="en-SG" sz="1000" dirty="0"/>
          </a:p>
        </p:txBody>
      </p:sp>
      <p:cxnSp>
        <p:nvCxnSpPr>
          <p:cNvPr id="90" name="Straight Arrow Connector 89"/>
          <p:cNvCxnSpPr>
            <a:stCxn id="89" idx="1"/>
          </p:cNvCxnSpPr>
          <p:nvPr/>
        </p:nvCxnSpPr>
        <p:spPr>
          <a:xfrm flipH="1" flipV="1">
            <a:off x="7085257" y="3433397"/>
            <a:ext cx="2015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93304" y="4031314"/>
            <a:ext cx="1875767" cy="178510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Main Periodic call back(10ms):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Handle user control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Send track </a:t>
            </a:r>
            <a:r>
              <a:rPr lang="en-US" sz="1000" dirty="0" err="1" smtClean="0"/>
              <a:t>cmd</a:t>
            </a:r>
            <a:r>
              <a:rPr lang="en-US" sz="1000" dirty="0" smtClean="0"/>
              <a:t> setting.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UI panels.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Video View.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</a:t>
            </a:r>
            <a:r>
              <a:rPr lang="en-US" sz="1000" dirty="0" smtClean="0"/>
              <a:t>e the drone detail state.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sensor data.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Send </a:t>
            </a:r>
            <a:r>
              <a:rPr lang="en-US" sz="1000" dirty="0" err="1" smtClean="0"/>
              <a:t>cmd</a:t>
            </a:r>
            <a:r>
              <a:rPr lang="en-US" sz="1000" dirty="0" smtClean="0"/>
              <a:t> to keep drone alive.</a:t>
            </a:r>
            <a:endParaRPr lang="en-US" sz="1000" dirty="0" smtClean="0"/>
          </a:p>
          <a:p>
            <a:r>
              <a:rPr lang="en-US" sz="1000" dirty="0" smtClean="0"/>
              <a:t> </a:t>
            </a:r>
            <a:endParaRPr lang="en-SG" sz="10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616155" y="3697994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8213" y="418926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5562600" y="200025"/>
            <a:ext cx="28575" cy="64557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5" y="1265274"/>
            <a:ext cx="6995323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8" y="327378"/>
            <a:ext cx="64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design(31/05/2019</a:t>
            </a:r>
            <a:r>
              <a:rPr lang="en-US" dirty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55567" y="0"/>
            <a:ext cx="74058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Hard cord key + IV as parameters 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b="1" dirty="0" smtClean="0"/>
              <a:t>Action</a:t>
            </a:r>
            <a:r>
              <a:rPr lang="en-US" sz="100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Create a AES256 cipher operator by load the key and IV.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Encrypt the input buffer[</a:t>
            </a:r>
            <a:r>
              <a:rPr lang="en-US" sz="1000" dirty="0" err="1" smtClean="0"/>
              <a:t>dataBytes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 smtClean="0"/>
              <a:t>ciphBytes</a:t>
            </a:r>
            <a:r>
              <a:rPr lang="en-US" sz="100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Decrypt the input </a:t>
            </a:r>
            <a:r>
              <a:rPr lang="en-US" sz="1000" dirty="0"/>
              <a:t>buffer[</a:t>
            </a:r>
            <a:r>
              <a:rPr lang="en-US" sz="1000" dirty="0" err="1"/>
              <a:t>ciphBytes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/>
              <a:t>dataBytes</a:t>
            </a:r>
            <a:r>
              <a:rPr lang="en-US" sz="1000" dirty="0" smtClean="0"/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3638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3929" y="2929301"/>
            <a:ext cx="66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OPTEE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 [5007]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229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request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108743" y="2886749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45776" y="2882530"/>
            <a:ext cx="3765877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5" y="3134827"/>
            <a:ext cx="167443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 request  and get challenge 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72688" y="3238305"/>
            <a:ext cx="265283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46685" y="3120462"/>
            <a:ext cx="107904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Calculate SW-ATT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49156" y="3716079"/>
            <a:ext cx="260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445359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 by AES256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605" y="3379065"/>
            <a:ext cx="1384" cy="10001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16223" y="3379065"/>
            <a:ext cx="1246618" cy="22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13000" y="3615469"/>
            <a:ext cx="192248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 </a:t>
            </a:r>
            <a:r>
              <a:rPr lang="en-US" sz="800" b="1" dirty="0"/>
              <a:t>Call OPTEE  Invoke AES </a:t>
            </a:r>
            <a:r>
              <a:rPr lang="en-US" sz="800" b="1" dirty="0" smtClean="0"/>
              <a:t>encrypt request  </a:t>
            </a:r>
            <a:r>
              <a:rPr lang="en-US" sz="800" b="1" dirty="0"/>
              <a:t>and  </a:t>
            </a:r>
            <a:r>
              <a:rPr lang="en-US" sz="800" b="1" dirty="0" smtClean="0"/>
              <a:t>encrypted SW-ATT output</a:t>
            </a:r>
            <a:endParaRPr lang="en-SG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96310" y="3695532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9.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SWATT</a:t>
            </a:r>
            <a:endParaRPr lang="en-SG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257301" y="356678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Decode the message and verify the SWATT value</a:t>
            </a:r>
            <a:endParaRPr lang="en-SG" sz="8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291896" y="3851754"/>
            <a:ext cx="8767" cy="51990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6881913" y="4597304"/>
            <a:ext cx="767969" cy="430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 need to protect 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16357" y="3379065"/>
            <a:ext cx="0" cy="119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design(29/05/2019)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6" y="3134827"/>
            <a:ext cx="1100191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49989" y="3394167"/>
            <a:ext cx="0" cy="92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 Application</a:t>
            </a:r>
            <a:endParaRPr lang="en-US" sz="1200" b="1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design(10/07/2019)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67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Application</a:t>
            </a:r>
          </a:p>
          <a:p>
            <a:endParaRPr lang="en-US" sz="1000" b="1" dirty="0"/>
          </a:p>
          <a:p>
            <a:r>
              <a:rPr lang="en-US" sz="1000" dirty="0" smtClean="0"/>
              <a:t>TA-UUID[7aaaf200-2450-11e4-abe2-0002a5d5c51b]</a:t>
            </a:r>
          </a:p>
          <a:p>
            <a:endParaRPr lang="en-US" sz="1000" dirty="0" smtClean="0"/>
          </a:p>
          <a:p>
            <a:r>
              <a:rPr lang="en-US" sz="1000" dirty="0" smtClean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AES default Key, AES IV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</a:t>
            </a:r>
            <a:r>
              <a:rPr lang="en-US" sz="900" dirty="0" smtClean="0"/>
              <a:t>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File address block range.</a:t>
            </a:r>
          </a:p>
          <a:p>
            <a:endParaRPr lang="en-US" sz="900" dirty="0" smtClean="0"/>
          </a:p>
          <a:p>
            <a:r>
              <a:rPr lang="en-US" sz="1000" dirty="0" smtClean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Accept the </a:t>
            </a:r>
            <a:r>
              <a:rPr lang="en-US" sz="900" dirty="0" err="1" smtClean="0"/>
              <a:t>trustClient</a:t>
            </a:r>
            <a:r>
              <a:rPr lang="en-US" sz="900" dirty="0" smtClean="0"/>
              <a:t>(normal word) 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default AES-Key,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,  get session key. =&gt; Set AES session 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  and get challenge str. 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Create first </a:t>
            </a:r>
            <a:r>
              <a:rPr lang="en-US" sz="900" dirty="0" err="1" smtClean="0"/>
              <a:t>randomSeed</a:t>
            </a:r>
            <a:r>
              <a:rPr lang="en-US" sz="900" dirty="0" smtClean="0"/>
              <a:t> and extract challenge string =&gt; random file byte’s address + state list.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Do SWATT calculation for input byte, refresh all the TA(</a:t>
            </a:r>
            <a:r>
              <a:rPr lang="en-US" sz="900" dirty="0" err="1" smtClean="0"/>
              <a:t>trustWorld</a:t>
            </a:r>
            <a:r>
              <a:rPr lang="en-US" sz="900" dirty="0" smtClean="0"/>
              <a:t>) inside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Return to step 3, repeat n times.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Finished all and get the final SWATT </a:t>
            </a:r>
            <a:r>
              <a:rPr lang="en-US" sz="900" dirty="0" err="1" smtClean="0"/>
              <a:t>int</a:t>
            </a:r>
            <a:r>
              <a:rPr lang="en-US" sz="900" dirty="0" smtClean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AES-session Key, encrypt SWATT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-Key, decrypt </a:t>
            </a:r>
            <a:r>
              <a:rPr lang="en-US" sz="900" dirty="0" err="1"/>
              <a:t>msg</a:t>
            </a:r>
            <a:r>
              <a:rPr lang="en-US" sz="900" dirty="0" smtClean="0"/>
              <a:t>, get server verify result. 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Server thread</a:t>
            </a:r>
            <a:r>
              <a:rPr lang="en-US" b="1" dirty="0" smtClean="0"/>
              <a:t>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0 . Init TCP client  and load </a:t>
            </a:r>
            <a:r>
              <a:rPr lang="en-US" sz="800" b="1" dirty="0"/>
              <a:t>c</a:t>
            </a:r>
            <a:r>
              <a:rPr lang="en-US" sz="800" b="1" dirty="0" smtClean="0"/>
              <a:t>onfig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2.2 - Load AES256 key + IV </a:t>
            </a:r>
          </a:p>
          <a:p>
            <a:r>
              <a:rPr lang="en-US" sz="800" b="1" dirty="0" smtClean="0"/>
              <a:t>=&gt; Create random 32B session key </a:t>
            </a:r>
            <a:br>
              <a:rPr lang="en-US" sz="800" b="1" dirty="0" smtClean="0"/>
            </a:br>
            <a:r>
              <a:rPr lang="en-US" sz="800" b="1" dirty="0" smtClean="0"/>
              <a:t>=&gt;  </a:t>
            </a:r>
            <a:r>
              <a:rPr lang="en-US" sz="800" b="1" dirty="0"/>
              <a:t>Encrypt </a:t>
            </a:r>
            <a:r>
              <a:rPr lang="en-US" sz="800" b="1" dirty="0" smtClean="0"/>
              <a:t>session key 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/>
              <a:t> </a:t>
            </a:r>
            <a:r>
              <a:rPr lang="en-US" sz="800" b="1" dirty="0" smtClean="0"/>
              <a:t>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46855" y="1460576"/>
            <a:ext cx="29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Login request:  </a:t>
            </a:r>
            <a:r>
              <a:rPr lang="en-US" sz="800" dirty="0" err="1" smtClean="0"/>
              <a:t>F;Gateway_ID;Program_V;Key_Version;C_Len</a:t>
            </a:r>
            <a:r>
              <a:rPr lang="en-US" sz="800" dirty="0" smtClean="0"/>
              <a:t>, m, n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session key 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TA(</a:t>
            </a:r>
            <a:r>
              <a:rPr lang="en-US" sz="800" b="1" dirty="0" err="1" smtClean="0"/>
              <a:t>TrustZone</a:t>
            </a:r>
            <a:r>
              <a:rPr lang="en-US" sz="800" b="1" dirty="0" smtClean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3.1 Load file in memory and fetch bytes based on the </a:t>
            </a:r>
            <a:r>
              <a:rPr lang="en-US" sz="800" b="1" dirty="0" err="1" smtClean="0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3 x m </a:t>
            </a:r>
          </a:p>
          <a:p>
            <a:r>
              <a:rPr lang="en-US" sz="1050" u="sng" dirty="0" err="1" smtClean="0"/>
              <a:t>Addr</a:t>
            </a:r>
            <a:r>
              <a:rPr lang="en-US" sz="1050" u="sng" dirty="0" smtClean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Forward new init seed, swat-seed, state[n], file bytes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</a:t>
            </a:r>
            <a:r>
              <a:rPr lang="en-US" sz="800" b="1" dirty="0" smtClean="0"/>
              <a:t>. Load the encrypted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5.1 Decrypt the SWATT feed back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Forward encrypted feedback 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7.1 Load verification result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- Verify success =&gt; Terminate </a:t>
            </a:r>
          </a:p>
          <a:p>
            <a:r>
              <a:rPr lang="en-US" sz="800" b="1" dirty="0" smtClean="0"/>
              <a:t>-  Verify failed =&gt; Remove the checked program. ( or return to step 2 ) </a:t>
            </a:r>
          </a:p>
          <a:p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Check the program running status , System library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</a:t>
            </a:r>
            <a:r>
              <a:rPr lang="en-US" sz="800" b="1" dirty="0" smtClean="0"/>
              <a:t>.  Decrypt the message  and save the </a:t>
            </a:r>
            <a:r>
              <a:rPr lang="en-US" sz="800" b="1" dirty="0"/>
              <a:t>program running</a:t>
            </a:r>
            <a:r>
              <a:rPr lang="en-US" sz="800" b="1" dirty="0" smtClean="0"/>
              <a:t>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Session key setup confirm</a:t>
            </a:r>
            <a:endParaRPr lang="en-SG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Create the random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Challenge string based on the </a:t>
            </a:r>
            <a:r>
              <a:rPr lang="en-US" sz="800" b="1" dirty="0" err="1" smtClean="0"/>
              <a:t>C_len</a:t>
            </a:r>
            <a:r>
              <a:rPr lang="en-US" sz="800" b="1" dirty="0" smtClean="0"/>
              <a:t> and encrypted the msg.</a:t>
            </a:r>
            <a:endParaRPr lang="en-SG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challenge string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 </a:t>
            </a:r>
            <a:endParaRPr lang="en-SG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898" y="269507"/>
            <a:ext cx="10549288" cy="6246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96691" y="1328286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96691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5841" y="5407799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383032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34375" y="2502568"/>
            <a:ext cx="471638" cy="128978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5253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201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492944" y="3359217"/>
            <a:ext cx="3898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61324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11517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54228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 rot="16200000">
            <a:off x="9000862" y="2913211"/>
            <a:ext cx="738664" cy="309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Line Callout 1 (Border and Accent Bar) 28"/>
          <p:cNvSpPr/>
          <p:nvPr/>
        </p:nvSpPr>
        <p:spPr>
          <a:xfrm flipH="1">
            <a:off x="7034241" y="2525828"/>
            <a:ext cx="1509966" cy="240631"/>
          </a:xfrm>
          <a:prstGeom prst="accentBorderCallout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station</a:t>
            </a:r>
            <a:endParaRPr lang="en-SG" dirty="0"/>
          </a:p>
        </p:txBody>
      </p:sp>
      <p:sp>
        <p:nvSpPr>
          <p:cNvPr id="30" name="Right Arrow 29"/>
          <p:cNvSpPr/>
          <p:nvPr/>
        </p:nvSpPr>
        <p:spPr>
          <a:xfrm>
            <a:off x="9631690" y="2552738"/>
            <a:ext cx="317634" cy="22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ight Arrow 31"/>
          <p:cNvSpPr/>
          <p:nvPr/>
        </p:nvSpPr>
        <p:spPr>
          <a:xfrm rot="10800000">
            <a:off x="9631690" y="3437390"/>
            <a:ext cx="341511" cy="28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6979" y="614235"/>
            <a:ext cx="171909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786513" y="614235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6001351" y="105878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9713" y="3107745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6651057" y="614235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676979" y="705934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24403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51057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" name="Rectangle 1"/>
          <p:cNvSpPr/>
          <p:nvPr/>
        </p:nvSpPr>
        <p:spPr>
          <a:xfrm>
            <a:off x="3320716" y="1140593"/>
            <a:ext cx="1183907" cy="2257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0. Load config file </a:t>
            </a:r>
            <a:endParaRPr lang="en-SG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04623" y="1251284"/>
            <a:ext cx="25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4755045" y="1068288"/>
            <a:ext cx="293405" cy="36599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455471" y="166517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97130" y="1665173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55471" y="1665173"/>
            <a:ext cx="1241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83856" y="136690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63708" y="1991808"/>
            <a:ext cx="1135592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1. OPTEE session</a:t>
            </a:r>
            <a:endParaRPr lang="en-SG" sz="1100" dirty="0"/>
          </a:p>
        </p:txBody>
      </p:sp>
      <p:sp>
        <p:nvSpPr>
          <p:cNvPr id="30" name="Rectangle 29"/>
          <p:cNvSpPr/>
          <p:nvPr/>
        </p:nvSpPr>
        <p:spPr>
          <a:xfrm>
            <a:off x="4168340" y="2000009"/>
            <a:ext cx="1057579" cy="226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TCP Client</a:t>
            </a:r>
            <a:endParaRPr lang="en-SG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55471" y="2226202"/>
            <a:ext cx="0" cy="29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53279" y="2535978"/>
            <a:ext cx="1448410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Tee-supplicant service</a:t>
            </a:r>
            <a:endParaRPr lang="en-SG" sz="1100" dirty="0"/>
          </a:p>
        </p:txBody>
      </p:sp>
      <p:sp>
        <p:nvSpPr>
          <p:cNvPr id="35" name="Rectangle 34"/>
          <p:cNvSpPr/>
          <p:nvPr/>
        </p:nvSpPr>
        <p:spPr>
          <a:xfrm>
            <a:off x="2863514" y="3175214"/>
            <a:ext cx="1168468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OPTEE driver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455471" y="2770372"/>
            <a:ext cx="0" cy="40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18147" y="1068288"/>
            <a:ext cx="142453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2. Accept OPTEE connection</a:t>
            </a:r>
            <a:endParaRPr lang="en-SG" sz="1100" dirty="0"/>
          </a:p>
        </p:txBody>
      </p:sp>
      <p:cxnSp>
        <p:nvCxnSpPr>
          <p:cNvPr id="40" name="Elbow Connector 39"/>
          <p:cNvCxnSpPr>
            <a:stCxn id="35" idx="1"/>
            <a:endCxn id="38" idx="3"/>
          </p:cNvCxnSpPr>
          <p:nvPr/>
        </p:nvCxnSpPr>
        <p:spPr>
          <a:xfrm rot="10800000">
            <a:off x="2242686" y="1251285"/>
            <a:ext cx="620828" cy="2041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2109" y="111143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380144" y="10587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6786814" y="1068288"/>
            <a:ext cx="1866298" cy="2980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3. Accept the TCP connection  </a:t>
            </a:r>
            <a:endParaRPr lang="en-SG" sz="1100" dirty="0"/>
          </a:p>
        </p:txBody>
      </p:sp>
      <p:cxnSp>
        <p:nvCxnSpPr>
          <p:cNvPr id="50" name="Elbow Connector 49"/>
          <p:cNvCxnSpPr>
            <a:stCxn id="30" idx="3"/>
            <a:endCxn id="48" idx="1"/>
          </p:cNvCxnSpPr>
          <p:nvPr/>
        </p:nvCxnSpPr>
        <p:spPr>
          <a:xfrm flipV="1">
            <a:off x="5225919" y="1217331"/>
            <a:ext cx="1560895" cy="895775"/>
          </a:xfrm>
          <a:prstGeom prst="bentConnector3">
            <a:avLst>
              <a:gd name="adj1" fmla="val 37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90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27974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00509" y="797110"/>
            <a:ext cx="2358190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1"/>
            <a:ext cx="2608446" cy="194014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27371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9086" y="3246576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569951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11199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159838" y="1217210"/>
            <a:ext cx="162185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key[A]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" y="1217210"/>
            <a:ext cx="365992" cy="36599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909468" y="1400206"/>
            <a:ext cx="2070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81697" y="1400206"/>
            <a:ext cx="45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37218" y="3211374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53737" y="1123207"/>
            <a:ext cx="604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Key ID</a:t>
            </a:r>
            <a:endParaRPr lang="en-US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71424"/>
            <a:ext cx="1433571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Login message </a:t>
            </a:r>
            <a:endParaRPr lang="en-SG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548367" y="1379058"/>
            <a:ext cx="2347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919704" y="1271424"/>
            <a:ext cx="1054461" cy="21735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Parse message </a:t>
            </a:r>
            <a:endParaRPr lang="en-SG" sz="1100" dirty="0"/>
          </a:p>
        </p:txBody>
      </p:sp>
      <p:sp>
        <p:nvSpPr>
          <p:cNvPr id="51" name="Rectangle 50"/>
          <p:cNvSpPr/>
          <p:nvPr/>
        </p:nvSpPr>
        <p:spPr>
          <a:xfrm>
            <a:off x="5524308" y="1196405"/>
            <a:ext cx="2092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F;Gateway_ID;Program_V;Key_ID;C_Len</a:t>
            </a:r>
            <a:r>
              <a:rPr lang="en-US" sz="800" dirty="0"/>
              <a:t>, m, n</a:t>
            </a:r>
            <a:endParaRPr lang="en-SG" sz="800" dirty="0"/>
          </a:p>
        </p:txBody>
      </p:sp>
      <p:sp>
        <p:nvSpPr>
          <p:cNvPr id="52" name="Rectangle 51"/>
          <p:cNvSpPr/>
          <p:nvPr/>
        </p:nvSpPr>
        <p:spPr>
          <a:xfrm>
            <a:off x="7339264" y="1702743"/>
            <a:ext cx="1634901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AES56Key [A] based </a:t>
            </a:r>
            <a:r>
              <a:rPr lang="en-US" sz="1100" smtClean="0"/>
              <a:t>on Key ID </a:t>
            </a:r>
            <a:r>
              <a:rPr lang="en-US" sz="1100" dirty="0" smtClean="0"/>
              <a:t>form DB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8117706" y="149165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339264" y="2295180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session AES56Key[B] and encrypted the key [B] by [A]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6" y="209183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114796" y="1702743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59" name="Elbow Connector 58"/>
          <p:cNvCxnSpPr>
            <a:stCxn id="55" idx="1"/>
          </p:cNvCxnSpPr>
          <p:nvPr/>
        </p:nvCxnSpPr>
        <p:spPr>
          <a:xfrm rot="10800000">
            <a:off x="5667376" y="1828800"/>
            <a:ext cx="1671889" cy="656760"/>
          </a:xfrm>
          <a:prstGeom prst="bentConnector3">
            <a:avLst>
              <a:gd name="adj1" fmla="val 340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1"/>
          </p:cNvCxnSpPr>
          <p:nvPr/>
        </p:nvCxnSpPr>
        <p:spPr>
          <a:xfrm flipH="1" flipV="1">
            <a:off x="2619375" y="1828799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31058" y="1694334"/>
            <a:ext cx="1982642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 [A] and get the session key [B]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7339264" y="2909861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SWATT challenge string and encrypt by session key[B]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8117706" y="267593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9331844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8997923" y="1893122"/>
            <a:ext cx="333921" cy="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104624" y="2312732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72" name="Elbow Connector 71"/>
          <p:cNvCxnSpPr>
            <a:stCxn id="64" idx="1"/>
            <a:endCxn id="70" idx="3"/>
          </p:cNvCxnSpPr>
          <p:nvPr/>
        </p:nvCxnSpPr>
        <p:spPr>
          <a:xfrm rot="10800000">
            <a:off x="5657204" y="244151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2578472" y="2438443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20356" y="2238500"/>
            <a:ext cx="1982642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SWATT challenge by Key [B] and store in trust app buffer.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0031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2512</Words>
  <Application>Microsoft Office PowerPoint</Application>
  <PresentationFormat>Widescreen</PresentationFormat>
  <Paragraphs>598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180</cp:revision>
  <dcterms:created xsi:type="dcterms:W3CDTF">2019-05-08T09:30:57Z</dcterms:created>
  <dcterms:modified xsi:type="dcterms:W3CDTF">2019-10-22T07:04:00Z</dcterms:modified>
</cp:coreProperties>
</file>