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shop" initials="w" lastIdx="1" clrIdx="0">
    <p:extLst>
      <p:ext uri="{19B8F6BF-5375-455C-9EA6-DF929625EA0E}">
        <p15:presenceInfo xmlns:p15="http://schemas.microsoft.com/office/powerpoint/2012/main" userId="worksh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1" autoAdjust="0"/>
  </p:normalViewPr>
  <p:slideViewPr>
    <p:cSldViewPr>
      <p:cViewPr varScale="1">
        <p:scale>
          <a:sx n="91" d="100"/>
          <a:sy n="91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/>
          <a:r>
            <a:rPr lang="en-US" sz="1400" b="1" dirty="0" smtClean="0"/>
            <a:t>Week4</a:t>
          </a:r>
          <a:br>
            <a:rPr lang="en-US" sz="1400" b="1" dirty="0" smtClean="0"/>
          </a:br>
          <a:r>
            <a:rPr lang="en-US" sz="1400" b="1" dirty="0" smtClean="0"/>
            <a:t>Shadow box setup and fix problem </a:t>
          </a:r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pPr algn="l"/>
          <a:r>
            <a:rPr lang="en-US" b="1" dirty="0" smtClean="0"/>
            <a:t>Week5</a:t>
          </a:r>
        </a:p>
        <a:p>
          <a:pPr algn="l"/>
          <a:r>
            <a:rPr lang="en-US" b="1" dirty="0" smtClean="0"/>
            <a:t>Shadow box test + Monitor </a:t>
          </a:r>
          <a:endParaRPr lang="en-US" b="1" dirty="0" smtClean="0"/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pPr algn="l"/>
          <a:r>
            <a:rPr lang="en-US" b="1" dirty="0" smtClean="0"/>
            <a:t>now</a:t>
          </a:r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3464" y="1011193"/>
          <a:ext cx="3029271" cy="5588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Week4</a:t>
          </a:r>
          <a:br>
            <a:rPr lang="en-US" sz="1400" b="1" kern="1200" dirty="0" smtClean="0"/>
          </a:br>
          <a:r>
            <a:rPr lang="en-US" sz="1400" b="1" kern="1200" dirty="0" smtClean="0"/>
            <a:t>Shadow box setup and fix problem </a:t>
          </a:r>
        </a:p>
      </dsp:txBody>
      <dsp:txXfrm>
        <a:off x="3464" y="1011193"/>
        <a:ext cx="2889570" cy="558803"/>
      </dsp:txXfrm>
    </dsp:sp>
    <dsp:sp modelId="{09078936-657C-4570-81A2-333A05E4079D}">
      <dsp:nvSpPr>
        <dsp:cNvPr id="0" name=""/>
        <dsp:cNvSpPr/>
      </dsp:nvSpPr>
      <dsp:spPr>
        <a:xfrm>
          <a:off x="2464705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Shadow box test + Monitor </a:t>
          </a:r>
          <a:endParaRPr lang="en-US" sz="1400" b="1" kern="1200" dirty="0" smtClean="0"/>
        </a:p>
      </dsp:txBody>
      <dsp:txXfrm>
        <a:off x="2744107" y="1011193"/>
        <a:ext cx="2470468" cy="558803"/>
      </dsp:txXfrm>
    </dsp:sp>
    <dsp:sp modelId="{79FE03FA-5146-4E59-BC7C-1FB306C0EE3F}">
      <dsp:nvSpPr>
        <dsp:cNvPr id="0" name=""/>
        <dsp:cNvSpPr/>
      </dsp:nvSpPr>
      <dsp:spPr>
        <a:xfrm>
          <a:off x="4850299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now</a:t>
          </a:r>
        </a:p>
      </dsp:txBody>
      <dsp:txXfrm>
        <a:off x="5129701" y="1011193"/>
        <a:ext cx="2470468" cy="5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F588-ED66-4570-B234-70B7FFB37C17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2ED67-2211-422C-A755-32A190F8C8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6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5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B870-986B-4AFA-A56E-C9F2AE265083}" type="datetimeFigureOut">
              <a:rPr lang="zh-CN" altLang="en-US" smtClean="0"/>
              <a:pPr/>
              <a:t>2019/4/29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6616" y="1159249"/>
            <a:ext cx="7740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Finished </a:t>
            </a:r>
            <a:r>
              <a:rPr lang="en-US" b="1" dirty="0" smtClean="0">
                <a:solidFill>
                  <a:schemeClr val="tx2"/>
                </a:solidFill>
              </a:rPr>
              <a:t>tasks:</a:t>
            </a: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Set up  and tested </a:t>
            </a:r>
            <a:r>
              <a:rPr lang="en-US" sz="1400" b="1" dirty="0" smtClean="0">
                <a:solidFill>
                  <a:schemeClr val="tx2"/>
                </a:solidFill>
              </a:rPr>
              <a:t>Shadowbox[v2</a:t>
            </a:r>
            <a:r>
              <a:rPr lang="en-US" sz="1400" b="1" dirty="0">
                <a:solidFill>
                  <a:schemeClr val="tx2"/>
                </a:solidFill>
              </a:rPr>
              <a:t>] ARM </a:t>
            </a:r>
            <a:r>
              <a:rPr lang="en-US" sz="1400" b="1" dirty="0" smtClean="0">
                <a:solidFill>
                  <a:schemeClr val="tx2"/>
                </a:solidFill>
              </a:rPr>
              <a:t>Trust Zone-based </a:t>
            </a:r>
            <a:r>
              <a:rPr lang="en-US" sz="1400" b="1" dirty="0" smtClean="0">
                <a:solidFill>
                  <a:schemeClr val="tx2"/>
                </a:solidFill>
              </a:rPr>
              <a:t>kernel protector on Raspberry PI.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Used Shadowbox to protect the </a:t>
            </a:r>
            <a:r>
              <a:rPr lang="en-US" sz="1400" b="1" dirty="0" smtClean="0">
                <a:solidFill>
                  <a:schemeClr val="tx2"/>
                </a:solidFill>
              </a:rPr>
              <a:t>Raspbain</a:t>
            </a:r>
            <a:r>
              <a:rPr lang="en-US" sz="1400" b="1" dirty="0" smtClean="0">
                <a:solidFill>
                  <a:schemeClr val="tx2"/>
                </a:solidFill>
              </a:rPr>
              <a:t> Linux kernel.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Enabled IMA-measurement to protect the executable file on the system.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Singtel</a:t>
            </a:r>
            <a:r>
              <a:rPr lang="en-US" sz="1400" b="1" dirty="0" smtClean="0">
                <a:solidFill>
                  <a:schemeClr val="tx2"/>
                </a:solidFill>
              </a:rPr>
              <a:t> program “</a:t>
            </a:r>
            <a:r>
              <a:rPr lang="en-US" sz="1400" b="1" dirty="0" smtClean="0">
                <a:solidFill>
                  <a:schemeClr val="tx2"/>
                </a:solidFill>
              </a:rPr>
              <a:t>msensing</a:t>
            </a:r>
            <a:r>
              <a:rPr lang="en-US" sz="1400" b="1" dirty="0" smtClean="0">
                <a:solidFill>
                  <a:schemeClr val="tx2"/>
                </a:solidFill>
              </a:rPr>
              <a:t>” programing </a:t>
            </a:r>
            <a:r>
              <a:rPr lang="en-US" sz="1400" b="1" dirty="0" smtClean="0">
                <a:solidFill>
                  <a:schemeClr val="tx2"/>
                </a:solidFill>
              </a:rPr>
              <a:t>process level </a:t>
            </a:r>
            <a:r>
              <a:rPr lang="en-US" sz="1400" b="1" dirty="0" smtClean="0">
                <a:solidFill>
                  <a:schemeClr val="tx2"/>
                </a:solidFill>
              </a:rPr>
              <a:t>check.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616" y="3048744"/>
            <a:ext cx="80953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Problem: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1. </a:t>
            </a:r>
            <a:r>
              <a:rPr lang="en-US" sz="1400" b="1" dirty="0" smtClean="0">
                <a:solidFill>
                  <a:schemeClr val="tx2"/>
                </a:solidFill>
              </a:rPr>
              <a:t>Shadowbox </a:t>
            </a:r>
            <a:r>
              <a:rPr lang="en-US" sz="1400" b="1" dirty="0" smtClean="0">
                <a:solidFill>
                  <a:schemeClr val="tx2"/>
                </a:solidFill>
              </a:rPr>
              <a:t>set up step</a:t>
            </a:r>
            <a:r>
              <a:rPr lang="en-US" sz="1400" b="1" dirty="0">
                <a:solidFill>
                  <a:schemeClr val="tx2"/>
                </a:solidFill>
              </a:rPr>
              <a:t>: </a:t>
            </a:r>
            <a:r>
              <a:rPr lang="en-US" sz="1400" b="1" dirty="0" smtClean="0">
                <a:solidFill>
                  <a:schemeClr val="tx2"/>
                </a:solidFill>
              </a:rPr>
              <a:t>[3.6.5</a:t>
            </a:r>
            <a:r>
              <a:rPr lang="en-US" sz="1400" b="1" dirty="0">
                <a:solidFill>
                  <a:schemeClr val="tx2"/>
                </a:solidFill>
              </a:rPr>
              <a:t>. Activate Shadow-Box for ARM and Start </a:t>
            </a:r>
            <a:r>
              <a:rPr lang="en-US" sz="1400" b="1" dirty="0" smtClean="0">
                <a:solidFill>
                  <a:schemeClr val="tx2"/>
                </a:solidFill>
              </a:rPr>
              <a:t>Secure] </a:t>
            </a:r>
            <a:r>
              <a:rPr lang="en-US" sz="1400" b="1" dirty="0" smtClean="0">
                <a:solidFill>
                  <a:schemeClr val="tx2"/>
                </a:solidFill>
              </a:rPr>
              <a:t>got error.  Solution: remake the shadow_box_client program in optee_os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and replace the copied kernel file at the file replace step.(</a:t>
            </a:r>
            <a:r>
              <a:rPr lang="en-US" sz="1100" u="sng" dirty="0" smtClean="0">
                <a:solidFill>
                  <a:schemeClr val="tx2"/>
                </a:solidFill>
              </a:rPr>
              <a:t>Additional </a:t>
            </a:r>
            <a:r>
              <a:rPr lang="en-US" sz="1100" u="sng" dirty="0">
                <a:solidFill>
                  <a:schemeClr val="tx2"/>
                </a:solidFill>
              </a:rPr>
              <a:t>Steps Need to Implement to setup shadow box on Raspberry </a:t>
            </a:r>
            <a:r>
              <a:rPr lang="en-US" sz="1100" u="sng" dirty="0" smtClean="0">
                <a:solidFill>
                  <a:schemeClr val="tx2"/>
                </a:solidFill>
              </a:rPr>
              <a:t>PI.pdf</a:t>
            </a:r>
            <a:r>
              <a:rPr lang="en-US" sz="1400" b="1" dirty="0" smtClean="0">
                <a:solidFill>
                  <a:schemeClr val="tx2"/>
                </a:solidFill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616" y="4387572"/>
            <a:ext cx="215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Under </a:t>
            </a:r>
            <a:r>
              <a:rPr lang="en-US" b="1" dirty="0" smtClean="0">
                <a:solidFill>
                  <a:schemeClr val="tx2"/>
                </a:solidFill>
              </a:rPr>
              <a:t>progress task: 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31" y="4763110"/>
            <a:ext cx="3965169" cy="19265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05" y="4707789"/>
            <a:ext cx="3976276" cy="18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0431" y="33528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8668462"/>
              </p:ext>
            </p:extLst>
          </p:nvPr>
        </p:nvGraphicFramePr>
        <p:xfrm>
          <a:off x="260431" y="2942327"/>
          <a:ext cx="7883035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431" y="4655735"/>
            <a:ext cx="22841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Follow </a:t>
            </a:r>
            <a:r>
              <a:rPr lang="en-US" sz="1400" b="1" dirty="0" smtClean="0">
                <a:solidFill>
                  <a:schemeClr val="tx2"/>
                </a:solidFill>
              </a:rPr>
              <a:t>Shadow </a:t>
            </a:r>
            <a:r>
              <a:rPr lang="en-US" sz="1400" b="1" dirty="0" smtClean="0">
                <a:solidFill>
                  <a:schemeClr val="tx2"/>
                </a:solidFill>
              </a:rPr>
              <a:t>box doc to do set up </a:t>
            </a:r>
            <a:r>
              <a:rPr lang="en-US" sz="1400" b="1" dirty="0" smtClean="0">
                <a:solidFill>
                  <a:schemeClr val="tx2"/>
                </a:solidFill>
              </a:rPr>
              <a:t>it on Raspberry </a:t>
            </a:r>
            <a:r>
              <a:rPr lang="en-US" sz="1400" b="1" dirty="0" smtClean="0">
                <a:solidFill>
                  <a:schemeClr val="tx2"/>
                </a:solidFill>
              </a:rPr>
              <a:t>PI .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Set up IMA executable file sign and protection.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Fix the problem 1. 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4674128"/>
            <a:ext cx="2438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Shadow box code check.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IMA executable file protection test.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Shadow box </a:t>
            </a:r>
            <a:r>
              <a:rPr lang="en-US" sz="1400" b="1" dirty="0">
                <a:solidFill>
                  <a:schemeClr val="tx2"/>
                </a:solidFill>
              </a:rPr>
              <a:t>L</a:t>
            </a:r>
            <a:r>
              <a:rPr lang="en-US" sz="1400" b="1" dirty="0" smtClean="0">
                <a:solidFill>
                  <a:schemeClr val="tx2"/>
                </a:solidFill>
              </a:rPr>
              <a:t>inux </a:t>
            </a:r>
            <a:r>
              <a:rPr lang="en-US" sz="1400" b="1" dirty="0" smtClean="0">
                <a:solidFill>
                  <a:schemeClr val="tx2"/>
                </a:solidFill>
              </a:rPr>
              <a:t>kernel protection test.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Executing file’s  process checking program.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 descr="https://attachments.office.net/owa/dcslyc%40nus.edu.sg/service.svc/s/GetFileAttachment?id=AAMkADMzMDMyMGQxLTAzYjktNDdhNS1hODRhLWJmNzM4OTJmNjI1YwBGAAAAAAAuLWPbSTXyRrxNbLZES2fbBwDHuJUF%2B2rBT69L5F2Pub3gAAAAAAEJAADHuJUF%2B2rBT69L5F2Pub3gAAAYYRCQAAABEgAQAF85htDa2chNlLJUi196FkA%3D&amp;X-OWA-CANARY=tg1xqrIQ-E6TT1eqTx9-DXDWV-l7zNYYoSJso5L46HNRfIoegc3s10e1ATCaLp96hWCaobTPp7E.&amp;token=eyJhbGciOiJSUzI1NiIsImtpZCI6IjA2MDBGOUY2NzQ2MjA3MzdFNzM0MDRFMjg3QzQ1QTgxOENCN0NFQjgiLCJ4NXQiOiJCZ0Q1OW5SaUJ6Zm5OQVRpaDhSYWdZeTN6cmciLCJ0eXAiOiJKV1QifQ.eyJ2ZXIiOiJFeGNoYW5nZS5DYWxsYmFjay5WMSIsImFwcGN0eHNlbmRlciI6Ik93YURvd25sb2FkQDViYTVlZjVlLTMxMDktNGU3Ny04NWJkLWNmZWIwZDM0N2U4MiIsImFwcGN0eCI6IntcIm1zZXhjaHByb3RcIjpcIm93YVwiLFwicHJpbWFyeXNpZFwiOlwiUy0xLTUtMjEtMTkxMDMxMTUxNS0zNjkxNjg1MDUxLTIzOTM0NjAwNjQtMjQ4NjE1OTdcIixcInB1aWRcIjpcIjExNTM4MDExMTUwMDcxMzMwMzlcIixcIm9pZFwiOlwiNjA5OTk4YWEtNWM3OC00N2ZlLThjZDYtNzNlODY4MmI0MzY1XCIsXCJzY29wZVwiOlwiT3dhRG93bmxvYWRcIn0iLCJuYmYiOjE1NTY1MjYxMDksImV4cCI6MTU1NjUyNjcwOSwiaXNzIjoiMDAwMDAwMDItMDAwMC0wZmYxLWNlMDAtMDAwMDAwMDAwMDAwQDViYTVlZjVlLTMxMDktNGU3Ny04NWJkLWNmZWIwZDM0N2U4MiIsImF1ZCI6IjAwMDAwMDAyLTAwMDAtMGZmMS1jZTAwLTAwMDAwMDAwMDAwMC9hdHRhY2htZW50cy5vZmZpY2UubmV0QDViYTVlZjVlLTMxMDktNGU3Ny04NWJkLWNmZWIwZDM0N2U4MiJ9.ZC5sXeiN19KISLlyNHtYBzMXNoaDnrX0JfCIkiNgged87HkuwMk5FPMnAmlZku3GZdZgu7E83SnkZb7LpJ_MQYIVpAGKZEX66JHazX43AKzETbE7KaAMRytJHBM0-e-eyhlAtH99k-RiB25dRJziVR5l12fM9_cqUD1j-nYSriLC3TjqqdUeUd5bY2TuX8vktpInBUfoCnrT8Ydh9nTYdk--Dn77jjlQnNt7Gh4G2vgcPzZH3oYIgSp4wEQoV-QQv-Kxdn_7y4xsRlxBpxacFgTZffkSExdQKgqtvVNzkQxR3PA5vlOHtTVhtZLE0PHHglw6XODxZrbamELmWMEupg&amp;owa=outlook.office.com&amp;isImagePreview=Tr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1" y="1324874"/>
            <a:ext cx="35433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13218" y="1149425"/>
            <a:ext cx="4881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Process level check: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1. Find the process </a:t>
            </a:r>
            <a:r>
              <a:rPr lang="en-US" sz="1400" b="1" dirty="0" smtClean="0">
                <a:solidFill>
                  <a:schemeClr val="tx2"/>
                </a:solidFill>
              </a:rPr>
              <a:t>which is executing </a:t>
            </a:r>
            <a:r>
              <a:rPr lang="en-US" sz="1400" b="1" dirty="0" smtClean="0">
                <a:solidFill>
                  <a:schemeClr val="tx2"/>
                </a:solidFill>
              </a:rPr>
              <a:t>“msening” </a:t>
            </a:r>
            <a:r>
              <a:rPr lang="en-US" sz="1400" b="1" dirty="0" smtClean="0">
                <a:solidFill>
                  <a:schemeClr val="tx2"/>
                </a:solidFill>
              </a:rPr>
              <a:t>program.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2 . Verify the process tree. (root-</a:t>
            </a:r>
            <a:r>
              <a:rPr lang="en-US" sz="1400" b="1" dirty="0" smtClean="0">
                <a:solidFill>
                  <a:schemeClr val="tx2"/>
                </a:solidFill>
              </a:rPr>
              <a:t>&gt;leaf) </a:t>
            </a:r>
            <a:r>
              <a:rPr lang="en-US" sz="1400" b="1" dirty="0" smtClean="0">
                <a:solidFill>
                  <a:schemeClr val="tx2"/>
                </a:solidFill>
              </a:rPr>
              <a:t>and </a:t>
            </a:r>
            <a:r>
              <a:rPr lang="en-US" sz="1400" b="1" dirty="0" smtClean="0">
                <a:solidFill>
                  <a:schemeClr val="tx2"/>
                </a:solidFill>
              </a:rPr>
              <a:t>(</a:t>
            </a:r>
            <a:r>
              <a:rPr lang="en-US" sz="1400" b="1" dirty="0" smtClean="0">
                <a:solidFill>
                  <a:schemeClr val="tx2"/>
                </a:solidFill>
              </a:rPr>
              <a:t>leaf</a:t>
            </a:r>
            <a:r>
              <a:rPr lang="en-US" sz="1400" b="1" dirty="0" smtClean="0">
                <a:solidFill>
                  <a:schemeClr val="tx2"/>
                </a:solidFill>
              </a:rPr>
              <a:t>-&gt;</a:t>
            </a:r>
            <a:r>
              <a:rPr lang="en-US" sz="1400" b="1" dirty="0" smtClean="0">
                <a:solidFill>
                  <a:schemeClr val="tx2"/>
                </a:solidFill>
              </a:rPr>
              <a:t>root)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3. 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Check the process </a:t>
            </a:r>
            <a:r>
              <a:rPr lang="en-US" sz="1400" b="1" dirty="0">
                <a:solidFill>
                  <a:schemeClr val="tx2"/>
                </a:solidFill>
              </a:rPr>
              <a:t>info</a:t>
            </a:r>
            <a:r>
              <a:rPr lang="en-US" sz="1400" b="1" dirty="0" smtClean="0">
                <a:solidFill>
                  <a:schemeClr val="tx2"/>
                </a:solidFill>
              </a:rPr>
              <a:t>.(user</a:t>
            </a:r>
            <a:r>
              <a:rPr lang="en-US" sz="1400" b="1" dirty="0">
                <a:solidFill>
                  <a:schemeClr val="tx2"/>
                </a:solidFill>
              </a:rPr>
              <a:t>, network connection info, thread process created, children process</a:t>
            </a:r>
            <a:r>
              <a:rPr lang="en-US" sz="1400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4. Verify the executed file(hash) and check the files structure of the program.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7800" y="4681718"/>
            <a:ext cx="2209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- Making the sensor firmware sign program. 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269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微软雅黑</vt:lpstr>
      <vt:lpstr>宋体</vt:lpstr>
      <vt:lpstr>Arial</vt:lpstr>
      <vt:lpstr>Calibri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 Yuancheng</dc:creator>
  <cp:lastModifiedBy>workshop</cp:lastModifiedBy>
  <cp:revision>165</cp:revision>
  <dcterms:created xsi:type="dcterms:W3CDTF">2018-09-17T15:21:26Z</dcterms:created>
  <dcterms:modified xsi:type="dcterms:W3CDTF">2019-04-29T08:54:05Z</dcterms:modified>
</cp:coreProperties>
</file>