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7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19/9/2019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57" y="1109551"/>
            <a:ext cx="3376106" cy="2611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96" y="1124174"/>
            <a:ext cx="3624191" cy="263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" y="1109551"/>
            <a:ext cx="3644323" cy="2647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" y="4024361"/>
            <a:ext cx="3644323" cy="24595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97" y="4024361"/>
            <a:ext cx="3729448" cy="2434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57" y="4024360"/>
            <a:ext cx="3376106" cy="24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84" y="1109551"/>
            <a:ext cx="9538606" cy="53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b="1" u="sng" dirty="0" smtClean="0">
                <a:solidFill>
                  <a:srgbClr val="C00000"/>
                </a:solidFill>
              </a:rPr>
              <a:t>AES </a:t>
            </a:r>
            <a:r>
              <a:rPr lang="en-US" sz="900" b="1" u="sng" dirty="0">
                <a:solidFill>
                  <a:srgbClr val="C00000"/>
                </a:solidFill>
              </a:rPr>
              <a:t>default</a:t>
            </a:r>
            <a:r>
              <a:rPr lang="en-US" sz="900" b="1" u="sng" dirty="0" smtClean="0">
                <a:solidFill>
                  <a:srgbClr val="C00000"/>
                </a:solidFill>
              </a:rPr>
              <a:t> Key List</a:t>
            </a:r>
            <a:r>
              <a:rPr lang="en-US" sz="900" dirty="0" smtClean="0"/>
              <a:t>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u="sng" dirty="0" smtClean="0">
                <a:solidFill>
                  <a:srgbClr val="C00000"/>
                </a:solidFill>
              </a:rPr>
              <a:t>Load default AES-Key, decrypt </a:t>
            </a:r>
            <a:r>
              <a:rPr lang="en-US" sz="9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900" b="1" u="sng" dirty="0" smtClean="0">
                <a:solidFill>
                  <a:srgbClr val="C00000"/>
                </a:solidFill>
              </a:rPr>
              <a:t>,  get session key. =&gt; Set AES session key, decrypt </a:t>
            </a:r>
            <a:r>
              <a:rPr lang="en-US" sz="9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900" b="1" u="sng" dirty="0" smtClean="0">
                <a:solidFill>
                  <a:srgbClr val="C00000"/>
                </a:solidFill>
              </a:rPr>
              <a:t>  and get challenge str. </a:t>
            </a:r>
            <a:endParaRPr lang="en-US" sz="900" b="1" u="sng" dirty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 err="1"/>
              <a:t>c</a:t>
            </a:r>
            <a:r>
              <a:rPr lang="en-US" sz="800" b="1" dirty="0" err="1" smtClean="0"/>
              <a:t>onfig</a:t>
            </a:r>
            <a:r>
              <a:rPr lang="en-US" sz="800" b="1" dirty="0" smtClean="0"/>
              <a:t>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2.2 - Load AES256 key + IV </a:t>
            </a:r>
          </a:p>
          <a:p>
            <a:r>
              <a:rPr lang="en-US" sz="800" b="1" u="sng" dirty="0" smtClean="0">
                <a:solidFill>
                  <a:srgbClr val="C00000"/>
                </a:solidFill>
              </a:rPr>
              <a:t>=&gt; Create random 32B session key </a:t>
            </a:r>
            <a:br>
              <a:rPr lang="en-US" sz="800" b="1" u="sng" dirty="0" smtClean="0">
                <a:solidFill>
                  <a:srgbClr val="C00000"/>
                </a:solidFill>
              </a:rPr>
            </a:br>
            <a:r>
              <a:rPr lang="en-US" sz="800" b="1" u="sng" dirty="0" smtClean="0">
                <a:solidFill>
                  <a:srgbClr val="C00000"/>
                </a:solidFill>
              </a:rPr>
              <a:t>=&gt;  </a:t>
            </a:r>
            <a:r>
              <a:rPr lang="en-US" sz="800" b="1" u="sng" dirty="0">
                <a:solidFill>
                  <a:srgbClr val="C00000"/>
                </a:solidFill>
              </a:rPr>
              <a:t>Encrypt </a:t>
            </a:r>
            <a:r>
              <a:rPr lang="en-US" sz="800" b="1" u="sng" dirty="0" smtClean="0">
                <a:solidFill>
                  <a:srgbClr val="C00000"/>
                </a:solidFill>
              </a:rPr>
              <a:t>session key 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Login request: 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F;Gateway_ID;Program_V;Key_Version;C_Len</a:t>
            </a:r>
            <a:r>
              <a:rPr lang="en-US" sz="800" b="1" u="sng" dirty="0" smtClean="0">
                <a:solidFill>
                  <a:srgbClr val="C00000"/>
                </a:solidFill>
              </a:rPr>
              <a:t>, m, n 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Forward session key 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800" b="1" u="sng" dirty="0" smtClean="0">
                <a:solidFill>
                  <a:srgbClr val="C00000"/>
                </a:solidFill>
              </a:rPr>
              <a:t> to TA(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TrustZone</a:t>
            </a:r>
            <a:r>
              <a:rPr lang="en-US" sz="800" b="1" u="sng" dirty="0" smtClean="0">
                <a:solidFill>
                  <a:srgbClr val="C00000"/>
                </a:solidFill>
              </a:rPr>
              <a:t>)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solidFill>
                  <a:srgbClr val="C00000"/>
                </a:solidFill>
              </a:rPr>
              <a:t>2</a:t>
            </a:r>
            <a:endParaRPr lang="en-SG" sz="1050" u="sng" dirty="0">
              <a:solidFill>
                <a:srgbClr val="C0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Session key setup confirm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Create the random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Swatt</a:t>
            </a:r>
            <a:r>
              <a:rPr lang="en-US" sz="800" b="1" u="sng" dirty="0" smtClean="0">
                <a:solidFill>
                  <a:srgbClr val="C00000"/>
                </a:solidFill>
              </a:rPr>
              <a:t> Challenge string based on the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C_len</a:t>
            </a:r>
            <a:r>
              <a:rPr lang="en-US" sz="800" b="1" u="sng" dirty="0" smtClean="0">
                <a:solidFill>
                  <a:srgbClr val="C00000"/>
                </a:solidFill>
              </a:rPr>
              <a:t> and encrypted the msg.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u="sng" dirty="0" smtClean="0">
                <a:solidFill>
                  <a:srgbClr val="C00000"/>
                </a:solidFill>
              </a:rPr>
              <a:t>2.3 Forward challenge string </a:t>
            </a:r>
            <a:r>
              <a:rPr lang="en-US" sz="800" b="1" u="sng" dirty="0" err="1" smtClean="0">
                <a:solidFill>
                  <a:srgbClr val="C00000"/>
                </a:solidFill>
              </a:rPr>
              <a:t>msg</a:t>
            </a:r>
            <a:r>
              <a:rPr lang="en-US" sz="800" b="1" u="sng" dirty="0" smtClean="0">
                <a:solidFill>
                  <a:srgbClr val="C00000"/>
                </a:solidFill>
              </a:rPr>
              <a:t> to TA </a:t>
            </a:r>
            <a:endParaRPr lang="en-SG" sz="800" b="1" u="sng" dirty="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rgbClr val="C00000"/>
                </a:solidFill>
              </a:rPr>
              <a:t>2</a:t>
            </a:r>
            <a:endParaRPr lang="en-SG" sz="1050" b="1" u="sng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72334" y="1467122"/>
            <a:ext cx="6933634" cy="183527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470</Words>
  <Application>Microsoft Office PowerPoint</Application>
  <PresentationFormat>Widescreen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32</cp:revision>
  <dcterms:created xsi:type="dcterms:W3CDTF">2019-05-24T03:36:18Z</dcterms:created>
  <dcterms:modified xsi:type="dcterms:W3CDTF">2019-09-19T02:36:29Z</dcterms:modified>
</cp:coreProperties>
</file>