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0" r:id="rId2"/>
    <p:sldId id="256" r:id="rId3"/>
    <p:sldId id="321" r:id="rId4"/>
    <p:sldId id="323" r:id="rId5"/>
    <p:sldId id="322" r:id="rId6"/>
    <p:sldId id="32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8E195-9A16-F093-EB11-39EBB9F9D5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48BB783-ACC1-7D69-DF2B-63D0CD7078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36AE39C1-EF3C-35A4-20CF-713219071BC8}"/>
              </a:ext>
            </a:extLst>
          </p:cNvPr>
          <p:cNvSpPr>
            <a:spLocks noGrp="1"/>
          </p:cNvSpPr>
          <p:nvPr>
            <p:ph type="dt" sz="half" idx="10"/>
          </p:nvPr>
        </p:nvSpPr>
        <p:spPr/>
        <p:txBody>
          <a:bodyPr/>
          <a:lstStyle/>
          <a:p>
            <a:fld id="{3056B748-C1FB-469A-AA2A-3BEDF5C33295}" type="datetimeFigureOut">
              <a:rPr lang="en-SG" smtClean="0"/>
              <a:t>28/7/2024</a:t>
            </a:fld>
            <a:endParaRPr lang="en-SG"/>
          </a:p>
        </p:txBody>
      </p:sp>
      <p:sp>
        <p:nvSpPr>
          <p:cNvPr id="5" name="Footer Placeholder 4">
            <a:extLst>
              <a:ext uri="{FF2B5EF4-FFF2-40B4-BE49-F238E27FC236}">
                <a16:creationId xmlns:a16="http://schemas.microsoft.com/office/drawing/2014/main" id="{9EE9F161-2EBC-C1F4-1ED9-7E9C6C67CF1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82B1552-5057-6354-7347-8D7C7AE76C97}"/>
              </a:ext>
            </a:extLst>
          </p:cNvPr>
          <p:cNvSpPr>
            <a:spLocks noGrp="1"/>
          </p:cNvSpPr>
          <p:nvPr>
            <p:ph type="sldNum" sz="quarter" idx="12"/>
          </p:nvPr>
        </p:nvSpPr>
        <p:spPr/>
        <p:txBody>
          <a:bodyPr/>
          <a:lstStyle/>
          <a:p>
            <a:fld id="{64D3B57E-66A5-4721-A614-620FE3B81079}" type="slidenum">
              <a:rPr lang="en-SG" smtClean="0"/>
              <a:t>‹#›</a:t>
            </a:fld>
            <a:endParaRPr lang="en-SG"/>
          </a:p>
        </p:txBody>
      </p:sp>
    </p:spTree>
    <p:extLst>
      <p:ext uri="{BB962C8B-B14F-4D97-AF65-F5344CB8AC3E}">
        <p14:creationId xmlns:p14="http://schemas.microsoft.com/office/powerpoint/2010/main" val="374242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8EA0-89C3-AFFE-2E84-1437C0DD58B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444AB4E-D7FE-DFAD-4CF7-25BD1B096F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4A6ABE9-328B-5FA9-C8CB-04AC16ACD4C1}"/>
              </a:ext>
            </a:extLst>
          </p:cNvPr>
          <p:cNvSpPr>
            <a:spLocks noGrp="1"/>
          </p:cNvSpPr>
          <p:nvPr>
            <p:ph type="dt" sz="half" idx="10"/>
          </p:nvPr>
        </p:nvSpPr>
        <p:spPr/>
        <p:txBody>
          <a:bodyPr/>
          <a:lstStyle/>
          <a:p>
            <a:fld id="{3056B748-C1FB-469A-AA2A-3BEDF5C33295}" type="datetimeFigureOut">
              <a:rPr lang="en-SG" smtClean="0"/>
              <a:t>28/7/2024</a:t>
            </a:fld>
            <a:endParaRPr lang="en-SG"/>
          </a:p>
        </p:txBody>
      </p:sp>
      <p:sp>
        <p:nvSpPr>
          <p:cNvPr id="5" name="Footer Placeholder 4">
            <a:extLst>
              <a:ext uri="{FF2B5EF4-FFF2-40B4-BE49-F238E27FC236}">
                <a16:creationId xmlns:a16="http://schemas.microsoft.com/office/drawing/2014/main" id="{DB6C3C5A-934D-C54B-2E12-C5EBFCAC2C9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D237677-279E-20A9-7B7C-0FD165C50B9F}"/>
              </a:ext>
            </a:extLst>
          </p:cNvPr>
          <p:cNvSpPr>
            <a:spLocks noGrp="1"/>
          </p:cNvSpPr>
          <p:nvPr>
            <p:ph type="sldNum" sz="quarter" idx="12"/>
          </p:nvPr>
        </p:nvSpPr>
        <p:spPr/>
        <p:txBody>
          <a:bodyPr/>
          <a:lstStyle/>
          <a:p>
            <a:fld id="{64D3B57E-66A5-4721-A614-620FE3B81079}" type="slidenum">
              <a:rPr lang="en-SG" smtClean="0"/>
              <a:t>‹#›</a:t>
            </a:fld>
            <a:endParaRPr lang="en-SG"/>
          </a:p>
        </p:txBody>
      </p:sp>
    </p:spTree>
    <p:extLst>
      <p:ext uri="{BB962C8B-B14F-4D97-AF65-F5344CB8AC3E}">
        <p14:creationId xmlns:p14="http://schemas.microsoft.com/office/powerpoint/2010/main" val="101858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BE2B15-06C0-5FD7-1940-39F1C4BAC2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BD19B68-28DE-C394-A24C-1FC2F73371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58155A3-9F60-729C-AF78-BB5822EEF3C0}"/>
              </a:ext>
            </a:extLst>
          </p:cNvPr>
          <p:cNvSpPr>
            <a:spLocks noGrp="1"/>
          </p:cNvSpPr>
          <p:nvPr>
            <p:ph type="dt" sz="half" idx="10"/>
          </p:nvPr>
        </p:nvSpPr>
        <p:spPr/>
        <p:txBody>
          <a:bodyPr/>
          <a:lstStyle/>
          <a:p>
            <a:fld id="{3056B748-C1FB-469A-AA2A-3BEDF5C33295}" type="datetimeFigureOut">
              <a:rPr lang="en-SG" smtClean="0"/>
              <a:t>28/7/2024</a:t>
            </a:fld>
            <a:endParaRPr lang="en-SG"/>
          </a:p>
        </p:txBody>
      </p:sp>
      <p:sp>
        <p:nvSpPr>
          <p:cNvPr id="5" name="Footer Placeholder 4">
            <a:extLst>
              <a:ext uri="{FF2B5EF4-FFF2-40B4-BE49-F238E27FC236}">
                <a16:creationId xmlns:a16="http://schemas.microsoft.com/office/drawing/2014/main" id="{0B40A122-5197-86CE-E783-F916D611D95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7F09A5E-2661-40ED-32FA-9944C6C8E818}"/>
              </a:ext>
            </a:extLst>
          </p:cNvPr>
          <p:cNvSpPr>
            <a:spLocks noGrp="1"/>
          </p:cNvSpPr>
          <p:nvPr>
            <p:ph type="sldNum" sz="quarter" idx="12"/>
          </p:nvPr>
        </p:nvSpPr>
        <p:spPr/>
        <p:txBody>
          <a:bodyPr/>
          <a:lstStyle/>
          <a:p>
            <a:fld id="{64D3B57E-66A5-4721-A614-620FE3B81079}" type="slidenum">
              <a:rPr lang="en-SG" smtClean="0"/>
              <a:t>‹#›</a:t>
            </a:fld>
            <a:endParaRPr lang="en-SG"/>
          </a:p>
        </p:txBody>
      </p:sp>
    </p:spTree>
    <p:extLst>
      <p:ext uri="{BB962C8B-B14F-4D97-AF65-F5344CB8AC3E}">
        <p14:creationId xmlns:p14="http://schemas.microsoft.com/office/powerpoint/2010/main" val="240772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5483-5775-7274-22CD-5C29E898CF3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FC14A3B-A493-AE26-C9B6-CDAC1526F6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9604BF9-2ACD-0CF7-18E8-544CD50E5A05}"/>
              </a:ext>
            </a:extLst>
          </p:cNvPr>
          <p:cNvSpPr>
            <a:spLocks noGrp="1"/>
          </p:cNvSpPr>
          <p:nvPr>
            <p:ph type="dt" sz="half" idx="10"/>
          </p:nvPr>
        </p:nvSpPr>
        <p:spPr/>
        <p:txBody>
          <a:bodyPr/>
          <a:lstStyle/>
          <a:p>
            <a:fld id="{3056B748-C1FB-469A-AA2A-3BEDF5C33295}" type="datetimeFigureOut">
              <a:rPr lang="en-SG" smtClean="0"/>
              <a:t>28/7/2024</a:t>
            </a:fld>
            <a:endParaRPr lang="en-SG"/>
          </a:p>
        </p:txBody>
      </p:sp>
      <p:sp>
        <p:nvSpPr>
          <p:cNvPr id="5" name="Footer Placeholder 4">
            <a:extLst>
              <a:ext uri="{FF2B5EF4-FFF2-40B4-BE49-F238E27FC236}">
                <a16:creationId xmlns:a16="http://schemas.microsoft.com/office/drawing/2014/main" id="{330FC81C-882D-7D7B-28F2-D796118EE7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3ABC8D0-4A3A-CB3D-7AE4-3276E5A4BA84}"/>
              </a:ext>
            </a:extLst>
          </p:cNvPr>
          <p:cNvSpPr>
            <a:spLocks noGrp="1"/>
          </p:cNvSpPr>
          <p:nvPr>
            <p:ph type="sldNum" sz="quarter" idx="12"/>
          </p:nvPr>
        </p:nvSpPr>
        <p:spPr/>
        <p:txBody>
          <a:bodyPr/>
          <a:lstStyle/>
          <a:p>
            <a:fld id="{64D3B57E-66A5-4721-A614-620FE3B81079}" type="slidenum">
              <a:rPr lang="en-SG" smtClean="0"/>
              <a:t>‹#›</a:t>
            </a:fld>
            <a:endParaRPr lang="en-SG"/>
          </a:p>
        </p:txBody>
      </p:sp>
    </p:spTree>
    <p:extLst>
      <p:ext uri="{BB962C8B-B14F-4D97-AF65-F5344CB8AC3E}">
        <p14:creationId xmlns:p14="http://schemas.microsoft.com/office/powerpoint/2010/main" val="412071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D384-84A9-6D60-65A0-7DCC6FFF0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6566955-B0FC-53E8-0E7F-8C9BEC2B25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E76FAD-D85C-7AF3-5897-3C1EBE977C5B}"/>
              </a:ext>
            </a:extLst>
          </p:cNvPr>
          <p:cNvSpPr>
            <a:spLocks noGrp="1"/>
          </p:cNvSpPr>
          <p:nvPr>
            <p:ph type="dt" sz="half" idx="10"/>
          </p:nvPr>
        </p:nvSpPr>
        <p:spPr/>
        <p:txBody>
          <a:bodyPr/>
          <a:lstStyle/>
          <a:p>
            <a:fld id="{3056B748-C1FB-469A-AA2A-3BEDF5C33295}" type="datetimeFigureOut">
              <a:rPr lang="en-SG" smtClean="0"/>
              <a:t>28/7/2024</a:t>
            </a:fld>
            <a:endParaRPr lang="en-SG"/>
          </a:p>
        </p:txBody>
      </p:sp>
      <p:sp>
        <p:nvSpPr>
          <p:cNvPr id="5" name="Footer Placeholder 4">
            <a:extLst>
              <a:ext uri="{FF2B5EF4-FFF2-40B4-BE49-F238E27FC236}">
                <a16:creationId xmlns:a16="http://schemas.microsoft.com/office/drawing/2014/main" id="{8A1639BD-CDAD-7B0F-20BB-C90E3BC3E17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B7762B4-F812-91FB-FB4B-9EC0CD7EC6FC}"/>
              </a:ext>
            </a:extLst>
          </p:cNvPr>
          <p:cNvSpPr>
            <a:spLocks noGrp="1"/>
          </p:cNvSpPr>
          <p:nvPr>
            <p:ph type="sldNum" sz="quarter" idx="12"/>
          </p:nvPr>
        </p:nvSpPr>
        <p:spPr/>
        <p:txBody>
          <a:bodyPr/>
          <a:lstStyle/>
          <a:p>
            <a:fld id="{64D3B57E-66A5-4721-A614-620FE3B81079}" type="slidenum">
              <a:rPr lang="en-SG" smtClean="0"/>
              <a:t>‹#›</a:t>
            </a:fld>
            <a:endParaRPr lang="en-SG"/>
          </a:p>
        </p:txBody>
      </p:sp>
    </p:spTree>
    <p:extLst>
      <p:ext uri="{BB962C8B-B14F-4D97-AF65-F5344CB8AC3E}">
        <p14:creationId xmlns:p14="http://schemas.microsoft.com/office/powerpoint/2010/main" val="786078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A0EC-E78C-83CF-7AF4-560B2D1133C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FBE94E4-40EB-F555-3DB7-F93F400666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A1938F2-3A2C-16BB-1006-1D0BAB86AA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37F2C15-00C9-C290-2229-7FE3381FF18F}"/>
              </a:ext>
            </a:extLst>
          </p:cNvPr>
          <p:cNvSpPr>
            <a:spLocks noGrp="1"/>
          </p:cNvSpPr>
          <p:nvPr>
            <p:ph type="dt" sz="half" idx="10"/>
          </p:nvPr>
        </p:nvSpPr>
        <p:spPr/>
        <p:txBody>
          <a:bodyPr/>
          <a:lstStyle/>
          <a:p>
            <a:fld id="{3056B748-C1FB-469A-AA2A-3BEDF5C33295}" type="datetimeFigureOut">
              <a:rPr lang="en-SG" smtClean="0"/>
              <a:t>28/7/2024</a:t>
            </a:fld>
            <a:endParaRPr lang="en-SG"/>
          </a:p>
        </p:txBody>
      </p:sp>
      <p:sp>
        <p:nvSpPr>
          <p:cNvPr id="6" name="Footer Placeholder 5">
            <a:extLst>
              <a:ext uri="{FF2B5EF4-FFF2-40B4-BE49-F238E27FC236}">
                <a16:creationId xmlns:a16="http://schemas.microsoft.com/office/drawing/2014/main" id="{5D4250E7-6C92-41DA-54AC-29DF4AE4452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C939DFD-DC58-2B82-BC07-3ACF4746BDE0}"/>
              </a:ext>
            </a:extLst>
          </p:cNvPr>
          <p:cNvSpPr>
            <a:spLocks noGrp="1"/>
          </p:cNvSpPr>
          <p:nvPr>
            <p:ph type="sldNum" sz="quarter" idx="12"/>
          </p:nvPr>
        </p:nvSpPr>
        <p:spPr/>
        <p:txBody>
          <a:bodyPr/>
          <a:lstStyle/>
          <a:p>
            <a:fld id="{64D3B57E-66A5-4721-A614-620FE3B81079}" type="slidenum">
              <a:rPr lang="en-SG" smtClean="0"/>
              <a:t>‹#›</a:t>
            </a:fld>
            <a:endParaRPr lang="en-SG"/>
          </a:p>
        </p:txBody>
      </p:sp>
    </p:spTree>
    <p:extLst>
      <p:ext uri="{BB962C8B-B14F-4D97-AF65-F5344CB8AC3E}">
        <p14:creationId xmlns:p14="http://schemas.microsoft.com/office/powerpoint/2010/main" val="111136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8C63-1528-9495-D937-5C34B54B287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B41629B-26FB-4B13-72B7-CD76DF5A5A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4E038F-01F2-3195-0A46-DCEAAE8C2B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E4BFA6C4-EA3F-9F57-5F8E-B0D94A879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C61D7-80F6-F4F7-AF8A-EB2001BDCB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F5BAFEF-F640-9777-12A7-5C2B672708E4}"/>
              </a:ext>
            </a:extLst>
          </p:cNvPr>
          <p:cNvSpPr>
            <a:spLocks noGrp="1"/>
          </p:cNvSpPr>
          <p:nvPr>
            <p:ph type="dt" sz="half" idx="10"/>
          </p:nvPr>
        </p:nvSpPr>
        <p:spPr/>
        <p:txBody>
          <a:bodyPr/>
          <a:lstStyle/>
          <a:p>
            <a:fld id="{3056B748-C1FB-469A-AA2A-3BEDF5C33295}" type="datetimeFigureOut">
              <a:rPr lang="en-SG" smtClean="0"/>
              <a:t>28/7/2024</a:t>
            </a:fld>
            <a:endParaRPr lang="en-SG"/>
          </a:p>
        </p:txBody>
      </p:sp>
      <p:sp>
        <p:nvSpPr>
          <p:cNvPr id="8" name="Footer Placeholder 7">
            <a:extLst>
              <a:ext uri="{FF2B5EF4-FFF2-40B4-BE49-F238E27FC236}">
                <a16:creationId xmlns:a16="http://schemas.microsoft.com/office/drawing/2014/main" id="{EEE28063-EB96-7C04-31DD-03E37EFEDB0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5A227CD-8260-3E4A-BC1C-056B47DD8105}"/>
              </a:ext>
            </a:extLst>
          </p:cNvPr>
          <p:cNvSpPr>
            <a:spLocks noGrp="1"/>
          </p:cNvSpPr>
          <p:nvPr>
            <p:ph type="sldNum" sz="quarter" idx="12"/>
          </p:nvPr>
        </p:nvSpPr>
        <p:spPr/>
        <p:txBody>
          <a:bodyPr/>
          <a:lstStyle/>
          <a:p>
            <a:fld id="{64D3B57E-66A5-4721-A614-620FE3B81079}" type="slidenum">
              <a:rPr lang="en-SG" smtClean="0"/>
              <a:t>‹#›</a:t>
            </a:fld>
            <a:endParaRPr lang="en-SG"/>
          </a:p>
        </p:txBody>
      </p:sp>
    </p:spTree>
    <p:extLst>
      <p:ext uri="{BB962C8B-B14F-4D97-AF65-F5344CB8AC3E}">
        <p14:creationId xmlns:p14="http://schemas.microsoft.com/office/powerpoint/2010/main" val="2768905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37F8-51A9-6F47-280F-D8BF8D60A7B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DE84A4D-66C1-4570-4CBE-2EE71A382EB7}"/>
              </a:ext>
            </a:extLst>
          </p:cNvPr>
          <p:cNvSpPr>
            <a:spLocks noGrp="1"/>
          </p:cNvSpPr>
          <p:nvPr>
            <p:ph type="dt" sz="half" idx="10"/>
          </p:nvPr>
        </p:nvSpPr>
        <p:spPr/>
        <p:txBody>
          <a:bodyPr/>
          <a:lstStyle/>
          <a:p>
            <a:fld id="{3056B748-C1FB-469A-AA2A-3BEDF5C33295}" type="datetimeFigureOut">
              <a:rPr lang="en-SG" smtClean="0"/>
              <a:t>28/7/2024</a:t>
            </a:fld>
            <a:endParaRPr lang="en-SG"/>
          </a:p>
        </p:txBody>
      </p:sp>
      <p:sp>
        <p:nvSpPr>
          <p:cNvPr id="4" name="Footer Placeholder 3">
            <a:extLst>
              <a:ext uri="{FF2B5EF4-FFF2-40B4-BE49-F238E27FC236}">
                <a16:creationId xmlns:a16="http://schemas.microsoft.com/office/drawing/2014/main" id="{6B23E55D-EC0E-7E95-0415-F9F7FA23506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5E07E93-F210-50FE-C3F2-58E389C4405F}"/>
              </a:ext>
            </a:extLst>
          </p:cNvPr>
          <p:cNvSpPr>
            <a:spLocks noGrp="1"/>
          </p:cNvSpPr>
          <p:nvPr>
            <p:ph type="sldNum" sz="quarter" idx="12"/>
          </p:nvPr>
        </p:nvSpPr>
        <p:spPr/>
        <p:txBody>
          <a:bodyPr/>
          <a:lstStyle/>
          <a:p>
            <a:fld id="{64D3B57E-66A5-4721-A614-620FE3B81079}" type="slidenum">
              <a:rPr lang="en-SG" smtClean="0"/>
              <a:t>‹#›</a:t>
            </a:fld>
            <a:endParaRPr lang="en-SG"/>
          </a:p>
        </p:txBody>
      </p:sp>
    </p:spTree>
    <p:extLst>
      <p:ext uri="{BB962C8B-B14F-4D97-AF65-F5344CB8AC3E}">
        <p14:creationId xmlns:p14="http://schemas.microsoft.com/office/powerpoint/2010/main" val="322329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13D971-133E-3B12-71D5-C8B5326369D5}"/>
              </a:ext>
            </a:extLst>
          </p:cNvPr>
          <p:cNvSpPr>
            <a:spLocks noGrp="1"/>
          </p:cNvSpPr>
          <p:nvPr>
            <p:ph type="dt" sz="half" idx="10"/>
          </p:nvPr>
        </p:nvSpPr>
        <p:spPr/>
        <p:txBody>
          <a:bodyPr/>
          <a:lstStyle/>
          <a:p>
            <a:fld id="{3056B748-C1FB-469A-AA2A-3BEDF5C33295}" type="datetimeFigureOut">
              <a:rPr lang="en-SG" smtClean="0"/>
              <a:t>28/7/2024</a:t>
            </a:fld>
            <a:endParaRPr lang="en-SG"/>
          </a:p>
        </p:txBody>
      </p:sp>
      <p:sp>
        <p:nvSpPr>
          <p:cNvPr id="3" name="Footer Placeholder 2">
            <a:extLst>
              <a:ext uri="{FF2B5EF4-FFF2-40B4-BE49-F238E27FC236}">
                <a16:creationId xmlns:a16="http://schemas.microsoft.com/office/drawing/2014/main" id="{8DF4BE99-4F6C-F8D1-D646-20CD206FD0EC}"/>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DCBA5B9-D6D5-6DF7-02E7-F12D2FBB268D}"/>
              </a:ext>
            </a:extLst>
          </p:cNvPr>
          <p:cNvSpPr>
            <a:spLocks noGrp="1"/>
          </p:cNvSpPr>
          <p:nvPr>
            <p:ph type="sldNum" sz="quarter" idx="12"/>
          </p:nvPr>
        </p:nvSpPr>
        <p:spPr/>
        <p:txBody>
          <a:bodyPr/>
          <a:lstStyle/>
          <a:p>
            <a:fld id="{64D3B57E-66A5-4721-A614-620FE3B81079}" type="slidenum">
              <a:rPr lang="en-SG" smtClean="0"/>
              <a:t>‹#›</a:t>
            </a:fld>
            <a:endParaRPr lang="en-SG"/>
          </a:p>
        </p:txBody>
      </p:sp>
    </p:spTree>
    <p:extLst>
      <p:ext uri="{BB962C8B-B14F-4D97-AF65-F5344CB8AC3E}">
        <p14:creationId xmlns:p14="http://schemas.microsoft.com/office/powerpoint/2010/main" val="280039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2A7-76DF-2D1D-1E12-38651BC0A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61ACA12-66DC-7832-1154-28A253E9C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5F414EC-4011-9469-8B5B-410D87F807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0AA615-7BCE-B211-0F8B-7802DE232A73}"/>
              </a:ext>
            </a:extLst>
          </p:cNvPr>
          <p:cNvSpPr>
            <a:spLocks noGrp="1"/>
          </p:cNvSpPr>
          <p:nvPr>
            <p:ph type="dt" sz="half" idx="10"/>
          </p:nvPr>
        </p:nvSpPr>
        <p:spPr/>
        <p:txBody>
          <a:bodyPr/>
          <a:lstStyle/>
          <a:p>
            <a:fld id="{3056B748-C1FB-469A-AA2A-3BEDF5C33295}" type="datetimeFigureOut">
              <a:rPr lang="en-SG" smtClean="0"/>
              <a:t>28/7/2024</a:t>
            </a:fld>
            <a:endParaRPr lang="en-SG"/>
          </a:p>
        </p:txBody>
      </p:sp>
      <p:sp>
        <p:nvSpPr>
          <p:cNvPr id="6" name="Footer Placeholder 5">
            <a:extLst>
              <a:ext uri="{FF2B5EF4-FFF2-40B4-BE49-F238E27FC236}">
                <a16:creationId xmlns:a16="http://schemas.microsoft.com/office/drawing/2014/main" id="{2E596911-558F-64A7-2A7D-860458EDE0F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4713DB0-E955-64D4-E0A7-5FA987A7720E}"/>
              </a:ext>
            </a:extLst>
          </p:cNvPr>
          <p:cNvSpPr>
            <a:spLocks noGrp="1"/>
          </p:cNvSpPr>
          <p:nvPr>
            <p:ph type="sldNum" sz="quarter" idx="12"/>
          </p:nvPr>
        </p:nvSpPr>
        <p:spPr/>
        <p:txBody>
          <a:bodyPr/>
          <a:lstStyle/>
          <a:p>
            <a:fld id="{64D3B57E-66A5-4721-A614-620FE3B81079}" type="slidenum">
              <a:rPr lang="en-SG" smtClean="0"/>
              <a:t>‹#›</a:t>
            </a:fld>
            <a:endParaRPr lang="en-SG"/>
          </a:p>
        </p:txBody>
      </p:sp>
    </p:spTree>
    <p:extLst>
      <p:ext uri="{BB962C8B-B14F-4D97-AF65-F5344CB8AC3E}">
        <p14:creationId xmlns:p14="http://schemas.microsoft.com/office/powerpoint/2010/main" val="191592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B728-AE8F-EB6B-6506-5C9D8F8A7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FA2EDC0-B28F-FC48-E291-5A2B8B5205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B4E97A1-699A-7429-DC1F-045920664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A4881-76E5-57F1-4AB0-9FF54A11657F}"/>
              </a:ext>
            </a:extLst>
          </p:cNvPr>
          <p:cNvSpPr>
            <a:spLocks noGrp="1"/>
          </p:cNvSpPr>
          <p:nvPr>
            <p:ph type="dt" sz="half" idx="10"/>
          </p:nvPr>
        </p:nvSpPr>
        <p:spPr/>
        <p:txBody>
          <a:bodyPr/>
          <a:lstStyle/>
          <a:p>
            <a:fld id="{3056B748-C1FB-469A-AA2A-3BEDF5C33295}" type="datetimeFigureOut">
              <a:rPr lang="en-SG" smtClean="0"/>
              <a:t>28/7/2024</a:t>
            </a:fld>
            <a:endParaRPr lang="en-SG"/>
          </a:p>
        </p:txBody>
      </p:sp>
      <p:sp>
        <p:nvSpPr>
          <p:cNvPr id="6" name="Footer Placeholder 5">
            <a:extLst>
              <a:ext uri="{FF2B5EF4-FFF2-40B4-BE49-F238E27FC236}">
                <a16:creationId xmlns:a16="http://schemas.microsoft.com/office/drawing/2014/main" id="{E4F22538-27B1-CC67-09D5-BF531BDC8A6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1C09969-C3B3-1F63-B5C1-5BD297E51DB2}"/>
              </a:ext>
            </a:extLst>
          </p:cNvPr>
          <p:cNvSpPr>
            <a:spLocks noGrp="1"/>
          </p:cNvSpPr>
          <p:nvPr>
            <p:ph type="sldNum" sz="quarter" idx="12"/>
          </p:nvPr>
        </p:nvSpPr>
        <p:spPr/>
        <p:txBody>
          <a:bodyPr/>
          <a:lstStyle/>
          <a:p>
            <a:fld id="{64D3B57E-66A5-4721-A614-620FE3B81079}" type="slidenum">
              <a:rPr lang="en-SG" smtClean="0"/>
              <a:t>‹#›</a:t>
            </a:fld>
            <a:endParaRPr lang="en-SG"/>
          </a:p>
        </p:txBody>
      </p:sp>
    </p:spTree>
    <p:extLst>
      <p:ext uri="{BB962C8B-B14F-4D97-AF65-F5344CB8AC3E}">
        <p14:creationId xmlns:p14="http://schemas.microsoft.com/office/powerpoint/2010/main" val="241918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6E167-2EE5-D270-F080-B32423EDFF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47866EC-4F49-B406-6503-2023F35949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E2DC0E7-CE0B-1D81-ECE7-C68D865758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56B748-C1FB-469A-AA2A-3BEDF5C33295}" type="datetimeFigureOut">
              <a:rPr lang="en-SG" smtClean="0"/>
              <a:t>28/7/2024</a:t>
            </a:fld>
            <a:endParaRPr lang="en-SG"/>
          </a:p>
        </p:txBody>
      </p:sp>
      <p:sp>
        <p:nvSpPr>
          <p:cNvPr id="5" name="Footer Placeholder 4">
            <a:extLst>
              <a:ext uri="{FF2B5EF4-FFF2-40B4-BE49-F238E27FC236}">
                <a16:creationId xmlns:a16="http://schemas.microsoft.com/office/drawing/2014/main" id="{1EB40AE5-0F19-932C-5816-5B4B8A934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5870D227-CF68-FABF-F090-BC9535D5FF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D3B57E-66A5-4721-A614-620FE3B81079}" type="slidenum">
              <a:rPr lang="en-SG" smtClean="0"/>
              <a:t>‹#›</a:t>
            </a:fld>
            <a:endParaRPr lang="en-SG"/>
          </a:p>
        </p:txBody>
      </p:sp>
    </p:spTree>
    <p:extLst>
      <p:ext uri="{BB962C8B-B14F-4D97-AF65-F5344CB8AC3E}">
        <p14:creationId xmlns:p14="http://schemas.microsoft.com/office/powerpoint/2010/main" val="2125113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en.wikipedia.org/wiki/Infrared" TargetMode="External"/><Relationship Id="rId7" Type="http://schemas.openxmlformats.org/officeDocument/2006/relationships/image" Target="../media/image8.png"/><Relationship Id="rId2" Type="http://schemas.openxmlformats.org/officeDocument/2006/relationships/hyperlink" Target="https://en.wikipedia.org/wiki/Face_ID#cite_note-3" TargetMode="Externa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en.wikipedia.org/wiki/Three-dimensional_space" TargetMode="Externa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AB38C-E24A-984A-1182-BB8B452B158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C0BBAF-AAA2-E583-D2DA-641DE5690DC6}"/>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Smart Door Lock Box</a:t>
            </a:r>
            <a:endParaRPr lang="en-SG" sz="2400" dirty="0">
              <a:solidFill>
                <a:srgbClr val="FF0000"/>
              </a:solidFill>
            </a:endParaRPr>
          </a:p>
        </p:txBody>
      </p:sp>
      <p:sp>
        <p:nvSpPr>
          <p:cNvPr id="4" name="TextBox 3">
            <a:extLst>
              <a:ext uri="{FF2B5EF4-FFF2-40B4-BE49-F238E27FC236}">
                <a16:creationId xmlns:a16="http://schemas.microsoft.com/office/drawing/2014/main" id="{5BDB0F5D-5FBA-B2AB-60CA-014CDDA70F73}"/>
              </a:ext>
            </a:extLst>
          </p:cNvPr>
          <p:cNvSpPr txBox="1"/>
          <p:nvPr/>
        </p:nvSpPr>
        <p:spPr>
          <a:xfrm>
            <a:off x="529388" y="787388"/>
            <a:ext cx="5227401" cy="5878532"/>
          </a:xfrm>
          <a:prstGeom prst="rect">
            <a:avLst/>
          </a:prstGeom>
          <a:noFill/>
        </p:spPr>
        <p:txBody>
          <a:bodyPr wrap="square" rtlCol="0">
            <a:spAutoFit/>
          </a:bodyPr>
          <a:lstStyle/>
          <a:p>
            <a:r>
              <a:rPr lang="en-US" sz="2800" b="1" dirty="0">
                <a:solidFill>
                  <a:srgbClr val="1F2328"/>
                </a:solidFill>
                <a:latin typeface="+mj-lt"/>
              </a:rPr>
              <a:t>Introduction</a:t>
            </a:r>
          </a:p>
          <a:p>
            <a:r>
              <a:rPr lang="en-US" sz="2800" b="1" dirty="0">
                <a:solidFill>
                  <a:srgbClr val="1F2328"/>
                </a:solidFill>
                <a:latin typeface="+mj-lt"/>
              </a:rPr>
              <a:t> </a:t>
            </a:r>
            <a:endParaRPr lang="en-US" sz="2000" b="1" dirty="0">
              <a:solidFill>
                <a:srgbClr val="1F2328"/>
              </a:solidFill>
              <a:latin typeface="+mj-lt"/>
            </a:endParaRPr>
          </a:p>
          <a:p>
            <a:pPr algn="just"/>
            <a:r>
              <a:rPr lang="en-US" sz="2000" dirty="0">
                <a:solidFill>
                  <a:srgbClr val="1F2328"/>
                </a:solidFill>
                <a:latin typeface="+mj-lt"/>
              </a:rPr>
              <a:t>IoT smart door locks have become the standard for home security. They are lauded for their convenience and advanced features, allowing homeowners to lock and unlock their doors remotely via a smartphone app. These locks provide security and convenience, seamlessly integrated into the daily lives of millions. However, beneath the surface of this technological marvel lies a vulnerability waiting to be exploited. </a:t>
            </a:r>
          </a:p>
          <a:p>
            <a:pPr algn="just"/>
            <a:endParaRPr lang="en-US" sz="2000" dirty="0">
              <a:solidFill>
                <a:srgbClr val="1F2328"/>
              </a:solidFill>
              <a:latin typeface="+mj-lt"/>
            </a:endParaRPr>
          </a:p>
          <a:p>
            <a:pPr algn="just"/>
            <a:r>
              <a:rPr lang="en-US" sz="2000" dirty="0">
                <a:solidFill>
                  <a:srgbClr val="1F2328"/>
                </a:solidFill>
                <a:latin typeface="+mj-lt"/>
              </a:rPr>
              <a:t>We want to create a table top smart door lock system for the student to break the system with different cyber attack techniques such as brute force break the password, replay attack to unlock the door... </a:t>
            </a:r>
            <a:endParaRPr lang="en-US" sz="2000" dirty="0">
              <a:solidFill>
                <a:srgbClr val="1F2328"/>
              </a:solidFill>
            </a:endParaRPr>
          </a:p>
        </p:txBody>
      </p:sp>
      <p:pic>
        <p:nvPicPr>
          <p:cNvPr id="3" name="Picture 2">
            <a:extLst>
              <a:ext uri="{FF2B5EF4-FFF2-40B4-BE49-F238E27FC236}">
                <a16:creationId xmlns:a16="http://schemas.microsoft.com/office/drawing/2014/main" id="{EB1378E4-44BC-7929-4425-4EB0CF33E14D}"/>
              </a:ext>
            </a:extLst>
          </p:cNvPr>
          <p:cNvPicPr>
            <a:picLocks noChangeAspect="1"/>
          </p:cNvPicPr>
          <p:nvPr/>
        </p:nvPicPr>
        <p:blipFill>
          <a:blip r:embed="rId2"/>
          <a:stretch>
            <a:fillRect/>
          </a:stretch>
        </p:blipFill>
        <p:spPr>
          <a:xfrm>
            <a:off x="8017273" y="1944383"/>
            <a:ext cx="2040965" cy="1320624"/>
          </a:xfrm>
          <a:prstGeom prst="rect">
            <a:avLst/>
          </a:prstGeom>
        </p:spPr>
      </p:pic>
      <p:sp>
        <p:nvSpPr>
          <p:cNvPr id="5" name="TextBox 4">
            <a:extLst>
              <a:ext uri="{FF2B5EF4-FFF2-40B4-BE49-F238E27FC236}">
                <a16:creationId xmlns:a16="http://schemas.microsoft.com/office/drawing/2014/main" id="{0F0AAB7A-BCCB-8CEE-014A-C18EA3E7503C}"/>
              </a:ext>
            </a:extLst>
          </p:cNvPr>
          <p:cNvSpPr txBox="1"/>
          <p:nvPr/>
        </p:nvSpPr>
        <p:spPr>
          <a:xfrm>
            <a:off x="8128851" y="1584765"/>
            <a:ext cx="1532070" cy="307777"/>
          </a:xfrm>
          <a:prstGeom prst="rect">
            <a:avLst/>
          </a:prstGeom>
          <a:noFill/>
        </p:spPr>
        <p:txBody>
          <a:bodyPr wrap="square" rtlCol="0">
            <a:spAutoFit/>
          </a:bodyPr>
          <a:lstStyle/>
          <a:p>
            <a:r>
              <a:rPr lang="en-SG" sz="1400" b="1" dirty="0"/>
              <a:t>Raspberry PI</a:t>
            </a:r>
          </a:p>
        </p:txBody>
      </p:sp>
      <p:pic>
        <p:nvPicPr>
          <p:cNvPr id="7" name="Picture 6">
            <a:extLst>
              <a:ext uri="{FF2B5EF4-FFF2-40B4-BE49-F238E27FC236}">
                <a16:creationId xmlns:a16="http://schemas.microsoft.com/office/drawing/2014/main" id="{00D22B6F-1AB7-D298-1444-28E8DED7C941}"/>
              </a:ext>
            </a:extLst>
          </p:cNvPr>
          <p:cNvPicPr>
            <a:picLocks noChangeAspect="1"/>
          </p:cNvPicPr>
          <p:nvPr/>
        </p:nvPicPr>
        <p:blipFill>
          <a:blip r:embed="rId3"/>
          <a:stretch>
            <a:fillRect/>
          </a:stretch>
        </p:blipFill>
        <p:spPr>
          <a:xfrm>
            <a:off x="6076495" y="1892542"/>
            <a:ext cx="1269974" cy="1635759"/>
          </a:xfrm>
          <a:prstGeom prst="rect">
            <a:avLst/>
          </a:prstGeom>
        </p:spPr>
      </p:pic>
      <p:sp>
        <p:nvSpPr>
          <p:cNvPr id="9" name="TextBox 8">
            <a:extLst>
              <a:ext uri="{FF2B5EF4-FFF2-40B4-BE49-F238E27FC236}">
                <a16:creationId xmlns:a16="http://schemas.microsoft.com/office/drawing/2014/main" id="{FE3D3073-A1AB-4411-50D8-76A2817FAB3A}"/>
              </a:ext>
            </a:extLst>
          </p:cNvPr>
          <p:cNvSpPr txBox="1"/>
          <p:nvPr/>
        </p:nvSpPr>
        <p:spPr>
          <a:xfrm>
            <a:off x="5879591" y="1421163"/>
            <a:ext cx="1940778" cy="523220"/>
          </a:xfrm>
          <a:prstGeom prst="rect">
            <a:avLst/>
          </a:prstGeom>
          <a:noFill/>
        </p:spPr>
        <p:txBody>
          <a:bodyPr wrap="square" rtlCol="0">
            <a:spAutoFit/>
          </a:bodyPr>
          <a:lstStyle/>
          <a:p>
            <a:r>
              <a:rPr lang="en-SG" sz="1400" b="0" i="0" dirty="0">
                <a:effectLst/>
                <a:highlight>
                  <a:srgbClr val="FFFFFF"/>
                </a:highlight>
                <a:latin typeface="Roboto" panose="02000000000000000000" pitchFamily="2" charset="0"/>
              </a:rPr>
              <a:t>Optical Fingerprint Reader Sensor</a:t>
            </a:r>
            <a:endParaRPr lang="en-SG" sz="1400" b="1" dirty="0"/>
          </a:p>
        </p:txBody>
      </p:sp>
      <p:cxnSp>
        <p:nvCxnSpPr>
          <p:cNvPr id="11" name="Connector: Elbow 10">
            <a:extLst>
              <a:ext uri="{FF2B5EF4-FFF2-40B4-BE49-F238E27FC236}">
                <a16:creationId xmlns:a16="http://schemas.microsoft.com/office/drawing/2014/main" id="{980D72A0-94FC-F3C8-BB00-E561DA56E272}"/>
              </a:ext>
            </a:extLst>
          </p:cNvPr>
          <p:cNvCxnSpPr>
            <a:cxnSpLocks/>
            <a:stCxn id="7" idx="2"/>
            <a:endCxn id="13" idx="0"/>
          </p:cNvCxnSpPr>
          <p:nvPr/>
        </p:nvCxnSpPr>
        <p:spPr>
          <a:xfrm rot="5400000" flipH="1" flipV="1">
            <a:off x="7523587" y="2468493"/>
            <a:ext cx="247702" cy="1871913"/>
          </a:xfrm>
          <a:prstGeom prst="bentConnector5">
            <a:avLst>
              <a:gd name="adj1" fmla="val -92288"/>
              <a:gd name="adj2" fmla="val 54364"/>
              <a:gd name="adj3" fmla="val -83607"/>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78D7A5D-0039-C0D8-BDAF-95ABC32723E2}"/>
              </a:ext>
            </a:extLst>
          </p:cNvPr>
          <p:cNvSpPr txBox="1"/>
          <p:nvPr/>
        </p:nvSpPr>
        <p:spPr>
          <a:xfrm>
            <a:off x="8111790" y="3280599"/>
            <a:ext cx="943209" cy="307777"/>
          </a:xfrm>
          <a:prstGeom prst="rect">
            <a:avLst/>
          </a:prstGeom>
          <a:noFill/>
        </p:spPr>
        <p:txBody>
          <a:bodyPr wrap="square" rtlCol="0">
            <a:spAutoFit/>
          </a:bodyPr>
          <a:lstStyle/>
          <a:p>
            <a:r>
              <a:rPr lang="en-SG" sz="1400" b="1" dirty="0"/>
              <a:t>GPIO</a:t>
            </a:r>
          </a:p>
        </p:txBody>
      </p:sp>
      <p:pic>
        <p:nvPicPr>
          <p:cNvPr id="15" name="Picture 14">
            <a:extLst>
              <a:ext uri="{FF2B5EF4-FFF2-40B4-BE49-F238E27FC236}">
                <a16:creationId xmlns:a16="http://schemas.microsoft.com/office/drawing/2014/main" id="{AE70BEC7-F8BE-75E5-4157-4ED47A4A358A}"/>
              </a:ext>
            </a:extLst>
          </p:cNvPr>
          <p:cNvPicPr>
            <a:picLocks noChangeAspect="1"/>
          </p:cNvPicPr>
          <p:nvPr/>
        </p:nvPicPr>
        <p:blipFill>
          <a:blip r:embed="rId4"/>
          <a:stretch>
            <a:fillRect/>
          </a:stretch>
        </p:blipFill>
        <p:spPr>
          <a:xfrm>
            <a:off x="10451154" y="1892542"/>
            <a:ext cx="1411157" cy="1411157"/>
          </a:xfrm>
          <a:prstGeom prst="rect">
            <a:avLst/>
          </a:prstGeom>
        </p:spPr>
      </p:pic>
      <p:pic>
        <p:nvPicPr>
          <p:cNvPr id="18" name="Picture 17">
            <a:extLst>
              <a:ext uri="{FF2B5EF4-FFF2-40B4-BE49-F238E27FC236}">
                <a16:creationId xmlns:a16="http://schemas.microsoft.com/office/drawing/2014/main" id="{C192108A-D159-141C-9FC7-5122296C7B22}"/>
              </a:ext>
            </a:extLst>
          </p:cNvPr>
          <p:cNvPicPr>
            <a:picLocks noChangeAspect="1"/>
          </p:cNvPicPr>
          <p:nvPr/>
        </p:nvPicPr>
        <p:blipFill>
          <a:blip r:embed="rId5"/>
          <a:stretch>
            <a:fillRect/>
          </a:stretch>
        </p:blipFill>
        <p:spPr>
          <a:xfrm>
            <a:off x="8704472" y="4334746"/>
            <a:ext cx="1746682" cy="928455"/>
          </a:xfrm>
          <a:prstGeom prst="rect">
            <a:avLst/>
          </a:prstGeom>
        </p:spPr>
      </p:pic>
      <p:sp>
        <p:nvSpPr>
          <p:cNvPr id="19" name="TextBox 18">
            <a:extLst>
              <a:ext uri="{FF2B5EF4-FFF2-40B4-BE49-F238E27FC236}">
                <a16:creationId xmlns:a16="http://schemas.microsoft.com/office/drawing/2014/main" id="{231503A7-2E3D-600B-78AE-DB22FD9E1DD0}"/>
              </a:ext>
            </a:extLst>
          </p:cNvPr>
          <p:cNvSpPr txBox="1"/>
          <p:nvPr/>
        </p:nvSpPr>
        <p:spPr>
          <a:xfrm>
            <a:off x="9037755" y="3874871"/>
            <a:ext cx="1532070" cy="523220"/>
          </a:xfrm>
          <a:prstGeom prst="rect">
            <a:avLst/>
          </a:prstGeom>
          <a:noFill/>
        </p:spPr>
        <p:txBody>
          <a:bodyPr wrap="square" rtlCol="0">
            <a:spAutoFit/>
          </a:bodyPr>
          <a:lstStyle/>
          <a:p>
            <a:r>
              <a:rPr lang="en-SG" sz="1400" b="1" dirty="0"/>
              <a:t>3.5V to 12V latching relay</a:t>
            </a:r>
          </a:p>
        </p:txBody>
      </p:sp>
      <p:cxnSp>
        <p:nvCxnSpPr>
          <p:cNvPr id="22" name="Connector: Elbow 21">
            <a:extLst>
              <a:ext uri="{FF2B5EF4-FFF2-40B4-BE49-F238E27FC236}">
                <a16:creationId xmlns:a16="http://schemas.microsoft.com/office/drawing/2014/main" id="{4787C35E-AAD1-0691-F571-F6F558ED372F}"/>
              </a:ext>
            </a:extLst>
          </p:cNvPr>
          <p:cNvCxnSpPr>
            <a:cxnSpLocks/>
            <a:stCxn id="18" idx="1"/>
          </p:cNvCxnSpPr>
          <p:nvPr/>
        </p:nvCxnSpPr>
        <p:spPr>
          <a:xfrm rot="10800000" flipH="1">
            <a:off x="8704472" y="3276868"/>
            <a:ext cx="190416" cy="1522107"/>
          </a:xfrm>
          <a:prstGeom prst="bentConnector4">
            <a:avLst>
              <a:gd name="adj1" fmla="val -120053"/>
              <a:gd name="adj2" fmla="val 45646"/>
            </a:avLst>
          </a:prstGeom>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D2436A24-1E30-0101-D5E4-AA9EBCEB182B}"/>
              </a:ext>
            </a:extLst>
          </p:cNvPr>
          <p:cNvCxnSpPr>
            <a:cxnSpLocks/>
            <a:stCxn id="18" idx="3"/>
            <a:endCxn id="15" idx="2"/>
          </p:cNvCxnSpPr>
          <p:nvPr/>
        </p:nvCxnSpPr>
        <p:spPr>
          <a:xfrm flipV="1">
            <a:off x="10451154" y="3303699"/>
            <a:ext cx="705579" cy="1495275"/>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16DD70CF-784C-E9BA-0739-C6AE71D41AEA}"/>
              </a:ext>
            </a:extLst>
          </p:cNvPr>
          <p:cNvSpPr txBox="1"/>
          <p:nvPr/>
        </p:nvSpPr>
        <p:spPr>
          <a:xfrm>
            <a:off x="10558579" y="1491659"/>
            <a:ext cx="1341656" cy="307777"/>
          </a:xfrm>
          <a:prstGeom prst="rect">
            <a:avLst/>
          </a:prstGeom>
          <a:noFill/>
        </p:spPr>
        <p:txBody>
          <a:bodyPr wrap="square" rtlCol="0">
            <a:spAutoFit/>
          </a:bodyPr>
          <a:lstStyle/>
          <a:p>
            <a:r>
              <a:rPr lang="en-SG" sz="1400" b="1" dirty="0"/>
              <a:t>12V Door Lock</a:t>
            </a:r>
          </a:p>
        </p:txBody>
      </p:sp>
      <p:sp>
        <p:nvSpPr>
          <p:cNvPr id="33" name="Rectangle 32">
            <a:extLst>
              <a:ext uri="{FF2B5EF4-FFF2-40B4-BE49-F238E27FC236}">
                <a16:creationId xmlns:a16="http://schemas.microsoft.com/office/drawing/2014/main" id="{222F623A-6611-1591-D5BA-C2D3732EBFCA}"/>
              </a:ext>
            </a:extLst>
          </p:cNvPr>
          <p:cNvSpPr/>
          <p:nvPr/>
        </p:nvSpPr>
        <p:spPr>
          <a:xfrm>
            <a:off x="9577813" y="940788"/>
            <a:ext cx="1203466" cy="3937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dirty="0"/>
              <a:t>220 V to 12 V adapter </a:t>
            </a:r>
          </a:p>
        </p:txBody>
      </p:sp>
      <p:sp>
        <p:nvSpPr>
          <p:cNvPr id="34" name="Rectangle 33">
            <a:extLst>
              <a:ext uri="{FF2B5EF4-FFF2-40B4-BE49-F238E27FC236}">
                <a16:creationId xmlns:a16="http://schemas.microsoft.com/office/drawing/2014/main" id="{7E9B7885-67EC-4FFE-6C71-D5278471AF64}"/>
              </a:ext>
            </a:extLst>
          </p:cNvPr>
          <p:cNvSpPr/>
          <p:nvPr/>
        </p:nvSpPr>
        <p:spPr>
          <a:xfrm>
            <a:off x="7820369" y="912825"/>
            <a:ext cx="1112204" cy="3937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dirty="0"/>
              <a:t>220 V to 5V  type c</a:t>
            </a:r>
          </a:p>
        </p:txBody>
      </p:sp>
      <p:cxnSp>
        <p:nvCxnSpPr>
          <p:cNvPr id="35" name="Connector: Elbow 34">
            <a:extLst>
              <a:ext uri="{FF2B5EF4-FFF2-40B4-BE49-F238E27FC236}">
                <a16:creationId xmlns:a16="http://schemas.microsoft.com/office/drawing/2014/main" id="{BA180AD6-75D4-E9B7-A75C-E5E908EC25DE}"/>
              </a:ext>
            </a:extLst>
          </p:cNvPr>
          <p:cNvCxnSpPr>
            <a:cxnSpLocks/>
            <a:endCxn id="34" idx="2"/>
          </p:cNvCxnSpPr>
          <p:nvPr/>
        </p:nvCxnSpPr>
        <p:spPr>
          <a:xfrm rot="16200000" flipV="1">
            <a:off x="8287658" y="1395370"/>
            <a:ext cx="637827" cy="4602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E069097-93FD-4D67-4337-F536EFEA99EA}"/>
              </a:ext>
            </a:extLst>
          </p:cNvPr>
          <p:cNvCxnSpPr>
            <a:stCxn id="33" idx="2"/>
          </p:cNvCxnSpPr>
          <p:nvPr/>
        </p:nvCxnSpPr>
        <p:spPr>
          <a:xfrm>
            <a:off x="10179546" y="1334519"/>
            <a:ext cx="0" cy="3000227"/>
          </a:xfrm>
          <a:prstGeom prst="line">
            <a:avLst/>
          </a:prstGeom>
        </p:spPr>
        <p:style>
          <a:lnRef idx="2">
            <a:schemeClr val="accent1"/>
          </a:lnRef>
          <a:fillRef idx="0">
            <a:schemeClr val="accent1"/>
          </a:fillRef>
          <a:effectRef idx="1">
            <a:schemeClr val="accent1"/>
          </a:effectRef>
          <a:fontRef idx="minor">
            <a:schemeClr val="tx1"/>
          </a:fontRef>
        </p:style>
      </p:cxnSp>
      <p:pic>
        <p:nvPicPr>
          <p:cNvPr id="46" name="Picture 45">
            <a:extLst>
              <a:ext uri="{FF2B5EF4-FFF2-40B4-BE49-F238E27FC236}">
                <a16:creationId xmlns:a16="http://schemas.microsoft.com/office/drawing/2014/main" id="{1E874AAF-F1AD-702B-79B2-48A66DEB79A6}"/>
              </a:ext>
            </a:extLst>
          </p:cNvPr>
          <p:cNvPicPr>
            <a:picLocks noChangeAspect="1"/>
          </p:cNvPicPr>
          <p:nvPr/>
        </p:nvPicPr>
        <p:blipFill>
          <a:blip r:embed="rId6"/>
          <a:stretch>
            <a:fillRect/>
          </a:stretch>
        </p:blipFill>
        <p:spPr>
          <a:xfrm>
            <a:off x="6702710" y="4429867"/>
            <a:ext cx="1390476" cy="1666667"/>
          </a:xfrm>
          <a:prstGeom prst="rect">
            <a:avLst/>
          </a:prstGeom>
        </p:spPr>
      </p:pic>
      <p:sp>
        <p:nvSpPr>
          <p:cNvPr id="47" name="TextBox 46">
            <a:extLst>
              <a:ext uri="{FF2B5EF4-FFF2-40B4-BE49-F238E27FC236}">
                <a16:creationId xmlns:a16="http://schemas.microsoft.com/office/drawing/2014/main" id="{CACFCF53-2634-1D1E-CC53-D315A099FB4F}"/>
              </a:ext>
            </a:extLst>
          </p:cNvPr>
          <p:cNvSpPr txBox="1"/>
          <p:nvPr/>
        </p:nvSpPr>
        <p:spPr>
          <a:xfrm>
            <a:off x="6642616" y="6096534"/>
            <a:ext cx="1940778" cy="523220"/>
          </a:xfrm>
          <a:prstGeom prst="rect">
            <a:avLst/>
          </a:prstGeom>
          <a:noFill/>
        </p:spPr>
        <p:txBody>
          <a:bodyPr wrap="square" rtlCol="0">
            <a:spAutoFit/>
          </a:bodyPr>
          <a:lstStyle/>
          <a:p>
            <a:r>
              <a:rPr lang="en-SG" sz="1400" b="1" dirty="0"/>
              <a:t>Raspberry PI number keyboard</a:t>
            </a:r>
          </a:p>
        </p:txBody>
      </p:sp>
      <p:cxnSp>
        <p:nvCxnSpPr>
          <p:cNvPr id="48" name="Connector: Elbow 47">
            <a:extLst>
              <a:ext uri="{FF2B5EF4-FFF2-40B4-BE49-F238E27FC236}">
                <a16:creationId xmlns:a16="http://schemas.microsoft.com/office/drawing/2014/main" id="{434F81FE-B185-8A65-C59A-B4307929CA92}"/>
              </a:ext>
            </a:extLst>
          </p:cNvPr>
          <p:cNvCxnSpPr>
            <a:cxnSpLocks/>
            <a:stCxn id="46" idx="0"/>
            <a:endCxn id="3" idx="1"/>
          </p:cNvCxnSpPr>
          <p:nvPr/>
        </p:nvCxnSpPr>
        <p:spPr>
          <a:xfrm rot="5400000" flipH="1" flipV="1">
            <a:off x="6795024" y="3207619"/>
            <a:ext cx="1825172" cy="619325"/>
          </a:xfrm>
          <a:prstGeom prst="bentConnector2">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66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334113-C72F-BC42-6311-7A557157BF49}"/>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Smart Door Lock Box</a:t>
            </a:r>
            <a:endParaRPr lang="en-SG" sz="2400" dirty="0">
              <a:solidFill>
                <a:srgbClr val="FF0000"/>
              </a:solidFill>
            </a:endParaRPr>
          </a:p>
        </p:txBody>
      </p:sp>
      <p:graphicFrame>
        <p:nvGraphicFramePr>
          <p:cNvPr id="5" name="Table 4">
            <a:extLst>
              <a:ext uri="{FF2B5EF4-FFF2-40B4-BE49-F238E27FC236}">
                <a16:creationId xmlns:a16="http://schemas.microsoft.com/office/drawing/2014/main" id="{C7F2301C-3D5E-C1A0-BA7C-6C45AB10083C}"/>
              </a:ext>
            </a:extLst>
          </p:cNvPr>
          <p:cNvGraphicFramePr>
            <a:graphicFrameLocks noGrp="1"/>
          </p:cNvGraphicFramePr>
          <p:nvPr>
            <p:extLst>
              <p:ext uri="{D42A27DB-BD31-4B8C-83A1-F6EECF244321}">
                <p14:modId xmlns:p14="http://schemas.microsoft.com/office/powerpoint/2010/main" val="1269726671"/>
              </p:ext>
            </p:extLst>
          </p:nvPr>
        </p:nvGraphicFramePr>
        <p:xfrm>
          <a:off x="819216" y="1277932"/>
          <a:ext cx="10172834" cy="2494280"/>
        </p:xfrm>
        <a:graphic>
          <a:graphicData uri="http://schemas.openxmlformats.org/drawingml/2006/table">
            <a:tbl>
              <a:tblPr firstRow="1" bandRow="1">
                <a:tableStyleId>{5C22544A-7EE6-4342-B048-85BDC9FD1C3A}</a:tableStyleId>
              </a:tblPr>
              <a:tblGrid>
                <a:gridCol w="4082521">
                  <a:extLst>
                    <a:ext uri="{9D8B030D-6E8A-4147-A177-3AD203B41FA5}">
                      <a16:colId xmlns:a16="http://schemas.microsoft.com/office/drawing/2014/main" val="4237465706"/>
                    </a:ext>
                  </a:extLst>
                </a:gridCol>
                <a:gridCol w="4752402">
                  <a:extLst>
                    <a:ext uri="{9D8B030D-6E8A-4147-A177-3AD203B41FA5}">
                      <a16:colId xmlns:a16="http://schemas.microsoft.com/office/drawing/2014/main" val="3276695312"/>
                    </a:ext>
                  </a:extLst>
                </a:gridCol>
                <a:gridCol w="1337911">
                  <a:extLst>
                    <a:ext uri="{9D8B030D-6E8A-4147-A177-3AD203B41FA5}">
                      <a16:colId xmlns:a16="http://schemas.microsoft.com/office/drawing/2014/main" val="3616837272"/>
                    </a:ext>
                  </a:extLst>
                </a:gridCol>
              </a:tblGrid>
              <a:tr h="370840">
                <a:tc>
                  <a:txBody>
                    <a:bodyPr/>
                    <a:lstStyle/>
                    <a:p>
                      <a:r>
                        <a:rPr lang="en-SG" dirty="0"/>
                        <a:t>Item</a:t>
                      </a:r>
                    </a:p>
                  </a:txBody>
                  <a:tcPr/>
                </a:tc>
                <a:tc>
                  <a:txBody>
                    <a:bodyPr/>
                    <a:lstStyle/>
                    <a:p>
                      <a:r>
                        <a:rPr lang="en-SG" dirty="0"/>
                        <a:t>function</a:t>
                      </a:r>
                    </a:p>
                  </a:txBody>
                  <a:tcPr/>
                </a:tc>
                <a:tc>
                  <a:txBody>
                    <a:bodyPr/>
                    <a:lstStyle/>
                    <a:p>
                      <a:r>
                        <a:rPr lang="en-SG" dirty="0"/>
                        <a:t>number</a:t>
                      </a:r>
                    </a:p>
                  </a:txBody>
                  <a:tcPr/>
                </a:tc>
                <a:extLst>
                  <a:ext uri="{0D108BD9-81ED-4DB2-BD59-A6C34878D82A}">
                    <a16:rowId xmlns:a16="http://schemas.microsoft.com/office/drawing/2014/main" val="700500408"/>
                  </a:ext>
                </a:extLst>
              </a:tr>
              <a:tr h="370840">
                <a:tc>
                  <a:txBody>
                    <a:bodyPr/>
                    <a:lstStyle/>
                    <a:p>
                      <a:r>
                        <a:rPr lang="en-SG" dirty="0"/>
                        <a:t>Raspberry PI 400</a:t>
                      </a:r>
                    </a:p>
                  </a:txBody>
                  <a:tcPr/>
                </a:tc>
                <a:tc>
                  <a:txBody>
                    <a:bodyPr/>
                    <a:lstStyle/>
                    <a:p>
                      <a:r>
                        <a:rPr lang="en-US" dirty="0"/>
                        <a:t>Main start door locker controller</a:t>
                      </a:r>
                      <a:endParaRPr lang="en-SG" dirty="0"/>
                    </a:p>
                  </a:txBody>
                  <a:tcPr/>
                </a:tc>
                <a:tc>
                  <a:txBody>
                    <a:bodyPr/>
                    <a:lstStyle/>
                    <a:p>
                      <a:r>
                        <a:rPr lang="en-SG" dirty="0"/>
                        <a:t>1</a:t>
                      </a:r>
                    </a:p>
                  </a:txBody>
                  <a:tcPr/>
                </a:tc>
                <a:extLst>
                  <a:ext uri="{0D108BD9-81ED-4DB2-BD59-A6C34878D82A}">
                    <a16:rowId xmlns:a16="http://schemas.microsoft.com/office/drawing/2014/main" val="649218114"/>
                  </a:ext>
                </a:extLst>
              </a:tr>
              <a:tr h="370840">
                <a:tc>
                  <a:txBody>
                    <a:bodyPr/>
                    <a:lstStyle/>
                    <a:p>
                      <a:r>
                        <a:rPr lang="en-SG" dirty="0"/>
                        <a:t>Raspberry pi membrane keypad</a:t>
                      </a:r>
                    </a:p>
                  </a:txBody>
                  <a:tcPr/>
                </a:tc>
                <a:tc>
                  <a:txBody>
                    <a:bodyPr/>
                    <a:lstStyle/>
                    <a:p>
                      <a:r>
                        <a:rPr lang="en-US" dirty="0"/>
                        <a:t>Door lock password input pad</a:t>
                      </a:r>
                      <a:endParaRPr lang="en-SG" dirty="0"/>
                    </a:p>
                  </a:txBody>
                  <a:tcPr/>
                </a:tc>
                <a:tc>
                  <a:txBody>
                    <a:bodyPr/>
                    <a:lstStyle/>
                    <a:p>
                      <a:r>
                        <a:rPr lang="en-SG" dirty="0"/>
                        <a:t>1</a:t>
                      </a:r>
                    </a:p>
                  </a:txBody>
                  <a:tcPr/>
                </a:tc>
                <a:extLst>
                  <a:ext uri="{0D108BD9-81ED-4DB2-BD59-A6C34878D82A}">
                    <a16:rowId xmlns:a16="http://schemas.microsoft.com/office/drawing/2014/main" val="726225189"/>
                  </a:ext>
                </a:extLst>
              </a:tr>
              <a:tr h="370840">
                <a:tc>
                  <a:txBody>
                    <a:bodyPr/>
                    <a:lstStyle/>
                    <a:p>
                      <a:r>
                        <a:rPr lang="en-SG" dirty="0"/>
                        <a:t>Finger print scanner</a:t>
                      </a:r>
                    </a:p>
                  </a:txBody>
                  <a:tcPr/>
                </a:tc>
                <a:tc>
                  <a:txBody>
                    <a:bodyPr/>
                    <a:lstStyle/>
                    <a:p>
                      <a:r>
                        <a:rPr lang="en-SG" dirty="0"/>
                        <a:t>Door lock finger print</a:t>
                      </a:r>
                    </a:p>
                  </a:txBody>
                  <a:tcPr/>
                </a:tc>
                <a:tc>
                  <a:txBody>
                    <a:bodyPr/>
                    <a:lstStyle/>
                    <a:p>
                      <a:r>
                        <a:rPr lang="en-SG" dirty="0"/>
                        <a:t>1</a:t>
                      </a:r>
                    </a:p>
                  </a:txBody>
                  <a:tcPr/>
                </a:tc>
                <a:extLst>
                  <a:ext uri="{0D108BD9-81ED-4DB2-BD59-A6C34878D82A}">
                    <a16:rowId xmlns:a16="http://schemas.microsoft.com/office/drawing/2014/main" val="3279079907"/>
                  </a:ext>
                </a:extLst>
              </a:tr>
              <a:tr h="370840">
                <a:tc>
                  <a:txBody>
                    <a:bodyPr/>
                    <a:lstStyle/>
                    <a:p>
                      <a:r>
                        <a:rPr lang="en-SG" dirty="0"/>
                        <a:t>Raspberry PI Serial COM board</a:t>
                      </a:r>
                    </a:p>
                  </a:txBody>
                  <a:tcPr/>
                </a:tc>
                <a:tc>
                  <a:txBody>
                    <a:bodyPr/>
                    <a:lstStyle/>
                    <a:p>
                      <a:r>
                        <a:rPr lang="en-SG" dirty="0"/>
                        <a:t>GPIO connection and </a:t>
                      </a:r>
                      <a:r>
                        <a:rPr lang="en-US" dirty="0"/>
                        <a:t>Interface for hacker used to break the system</a:t>
                      </a:r>
                      <a:endParaRPr lang="en-SG" dirty="0"/>
                    </a:p>
                  </a:txBody>
                  <a:tcPr/>
                </a:tc>
                <a:tc>
                  <a:txBody>
                    <a:bodyPr/>
                    <a:lstStyle/>
                    <a:p>
                      <a:r>
                        <a:rPr lang="en-SG" dirty="0"/>
                        <a:t>1</a:t>
                      </a:r>
                    </a:p>
                  </a:txBody>
                  <a:tcPr/>
                </a:tc>
                <a:extLst>
                  <a:ext uri="{0D108BD9-81ED-4DB2-BD59-A6C34878D82A}">
                    <a16:rowId xmlns:a16="http://schemas.microsoft.com/office/drawing/2014/main" val="2145928379"/>
                  </a:ext>
                </a:extLst>
              </a:tr>
              <a:tr h="370840">
                <a:tc>
                  <a:txBody>
                    <a:bodyPr/>
                    <a:lstStyle/>
                    <a:p>
                      <a:r>
                        <a:rPr lang="en-SG" dirty="0"/>
                        <a:t>Power adapter 220V-12V, 220V-5V</a:t>
                      </a:r>
                    </a:p>
                  </a:txBody>
                  <a:tcPr/>
                </a:tc>
                <a:tc>
                  <a:txBody>
                    <a:bodyPr/>
                    <a:lstStyle/>
                    <a:p>
                      <a:r>
                        <a:rPr lang="en-SG" dirty="0"/>
                        <a:t>Power </a:t>
                      </a:r>
                    </a:p>
                  </a:txBody>
                  <a:tcPr/>
                </a:tc>
                <a:tc>
                  <a:txBody>
                    <a:bodyPr/>
                    <a:lstStyle/>
                    <a:p>
                      <a:r>
                        <a:rPr lang="en-SG" dirty="0"/>
                        <a:t>2</a:t>
                      </a:r>
                    </a:p>
                  </a:txBody>
                  <a:tcPr/>
                </a:tc>
                <a:extLst>
                  <a:ext uri="{0D108BD9-81ED-4DB2-BD59-A6C34878D82A}">
                    <a16:rowId xmlns:a16="http://schemas.microsoft.com/office/drawing/2014/main" val="2908940795"/>
                  </a:ext>
                </a:extLst>
              </a:tr>
            </a:tbl>
          </a:graphicData>
        </a:graphic>
      </p:graphicFrame>
      <p:sp>
        <p:nvSpPr>
          <p:cNvPr id="6" name="TextBox 5">
            <a:extLst>
              <a:ext uri="{FF2B5EF4-FFF2-40B4-BE49-F238E27FC236}">
                <a16:creationId xmlns:a16="http://schemas.microsoft.com/office/drawing/2014/main" id="{C01FD749-CB2F-8DF3-1406-D6D2175BE46D}"/>
              </a:ext>
            </a:extLst>
          </p:cNvPr>
          <p:cNvSpPr txBox="1"/>
          <p:nvPr/>
        </p:nvSpPr>
        <p:spPr>
          <a:xfrm>
            <a:off x="683322" y="860360"/>
            <a:ext cx="2682760" cy="338554"/>
          </a:xfrm>
          <a:prstGeom prst="rect">
            <a:avLst/>
          </a:prstGeom>
          <a:noFill/>
        </p:spPr>
        <p:txBody>
          <a:bodyPr wrap="square" rtlCol="0">
            <a:spAutoFit/>
          </a:bodyPr>
          <a:lstStyle/>
          <a:p>
            <a:r>
              <a:rPr lang="en-US" sz="1600" b="1" dirty="0"/>
              <a:t>Main Items includes</a:t>
            </a:r>
            <a:endParaRPr lang="en-SG" sz="1600" b="1" dirty="0"/>
          </a:p>
        </p:txBody>
      </p:sp>
      <p:sp>
        <p:nvSpPr>
          <p:cNvPr id="7" name="TextBox 6">
            <a:extLst>
              <a:ext uri="{FF2B5EF4-FFF2-40B4-BE49-F238E27FC236}">
                <a16:creationId xmlns:a16="http://schemas.microsoft.com/office/drawing/2014/main" id="{183ADE0E-2F45-FCC5-E88D-E0342A792E53}"/>
              </a:ext>
            </a:extLst>
          </p:cNvPr>
          <p:cNvSpPr txBox="1"/>
          <p:nvPr/>
        </p:nvSpPr>
        <p:spPr>
          <a:xfrm>
            <a:off x="905844" y="4140971"/>
            <a:ext cx="10086206" cy="1815882"/>
          </a:xfrm>
          <a:prstGeom prst="rect">
            <a:avLst/>
          </a:prstGeom>
          <a:noFill/>
        </p:spPr>
        <p:txBody>
          <a:bodyPr wrap="square" rtlCol="0">
            <a:spAutoFit/>
          </a:bodyPr>
          <a:lstStyle/>
          <a:p>
            <a:r>
              <a:rPr lang="en-US" sz="1600" b="1" dirty="0"/>
              <a:t>Attack Vector or Scenario</a:t>
            </a:r>
          </a:p>
          <a:p>
            <a:endParaRPr lang="en-US" sz="1600" b="1" dirty="0"/>
          </a:p>
          <a:p>
            <a:r>
              <a:rPr lang="en-US" sz="1600" b="1" dirty="0"/>
              <a:t>1. Replay Attack : </a:t>
            </a:r>
            <a:r>
              <a:rPr lang="en-US" sz="1600" dirty="0"/>
              <a:t>Scan a valid fingerprint picture and use the picture to bypass the </a:t>
            </a:r>
            <a:r>
              <a:rPr lang="en-SG" sz="1600" i="0" dirty="0">
                <a:effectLst/>
                <a:highlight>
                  <a:srgbClr val="FFFFFF"/>
                </a:highlight>
              </a:rPr>
              <a:t>Optical Fingerprint Reader Sensor. </a:t>
            </a:r>
          </a:p>
          <a:p>
            <a:endParaRPr lang="en-SG" sz="1600" dirty="0">
              <a:highlight>
                <a:srgbClr val="FFFFFF"/>
              </a:highlight>
            </a:endParaRPr>
          </a:p>
          <a:p>
            <a:r>
              <a:rPr lang="en-SG" sz="1600" b="1" dirty="0">
                <a:highlight>
                  <a:srgbClr val="FFFFFF"/>
                </a:highlight>
              </a:rPr>
              <a:t>2. Brute force attack</a:t>
            </a:r>
            <a:r>
              <a:rPr lang="en-SG" sz="1600" dirty="0">
                <a:highlight>
                  <a:srgbClr val="FFFFFF"/>
                </a:highlight>
              </a:rPr>
              <a:t>: Brute force break the pass word of the locker.</a:t>
            </a:r>
            <a:endParaRPr lang="en-SG" sz="1600" dirty="0"/>
          </a:p>
          <a:p>
            <a:endParaRPr lang="en-US" sz="1600" b="1" dirty="0"/>
          </a:p>
        </p:txBody>
      </p:sp>
    </p:spTree>
    <p:extLst>
      <p:ext uri="{BB962C8B-B14F-4D97-AF65-F5344CB8AC3E}">
        <p14:creationId xmlns:p14="http://schemas.microsoft.com/office/powerpoint/2010/main" val="1254301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334113-C72F-BC42-6311-7A557157BF49}"/>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Smart Phone Face Detection Project </a:t>
            </a:r>
            <a:endParaRPr lang="en-SG" sz="2400" dirty="0">
              <a:solidFill>
                <a:srgbClr val="FF0000"/>
              </a:solidFill>
            </a:endParaRPr>
          </a:p>
        </p:txBody>
      </p:sp>
      <p:sp>
        <p:nvSpPr>
          <p:cNvPr id="6" name="TextBox 5">
            <a:extLst>
              <a:ext uri="{FF2B5EF4-FFF2-40B4-BE49-F238E27FC236}">
                <a16:creationId xmlns:a16="http://schemas.microsoft.com/office/drawing/2014/main" id="{C01FD749-CB2F-8DF3-1406-D6D2175BE46D}"/>
              </a:ext>
            </a:extLst>
          </p:cNvPr>
          <p:cNvSpPr txBox="1"/>
          <p:nvPr/>
        </p:nvSpPr>
        <p:spPr>
          <a:xfrm>
            <a:off x="667278" y="879610"/>
            <a:ext cx="5579517" cy="5201424"/>
          </a:xfrm>
          <a:prstGeom prst="rect">
            <a:avLst/>
          </a:prstGeom>
          <a:noFill/>
        </p:spPr>
        <p:txBody>
          <a:bodyPr wrap="square" rtlCol="0">
            <a:spAutoFit/>
          </a:bodyPr>
          <a:lstStyle/>
          <a:p>
            <a:r>
              <a:rPr lang="en-US" sz="2800" b="1" dirty="0">
                <a:solidFill>
                  <a:srgbClr val="1F2328"/>
                </a:solidFill>
                <a:latin typeface="+mj-lt"/>
              </a:rPr>
              <a:t>Introduction</a:t>
            </a:r>
          </a:p>
          <a:p>
            <a:endParaRPr lang="en-US" sz="1600" b="1" dirty="0"/>
          </a:p>
          <a:p>
            <a:r>
              <a:rPr lang="en-US" sz="1600" dirty="0"/>
              <a:t>We want to teach student the different between Face ID and normal Android Face picture scan sensor and show why the Face ID is hard to be hacked</a:t>
            </a:r>
          </a:p>
          <a:p>
            <a:endParaRPr lang="en-US" sz="1600" b="1" dirty="0"/>
          </a:p>
          <a:p>
            <a:r>
              <a:rPr lang="en-US" sz="1600" b="0" i="0" dirty="0">
                <a:solidFill>
                  <a:srgbClr val="202122"/>
                </a:solidFill>
                <a:effectLst/>
                <a:highlight>
                  <a:srgbClr val="FFFFFF"/>
                </a:highlight>
                <a:latin typeface="Arial" panose="020B0604020202020204" pitchFamily="34" charset="0"/>
              </a:rPr>
              <a:t>The Face ID hardware consists of a sensor with three modules; a laser</a:t>
            </a:r>
            <a:r>
              <a:rPr lang="en-US" sz="1600" b="0" i="0" u="none" strike="noStrike" baseline="30000" dirty="0">
                <a:solidFill>
                  <a:srgbClr val="202122"/>
                </a:solidFill>
                <a:effectLst/>
                <a:highlight>
                  <a:srgbClr val="FFFFFF"/>
                </a:highlight>
                <a:latin typeface="Arial" panose="020B0604020202020204" pitchFamily="34" charset="0"/>
                <a:hlinkClick r:id="rId2"/>
              </a:rPr>
              <a:t>[3]</a:t>
            </a:r>
            <a:r>
              <a:rPr lang="en-US" sz="1600" b="0" i="0" dirty="0">
                <a:solidFill>
                  <a:srgbClr val="202122"/>
                </a:solidFill>
                <a:effectLst/>
                <a:highlight>
                  <a:srgbClr val="FFFFFF"/>
                </a:highlight>
                <a:latin typeface="Arial" panose="020B0604020202020204" pitchFamily="34" charset="0"/>
              </a:rPr>
              <a:t> dot projector that projects a grid of small </a:t>
            </a:r>
            <a:r>
              <a:rPr lang="en-US" sz="1600" b="0" i="0" u="none" strike="noStrike" dirty="0">
                <a:effectLst/>
                <a:highlight>
                  <a:srgbClr val="FFFFFF"/>
                </a:highlight>
                <a:latin typeface="Arial" panose="020B0604020202020204" pitchFamily="34" charset="0"/>
                <a:hlinkClick r:id="rId3" tooltip="Infrared"/>
              </a:rPr>
              <a:t>infrared</a:t>
            </a:r>
            <a:r>
              <a:rPr lang="en-US" sz="1600" b="0" i="0" dirty="0">
                <a:solidFill>
                  <a:srgbClr val="202122"/>
                </a:solidFill>
                <a:effectLst/>
                <a:highlight>
                  <a:srgbClr val="FFFFFF"/>
                </a:highlight>
                <a:latin typeface="Arial" panose="020B0604020202020204" pitchFamily="34" charset="0"/>
              </a:rPr>
              <a:t> dots onto a user's face, a module called the flood illuminator that shines infrared light at the face, and an infrared camera that takes an infrared picture of the user, reads the resulting pattern, and generates a </a:t>
            </a:r>
            <a:r>
              <a:rPr lang="en-US" sz="1600" b="0" i="0" u="none" strike="noStrike" dirty="0">
                <a:effectLst/>
                <a:highlight>
                  <a:srgbClr val="FFFFFF"/>
                </a:highlight>
                <a:latin typeface="Arial" panose="020B0604020202020204" pitchFamily="34" charset="0"/>
                <a:hlinkClick r:id="rId4" tooltip="Three-dimensional space"/>
              </a:rPr>
              <a:t>3D</a:t>
            </a:r>
            <a:r>
              <a:rPr lang="en-US" sz="1600" b="0" i="0" dirty="0">
                <a:solidFill>
                  <a:srgbClr val="202122"/>
                </a:solidFill>
                <a:effectLst/>
                <a:highlight>
                  <a:srgbClr val="FFFFFF"/>
                </a:highlight>
                <a:latin typeface="Arial" panose="020B0604020202020204" pitchFamily="34" charset="0"/>
              </a:rPr>
              <a:t> facial map.</a:t>
            </a:r>
          </a:p>
          <a:p>
            <a:endParaRPr lang="en-US" sz="1600" dirty="0">
              <a:solidFill>
                <a:srgbClr val="202122"/>
              </a:solidFill>
              <a:highlight>
                <a:srgbClr val="FFFFFF"/>
              </a:highlight>
              <a:latin typeface="Arial" panose="020B0604020202020204" pitchFamily="34" charset="0"/>
            </a:endParaRPr>
          </a:p>
          <a:p>
            <a:r>
              <a:rPr lang="en-US" sz="1600" dirty="0">
                <a:solidFill>
                  <a:srgbClr val="202122"/>
                </a:solidFill>
                <a:highlight>
                  <a:srgbClr val="FFFFFF"/>
                </a:highlight>
                <a:latin typeface="Arial" panose="020B0604020202020204" pitchFamily="34" charset="0"/>
              </a:rPr>
              <a:t>Normal Android face comparison is just comparing the face with the stored picture.</a:t>
            </a:r>
          </a:p>
          <a:p>
            <a:endParaRPr lang="en-US" sz="1600" b="1" dirty="0">
              <a:solidFill>
                <a:srgbClr val="202122"/>
              </a:solidFill>
              <a:highlight>
                <a:srgbClr val="FFFFFF"/>
              </a:highlight>
              <a:latin typeface="Arial" panose="020B0604020202020204" pitchFamily="34" charset="0"/>
            </a:endParaRPr>
          </a:p>
          <a:p>
            <a:r>
              <a:rPr lang="en-US" sz="1600" dirty="0">
                <a:solidFill>
                  <a:srgbClr val="202122"/>
                </a:solidFill>
                <a:highlight>
                  <a:srgbClr val="FFFFFF"/>
                </a:highlight>
                <a:latin typeface="Arial" panose="020B0604020202020204" pitchFamily="34" charset="0"/>
              </a:rPr>
              <a:t>We want to develop an App which can simulate the face compare, then the student can learn how to use photo to unlock the App, then compare with the 3D face ID.</a:t>
            </a:r>
          </a:p>
          <a:p>
            <a:endParaRPr lang="en-SG" sz="1600" b="1" dirty="0"/>
          </a:p>
        </p:txBody>
      </p:sp>
      <p:pic>
        <p:nvPicPr>
          <p:cNvPr id="3" name="Picture 2">
            <a:extLst>
              <a:ext uri="{FF2B5EF4-FFF2-40B4-BE49-F238E27FC236}">
                <a16:creationId xmlns:a16="http://schemas.microsoft.com/office/drawing/2014/main" id="{F15C5052-53D6-342B-281C-D69361621F7D}"/>
              </a:ext>
            </a:extLst>
          </p:cNvPr>
          <p:cNvPicPr>
            <a:picLocks noChangeAspect="1"/>
          </p:cNvPicPr>
          <p:nvPr/>
        </p:nvPicPr>
        <p:blipFill>
          <a:blip r:embed="rId5"/>
          <a:stretch>
            <a:fillRect/>
          </a:stretch>
        </p:blipFill>
        <p:spPr>
          <a:xfrm>
            <a:off x="6543963" y="1257082"/>
            <a:ext cx="3947574" cy="2317766"/>
          </a:xfrm>
          <a:prstGeom prst="rect">
            <a:avLst/>
          </a:prstGeom>
        </p:spPr>
      </p:pic>
      <p:pic>
        <p:nvPicPr>
          <p:cNvPr id="9" name="Picture 8">
            <a:extLst>
              <a:ext uri="{FF2B5EF4-FFF2-40B4-BE49-F238E27FC236}">
                <a16:creationId xmlns:a16="http://schemas.microsoft.com/office/drawing/2014/main" id="{823D4811-7BAC-D6AE-D100-69A0244A7DD3}"/>
              </a:ext>
            </a:extLst>
          </p:cNvPr>
          <p:cNvPicPr>
            <a:picLocks noChangeAspect="1"/>
          </p:cNvPicPr>
          <p:nvPr/>
        </p:nvPicPr>
        <p:blipFill>
          <a:blip r:embed="rId6"/>
          <a:stretch>
            <a:fillRect/>
          </a:stretch>
        </p:blipFill>
        <p:spPr>
          <a:xfrm>
            <a:off x="6477194" y="3983232"/>
            <a:ext cx="2917063" cy="2038430"/>
          </a:xfrm>
          <a:prstGeom prst="rect">
            <a:avLst/>
          </a:prstGeom>
        </p:spPr>
      </p:pic>
      <p:pic>
        <p:nvPicPr>
          <p:cNvPr id="11" name="Picture 10">
            <a:extLst>
              <a:ext uri="{FF2B5EF4-FFF2-40B4-BE49-F238E27FC236}">
                <a16:creationId xmlns:a16="http://schemas.microsoft.com/office/drawing/2014/main" id="{B3489DF8-D265-01B4-6173-A18487783276}"/>
              </a:ext>
            </a:extLst>
          </p:cNvPr>
          <p:cNvPicPr>
            <a:picLocks noChangeAspect="1"/>
          </p:cNvPicPr>
          <p:nvPr/>
        </p:nvPicPr>
        <p:blipFill>
          <a:blip r:embed="rId7"/>
          <a:stretch>
            <a:fillRect/>
          </a:stretch>
        </p:blipFill>
        <p:spPr>
          <a:xfrm>
            <a:off x="9486241" y="3983232"/>
            <a:ext cx="1108174" cy="2038430"/>
          </a:xfrm>
          <a:prstGeom prst="rect">
            <a:avLst/>
          </a:prstGeom>
        </p:spPr>
      </p:pic>
      <p:pic>
        <p:nvPicPr>
          <p:cNvPr id="13" name="Picture 12">
            <a:extLst>
              <a:ext uri="{FF2B5EF4-FFF2-40B4-BE49-F238E27FC236}">
                <a16:creationId xmlns:a16="http://schemas.microsoft.com/office/drawing/2014/main" id="{A8C9FE08-D722-2BB7-1541-F1C1233E3927}"/>
              </a:ext>
            </a:extLst>
          </p:cNvPr>
          <p:cNvPicPr>
            <a:picLocks noChangeAspect="1"/>
          </p:cNvPicPr>
          <p:nvPr/>
        </p:nvPicPr>
        <p:blipFill>
          <a:blip r:embed="rId8"/>
          <a:stretch>
            <a:fillRect/>
          </a:stretch>
        </p:blipFill>
        <p:spPr>
          <a:xfrm>
            <a:off x="10698309" y="3959688"/>
            <a:ext cx="1150457" cy="2061973"/>
          </a:xfrm>
          <a:prstGeom prst="rect">
            <a:avLst/>
          </a:prstGeom>
        </p:spPr>
      </p:pic>
      <p:pic>
        <p:nvPicPr>
          <p:cNvPr id="15" name="Picture 14">
            <a:extLst>
              <a:ext uri="{FF2B5EF4-FFF2-40B4-BE49-F238E27FC236}">
                <a16:creationId xmlns:a16="http://schemas.microsoft.com/office/drawing/2014/main" id="{38B5B61A-8D8C-BE42-60A1-B828BE54BBCE}"/>
              </a:ext>
            </a:extLst>
          </p:cNvPr>
          <p:cNvPicPr>
            <a:picLocks noChangeAspect="1"/>
          </p:cNvPicPr>
          <p:nvPr/>
        </p:nvPicPr>
        <p:blipFill>
          <a:blip r:embed="rId9"/>
          <a:stretch>
            <a:fillRect/>
          </a:stretch>
        </p:blipFill>
        <p:spPr>
          <a:xfrm>
            <a:off x="10594415" y="1257082"/>
            <a:ext cx="1161560" cy="2317766"/>
          </a:xfrm>
          <a:prstGeom prst="rect">
            <a:avLst/>
          </a:prstGeom>
        </p:spPr>
      </p:pic>
    </p:spTree>
    <p:extLst>
      <p:ext uri="{BB962C8B-B14F-4D97-AF65-F5344CB8AC3E}">
        <p14:creationId xmlns:p14="http://schemas.microsoft.com/office/powerpoint/2010/main" val="187102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E698CE-66A9-940C-6AF2-349F2BCD0A43}"/>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Railway Company Android App </a:t>
            </a:r>
            <a:endParaRPr lang="en-SG" sz="2400" dirty="0">
              <a:solidFill>
                <a:srgbClr val="FF0000"/>
              </a:solidFill>
            </a:endParaRPr>
          </a:p>
        </p:txBody>
      </p:sp>
      <p:sp>
        <p:nvSpPr>
          <p:cNvPr id="5" name="TextBox 4">
            <a:extLst>
              <a:ext uri="{FF2B5EF4-FFF2-40B4-BE49-F238E27FC236}">
                <a16:creationId xmlns:a16="http://schemas.microsoft.com/office/drawing/2014/main" id="{13460BC6-FCF2-F7D0-DD95-EC31C1DDC19D}"/>
              </a:ext>
            </a:extLst>
          </p:cNvPr>
          <p:cNvSpPr txBox="1"/>
          <p:nvPr/>
        </p:nvSpPr>
        <p:spPr>
          <a:xfrm>
            <a:off x="612735" y="891176"/>
            <a:ext cx="6028697" cy="5016758"/>
          </a:xfrm>
          <a:prstGeom prst="rect">
            <a:avLst/>
          </a:prstGeom>
          <a:noFill/>
        </p:spPr>
        <p:txBody>
          <a:bodyPr wrap="square" rtlCol="0">
            <a:spAutoFit/>
          </a:bodyPr>
          <a:lstStyle/>
          <a:p>
            <a:r>
              <a:rPr lang="en-US" sz="1600" b="1" dirty="0">
                <a:solidFill>
                  <a:srgbClr val="1F2328"/>
                </a:solidFill>
              </a:rPr>
              <a:t>Railway Company Android App for app security</a:t>
            </a:r>
          </a:p>
          <a:p>
            <a:endParaRPr lang="en-US" sz="1600" b="1" dirty="0">
              <a:solidFill>
                <a:srgbClr val="1F2328"/>
              </a:solidFill>
            </a:endParaRPr>
          </a:p>
          <a:p>
            <a:r>
              <a:rPr lang="en-US" sz="1600" dirty="0">
                <a:solidFill>
                  <a:srgbClr val="1F2328"/>
                </a:solidFill>
              </a:rPr>
              <a:t>Time period: 6 month</a:t>
            </a:r>
          </a:p>
          <a:p>
            <a:endParaRPr lang="en-US" sz="1600" dirty="0">
              <a:solidFill>
                <a:srgbClr val="1F2328"/>
              </a:solidFill>
            </a:endParaRPr>
          </a:p>
          <a:p>
            <a:r>
              <a:rPr lang="en-US" sz="1600" dirty="0">
                <a:solidFill>
                  <a:srgbClr val="1F2328"/>
                </a:solidFill>
              </a:rPr>
              <a:t>People: 1 Student</a:t>
            </a:r>
          </a:p>
          <a:p>
            <a:endParaRPr lang="en-US" sz="1600" dirty="0">
              <a:solidFill>
                <a:srgbClr val="1F2328"/>
              </a:solidFill>
            </a:endParaRPr>
          </a:p>
          <a:p>
            <a:r>
              <a:rPr lang="en-US" sz="1600" dirty="0">
                <a:solidFill>
                  <a:srgbClr val="1F2328"/>
                </a:solidFill>
              </a:rPr>
              <a:t>Project description: </a:t>
            </a:r>
          </a:p>
          <a:p>
            <a:endParaRPr lang="en-US" sz="1600" dirty="0">
              <a:solidFill>
                <a:srgbClr val="1F2328"/>
              </a:solidFill>
            </a:endParaRPr>
          </a:p>
          <a:p>
            <a:r>
              <a:rPr lang="en-US" sz="1600" dirty="0">
                <a:solidFill>
                  <a:srgbClr val="1F2328"/>
                </a:solidFill>
              </a:rPr>
              <a:t>The intern is required to build simple android for the users, the App needs to includes below pages/ functions: </a:t>
            </a:r>
          </a:p>
          <a:p>
            <a:endParaRPr lang="en-US" sz="1600" dirty="0">
              <a:solidFill>
                <a:srgbClr val="1F2328"/>
              </a:solidFill>
            </a:endParaRPr>
          </a:p>
          <a:p>
            <a:r>
              <a:rPr lang="en-US" sz="1600" dirty="0">
                <a:solidFill>
                  <a:srgbClr val="1F2328"/>
                </a:solidFill>
              </a:rPr>
              <a:t>1. Railway station state display page. </a:t>
            </a:r>
          </a:p>
          <a:p>
            <a:r>
              <a:rPr lang="en-US" sz="1600" dirty="0">
                <a:solidFill>
                  <a:srgbClr val="1F2328"/>
                </a:solidFill>
              </a:rPr>
              <a:t>2. User login. </a:t>
            </a:r>
          </a:p>
          <a:p>
            <a:r>
              <a:rPr lang="en-US" sz="1600" dirty="0">
                <a:solidFill>
                  <a:srgbClr val="1F2328"/>
                </a:solidFill>
              </a:rPr>
              <a:t>3. Train schedule checking.</a:t>
            </a:r>
          </a:p>
          <a:p>
            <a:r>
              <a:rPr lang="en-US" sz="1600" dirty="0">
                <a:solidFill>
                  <a:srgbClr val="1F2328"/>
                </a:solidFill>
              </a:rPr>
              <a:t>4. Station's train state checking function: train delay, on time. </a:t>
            </a:r>
          </a:p>
          <a:p>
            <a:endParaRPr lang="en-US" sz="1600" dirty="0">
              <a:solidFill>
                <a:srgbClr val="1F2328"/>
              </a:solidFill>
            </a:endParaRPr>
          </a:p>
          <a:p>
            <a:r>
              <a:rPr lang="en-US" sz="1600" dirty="0">
                <a:solidFill>
                  <a:srgbClr val="1F2328"/>
                </a:solidFill>
              </a:rPr>
              <a:t>Connect to the railway web server. </a:t>
            </a:r>
          </a:p>
          <a:p>
            <a:endParaRPr lang="en-US" sz="1600" dirty="0">
              <a:solidFill>
                <a:srgbClr val="1F2328"/>
              </a:solidFill>
            </a:endParaRPr>
          </a:p>
          <a:p>
            <a:r>
              <a:rPr lang="en-US" sz="1600" dirty="0"/>
              <a:t>Attack scenario development: develop a cyber attack scenario such as the MITM which can apply on the android App. </a:t>
            </a:r>
            <a:endParaRPr lang="en-SG" sz="1600" b="1" dirty="0"/>
          </a:p>
        </p:txBody>
      </p:sp>
      <p:pic>
        <p:nvPicPr>
          <p:cNvPr id="3" name="Picture 2">
            <a:extLst>
              <a:ext uri="{FF2B5EF4-FFF2-40B4-BE49-F238E27FC236}">
                <a16:creationId xmlns:a16="http://schemas.microsoft.com/office/drawing/2014/main" id="{FD62CC64-74A5-20E4-8232-D238AA20BF75}"/>
              </a:ext>
            </a:extLst>
          </p:cNvPr>
          <p:cNvPicPr>
            <a:picLocks noChangeAspect="1"/>
          </p:cNvPicPr>
          <p:nvPr/>
        </p:nvPicPr>
        <p:blipFill>
          <a:blip r:embed="rId2"/>
          <a:stretch>
            <a:fillRect/>
          </a:stretch>
        </p:blipFill>
        <p:spPr>
          <a:xfrm>
            <a:off x="7475677" y="891176"/>
            <a:ext cx="3323809" cy="5609524"/>
          </a:xfrm>
          <a:prstGeom prst="rect">
            <a:avLst/>
          </a:prstGeom>
        </p:spPr>
      </p:pic>
    </p:spTree>
    <p:extLst>
      <p:ext uri="{BB962C8B-B14F-4D97-AF65-F5344CB8AC3E}">
        <p14:creationId xmlns:p14="http://schemas.microsoft.com/office/powerpoint/2010/main" val="3764581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E698CE-66A9-940C-6AF2-349F2BCD0A43}"/>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Railway Company Website Project</a:t>
            </a:r>
            <a:endParaRPr lang="en-SG" sz="2400" dirty="0">
              <a:solidFill>
                <a:srgbClr val="FF0000"/>
              </a:solidFill>
            </a:endParaRPr>
          </a:p>
        </p:txBody>
      </p:sp>
      <p:sp>
        <p:nvSpPr>
          <p:cNvPr id="5" name="TextBox 4">
            <a:extLst>
              <a:ext uri="{FF2B5EF4-FFF2-40B4-BE49-F238E27FC236}">
                <a16:creationId xmlns:a16="http://schemas.microsoft.com/office/drawing/2014/main" id="{13460BC6-FCF2-F7D0-DD95-EC31C1DDC19D}"/>
              </a:ext>
            </a:extLst>
          </p:cNvPr>
          <p:cNvSpPr txBox="1"/>
          <p:nvPr/>
        </p:nvSpPr>
        <p:spPr>
          <a:xfrm>
            <a:off x="516482" y="662066"/>
            <a:ext cx="5354929" cy="5262979"/>
          </a:xfrm>
          <a:prstGeom prst="rect">
            <a:avLst/>
          </a:prstGeom>
          <a:noFill/>
        </p:spPr>
        <p:txBody>
          <a:bodyPr wrap="square" rtlCol="0">
            <a:spAutoFit/>
          </a:bodyPr>
          <a:lstStyle/>
          <a:p>
            <a:r>
              <a:rPr lang="en-US" sz="1600" b="1" dirty="0">
                <a:solidFill>
                  <a:srgbClr val="1F2328"/>
                </a:solidFill>
              </a:rPr>
              <a:t>Railway Company Website Front End Project</a:t>
            </a:r>
            <a:endParaRPr lang="en-US" sz="1600" b="1" dirty="0"/>
          </a:p>
          <a:p>
            <a:endParaRPr lang="en-US" sz="1600" dirty="0"/>
          </a:p>
          <a:p>
            <a:r>
              <a:rPr lang="en-US" sz="1600" dirty="0"/>
              <a:t>Time period: 6 month</a:t>
            </a:r>
          </a:p>
          <a:p>
            <a:endParaRPr lang="en-US" sz="1600" dirty="0"/>
          </a:p>
          <a:p>
            <a:r>
              <a:rPr lang="en-US" sz="1600" dirty="0"/>
              <a:t>People: 1 Student</a:t>
            </a:r>
          </a:p>
          <a:p>
            <a:endParaRPr lang="en-US" sz="1600" dirty="0"/>
          </a:p>
          <a:p>
            <a:r>
              <a:rPr lang="en-US" sz="1600" dirty="0"/>
              <a:t>Project description: </a:t>
            </a:r>
          </a:p>
          <a:p>
            <a:endParaRPr lang="en-US" sz="1600" dirty="0"/>
          </a:p>
          <a:p>
            <a:r>
              <a:rPr lang="en-US" sz="1600" dirty="0"/>
              <a:t>The intern is required to build a railway company website front end for the customer, the front end need to includes below basic pages / functions: </a:t>
            </a:r>
          </a:p>
          <a:p>
            <a:endParaRPr lang="en-US" sz="1600" dirty="0"/>
          </a:p>
          <a:p>
            <a:r>
              <a:rPr lang="en-US" sz="1600" dirty="0"/>
              <a:t>1. A simple railway company home page and news display page. </a:t>
            </a:r>
          </a:p>
          <a:p>
            <a:r>
              <a:rPr lang="en-US" sz="1600" dirty="0"/>
              <a:t>2. User registration, verification and login page/function. </a:t>
            </a:r>
          </a:p>
          <a:p>
            <a:r>
              <a:rPr lang="en-US" sz="1600" dirty="0"/>
              <a:t>3. Trains schedule time line checking page.</a:t>
            </a:r>
          </a:p>
          <a:p>
            <a:r>
              <a:rPr lang="en-US" sz="1600" dirty="0"/>
              <a:t>4. Station and trains' state checking function: train delay, arriving time and on time. </a:t>
            </a:r>
          </a:p>
          <a:p>
            <a:endParaRPr lang="en-US" sz="1600" dirty="0"/>
          </a:p>
          <a:p>
            <a:r>
              <a:rPr lang="en-US" sz="1600" dirty="0"/>
              <a:t>Attack scenario development: develop a cyber attack scenario which can apply on the web host. </a:t>
            </a:r>
            <a:endParaRPr lang="en-SG" sz="1600" b="1" dirty="0"/>
          </a:p>
        </p:txBody>
      </p:sp>
      <p:sp>
        <p:nvSpPr>
          <p:cNvPr id="6" name="TextBox 5">
            <a:extLst>
              <a:ext uri="{FF2B5EF4-FFF2-40B4-BE49-F238E27FC236}">
                <a16:creationId xmlns:a16="http://schemas.microsoft.com/office/drawing/2014/main" id="{0A2E0CBE-D437-F402-5325-D7BE9FA4509E}"/>
              </a:ext>
            </a:extLst>
          </p:cNvPr>
          <p:cNvSpPr txBox="1"/>
          <p:nvPr/>
        </p:nvSpPr>
        <p:spPr>
          <a:xfrm>
            <a:off x="6424790" y="729443"/>
            <a:ext cx="5579517" cy="5139869"/>
          </a:xfrm>
          <a:prstGeom prst="rect">
            <a:avLst/>
          </a:prstGeom>
          <a:noFill/>
        </p:spPr>
        <p:txBody>
          <a:bodyPr wrap="square" rtlCol="0">
            <a:spAutoFit/>
          </a:bodyPr>
          <a:lstStyle/>
          <a:p>
            <a:r>
              <a:rPr lang="en-US" sz="1600" b="1" dirty="0"/>
              <a:t>Railway Company Website Back End</a:t>
            </a:r>
          </a:p>
          <a:p>
            <a:endParaRPr lang="en-US" sz="1600" dirty="0"/>
          </a:p>
          <a:p>
            <a:r>
              <a:rPr lang="en-US" sz="1600" dirty="0"/>
              <a:t>Time period: 6 month</a:t>
            </a:r>
          </a:p>
          <a:p>
            <a:endParaRPr lang="en-US" sz="1600" dirty="0"/>
          </a:p>
          <a:p>
            <a:r>
              <a:rPr lang="en-US" sz="1600" dirty="0"/>
              <a:t>People: 1 Student</a:t>
            </a:r>
          </a:p>
          <a:p>
            <a:endParaRPr lang="en-US" sz="1600" dirty="0"/>
          </a:p>
          <a:p>
            <a:r>
              <a:rPr lang="en-US" sz="1600" dirty="0"/>
              <a:t>Project description: </a:t>
            </a:r>
          </a:p>
          <a:p>
            <a:endParaRPr lang="en-US" sz="1600" dirty="0"/>
          </a:p>
          <a:p>
            <a:r>
              <a:rPr lang="en-US" sz="1600" dirty="0"/>
              <a:t>The intern is required to build a railway company website backend for the users, the front end need to includes below pages/ functions: </a:t>
            </a:r>
          </a:p>
          <a:p>
            <a:endParaRPr lang="en-US" sz="1600" dirty="0"/>
          </a:p>
          <a:p>
            <a:r>
              <a:rPr lang="en-US" sz="1600" dirty="0"/>
              <a:t>1. Railway company management page:  user management,  billing management, finance ...</a:t>
            </a:r>
          </a:p>
          <a:p>
            <a:r>
              <a:rPr lang="en-US" sz="1600" dirty="0"/>
              <a:t>2. One data base to handle the money top-up. </a:t>
            </a:r>
          </a:p>
          <a:p>
            <a:r>
              <a:rPr lang="en-US" sz="1600" dirty="0"/>
              <a:t>3. One data base to handle the ticket purchasing. </a:t>
            </a:r>
          </a:p>
          <a:p>
            <a:r>
              <a:rPr lang="en-US" sz="1600" dirty="0"/>
              <a:t>4. One data base to save the train operation history. </a:t>
            </a:r>
          </a:p>
          <a:p>
            <a:r>
              <a:rPr lang="en-US" sz="1600" dirty="0"/>
              <a:t>5. Provide the train operation information to the front end. </a:t>
            </a:r>
          </a:p>
          <a:p>
            <a:r>
              <a:rPr lang="en-US" sz="1600" dirty="0"/>
              <a:t>6. Develop the interface to link the railway system to fetch the train operation data.</a:t>
            </a:r>
            <a:endParaRPr lang="en-SG" sz="1600" b="1" dirty="0"/>
          </a:p>
        </p:txBody>
      </p:sp>
    </p:spTree>
    <p:extLst>
      <p:ext uri="{BB962C8B-B14F-4D97-AF65-F5344CB8AC3E}">
        <p14:creationId xmlns:p14="http://schemas.microsoft.com/office/powerpoint/2010/main" val="82949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8652C6-2E34-EE36-0384-23E18313651A}"/>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Attack control Orchestrator [CUE]</a:t>
            </a:r>
            <a:endParaRPr lang="en-SG" sz="2400" dirty="0">
              <a:solidFill>
                <a:srgbClr val="FF0000"/>
              </a:solidFill>
            </a:endParaRPr>
          </a:p>
        </p:txBody>
      </p:sp>
      <p:sp>
        <p:nvSpPr>
          <p:cNvPr id="6" name="TextBox 5">
            <a:extLst>
              <a:ext uri="{FF2B5EF4-FFF2-40B4-BE49-F238E27FC236}">
                <a16:creationId xmlns:a16="http://schemas.microsoft.com/office/drawing/2014/main" id="{E5568C91-CC7B-5EA7-9A36-E087203A2E2A}"/>
              </a:ext>
            </a:extLst>
          </p:cNvPr>
          <p:cNvSpPr txBox="1"/>
          <p:nvPr/>
        </p:nvSpPr>
        <p:spPr>
          <a:xfrm>
            <a:off x="795615" y="1163213"/>
            <a:ext cx="9513042" cy="1323439"/>
          </a:xfrm>
          <a:prstGeom prst="rect">
            <a:avLst/>
          </a:prstGeom>
          <a:noFill/>
        </p:spPr>
        <p:txBody>
          <a:bodyPr wrap="square" rtlCol="0">
            <a:spAutoFit/>
          </a:bodyPr>
          <a:lstStyle/>
          <a:p>
            <a:r>
              <a:rPr lang="en-US" sz="1600" dirty="0">
                <a:solidFill>
                  <a:srgbClr val="1F2328"/>
                </a:solidFill>
              </a:rPr>
              <a:t>The intern are request to design a simple Cyber Orchestrator web portal same as SUTD's water test bed which link to link to CUE system to automated control and stop the attack scenario during the cyber exercise. </a:t>
            </a:r>
          </a:p>
          <a:p>
            <a:endParaRPr lang="en-US" sz="1600" dirty="0">
              <a:solidFill>
                <a:srgbClr val="1F2328"/>
              </a:solidFill>
            </a:endParaRPr>
          </a:p>
          <a:p>
            <a:r>
              <a:rPr lang="en-US" sz="1600" dirty="0">
                <a:solidFill>
                  <a:srgbClr val="1F2328"/>
                </a:solidFill>
              </a:rPr>
              <a:t>Example project: https://github.com/LiuYuancheng/OT_Platform_Attack_Web</a:t>
            </a:r>
            <a:endParaRPr lang="en-SG" sz="1600" b="1" dirty="0"/>
          </a:p>
        </p:txBody>
      </p:sp>
    </p:spTree>
    <p:extLst>
      <p:ext uri="{BB962C8B-B14F-4D97-AF65-F5344CB8AC3E}">
        <p14:creationId xmlns:p14="http://schemas.microsoft.com/office/powerpoint/2010/main" val="4001072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810</Words>
  <Application>Microsoft Office PowerPoint</Application>
  <PresentationFormat>Widescreen</PresentationFormat>
  <Paragraphs>105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yuancheng Liu</dc:creator>
  <cp:lastModifiedBy>yuancheng Liu</cp:lastModifiedBy>
  <cp:revision>19</cp:revision>
  <dcterms:created xsi:type="dcterms:W3CDTF">2024-07-28T14:26:33Z</dcterms:created>
  <dcterms:modified xsi:type="dcterms:W3CDTF">2024-07-28T15:23:18Z</dcterms:modified>
</cp:coreProperties>
</file>