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01AB4-CA5D-4A85-A426-4979B77B2FC3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FB1D4-988F-4DCF-8842-FA119517B4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963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FB1D4-988F-4DCF-8842-FA119517B4C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08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0683-3B53-1BC1-E443-C3FCED3A5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DE677-70C6-FCF4-815A-7EF8CEB13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C9B1-E997-6481-3F31-675D1741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AED3F-D9C5-DFBE-2B5D-987B7C9F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3408-9AA2-47ED-A0A7-9D94CEB8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179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A94E-B59B-B417-805C-30ADD9A2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EF000-60C6-567A-8D5C-901F78CE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9F95-6275-2C80-F8A0-535E654C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523E2-0DD8-4281-E9D2-18242575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A1C2-EE08-6DC8-AFC9-F7BF3BA6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1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7592D-86AB-BCC1-E743-999D4DB91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B4208-6BC5-FCE9-F86A-D9567FF51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F4DA-8393-F793-9A7C-C61E1D14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1A67-27B4-66F6-C880-1A463B86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2EF1-5688-648D-265A-61ECFC6C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46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1095-EB1B-89CC-BDB6-23CB807F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488C-249B-DAAB-9BE4-D2964B92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022E8-95AB-D7A0-248D-37328063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991E0-F038-5E9D-FF58-F30DEB04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1FB1-5B4F-2896-EE9C-BC054BD5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932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9D1D-3538-C54B-480E-04971B57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0A4DA-9A67-97C6-68BA-26D85909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3BAF-9EC1-A5AD-CCC7-DE97A435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BA3A-A08C-30DC-F939-87ADBADD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FF24-B027-5067-C44B-A52FD421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24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4F63-9820-497F-8CE2-04450CEC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3B06-E038-6C58-E698-DCDFD9055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097B7-F890-8417-38C9-4C4F7D8A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2E678-78D1-32DC-1A52-92B0E34F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AD9FC-26B8-3E1B-4DC4-33D2EA13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C1B69-2984-124A-2900-5F6C4BBB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39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41D1-82FA-483B-4095-06D8E556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F15F4-9A94-DA16-5824-469EBF3B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B842-9FE5-D2CA-5C72-8C5610F32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EA1A8-FFDF-6191-993A-52FBDF0C2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88A9D-49EA-15CB-5EBE-BBF88B8F8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7926A-5FCE-DAEF-07C3-AB526E8B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92211-C1C2-0FF7-5CD5-97E66D00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F99F7-4B2D-B6B4-3976-4641DFC9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83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AB3E-E572-9A51-9F5F-BF48FE15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69E26-A3C2-EA1B-3BDE-02466A2C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76845-C0B0-BF06-1A69-21E09F4D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5795F-4B3F-EFB0-73C7-15675C13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80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C6AB9-0FA1-6A29-8EEE-D176A032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8570D-7907-B001-A0CC-6858186F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54EF4-97C1-C6D2-184A-334139BE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78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A7E4-D0B8-751D-34AA-7EB6D400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58C4-09AA-F125-2719-FD4F4D2D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30290-514B-DCA0-02D3-39983B310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0B2C6-3CB1-9122-0648-23B01F84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94929-66C7-D079-556C-7B0EFE3B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9DAF-FAFA-61D4-2C59-FA5E3519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35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8078-84F3-D1B9-F1A9-E67E77A8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5ACB9-FCE6-6D4A-127D-F58E5EE50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24CB0-F9A2-6104-4F80-12937D628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DB6B6-B499-CF55-AA64-5A81C41C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0097-7938-5652-F4FF-B49D46F3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4CB21-E777-A6D5-F644-A6446019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87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16558-5A14-4B8C-BFCB-E50DC42F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72B14-4372-352C-6E69-A8897356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3EE6-0F94-7270-19A9-A94F90CCF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7EEFB-EFC6-438C-843F-BB2C8BF0D30E}" type="datetimeFigureOut">
              <a:rPr lang="en-SG" smtClean="0"/>
              <a:t>11/7/2024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243F7-1219-3A84-0AB9-6C21BEA80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7B86-497B-C0F9-733E-1C8136FF6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44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5.png"/><Relationship Id="rId18" Type="http://schemas.openxmlformats.org/officeDocument/2006/relationships/image" Target="../media/image26.png"/><Relationship Id="rId3" Type="http://schemas.openxmlformats.org/officeDocument/2006/relationships/image" Target="../media/image5.png"/><Relationship Id="rId21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12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1.png"/><Relationship Id="rId23" Type="http://schemas.openxmlformats.org/officeDocument/2006/relationships/image" Target="../media/image20.svg"/><Relationship Id="rId10" Type="http://schemas.openxmlformats.org/officeDocument/2006/relationships/image" Target="../media/image17.png"/><Relationship Id="rId19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4.svg"/><Relationship Id="rId14" Type="http://schemas.openxmlformats.org/officeDocument/2006/relationships/image" Target="../media/image25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106C1F-75F4-175F-621E-E93974F3D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77" y="774482"/>
            <a:ext cx="4436735" cy="34540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55DFEE-4811-23FB-53E0-E80943FCB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6467"/>
            <a:ext cx="4136136" cy="330890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55CEDD-D452-FAC4-188E-7DDC0AAE0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77" y="4507138"/>
            <a:ext cx="9515512" cy="2081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D49DC0-E180-589E-EA15-207E2C5B283D}"/>
              </a:ext>
            </a:extLst>
          </p:cNvPr>
          <p:cNvSpPr txBox="1"/>
          <p:nvPr/>
        </p:nvSpPr>
        <p:spPr>
          <a:xfrm>
            <a:off x="802777" y="395647"/>
            <a:ext cx="434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Attacker’s  ZMQ client send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E2B46-1962-E9FE-8C92-5B3D6EA45EDC}"/>
              </a:ext>
            </a:extLst>
          </p:cNvPr>
          <p:cNvSpPr txBox="1"/>
          <p:nvPr/>
        </p:nvSpPr>
        <p:spPr>
          <a:xfrm>
            <a:off x="5991420" y="405150"/>
            <a:ext cx="46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Attacker’s  ZMQ client received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AD1BAC-CC36-2738-680E-46C9792E2238}"/>
              </a:ext>
            </a:extLst>
          </p:cNvPr>
          <p:cNvCxnSpPr/>
          <p:nvPr/>
        </p:nvCxnSpPr>
        <p:spPr>
          <a:xfrm>
            <a:off x="2807208" y="4155376"/>
            <a:ext cx="1106424" cy="1175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B424E0-180E-74B2-0B03-8406BFDE8A0B}"/>
              </a:ext>
            </a:extLst>
          </p:cNvPr>
          <p:cNvSpPr txBox="1"/>
          <p:nvPr/>
        </p:nvSpPr>
        <p:spPr>
          <a:xfrm>
            <a:off x="3124353" y="3314876"/>
            <a:ext cx="169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Text format data converted by Wireshark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5F119-1CDB-83D7-D435-EC722B5A5147}"/>
              </a:ext>
            </a:extLst>
          </p:cNvPr>
          <p:cNvSpPr txBox="1"/>
          <p:nvPr/>
        </p:nvSpPr>
        <p:spPr>
          <a:xfrm>
            <a:off x="3360420" y="4436037"/>
            <a:ext cx="193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Map to bytes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E3D633-948D-CA3A-C004-FCD69D16D1D6}"/>
              </a:ext>
            </a:extLst>
          </p:cNvPr>
          <p:cNvSpPr txBox="1"/>
          <p:nvPr/>
        </p:nvSpPr>
        <p:spPr>
          <a:xfrm>
            <a:off x="8146847" y="3225092"/>
            <a:ext cx="169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Text format data converted by Wireshark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E3D46B-C653-A19B-89EA-987AF820D451}"/>
              </a:ext>
            </a:extLst>
          </p:cNvPr>
          <p:cNvCxnSpPr>
            <a:cxnSpLocks/>
          </p:cNvCxnSpPr>
          <p:nvPr/>
        </p:nvCxnSpPr>
        <p:spPr>
          <a:xfrm>
            <a:off x="7197571" y="4145873"/>
            <a:ext cx="0" cy="1865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F8FE0B-2D16-CC56-8463-35227B2313E9}"/>
              </a:ext>
            </a:extLst>
          </p:cNvPr>
          <p:cNvSpPr txBox="1"/>
          <p:nvPr/>
        </p:nvSpPr>
        <p:spPr>
          <a:xfrm>
            <a:off x="7196404" y="4573887"/>
            <a:ext cx="193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Map to bytes data</a:t>
            </a:r>
          </a:p>
        </p:txBody>
      </p:sp>
    </p:spTree>
    <p:extLst>
      <p:ext uri="{BB962C8B-B14F-4D97-AF65-F5344CB8AC3E}">
        <p14:creationId xmlns:p14="http://schemas.microsoft.com/office/powerpoint/2010/main" val="141921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2BE0DE-C8B5-1509-6442-96CF828E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82" y="2485787"/>
            <a:ext cx="1399822" cy="10771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8B4C90-B2C5-2A72-BD58-B4E9CC948F74}"/>
              </a:ext>
            </a:extLst>
          </p:cNvPr>
          <p:cNvSpPr/>
          <p:nvPr/>
        </p:nvSpPr>
        <p:spPr>
          <a:xfrm>
            <a:off x="4430198" y="2399746"/>
            <a:ext cx="3296354" cy="224774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F7ACA-1875-F29E-1637-8C3F507426EF}"/>
              </a:ext>
            </a:extLst>
          </p:cNvPr>
          <p:cNvSpPr txBox="1"/>
          <p:nvPr/>
        </p:nvSpPr>
        <p:spPr>
          <a:xfrm>
            <a:off x="6001203" y="2468585"/>
            <a:ext cx="1522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20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People Detection Radar IoT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91FB4E-EE28-FAD3-8B9A-C78F95369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881" y="3700048"/>
            <a:ext cx="765740" cy="66226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903544-7CE0-1CB6-D771-57A24F99F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839" y="3635265"/>
            <a:ext cx="671517" cy="671517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3823C3-4B4A-3F7D-9C72-727C863AB15D}"/>
              </a:ext>
            </a:extLst>
          </p:cNvPr>
          <p:cNvCxnSpPr>
            <a:cxnSpLocks/>
          </p:cNvCxnSpPr>
          <p:nvPr/>
        </p:nvCxnSpPr>
        <p:spPr>
          <a:xfrm>
            <a:off x="5505621" y="3781254"/>
            <a:ext cx="14482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9E6DD22-74F4-0444-B7FA-90A82EE68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786752" y="3631587"/>
            <a:ext cx="662264" cy="768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0224CC-E332-7794-8747-76543A6A3F09}"/>
              </a:ext>
            </a:extLst>
          </p:cNvPr>
          <p:cNvCxnSpPr>
            <a:cxnSpLocks/>
          </p:cNvCxnSpPr>
          <p:nvPr/>
        </p:nvCxnSpPr>
        <p:spPr>
          <a:xfrm>
            <a:off x="6497193" y="4170720"/>
            <a:ext cx="456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939440D-C616-F677-3CA3-0775426F105B}"/>
              </a:ext>
            </a:extLst>
          </p:cNvPr>
          <p:cNvSpPr/>
          <p:nvPr/>
        </p:nvSpPr>
        <p:spPr>
          <a:xfrm>
            <a:off x="4858723" y="4377293"/>
            <a:ext cx="561907" cy="532103"/>
          </a:xfrm>
          <a:prstGeom prst="triangle">
            <a:avLst>
              <a:gd name="adj" fmla="val 4827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B7A42D-1D9C-23BA-861D-7FC53DB84D3B}"/>
              </a:ext>
            </a:extLst>
          </p:cNvPr>
          <p:cNvSpPr/>
          <p:nvPr/>
        </p:nvSpPr>
        <p:spPr>
          <a:xfrm>
            <a:off x="5849154" y="4385588"/>
            <a:ext cx="561906" cy="523808"/>
          </a:xfrm>
          <a:prstGeom prst="triangle">
            <a:avLst>
              <a:gd name="adj" fmla="val 491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B4A5DB-FB0C-925B-0531-99E207A32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9155" y="4941625"/>
            <a:ext cx="561905" cy="5238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EB0CA5-E588-FFE3-2935-4DED903746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8900" y="4947882"/>
            <a:ext cx="521730" cy="5112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7ABFFB-0731-8203-98A1-17CA3304312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61365" y="4258629"/>
            <a:ext cx="868485" cy="708005"/>
          </a:xfrm>
          <a:prstGeom prst="rect">
            <a:avLst/>
          </a:prstGeom>
        </p:spPr>
      </p:pic>
      <p:pic>
        <p:nvPicPr>
          <p:cNvPr id="23" name="Graphic 22" descr="Cube with solid fill">
            <a:extLst>
              <a:ext uri="{FF2B5EF4-FFF2-40B4-BE49-F238E27FC236}">
                <a16:creationId xmlns:a16="http://schemas.microsoft.com/office/drawing/2014/main" id="{E9EE9EF8-17C5-0638-5EDC-297945CE92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53992" y="3193589"/>
            <a:ext cx="784520" cy="784520"/>
          </a:xfrm>
          <a:prstGeom prst="rect">
            <a:avLst/>
          </a:prstGeom>
        </p:spPr>
      </p:pic>
      <p:pic>
        <p:nvPicPr>
          <p:cNvPr id="27" name="Picture 26" descr="A blue and yellow snake logo&#10;&#10;Description automatically generated">
            <a:extLst>
              <a:ext uri="{FF2B5EF4-FFF2-40B4-BE49-F238E27FC236}">
                <a16:creationId xmlns:a16="http://schemas.microsoft.com/office/drawing/2014/main" id="{9309AFAF-AEA9-F936-AE7B-4F3ECF0C63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82" y="3354698"/>
            <a:ext cx="825539" cy="46230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AD9371-AF7D-6246-31B0-2E736C098882}"/>
              </a:ext>
            </a:extLst>
          </p:cNvPr>
          <p:cNvCxnSpPr>
            <a:cxnSpLocks/>
          </p:cNvCxnSpPr>
          <p:nvPr/>
        </p:nvCxnSpPr>
        <p:spPr>
          <a:xfrm>
            <a:off x="2820196" y="3602874"/>
            <a:ext cx="141075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08DD7D-C63B-8DFA-AFB4-4C36A8027816}"/>
              </a:ext>
            </a:extLst>
          </p:cNvPr>
          <p:cNvCxnSpPr>
            <a:cxnSpLocks/>
          </p:cNvCxnSpPr>
          <p:nvPr/>
        </p:nvCxnSpPr>
        <p:spPr>
          <a:xfrm>
            <a:off x="2809782" y="4533697"/>
            <a:ext cx="142117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8CBBA3-9E8A-1153-BB14-E02D3D070CBD}"/>
              </a:ext>
            </a:extLst>
          </p:cNvPr>
          <p:cNvCxnSpPr>
            <a:cxnSpLocks/>
          </p:cNvCxnSpPr>
          <p:nvPr/>
        </p:nvCxnSpPr>
        <p:spPr>
          <a:xfrm>
            <a:off x="2801967" y="2570186"/>
            <a:ext cx="142898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9887EF8-6880-CD88-2A5E-E181EC651A7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33482" y="2228640"/>
            <a:ext cx="535992" cy="63563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D6AA817-BA0A-9492-3B7D-ABDB69E276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98548" y="2346554"/>
            <a:ext cx="364729" cy="376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7" name="Picture 36" descr="A red bomb with a star&#10;&#10;Description automatically generated">
            <a:extLst>
              <a:ext uri="{FF2B5EF4-FFF2-40B4-BE49-F238E27FC236}">
                <a16:creationId xmlns:a16="http://schemas.microsoft.com/office/drawing/2014/main" id="{34D3015C-3F5B-D021-513E-4A4CA4EE0F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98034" y="2431446"/>
            <a:ext cx="570118" cy="46230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95DBAA4-1F40-42A6-11CC-5E16B072CE74}"/>
              </a:ext>
            </a:extLst>
          </p:cNvPr>
          <p:cNvSpPr txBox="1"/>
          <p:nvPr/>
        </p:nvSpPr>
        <p:spPr>
          <a:xfrm>
            <a:off x="2764767" y="2029095"/>
            <a:ext cx="2180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Deserialization Attack</a:t>
            </a:r>
            <a:endParaRPr lang="en-SG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71AF14-7F82-232E-861F-CA35E6CA3460}"/>
              </a:ext>
            </a:extLst>
          </p:cNvPr>
          <p:cNvSpPr txBox="1"/>
          <p:nvPr/>
        </p:nvSpPr>
        <p:spPr>
          <a:xfrm>
            <a:off x="2759021" y="3030840"/>
            <a:ext cx="1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Package Hijacking Attack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93BD26-7AEC-9879-C15D-0B7A86586F54}"/>
              </a:ext>
            </a:extLst>
          </p:cNvPr>
          <p:cNvSpPr txBox="1"/>
          <p:nvPr/>
        </p:nvSpPr>
        <p:spPr>
          <a:xfrm>
            <a:off x="2763806" y="3990167"/>
            <a:ext cx="1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Web Shell Attack 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A96509-F430-E3BF-5D15-88DDB1D0BABF}"/>
              </a:ext>
            </a:extLst>
          </p:cNvPr>
          <p:cNvSpPr txBox="1"/>
          <p:nvPr/>
        </p:nvSpPr>
        <p:spPr>
          <a:xfrm>
            <a:off x="1759716" y="2850707"/>
            <a:ext cx="127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</a:t>
            </a:r>
            <a:r>
              <a:rPr lang="en-SG" sz="1200" b="1" dirty="0">
                <a:solidFill>
                  <a:srgbClr val="C00000"/>
                </a:solidFill>
              </a:rPr>
              <a:t>ickle Bomb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24ABE8-973E-3D00-55B8-E37A44850F21}"/>
              </a:ext>
            </a:extLst>
          </p:cNvPr>
          <p:cNvSpPr txBox="1"/>
          <p:nvPr/>
        </p:nvSpPr>
        <p:spPr>
          <a:xfrm>
            <a:off x="1823176" y="3851217"/>
            <a:ext cx="127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Fake serial Com lib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13490E-ECD7-7060-1AA5-A0D66E5753F7}"/>
              </a:ext>
            </a:extLst>
          </p:cNvPr>
          <p:cNvSpPr txBox="1"/>
          <p:nvPr/>
        </p:nvSpPr>
        <p:spPr>
          <a:xfrm>
            <a:off x="1823176" y="4861424"/>
            <a:ext cx="1271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Flask web shell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998F11B-EED6-6EA2-F5C8-F0E34C2CAC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8896" y="330850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7EB15D4-DF04-C5FD-0B6B-6598F15132B8}"/>
              </a:ext>
            </a:extLst>
          </p:cNvPr>
          <p:cNvCxnSpPr>
            <a:cxnSpLocks/>
            <a:stCxn id="54" idx="3"/>
            <a:endCxn id="36" idx="1"/>
          </p:cNvCxnSpPr>
          <p:nvPr/>
        </p:nvCxnSpPr>
        <p:spPr>
          <a:xfrm flipV="1">
            <a:off x="1118403" y="2546456"/>
            <a:ext cx="815079" cy="1033404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FB6AD09-0818-86AA-D11D-E872A39B6F7E}"/>
              </a:ext>
            </a:extLst>
          </p:cNvPr>
          <p:cNvCxnSpPr>
            <a:cxnSpLocks/>
            <a:stCxn id="54" idx="3"/>
            <a:endCxn id="21" idx="1"/>
          </p:cNvCxnSpPr>
          <p:nvPr/>
        </p:nvCxnSpPr>
        <p:spPr>
          <a:xfrm>
            <a:off x="1118403" y="3579860"/>
            <a:ext cx="842962" cy="103277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9050106-2839-554E-01F0-3C6EA668003F}"/>
              </a:ext>
            </a:extLst>
          </p:cNvPr>
          <p:cNvCxnSpPr>
            <a:cxnSpLocks/>
            <a:stCxn id="54" idx="3"/>
            <a:endCxn id="27" idx="1"/>
          </p:cNvCxnSpPr>
          <p:nvPr/>
        </p:nvCxnSpPr>
        <p:spPr>
          <a:xfrm>
            <a:off x="1118403" y="3579860"/>
            <a:ext cx="815079" cy="598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2282059-7653-B7D6-0E7C-3AA570780FB9}"/>
              </a:ext>
            </a:extLst>
          </p:cNvPr>
          <p:cNvSpPr txBox="1"/>
          <p:nvPr/>
        </p:nvSpPr>
        <p:spPr>
          <a:xfrm>
            <a:off x="515661" y="3891742"/>
            <a:ext cx="127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9655C07A-8150-1819-D492-13F2C9180DD4}"/>
              </a:ext>
            </a:extLst>
          </p:cNvPr>
          <p:cNvSpPr/>
          <p:nvPr/>
        </p:nvSpPr>
        <p:spPr>
          <a:xfrm>
            <a:off x="6589393" y="3582588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78" name="Multiplication Sign 77">
            <a:extLst>
              <a:ext uri="{FF2B5EF4-FFF2-40B4-BE49-F238E27FC236}">
                <a16:creationId xmlns:a16="http://schemas.microsoft.com/office/drawing/2014/main" id="{39845958-9A15-8346-29CE-7CFFE0B052E9}"/>
              </a:ext>
            </a:extLst>
          </p:cNvPr>
          <p:cNvSpPr/>
          <p:nvPr/>
        </p:nvSpPr>
        <p:spPr>
          <a:xfrm>
            <a:off x="6583444" y="3985043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pic>
        <p:nvPicPr>
          <p:cNvPr id="82" name="Picture 81" descr="A screen shot of a graph&#10;&#10;Description automatically generated">
            <a:extLst>
              <a:ext uri="{FF2B5EF4-FFF2-40B4-BE49-F238E27FC236}">
                <a16:creationId xmlns:a16="http://schemas.microsoft.com/office/drawing/2014/main" id="{3BF0E4F2-1AE6-BDD0-DFA2-F7F8C814B6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50" y="2691027"/>
            <a:ext cx="3013952" cy="18884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351F40-D3AF-2113-9D8F-8E2A1DFDD677}"/>
              </a:ext>
            </a:extLst>
          </p:cNvPr>
          <p:cNvCxnSpPr>
            <a:cxnSpLocks/>
          </p:cNvCxnSpPr>
          <p:nvPr/>
        </p:nvCxnSpPr>
        <p:spPr>
          <a:xfrm flipV="1">
            <a:off x="7625356" y="3896373"/>
            <a:ext cx="170154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59FF20C-8F17-9D86-AD1A-C890D28A5976}"/>
              </a:ext>
            </a:extLst>
          </p:cNvPr>
          <p:cNvSpPr/>
          <p:nvPr/>
        </p:nvSpPr>
        <p:spPr>
          <a:xfrm>
            <a:off x="9282097" y="3523617"/>
            <a:ext cx="1631858" cy="125158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6" name="Multiplication Sign 85">
            <a:extLst>
              <a:ext uri="{FF2B5EF4-FFF2-40B4-BE49-F238E27FC236}">
                <a16:creationId xmlns:a16="http://schemas.microsoft.com/office/drawing/2014/main" id="{62616AAF-26D5-2144-41E6-83987F5EE7BD}"/>
              </a:ext>
            </a:extLst>
          </p:cNvPr>
          <p:cNvSpPr/>
          <p:nvPr/>
        </p:nvSpPr>
        <p:spPr>
          <a:xfrm>
            <a:off x="10098026" y="3554690"/>
            <a:ext cx="666384" cy="752618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E72DF3-523C-38F3-AB2C-FEACCA85D5A9}"/>
              </a:ext>
            </a:extLst>
          </p:cNvPr>
          <p:cNvSpPr txBox="1"/>
          <p:nvPr/>
        </p:nvSpPr>
        <p:spPr>
          <a:xfrm>
            <a:off x="8319656" y="4830646"/>
            <a:ext cx="2878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Error IoT Radar Reading Data</a:t>
            </a:r>
            <a:endParaRPr lang="en-SG" sz="1600" b="1" dirty="0">
              <a:solidFill>
                <a:srgbClr val="C00000"/>
              </a:solidFill>
            </a:endParaRPr>
          </a:p>
        </p:txBody>
      </p:sp>
      <p:pic>
        <p:nvPicPr>
          <p:cNvPr id="89" name="Graphic 88" descr="Users with solid fill">
            <a:extLst>
              <a:ext uri="{FF2B5EF4-FFF2-40B4-BE49-F238E27FC236}">
                <a16:creationId xmlns:a16="http://schemas.microsoft.com/office/drawing/2014/main" id="{F2C595DC-64EB-B5EB-0471-D383CC1471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6931" y="1722934"/>
            <a:ext cx="846767" cy="846767"/>
          </a:xfrm>
          <a:prstGeom prst="rect">
            <a:avLst/>
          </a:prstGeom>
        </p:spPr>
      </p:pic>
      <p:pic>
        <p:nvPicPr>
          <p:cNvPr id="91" name="Graphic 90" descr="Server with solid fill">
            <a:extLst>
              <a:ext uri="{FF2B5EF4-FFF2-40B4-BE49-F238E27FC236}">
                <a16:creationId xmlns:a16="http://schemas.microsoft.com/office/drawing/2014/main" id="{132A2FCF-0B92-DB78-EE7B-A17B4EA532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919497" y="1802201"/>
            <a:ext cx="666384" cy="666384"/>
          </a:xfrm>
          <a:prstGeom prst="rect">
            <a:avLst/>
          </a:prstGeom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C8FE36B-17EC-FA50-7090-F826BDDEFC00}"/>
              </a:ext>
            </a:extLst>
          </p:cNvPr>
          <p:cNvCxnSpPr>
            <a:cxnSpLocks/>
          </p:cNvCxnSpPr>
          <p:nvPr/>
        </p:nvCxnSpPr>
        <p:spPr>
          <a:xfrm flipV="1">
            <a:off x="9405922" y="2424854"/>
            <a:ext cx="0" cy="1098763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8D4CF9-011A-2CFB-86F8-7E5AF8675B57}"/>
              </a:ext>
            </a:extLst>
          </p:cNvPr>
          <p:cNvCxnSpPr>
            <a:cxnSpLocks/>
          </p:cNvCxnSpPr>
          <p:nvPr/>
        </p:nvCxnSpPr>
        <p:spPr>
          <a:xfrm flipV="1">
            <a:off x="10252689" y="2450641"/>
            <a:ext cx="0" cy="1033607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3E7737F-72F0-1029-46B3-8F794FA2DE66}"/>
              </a:ext>
            </a:extLst>
          </p:cNvPr>
          <p:cNvSpPr txBox="1"/>
          <p:nvPr/>
        </p:nvSpPr>
        <p:spPr>
          <a:xfrm>
            <a:off x="8430803" y="1939910"/>
            <a:ext cx="68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Users</a:t>
            </a:r>
            <a:endParaRPr lang="en-SG" sz="14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2FDDCF-E7CF-DB98-6746-1B2B4CBE9065}"/>
              </a:ext>
            </a:extLst>
          </p:cNvPr>
          <p:cNvSpPr txBox="1"/>
          <p:nvPr/>
        </p:nvSpPr>
        <p:spPr>
          <a:xfrm>
            <a:off x="10480561" y="1939910"/>
            <a:ext cx="1033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Cloud server </a:t>
            </a:r>
            <a:endParaRPr lang="en-SG" sz="1400" b="1" dirty="0"/>
          </a:p>
        </p:txBody>
      </p:sp>
      <p:sp>
        <p:nvSpPr>
          <p:cNvPr id="102" name="Multiplication Sign 101">
            <a:extLst>
              <a:ext uri="{FF2B5EF4-FFF2-40B4-BE49-F238E27FC236}">
                <a16:creationId xmlns:a16="http://schemas.microsoft.com/office/drawing/2014/main" id="{9EDDDCE2-FBF8-E150-1DBC-8A921F4A0A01}"/>
              </a:ext>
            </a:extLst>
          </p:cNvPr>
          <p:cNvSpPr/>
          <p:nvPr/>
        </p:nvSpPr>
        <p:spPr>
          <a:xfrm>
            <a:off x="9479458" y="2051936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C4809804-C51A-B442-A17B-32318B491684}"/>
              </a:ext>
            </a:extLst>
          </p:cNvPr>
          <p:cNvSpPr/>
          <p:nvPr/>
        </p:nvSpPr>
        <p:spPr>
          <a:xfrm>
            <a:off x="10232157" y="2086624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7E7CF7-C4D0-696C-98A5-16C48AE015BE}"/>
              </a:ext>
            </a:extLst>
          </p:cNvPr>
          <p:cNvSpPr txBox="1"/>
          <p:nvPr/>
        </p:nvSpPr>
        <p:spPr>
          <a:xfrm>
            <a:off x="887568" y="1343116"/>
            <a:ext cx="9429257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IoT System Cyber Attack Case Study 02 : Python Deserialization Attack and Library Hijacking Attack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9182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A956AF-3421-DFB4-5F88-E4FFE946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82" y="1718143"/>
            <a:ext cx="1399822" cy="10771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B78923-F984-C58E-0630-B4E5302273F0}"/>
              </a:ext>
            </a:extLst>
          </p:cNvPr>
          <p:cNvSpPr/>
          <p:nvPr/>
        </p:nvSpPr>
        <p:spPr>
          <a:xfrm>
            <a:off x="1280598" y="1490133"/>
            <a:ext cx="3878424" cy="276273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EA0DA-38F7-6401-D460-3DA9D94576E4}"/>
              </a:ext>
            </a:extLst>
          </p:cNvPr>
          <p:cNvSpPr txBox="1"/>
          <p:nvPr/>
        </p:nvSpPr>
        <p:spPr>
          <a:xfrm>
            <a:off x="2884587" y="1632102"/>
            <a:ext cx="233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</a:rPr>
              <a:t>People Detection Radar IoT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56CE6-8D9C-9838-C813-84D0B4FC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52" y="3179116"/>
            <a:ext cx="765740" cy="66226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8DF469-5B5A-38E6-C2D4-1784F3DC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499" y="3122109"/>
            <a:ext cx="671517" cy="671517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BAB3F6-9B34-A20A-A99F-2F588507866E}"/>
              </a:ext>
            </a:extLst>
          </p:cNvPr>
          <p:cNvCxnSpPr>
            <a:cxnSpLocks/>
          </p:cNvCxnSpPr>
          <p:nvPr/>
        </p:nvCxnSpPr>
        <p:spPr>
          <a:xfrm>
            <a:off x="2268480" y="3288416"/>
            <a:ext cx="15810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62CC2C1-BA6D-165E-2A1F-9623CBE22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658524" y="3126034"/>
            <a:ext cx="662264" cy="7684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CE4539-D9CF-E3A1-D381-C846B04C663F}"/>
              </a:ext>
            </a:extLst>
          </p:cNvPr>
          <p:cNvCxnSpPr>
            <a:cxnSpLocks/>
          </p:cNvCxnSpPr>
          <p:nvPr/>
        </p:nvCxnSpPr>
        <p:spPr>
          <a:xfrm>
            <a:off x="3392865" y="3677882"/>
            <a:ext cx="456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4F0A260-16DF-F598-8287-BE4EE38EF24F}"/>
              </a:ext>
            </a:extLst>
          </p:cNvPr>
          <p:cNvSpPr/>
          <p:nvPr/>
        </p:nvSpPr>
        <p:spPr>
          <a:xfrm>
            <a:off x="1583594" y="3856361"/>
            <a:ext cx="561907" cy="532103"/>
          </a:xfrm>
          <a:prstGeom prst="triangle">
            <a:avLst>
              <a:gd name="adj" fmla="val 4827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69B4603-541D-F748-7573-6D20A32EB6E1}"/>
              </a:ext>
            </a:extLst>
          </p:cNvPr>
          <p:cNvSpPr/>
          <p:nvPr/>
        </p:nvSpPr>
        <p:spPr>
          <a:xfrm>
            <a:off x="2708703" y="3855959"/>
            <a:ext cx="561906" cy="523808"/>
          </a:xfrm>
          <a:prstGeom prst="triangle">
            <a:avLst>
              <a:gd name="adj" fmla="val 4918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BE4161-5E33-5071-957A-98BD7EB3B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703" y="4413193"/>
            <a:ext cx="561905" cy="523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951A93-4DA0-219A-C60A-3358F2D8D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3771" y="4426950"/>
            <a:ext cx="521730" cy="5112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3AD7FA0-DE65-F9AF-C180-FBBAC758A70C}"/>
              </a:ext>
            </a:extLst>
          </p:cNvPr>
          <p:cNvSpPr/>
          <p:nvPr/>
        </p:nvSpPr>
        <p:spPr>
          <a:xfrm>
            <a:off x="4706935" y="3453290"/>
            <a:ext cx="1101072" cy="423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Http server </a:t>
            </a:r>
          </a:p>
          <a:p>
            <a:pPr algn="ctr"/>
            <a:r>
              <a:rPr lang="en-US" sz="1200" b="1" dirty="0"/>
              <a:t>Port: 5000</a:t>
            </a:r>
            <a:endParaRPr lang="en-SG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F58BDC-C152-1FEC-3541-8A3BDE1804B3}"/>
              </a:ext>
            </a:extLst>
          </p:cNvPr>
          <p:cNvSpPr/>
          <p:nvPr/>
        </p:nvSpPr>
        <p:spPr>
          <a:xfrm>
            <a:off x="4645531" y="2030385"/>
            <a:ext cx="1116482" cy="407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ZMQ Server</a:t>
            </a:r>
          </a:p>
          <a:p>
            <a:pPr algn="ctr"/>
            <a:r>
              <a:rPr lang="en-US" sz="1200" b="1" dirty="0"/>
              <a:t>Port: 3000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9B41B7-9044-08C8-5868-6702BA8D1A36}"/>
              </a:ext>
            </a:extLst>
          </p:cNvPr>
          <p:cNvCxnSpPr>
            <a:cxnSpLocks/>
          </p:cNvCxnSpPr>
          <p:nvPr/>
        </p:nvCxnSpPr>
        <p:spPr>
          <a:xfrm flipH="1">
            <a:off x="5762013" y="2073928"/>
            <a:ext cx="2489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E26122-7E33-890B-4DC9-5CCC865B36DF}"/>
              </a:ext>
            </a:extLst>
          </p:cNvPr>
          <p:cNvCxnSpPr>
            <a:cxnSpLocks/>
          </p:cNvCxnSpPr>
          <p:nvPr/>
        </p:nvCxnSpPr>
        <p:spPr>
          <a:xfrm>
            <a:off x="5788582" y="2348675"/>
            <a:ext cx="24627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Electrician male with solid fill">
            <a:extLst>
              <a:ext uri="{FF2B5EF4-FFF2-40B4-BE49-F238E27FC236}">
                <a16:creationId xmlns:a16="http://schemas.microsoft.com/office/drawing/2014/main" id="{4D6660E0-52AA-04DA-FDC3-6E2EC3915B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64268" y="1804826"/>
            <a:ext cx="756024" cy="75602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2C33003-4764-D0D2-014A-8A87AADB4429}"/>
              </a:ext>
            </a:extLst>
          </p:cNvPr>
          <p:cNvSpPr txBox="1"/>
          <p:nvPr/>
        </p:nvSpPr>
        <p:spPr>
          <a:xfrm>
            <a:off x="5755641" y="2073928"/>
            <a:ext cx="1889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basic Config Info</a:t>
            </a:r>
            <a:endParaRPr lang="en-SG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AF6B59-7073-061B-65DC-4EBFA84098D0}"/>
              </a:ext>
            </a:extLst>
          </p:cNvPr>
          <p:cNvSpPr txBox="1"/>
          <p:nvPr/>
        </p:nvSpPr>
        <p:spPr>
          <a:xfrm>
            <a:off x="5744225" y="1776599"/>
            <a:ext cx="1889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locate request</a:t>
            </a:r>
            <a:endParaRPr lang="en-SG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48B2AB-F3DB-BB4D-4531-44200CCF1BF3}"/>
              </a:ext>
            </a:extLst>
          </p:cNvPr>
          <p:cNvSpPr txBox="1"/>
          <p:nvPr/>
        </p:nvSpPr>
        <p:spPr>
          <a:xfrm>
            <a:off x="8364268" y="2487535"/>
            <a:ext cx="1316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IoT Engineer</a:t>
            </a:r>
            <a:endParaRPr lang="en-SG" sz="14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9B78DBA-0C01-609F-A8EB-8F2B2AF5AC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8703" y="586170"/>
            <a:ext cx="570640" cy="6326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55D0A4-1B6A-6979-8C2C-456F48124A7C}"/>
              </a:ext>
            </a:extLst>
          </p:cNvPr>
          <p:cNvCxnSpPr>
            <a:cxnSpLocks/>
          </p:cNvCxnSpPr>
          <p:nvPr/>
        </p:nvCxnSpPr>
        <p:spPr>
          <a:xfrm flipH="1" flipV="1">
            <a:off x="7634585" y="1264222"/>
            <a:ext cx="0" cy="611855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204316CF-96B6-E48E-2A5E-8917C954CBC5}"/>
              </a:ext>
            </a:extLst>
          </p:cNvPr>
          <p:cNvSpPr/>
          <p:nvPr/>
        </p:nvSpPr>
        <p:spPr>
          <a:xfrm>
            <a:off x="7470462" y="1850555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5B635D-41B9-BE6D-A304-EBD745F04AB0}"/>
              </a:ext>
            </a:extLst>
          </p:cNvPr>
          <p:cNvSpPr txBox="1"/>
          <p:nvPr/>
        </p:nvSpPr>
        <p:spPr>
          <a:xfrm>
            <a:off x="7714562" y="1247114"/>
            <a:ext cx="188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1. Traffic </a:t>
            </a:r>
            <a:r>
              <a:rPr lang="en-SG" sz="12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</a:rPr>
              <a:t>eavesdrop and packet analyse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935238A-9C7D-F1E5-647E-91CC2692210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30842" y="722113"/>
            <a:ext cx="539446" cy="567117"/>
          </a:xfrm>
          <a:prstGeom prst="rect">
            <a:avLst/>
          </a:prstGeom>
        </p:spPr>
      </p:pic>
      <p:pic>
        <p:nvPicPr>
          <p:cNvPr id="50" name="Picture 49" descr="A red bomb with a star&#10;&#10;Description automatically generated">
            <a:extLst>
              <a:ext uri="{FF2B5EF4-FFF2-40B4-BE49-F238E27FC236}">
                <a16:creationId xmlns:a16="http://schemas.microsoft.com/office/drawing/2014/main" id="{84EB49B4-3E01-8AD3-423B-5EE53582B0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7628" y="829631"/>
            <a:ext cx="489782" cy="35208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070593-25AA-BCF2-D922-B15FE9712989}"/>
              </a:ext>
            </a:extLst>
          </p:cNvPr>
          <p:cNvCxnSpPr>
            <a:cxnSpLocks/>
          </p:cNvCxnSpPr>
          <p:nvPr/>
        </p:nvCxnSpPr>
        <p:spPr>
          <a:xfrm flipH="1">
            <a:off x="5949244" y="974644"/>
            <a:ext cx="1335791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B1291F01-4EF3-C595-B9D0-E0A739E19F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1653" y="733805"/>
            <a:ext cx="489782" cy="5061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9F438BD-08BF-F504-3ABF-DFE730706ACC}"/>
              </a:ext>
            </a:extLst>
          </p:cNvPr>
          <p:cNvSpPr txBox="1"/>
          <p:nvPr/>
        </p:nvSpPr>
        <p:spPr>
          <a:xfrm>
            <a:off x="5939579" y="272140"/>
            <a:ext cx="144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2. Build web Shell Pickle Bomb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8D5B56-D4A1-0007-D137-9333B19FEE1D}"/>
              </a:ext>
            </a:extLst>
          </p:cNvPr>
          <p:cNvCxnSpPr>
            <a:cxnSpLocks/>
          </p:cNvCxnSpPr>
          <p:nvPr/>
        </p:nvCxnSpPr>
        <p:spPr>
          <a:xfrm>
            <a:off x="5477184" y="1264222"/>
            <a:ext cx="0" cy="75079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3394123-FDA0-E1B0-B08F-D81085BAA6F5}"/>
              </a:ext>
            </a:extLst>
          </p:cNvPr>
          <p:cNvSpPr txBox="1"/>
          <p:nvPr/>
        </p:nvSpPr>
        <p:spPr>
          <a:xfrm>
            <a:off x="5505006" y="1343710"/>
            <a:ext cx="144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3. Inject Bomb as data stream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15F346-DAD5-529D-01BF-3F2A63012A46}"/>
              </a:ext>
            </a:extLst>
          </p:cNvPr>
          <p:cNvCxnSpPr>
            <a:cxnSpLocks/>
          </p:cNvCxnSpPr>
          <p:nvPr/>
        </p:nvCxnSpPr>
        <p:spPr>
          <a:xfrm>
            <a:off x="4873229" y="2437964"/>
            <a:ext cx="0" cy="35734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9148309-0EB5-0C84-A3F0-3C3AEE686D7A}"/>
              </a:ext>
            </a:extLst>
          </p:cNvPr>
          <p:cNvSpPr/>
          <p:nvPr/>
        </p:nvSpPr>
        <p:spPr>
          <a:xfrm>
            <a:off x="4673853" y="2850076"/>
            <a:ext cx="1391861" cy="406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Backdoor Web Shell Port : 5001</a:t>
            </a:r>
            <a:endParaRPr lang="en-SG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5538A1-7541-7FDA-309C-3043DEE7B9E3}"/>
              </a:ext>
            </a:extLst>
          </p:cNvPr>
          <p:cNvSpPr txBox="1"/>
          <p:nvPr/>
        </p:nvSpPr>
        <p:spPr>
          <a:xfrm>
            <a:off x="4936796" y="2425618"/>
            <a:ext cx="144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4. Deserialization Bomb activated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65" name="Picture 6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78F89-029D-F434-3FF9-B871AEE515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036" y="2867305"/>
            <a:ext cx="1760826" cy="118112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58E882F-92A2-6F8C-6EE3-BB4BEBE4E128}"/>
              </a:ext>
            </a:extLst>
          </p:cNvPr>
          <p:cNvCxnSpPr>
            <a:cxnSpLocks/>
          </p:cNvCxnSpPr>
          <p:nvPr/>
        </p:nvCxnSpPr>
        <p:spPr>
          <a:xfrm flipH="1">
            <a:off x="6065714" y="3028925"/>
            <a:ext cx="2185665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9281D00D-7A1E-F831-69EF-E2C013EBA2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41928" y="3028925"/>
            <a:ext cx="570640" cy="6326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1B3DFD0-0FEB-6A86-3CA5-9D29BA3ACF44}"/>
              </a:ext>
            </a:extLst>
          </p:cNvPr>
          <p:cNvCxnSpPr>
            <a:cxnSpLocks/>
          </p:cNvCxnSpPr>
          <p:nvPr/>
        </p:nvCxnSpPr>
        <p:spPr>
          <a:xfrm flipH="1">
            <a:off x="10022941" y="3202074"/>
            <a:ext cx="396409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2CC3432-D5A4-D1D3-2004-8FA06BE5B662}"/>
              </a:ext>
            </a:extLst>
          </p:cNvPr>
          <p:cNvSpPr txBox="1"/>
          <p:nvPr/>
        </p:nvSpPr>
        <p:spPr>
          <a:xfrm>
            <a:off x="6416488" y="2574485"/>
            <a:ext cx="188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5. Remote command execution request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8" name="Cylinder 77">
            <a:extLst>
              <a:ext uri="{FF2B5EF4-FFF2-40B4-BE49-F238E27FC236}">
                <a16:creationId xmlns:a16="http://schemas.microsoft.com/office/drawing/2014/main" id="{0136ED82-C057-4DF4-78C1-6B2EB8445953}"/>
              </a:ext>
            </a:extLst>
          </p:cNvPr>
          <p:cNvSpPr/>
          <p:nvPr/>
        </p:nvSpPr>
        <p:spPr>
          <a:xfrm>
            <a:off x="2462949" y="2667780"/>
            <a:ext cx="843276" cy="3596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  <a:endParaRPr lang="en-SG" sz="1200" dirty="0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4C1C265-57B1-FDFC-3646-2C40E9B20A95}"/>
              </a:ext>
            </a:extLst>
          </p:cNvPr>
          <p:cNvCxnSpPr>
            <a:stCxn id="78" idx="3"/>
            <a:endCxn id="8" idx="0"/>
          </p:cNvCxnSpPr>
          <p:nvPr/>
        </p:nvCxnSpPr>
        <p:spPr>
          <a:xfrm rot="16200000" flipH="1">
            <a:off x="3506576" y="2405426"/>
            <a:ext cx="94693" cy="133867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0A84E32-6C51-EF61-06FC-86DDF5E82FD5}"/>
              </a:ext>
            </a:extLst>
          </p:cNvPr>
          <p:cNvCxnSpPr>
            <a:cxnSpLocks/>
          </p:cNvCxnSpPr>
          <p:nvPr/>
        </p:nvCxnSpPr>
        <p:spPr>
          <a:xfrm flipH="1">
            <a:off x="3306225" y="2886927"/>
            <a:ext cx="1339306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5E4DF79-6723-5D83-EF3F-4718320B1821}"/>
              </a:ext>
            </a:extLst>
          </p:cNvPr>
          <p:cNvSpPr txBox="1"/>
          <p:nvPr/>
        </p:nvSpPr>
        <p:spPr>
          <a:xfrm>
            <a:off x="3380016" y="2438136"/>
            <a:ext cx="1889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6. Steal secret information 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AE441C-2D89-87D9-613D-601EB5E48536}"/>
              </a:ext>
            </a:extLst>
          </p:cNvPr>
          <p:cNvSpPr txBox="1"/>
          <p:nvPr/>
        </p:nvSpPr>
        <p:spPr>
          <a:xfrm>
            <a:off x="8946138" y="3260638"/>
            <a:ext cx="13164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Backdoor web shell interface </a:t>
            </a:r>
            <a:endParaRPr lang="en-SG" sz="1400" b="1" dirty="0"/>
          </a:p>
        </p:txBody>
      </p:sp>
      <p:pic>
        <p:nvPicPr>
          <p:cNvPr id="88" name="Graphic 87" descr="Cube with solid fill">
            <a:extLst>
              <a:ext uri="{FF2B5EF4-FFF2-40B4-BE49-F238E27FC236}">
                <a16:creationId xmlns:a16="http://schemas.microsoft.com/office/drawing/2014/main" id="{EA43B607-8A67-D2D9-C77A-85194FAD37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52541" y="4217339"/>
            <a:ext cx="784520" cy="784520"/>
          </a:xfrm>
          <a:prstGeom prst="rect">
            <a:avLst/>
          </a:prstGeom>
        </p:spPr>
      </p:pic>
      <p:pic>
        <p:nvPicPr>
          <p:cNvPr id="89" name="Picture 88" descr="A blue and yellow snake logo&#10;&#10;Description automatically generated">
            <a:extLst>
              <a:ext uri="{FF2B5EF4-FFF2-40B4-BE49-F238E27FC236}">
                <a16:creationId xmlns:a16="http://schemas.microsoft.com/office/drawing/2014/main" id="{DBA3445A-7098-9AB4-3932-A155BEB24C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031" y="4378448"/>
            <a:ext cx="825539" cy="462302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8DAF173-0A84-89D5-9A63-6FD52C61144E}"/>
              </a:ext>
            </a:extLst>
          </p:cNvPr>
          <p:cNvCxnSpPr>
            <a:cxnSpLocks/>
          </p:cNvCxnSpPr>
          <p:nvPr/>
        </p:nvCxnSpPr>
        <p:spPr>
          <a:xfrm>
            <a:off x="10544801" y="3708423"/>
            <a:ext cx="0" cy="538007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C77D25E-13DE-C094-B937-C774329ED533}"/>
              </a:ext>
            </a:extLst>
          </p:cNvPr>
          <p:cNvSpPr txBox="1"/>
          <p:nvPr/>
        </p:nvSpPr>
        <p:spPr>
          <a:xfrm>
            <a:off x="10608406" y="3755674"/>
            <a:ext cx="148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7. Build attack hijacking lib file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D1D7013-B5D8-EED2-F3B6-8478901827D2}"/>
              </a:ext>
            </a:extLst>
          </p:cNvPr>
          <p:cNvCxnSpPr>
            <a:cxnSpLocks/>
          </p:cNvCxnSpPr>
          <p:nvPr/>
        </p:nvCxnSpPr>
        <p:spPr>
          <a:xfrm flipH="1">
            <a:off x="8941712" y="4695047"/>
            <a:ext cx="1279433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F01CB058-382B-313C-5CD1-9B42F7D1AE9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63664" y="4453091"/>
            <a:ext cx="465402" cy="483912"/>
          </a:xfrm>
          <a:prstGeom prst="rect">
            <a:avLst/>
          </a:prstGeom>
        </p:spPr>
      </p:pic>
      <p:pic>
        <p:nvPicPr>
          <p:cNvPr id="98" name="Picture 97" descr="A red bomb with a star&#10;&#10;Description automatically generated">
            <a:extLst>
              <a:ext uri="{FF2B5EF4-FFF2-40B4-BE49-F238E27FC236}">
                <a16:creationId xmlns:a16="http://schemas.microsoft.com/office/drawing/2014/main" id="{26D1BDD6-6209-E05A-0F54-B9FEBDD957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66470" y="4315983"/>
            <a:ext cx="431733" cy="350087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03077AB2-3510-0D41-94F6-99ADC0D972C3}"/>
              </a:ext>
            </a:extLst>
          </p:cNvPr>
          <p:cNvSpPr txBox="1"/>
          <p:nvPr/>
        </p:nvSpPr>
        <p:spPr>
          <a:xfrm>
            <a:off x="9009604" y="4127085"/>
            <a:ext cx="133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8. Disguise attack lib file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03" name="Picture 102" descr="A screenshot of a computer&#10;&#10;Description automatically generated">
            <a:extLst>
              <a:ext uri="{FF2B5EF4-FFF2-40B4-BE49-F238E27FC236}">
                <a16:creationId xmlns:a16="http://schemas.microsoft.com/office/drawing/2014/main" id="{090FF74E-85DD-F160-47C3-C24CC50C8D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94156"/>
            <a:ext cx="1779776" cy="956630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C5B273F-CD6B-D139-6985-32A6D63AE10A}"/>
              </a:ext>
            </a:extLst>
          </p:cNvPr>
          <p:cNvCxnSpPr>
            <a:cxnSpLocks/>
          </p:cNvCxnSpPr>
          <p:nvPr/>
        </p:nvCxnSpPr>
        <p:spPr>
          <a:xfrm flipH="1">
            <a:off x="7907180" y="4682598"/>
            <a:ext cx="39902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8309E30-4314-F336-91E4-7316A2AAA332}"/>
              </a:ext>
            </a:extLst>
          </p:cNvPr>
          <p:cNvCxnSpPr>
            <a:stCxn id="103" idx="0"/>
            <a:endCxn id="19" idx="3"/>
          </p:cNvCxnSpPr>
          <p:nvPr/>
        </p:nvCxnSpPr>
        <p:spPr>
          <a:xfrm rot="16200000" flipV="1">
            <a:off x="6232436" y="3240703"/>
            <a:ext cx="329025" cy="1177881"/>
          </a:xfrm>
          <a:prstGeom prst="bentConnector2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7B3C0A36-FCF9-17E5-CCA2-3A3B54638055}"/>
              </a:ext>
            </a:extLst>
          </p:cNvPr>
          <p:cNvSpPr txBox="1"/>
          <p:nvPr/>
        </p:nvSpPr>
        <p:spPr>
          <a:xfrm>
            <a:off x="6196422" y="3177792"/>
            <a:ext cx="204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9. Upload the disguised attack script via IoT web UI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12" name="Multiplication Sign 111">
            <a:extLst>
              <a:ext uri="{FF2B5EF4-FFF2-40B4-BE49-F238E27FC236}">
                <a16:creationId xmlns:a16="http://schemas.microsoft.com/office/drawing/2014/main" id="{1A797EF2-CAD0-7DC2-8520-57CAC2A76E4B}"/>
              </a:ext>
            </a:extLst>
          </p:cNvPr>
          <p:cNvSpPr/>
          <p:nvPr/>
        </p:nvSpPr>
        <p:spPr>
          <a:xfrm>
            <a:off x="3491856" y="3098190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113" name="Multiplication Sign 112">
            <a:extLst>
              <a:ext uri="{FF2B5EF4-FFF2-40B4-BE49-F238E27FC236}">
                <a16:creationId xmlns:a16="http://schemas.microsoft.com/office/drawing/2014/main" id="{9DCE0C6A-BEF9-B588-6FD5-75E53DE878B8}"/>
              </a:ext>
            </a:extLst>
          </p:cNvPr>
          <p:cNvSpPr/>
          <p:nvPr/>
        </p:nvSpPr>
        <p:spPr>
          <a:xfrm>
            <a:off x="3490863" y="3468287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4C0E3C12-3236-4BCB-D4CB-38F063081361}"/>
              </a:ext>
            </a:extLst>
          </p:cNvPr>
          <p:cNvCxnSpPr>
            <a:cxnSpLocks/>
            <a:endCxn id="113" idx="3"/>
          </p:cNvCxnSpPr>
          <p:nvPr/>
        </p:nvCxnSpPr>
        <p:spPr>
          <a:xfrm rot="10800000">
            <a:off x="3574914" y="3777977"/>
            <a:ext cx="705113" cy="307485"/>
          </a:xfrm>
          <a:prstGeom prst="bentConnector2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CCC9A2AE-E677-9790-6DD8-5F9F8A2C154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89501" y="3915127"/>
            <a:ext cx="482487" cy="33774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53D5DECB-3B6A-3895-D4F7-25BF669A5DA9}"/>
              </a:ext>
            </a:extLst>
          </p:cNvPr>
          <p:cNvSpPr txBox="1"/>
          <p:nvPr/>
        </p:nvSpPr>
        <p:spPr>
          <a:xfrm>
            <a:off x="3371965" y="4318659"/>
            <a:ext cx="169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10. Fake Com reading lib interrupted radar data reading progress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E5D3F50-D3D3-D8E1-BF21-0E78D9F4E236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4771988" y="4083997"/>
            <a:ext cx="545353" cy="1141901"/>
          </a:xfrm>
          <a:prstGeom prst="bentConnector2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A screen shot of a graph&#10;&#10;Description automatically generated">
            <a:extLst>
              <a:ext uri="{FF2B5EF4-FFF2-40B4-BE49-F238E27FC236}">
                <a16:creationId xmlns:a16="http://schemas.microsoft.com/office/drawing/2014/main" id="{C7D0ABD3-72D5-A307-0B2C-C7351D53810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98" y="5274145"/>
            <a:ext cx="1653254" cy="10358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E2187F7F-F8FA-EBE5-5411-7B9DB83F67B3}"/>
              </a:ext>
            </a:extLst>
          </p:cNvPr>
          <p:cNvSpPr/>
          <p:nvPr/>
        </p:nvSpPr>
        <p:spPr>
          <a:xfrm>
            <a:off x="5133315" y="5757333"/>
            <a:ext cx="932399" cy="51346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9" name="Multiplication Sign 128">
            <a:extLst>
              <a:ext uri="{FF2B5EF4-FFF2-40B4-BE49-F238E27FC236}">
                <a16:creationId xmlns:a16="http://schemas.microsoft.com/office/drawing/2014/main" id="{FB558648-91EC-DA19-1DF8-0B80CB96F596}"/>
              </a:ext>
            </a:extLst>
          </p:cNvPr>
          <p:cNvSpPr/>
          <p:nvPr/>
        </p:nvSpPr>
        <p:spPr>
          <a:xfrm>
            <a:off x="5376976" y="5635772"/>
            <a:ext cx="666384" cy="752618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69965C4-F726-CD4A-4B44-9E4BBE8973E3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6226052" y="5792092"/>
            <a:ext cx="463072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" name="Graphic 132" descr="Users with solid fill">
            <a:extLst>
              <a:ext uri="{FF2B5EF4-FFF2-40B4-BE49-F238E27FC236}">
                <a16:creationId xmlns:a16="http://schemas.microsoft.com/office/drawing/2014/main" id="{AA0951DA-400A-2C45-1977-17FE7A69A3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35162" y="5424026"/>
            <a:ext cx="846767" cy="846767"/>
          </a:xfrm>
          <a:prstGeom prst="rect">
            <a:avLst/>
          </a:prstGeom>
        </p:spPr>
      </p:pic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3D7C494-8D2C-FC13-78D1-A86D7590715D}"/>
              </a:ext>
            </a:extLst>
          </p:cNvPr>
          <p:cNvCxnSpPr>
            <a:cxnSpLocks/>
            <a:stCxn id="19" idx="1"/>
            <a:endCxn id="118" idx="0"/>
          </p:cNvCxnSpPr>
          <p:nvPr/>
        </p:nvCxnSpPr>
        <p:spPr>
          <a:xfrm rot="10800000" flipV="1">
            <a:off x="4530745" y="3665131"/>
            <a:ext cx="176190" cy="249996"/>
          </a:xfrm>
          <a:prstGeom prst="bentConnector2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39B311E-A4A8-678C-F308-0638AE24E446}"/>
              </a:ext>
            </a:extLst>
          </p:cNvPr>
          <p:cNvSpPr txBox="1"/>
          <p:nvPr/>
        </p:nvSpPr>
        <p:spPr>
          <a:xfrm>
            <a:off x="6266089" y="5140606"/>
            <a:ext cx="1653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11. Reply Error IoT data to the user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C0375A2-CB0A-763F-AB9B-463B68F19B86}"/>
              </a:ext>
            </a:extLst>
          </p:cNvPr>
          <p:cNvSpPr txBox="1"/>
          <p:nvPr/>
        </p:nvSpPr>
        <p:spPr>
          <a:xfrm>
            <a:off x="1289809" y="538828"/>
            <a:ext cx="3164944" cy="338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11 Steps IoT Cyber Attack Path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428619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205</Words>
  <Application>Microsoft Office PowerPoint</Application>
  <PresentationFormat>Widescreen</PresentationFormat>
  <Paragraphs>42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19</cp:revision>
  <dcterms:created xsi:type="dcterms:W3CDTF">2024-07-09T08:42:22Z</dcterms:created>
  <dcterms:modified xsi:type="dcterms:W3CDTF">2024-07-11T09:53:38Z</dcterms:modified>
</cp:coreProperties>
</file>