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311" r:id="rId2"/>
    <p:sldId id="256" r:id="rId3"/>
    <p:sldId id="257" r:id="rId4"/>
    <p:sldId id="308" r:id="rId5"/>
    <p:sldId id="277" r:id="rId6"/>
    <p:sldId id="305" r:id="rId7"/>
    <p:sldId id="306" r:id="rId8"/>
    <p:sldId id="307" r:id="rId9"/>
    <p:sldId id="309" r:id="rId10"/>
    <p:sldId id="31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498"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F927686-0639-4705-A5BA-AA7EDAB93D84}" type="datetimeFigureOut">
              <a:rPr lang="en-SG" smtClean="0"/>
              <a:t>23/6/2025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C28B7A7-DA60-44F9-841D-F9802CF05E2F}" type="slidenum">
              <a:rPr lang="en-SG" smtClean="0"/>
              <a:t>‹#›</a:t>
            </a:fld>
            <a:endParaRPr lang="en-SG"/>
          </a:p>
        </p:txBody>
      </p:sp>
    </p:spTree>
    <p:extLst>
      <p:ext uri="{BB962C8B-B14F-4D97-AF65-F5344CB8AC3E}">
        <p14:creationId xmlns:p14="http://schemas.microsoft.com/office/powerpoint/2010/main" val="11894896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C28B7A7-DA60-44F9-841D-F9802CF05E2F}" type="slidenum">
              <a:rPr lang="en-SG" smtClean="0"/>
              <a:t>2</a:t>
            </a:fld>
            <a:endParaRPr lang="en-SG"/>
          </a:p>
        </p:txBody>
      </p:sp>
    </p:spTree>
    <p:extLst>
      <p:ext uri="{BB962C8B-B14F-4D97-AF65-F5344CB8AC3E}">
        <p14:creationId xmlns:p14="http://schemas.microsoft.com/office/powerpoint/2010/main" val="29545922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0C28B7A7-DA60-44F9-841D-F9802CF05E2F}" type="slidenum">
              <a:rPr lang="en-SG" smtClean="0"/>
              <a:t>8</a:t>
            </a:fld>
            <a:endParaRPr lang="en-SG"/>
          </a:p>
        </p:txBody>
      </p:sp>
    </p:spTree>
    <p:extLst>
      <p:ext uri="{BB962C8B-B14F-4D97-AF65-F5344CB8AC3E}">
        <p14:creationId xmlns:p14="http://schemas.microsoft.com/office/powerpoint/2010/main" val="31563082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9F7C68-7D1E-89CD-CD4A-630E16D4D9C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6B4B343F-C27A-EB0D-8223-D44EF8A742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D8D9B814-C67D-7CA7-5D3D-A948DEE179C1}"/>
              </a:ext>
            </a:extLst>
          </p:cNvPr>
          <p:cNvSpPr>
            <a:spLocks noGrp="1"/>
          </p:cNvSpPr>
          <p:nvPr>
            <p:ph type="dt" sz="half" idx="10"/>
          </p:nvPr>
        </p:nvSpPr>
        <p:spPr/>
        <p:txBody>
          <a:bodyPr/>
          <a:lstStyle/>
          <a:p>
            <a:fld id="{87D5F1AA-6CA2-4487-AEBF-1827FADC72BF}" type="datetimeFigureOut">
              <a:rPr lang="en-SG" smtClean="0"/>
              <a:t>23/6/2025</a:t>
            </a:fld>
            <a:endParaRPr lang="en-SG"/>
          </a:p>
        </p:txBody>
      </p:sp>
      <p:sp>
        <p:nvSpPr>
          <p:cNvPr id="5" name="Footer Placeholder 4">
            <a:extLst>
              <a:ext uri="{FF2B5EF4-FFF2-40B4-BE49-F238E27FC236}">
                <a16:creationId xmlns:a16="http://schemas.microsoft.com/office/drawing/2014/main" id="{598B556F-1C9F-AA5A-E252-0750FF17BFC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D3DDC887-14C1-3B6E-A97D-5B974C68B767}"/>
              </a:ext>
            </a:extLst>
          </p:cNvPr>
          <p:cNvSpPr>
            <a:spLocks noGrp="1"/>
          </p:cNvSpPr>
          <p:nvPr>
            <p:ph type="sldNum" sz="quarter" idx="12"/>
          </p:nvPr>
        </p:nvSpPr>
        <p:spPr/>
        <p:txBody>
          <a:bodyPr/>
          <a:lstStyle/>
          <a:p>
            <a:fld id="{32E05B9C-33EF-4DC5-9C9B-F6ABBCBF7F74}" type="slidenum">
              <a:rPr lang="en-SG" smtClean="0"/>
              <a:t>‹#›</a:t>
            </a:fld>
            <a:endParaRPr lang="en-SG"/>
          </a:p>
        </p:txBody>
      </p:sp>
    </p:spTree>
    <p:extLst>
      <p:ext uri="{BB962C8B-B14F-4D97-AF65-F5344CB8AC3E}">
        <p14:creationId xmlns:p14="http://schemas.microsoft.com/office/powerpoint/2010/main" val="20038471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C9889-994B-D3C0-1523-1CC53833868A}"/>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5272F336-C73A-719D-AFE8-30EC0831938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1DBE534A-DC27-3FA4-E104-7FBE7B8F2815}"/>
              </a:ext>
            </a:extLst>
          </p:cNvPr>
          <p:cNvSpPr>
            <a:spLocks noGrp="1"/>
          </p:cNvSpPr>
          <p:nvPr>
            <p:ph type="dt" sz="half" idx="10"/>
          </p:nvPr>
        </p:nvSpPr>
        <p:spPr/>
        <p:txBody>
          <a:bodyPr/>
          <a:lstStyle/>
          <a:p>
            <a:fld id="{87D5F1AA-6CA2-4487-AEBF-1827FADC72BF}" type="datetimeFigureOut">
              <a:rPr lang="en-SG" smtClean="0"/>
              <a:t>23/6/2025</a:t>
            </a:fld>
            <a:endParaRPr lang="en-SG"/>
          </a:p>
        </p:txBody>
      </p:sp>
      <p:sp>
        <p:nvSpPr>
          <p:cNvPr id="5" name="Footer Placeholder 4">
            <a:extLst>
              <a:ext uri="{FF2B5EF4-FFF2-40B4-BE49-F238E27FC236}">
                <a16:creationId xmlns:a16="http://schemas.microsoft.com/office/drawing/2014/main" id="{AE244A2B-8540-F588-4B3C-B9976614FB29}"/>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488C0D26-1745-C676-02EF-B3796DEA9D77}"/>
              </a:ext>
            </a:extLst>
          </p:cNvPr>
          <p:cNvSpPr>
            <a:spLocks noGrp="1"/>
          </p:cNvSpPr>
          <p:nvPr>
            <p:ph type="sldNum" sz="quarter" idx="12"/>
          </p:nvPr>
        </p:nvSpPr>
        <p:spPr/>
        <p:txBody>
          <a:bodyPr/>
          <a:lstStyle/>
          <a:p>
            <a:fld id="{32E05B9C-33EF-4DC5-9C9B-F6ABBCBF7F74}" type="slidenum">
              <a:rPr lang="en-SG" smtClean="0"/>
              <a:t>‹#›</a:t>
            </a:fld>
            <a:endParaRPr lang="en-SG"/>
          </a:p>
        </p:txBody>
      </p:sp>
    </p:spTree>
    <p:extLst>
      <p:ext uri="{BB962C8B-B14F-4D97-AF65-F5344CB8AC3E}">
        <p14:creationId xmlns:p14="http://schemas.microsoft.com/office/powerpoint/2010/main" val="3127206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23A9F1D-DD7F-8751-B5A1-F121F4E6CAC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2ADC5E60-93C1-3942-1A3D-CC631A9A7E4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C7E20BC-0A02-A62B-08FA-5843A0921675}"/>
              </a:ext>
            </a:extLst>
          </p:cNvPr>
          <p:cNvSpPr>
            <a:spLocks noGrp="1"/>
          </p:cNvSpPr>
          <p:nvPr>
            <p:ph type="dt" sz="half" idx="10"/>
          </p:nvPr>
        </p:nvSpPr>
        <p:spPr/>
        <p:txBody>
          <a:bodyPr/>
          <a:lstStyle/>
          <a:p>
            <a:fld id="{87D5F1AA-6CA2-4487-AEBF-1827FADC72BF}" type="datetimeFigureOut">
              <a:rPr lang="en-SG" smtClean="0"/>
              <a:t>23/6/2025</a:t>
            </a:fld>
            <a:endParaRPr lang="en-SG"/>
          </a:p>
        </p:txBody>
      </p:sp>
      <p:sp>
        <p:nvSpPr>
          <p:cNvPr id="5" name="Footer Placeholder 4">
            <a:extLst>
              <a:ext uri="{FF2B5EF4-FFF2-40B4-BE49-F238E27FC236}">
                <a16:creationId xmlns:a16="http://schemas.microsoft.com/office/drawing/2014/main" id="{07C24120-D3C3-9114-B4CE-1E697EE2C69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D600F00-F9C2-4ADD-5E9D-7E69342A84A0}"/>
              </a:ext>
            </a:extLst>
          </p:cNvPr>
          <p:cNvSpPr>
            <a:spLocks noGrp="1"/>
          </p:cNvSpPr>
          <p:nvPr>
            <p:ph type="sldNum" sz="quarter" idx="12"/>
          </p:nvPr>
        </p:nvSpPr>
        <p:spPr/>
        <p:txBody>
          <a:bodyPr/>
          <a:lstStyle/>
          <a:p>
            <a:fld id="{32E05B9C-33EF-4DC5-9C9B-F6ABBCBF7F74}" type="slidenum">
              <a:rPr lang="en-SG" smtClean="0"/>
              <a:t>‹#›</a:t>
            </a:fld>
            <a:endParaRPr lang="en-SG"/>
          </a:p>
        </p:txBody>
      </p:sp>
    </p:spTree>
    <p:extLst>
      <p:ext uri="{BB962C8B-B14F-4D97-AF65-F5344CB8AC3E}">
        <p14:creationId xmlns:p14="http://schemas.microsoft.com/office/powerpoint/2010/main" val="25075867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A7504-B79E-B782-7D65-5F64DFFC668D}"/>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7A9059BB-7EBD-8A9F-3348-54144571EA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687DC9A3-0816-1DBE-8009-54FF72528226}"/>
              </a:ext>
            </a:extLst>
          </p:cNvPr>
          <p:cNvSpPr>
            <a:spLocks noGrp="1"/>
          </p:cNvSpPr>
          <p:nvPr>
            <p:ph type="dt" sz="half" idx="10"/>
          </p:nvPr>
        </p:nvSpPr>
        <p:spPr/>
        <p:txBody>
          <a:bodyPr/>
          <a:lstStyle/>
          <a:p>
            <a:fld id="{87D5F1AA-6CA2-4487-AEBF-1827FADC72BF}" type="datetimeFigureOut">
              <a:rPr lang="en-SG" smtClean="0"/>
              <a:t>23/6/2025</a:t>
            </a:fld>
            <a:endParaRPr lang="en-SG"/>
          </a:p>
        </p:txBody>
      </p:sp>
      <p:sp>
        <p:nvSpPr>
          <p:cNvPr id="5" name="Footer Placeholder 4">
            <a:extLst>
              <a:ext uri="{FF2B5EF4-FFF2-40B4-BE49-F238E27FC236}">
                <a16:creationId xmlns:a16="http://schemas.microsoft.com/office/drawing/2014/main" id="{DECEE05B-7E12-D3F1-CB1F-AE9AA7C0DE31}"/>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76DF48E1-A8FE-CDEF-EBC8-A4AEC7BDC31E}"/>
              </a:ext>
            </a:extLst>
          </p:cNvPr>
          <p:cNvSpPr>
            <a:spLocks noGrp="1"/>
          </p:cNvSpPr>
          <p:nvPr>
            <p:ph type="sldNum" sz="quarter" idx="12"/>
          </p:nvPr>
        </p:nvSpPr>
        <p:spPr/>
        <p:txBody>
          <a:bodyPr/>
          <a:lstStyle/>
          <a:p>
            <a:fld id="{32E05B9C-33EF-4DC5-9C9B-F6ABBCBF7F74}" type="slidenum">
              <a:rPr lang="en-SG" smtClean="0"/>
              <a:t>‹#›</a:t>
            </a:fld>
            <a:endParaRPr lang="en-SG"/>
          </a:p>
        </p:txBody>
      </p:sp>
    </p:spTree>
    <p:extLst>
      <p:ext uri="{BB962C8B-B14F-4D97-AF65-F5344CB8AC3E}">
        <p14:creationId xmlns:p14="http://schemas.microsoft.com/office/powerpoint/2010/main" val="30481240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9C9355-10DB-9A42-E8F9-E48E410EC33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1014E585-7223-A9B1-F0EA-4AD6D4B7FBF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A8BAF8-43C9-054D-0331-F70C7CF9756C}"/>
              </a:ext>
            </a:extLst>
          </p:cNvPr>
          <p:cNvSpPr>
            <a:spLocks noGrp="1"/>
          </p:cNvSpPr>
          <p:nvPr>
            <p:ph type="dt" sz="half" idx="10"/>
          </p:nvPr>
        </p:nvSpPr>
        <p:spPr/>
        <p:txBody>
          <a:bodyPr/>
          <a:lstStyle/>
          <a:p>
            <a:fld id="{87D5F1AA-6CA2-4487-AEBF-1827FADC72BF}" type="datetimeFigureOut">
              <a:rPr lang="en-SG" smtClean="0"/>
              <a:t>23/6/2025</a:t>
            </a:fld>
            <a:endParaRPr lang="en-SG"/>
          </a:p>
        </p:txBody>
      </p:sp>
      <p:sp>
        <p:nvSpPr>
          <p:cNvPr id="5" name="Footer Placeholder 4">
            <a:extLst>
              <a:ext uri="{FF2B5EF4-FFF2-40B4-BE49-F238E27FC236}">
                <a16:creationId xmlns:a16="http://schemas.microsoft.com/office/drawing/2014/main" id="{7C26C5FB-8060-5D91-9AD1-20400F8A7E1A}"/>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FDD99AB6-9705-42F8-6D66-C01F3CA5A98C}"/>
              </a:ext>
            </a:extLst>
          </p:cNvPr>
          <p:cNvSpPr>
            <a:spLocks noGrp="1"/>
          </p:cNvSpPr>
          <p:nvPr>
            <p:ph type="sldNum" sz="quarter" idx="12"/>
          </p:nvPr>
        </p:nvSpPr>
        <p:spPr/>
        <p:txBody>
          <a:bodyPr/>
          <a:lstStyle/>
          <a:p>
            <a:fld id="{32E05B9C-33EF-4DC5-9C9B-F6ABBCBF7F74}" type="slidenum">
              <a:rPr lang="en-SG" smtClean="0"/>
              <a:t>‹#›</a:t>
            </a:fld>
            <a:endParaRPr lang="en-SG"/>
          </a:p>
        </p:txBody>
      </p:sp>
    </p:spTree>
    <p:extLst>
      <p:ext uri="{BB962C8B-B14F-4D97-AF65-F5344CB8AC3E}">
        <p14:creationId xmlns:p14="http://schemas.microsoft.com/office/powerpoint/2010/main" val="20004240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2B2DD-6BEB-1E32-F2D8-8AE728C04DB2}"/>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FDE93F5D-E075-1C01-8CEC-38F4897AEF8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6FD58756-B5B6-0BB9-B3AD-85795D0715A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694857CE-62CB-37EE-234A-7ED2C55EBD3A}"/>
              </a:ext>
            </a:extLst>
          </p:cNvPr>
          <p:cNvSpPr>
            <a:spLocks noGrp="1"/>
          </p:cNvSpPr>
          <p:nvPr>
            <p:ph type="dt" sz="half" idx="10"/>
          </p:nvPr>
        </p:nvSpPr>
        <p:spPr/>
        <p:txBody>
          <a:bodyPr/>
          <a:lstStyle/>
          <a:p>
            <a:fld id="{87D5F1AA-6CA2-4487-AEBF-1827FADC72BF}" type="datetimeFigureOut">
              <a:rPr lang="en-SG" smtClean="0"/>
              <a:t>23/6/2025</a:t>
            </a:fld>
            <a:endParaRPr lang="en-SG"/>
          </a:p>
        </p:txBody>
      </p:sp>
      <p:sp>
        <p:nvSpPr>
          <p:cNvPr id="6" name="Footer Placeholder 5">
            <a:extLst>
              <a:ext uri="{FF2B5EF4-FFF2-40B4-BE49-F238E27FC236}">
                <a16:creationId xmlns:a16="http://schemas.microsoft.com/office/drawing/2014/main" id="{9C4E230D-56EF-8954-8246-0EE30230F384}"/>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B5E77EC1-EBB7-397E-DEFD-121E85CC614E}"/>
              </a:ext>
            </a:extLst>
          </p:cNvPr>
          <p:cNvSpPr>
            <a:spLocks noGrp="1"/>
          </p:cNvSpPr>
          <p:nvPr>
            <p:ph type="sldNum" sz="quarter" idx="12"/>
          </p:nvPr>
        </p:nvSpPr>
        <p:spPr/>
        <p:txBody>
          <a:bodyPr/>
          <a:lstStyle/>
          <a:p>
            <a:fld id="{32E05B9C-33EF-4DC5-9C9B-F6ABBCBF7F74}" type="slidenum">
              <a:rPr lang="en-SG" smtClean="0"/>
              <a:t>‹#›</a:t>
            </a:fld>
            <a:endParaRPr lang="en-SG"/>
          </a:p>
        </p:txBody>
      </p:sp>
    </p:spTree>
    <p:extLst>
      <p:ext uri="{BB962C8B-B14F-4D97-AF65-F5344CB8AC3E}">
        <p14:creationId xmlns:p14="http://schemas.microsoft.com/office/powerpoint/2010/main" val="4096745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00F07-5AB7-7195-3866-8601BBFE3416}"/>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095F7DC-C045-08E1-C18F-4179212F69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038EEDF-A51E-8FE0-05E5-1EF0DEEE9A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5EB4DF5E-31F4-36FD-0133-B9B4768827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6D684A4-9CCF-461D-D244-979142C8F73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566D7408-BDC9-FFDE-AB86-64A8D51F47DA}"/>
              </a:ext>
            </a:extLst>
          </p:cNvPr>
          <p:cNvSpPr>
            <a:spLocks noGrp="1"/>
          </p:cNvSpPr>
          <p:nvPr>
            <p:ph type="dt" sz="half" idx="10"/>
          </p:nvPr>
        </p:nvSpPr>
        <p:spPr/>
        <p:txBody>
          <a:bodyPr/>
          <a:lstStyle/>
          <a:p>
            <a:fld id="{87D5F1AA-6CA2-4487-AEBF-1827FADC72BF}" type="datetimeFigureOut">
              <a:rPr lang="en-SG" smtClean="0"/>
              <a:t>23/6/2025</a:t>
            </a:fld>
            <a:endParaRPr lang="en-SG"/>
          </a:p>
        </p:txBody>
      </p:sp>
      <p:sp>
        <p:nvSpPr>
          <p:cNvPr id="8" name="Footer Placeholder 7">
            <a:extLst>
              <a:ext uri="{FF2B5EF4-FFF2-40B4-BE49-F238E27FC236}">
                <a16:creationId xmlns:a16="http://schemas.microsoft.com/office/drawing/2014/main" id="{EB708C2B-E9C6-5867-53E2-35FFED9FE58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E8B46416-7C13-4C0C-5E3B-60CC9084574C}"/>
              </a:ext>
            </a:extLst>
          </p:cNvPr>
          <p:cNvSpPr>
            <a:spLocks noGrp="1"/>
          </p:cNvSpPr>
          <p:nvPr>
            <p:ph type="sldNum" sz="quarter" idx="12"/>
          </p:nvPr>
        </p:nvSpPr>
        <p:spPr/>
        <p:txBody>
          <a:bodyPr/>
          <a:lstStyle/>
          <a:p>
            <a:fld id="{32E05B9C-33EF-4DC5-9C9B-F6ABBCBF7F74}" type="slidenum">
              <a:rPr lang="en-SG" smtClean="0"/>
              <a:t>‹#›</a:t>
            </a:fld>
            <a:endParaRPr lang="en-SG"/>
          </a:p>
        </p:txBody>
      </p:sp>
    </p:spTree>
    <p:extLst>
      <p:ext uri="{BB962C8B-B14F-4D97-AF65-F5344CB8AC3E}">
        <p14:creationId xmlns:p14="http://schemas.microsoft.com/office/powerpoint/2010/main" val="10591832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5C2500-CC67-CE5A-7F29-20BE09B91441}"/>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7C7D6DA3-38BD-B1E5-DED1-3E7BF02BBA19}"/>
              </a:ext>
            </a:extLst>
          </p:cNvPr>
          <p:cNvSpPr>
            <a:spLocks noGrp="1"/>
          </p:cNvSpPr>
          <p:nvPr>
            <p:ph type="dt" sz="half" idx="10"/>
          </p:nvPr>
        </p:nvSpPr>
        <p:spPr/>
        <p:txBody>
          <a:bodyPr/>
          <a:lstStyle/>
          <a:p>
            <a:fld id="{87D5F1AA-6CA2-4487-AEBF-1827FADC72BF}" type="datetimeFigureOut">
              <a:rPr lang="en-SG" smtClean="0"/>
              <a:t>23/6/2025</a:t>
            </a:fld>
            <a:endParaRPr lang="en-SG"/>
          </a:p>
        </p:txBody>
      </p:sp>
      <p:sp>
        <p:nvSpPr>
          <p:cNvPr id="4" name="Footer Placeholder 3">
            <a:extLst>
              <a:ext uri="{FF2B5EF4-FFF2-40B4-BE49-F238E27FC236}">
                <a16:creationId xmlns:a16="http://schemas.microsoft.com/office/drawing/2014/main" id="{783086A5-C206-5F69-A097-B6F17A95E7B7}"/>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C101AAB2-A59E-4EB5-6617-EBAA3D4A5EBA}"/>
              </a:ext>
            </a:extLst>
          </p:cNvPr>
          <p:cNvSpPr>
            <a:spLocks noGrp="1"/>
          </p:cNvSpPr>
          <p:nvPr>
            <p:ph type="sldNum" sz="quarter" idx="12"/>
          </p:nvPr>
        </p:nvSpPr>
        <p:spPr/>
        <p:txBody>
          <a:bodyPr/>
          <a:lstStyle/>
          <a:p>
            <a:fld id="{32E05B9C-33EF-4DC5-9C9B-F6ABBCBF7F74}" type="slidenum">
              <a:rPr lang="en-SG" smtClean="0"/>
              <a:t>‹#›</a:t>
            </a:fld>
            <a:endParaRPr lang="en-SG"/>
          </a:p>
        </p:txBody>
      </p:sp>
    </p:spTree>
    <p:extLst>
      <p:ext uri="{BB962C8B-B14F-4D97-AF65-F5344CB8AC3E}">
        <p14:creationId xmlns:p14="http://schemas.microsoft.com/office/powerpoint/2010/main" val="16736937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D69B558-EF2D-937E-84A9-E0568A0E0D8C}"/>
              </a:ext>
            </a:extLst>
          </p:cNvPr>
          <p:cNvSpPr>
            <a:spLocks noGrp="1"/>
          </p:cNvSpPr>
          <p:nvPr>
            <p:ph type="dt" sz="half" idx="10"/>
          </p:nvPr>
        </p:nvSpPr>
        <p:spPr/>
        <p:txBody>
          <a:bodyPr/>
          <a:lstStyle/>
          <a:p>
            <a:fld id="{87D5F1AA-6CA2-4487-AEBF-1827FADC72BF}" type="datetimeFigureOut">
              <a:rPr lang="en-SG" smtClean="0"/>
              <a:t>23/6/2025</a:t>
            </a:fld>
            <a:endParaRPr lang="en-SG"/>
          </a:p>
        </p:txBody>
      </p:sp>
      <p:sp>
        <p:nvSpPr>
          <p:cNvPr id="3" name="Footer Placeholder 2">
            <a:extLst>
              <a:ext uri="{FF2B5EF4-FFF2-40B4-BE49-F238E27FC236}">
                <a16:creationId xmlns:a16="http://schemas.microsoft.com/office/drawing/2014/main" id="{87C99370-8B85-A04C-A329-6C4D2A45BC7D}"/>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5DF9C232-BA67-BAF5-4F51-6BF5DF3691EF}"/>
              </a:ext>
            </a:extLst>
          </p:cNvPr>
          <p:cNvSpPr>
            <a:spLocks noGrp="1"/>
          </p:cNvSpPr>
          <p:nvPr>
            <p:ph type="sldNum" sz="quarter" idx="12"/>
          </p:nvPr>
        </p:nvSpPr>
        <p:spPr/>
        <p:txBody>
          <a:bodyPr/>
          <a:lstStyle/>
          <a:p>
            <a:fld id="{32E05B9C-33EF-4DC5-9C9B-F6ABBCBF7F74}" type="slidenum">
              <a:rPr lang="en-SG" smtClean="0"/>
              <a:t>‹#›</a:t>
            </a:fld>
            <a:endParaRPr lang="en-SG"/>
          </a:p>
        </p:txBody>
      </p:sp>
    </p:spTree>
    <p:extLst>
      <p:ext uri="{BB962C8B-B14F-4D97-AF65-F5344CB8AC3E}">
        <p14:creationId xmlns:p14="http://schemas.microsoft.com/office/powerpoint/2010/main" val="11503433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FDE5CB-30A2-990D-0E55-515ADC81489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8185A755-DA29-9FAA-6E41-5F4F6EE900B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1546385B-3142-17B8-F314-FB3CD80760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3D7F26-012D-A07D-2C0E-22398D0821A4}"/>
              </a:ext>
            </a:extLst>
          </p:cNvPr>
          <p:cNvSpPr>
            <a:spLocks noGrp="1"/>
          </p:cNvSpPr>
          <p:nvPr>
            <p:ph type="dt" sz="half" idx="10"/>
          </p:nvPr>
        </p:nvSpPr>
        <p:spPr/>
        <p:txBody>
          <a:bodyPr/>
          <a:lstStyle/>
          <a:p>
            <a:fld id="{87D5F1AA-6CA2-4487-AEBF-1827FADC72BF}" type="datetimeFigureOut">
              <a:rPr lang="en-SG" smtClean="0"/>
              <a:t>23/6/2025</a:t>
            </a:fld>
            <a:endParaRPr lang="en-SG"/>
          </a:p>
        </p:txBody>
      </p:sp>
      <p:sp>
        <p:nvSpPr>
          <p:cNvPr id="6" name="Footer Placeholder 5">
            <a:extLst>
              <a:ext uri="{FF2B5EF4-FFF2-40B4-BE49-F238E27FC236}">
                <a16:creationId xmlns:a16="http://schemas.microsoft.com/office/drawing/2014/main" id="{0E3C654D-BBD4-FAA6-63B4-2C78F010E1C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055B0A96-0688-72C6-3E40-21A519ACE87D}"/>
              </a:ext>
            </a:extLst>
          </p:cNvPr>
          <p:cNvSpPr>
            <a:spLocks noGrp="1"/>
          </p:cNvSpPr>
          <p:nvPr>
            <p:ph type="sldNum" sz="quarter" idx="12"/>
          </p:nvPr>
        </p:nvSpPr>
        <p:spPr/>
        <p:txBody>
          <a:bodyPr/>
          <a:lstStyle/>
          <a:p>
            <a:fld id="{32E05B9C-33EF-4DC5-9C9B-F6ABBCBF7F74}" type="slidenum">
              <a:rPr lang="en-SG" smtClean="0"/>
              <a:t>‹#›</a:t>
            </a:fld>
            <a:endParaRPr lang="en-SG"/>
          </a:p>
        </p:txBody>
      </p:sp>
    </p:spTree>
    <p:extLst>
      <p:ext uri="{BB962C8B-B14F-4D97-AF65-F5344CB8AC3E}">
        <p14:creationId xmlns:p14="http://schemas.microsoft.com/office/powerpoint/2010/main" val="11536671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5DA2E0-A88A-7C80-3613-6E7DE8778F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60BB9D94-1630-A3AF-900C-B905508F320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E6E91343-857D-C05A-DD0B-2D3B17CC87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4E77FC-52EB-D491-6FAC-D72E7AE51FDB}"/>
              </a:ext>
            </a:extLst>
          </p:cNvPr>
          <p:cNvSpPr>
            <a:spLocks noGrp="1"/>
          </p:cNvSpPr>
          <p:nvPr>
            <p:ph type="dt" sz="half" idx="10"/>
          </p:nvPr>
        </p:nvSpPr>
        <p:spPr/>
        <p:txBody>
          <a:bodyPr/>
          <a:lstStyle/>
          <a:p>
            <a:fld id="{87D5F1AA-6CA2-4487-AEBF-1827FADC72BF}" type="datetimeFigureOut">
              <a:rPr lang="en-SG" smtClean="0"/>
              <a:t>23/6/2025</a:t>
            </a:fld>
            <a:endParaRPr lang="en-SG"/>
          </a:p>
        </p:txBody>
      </p:sp>
      <p:sp>
        <p:nvSpPr>
          <p:cNvPr id="6" name="Footer Placeholder 5">
            <a:extLst>
              <a:ext uri="{FF2B5EF4-FFF2-40B4-BE49-F238E27FC236}">
                <a16:creationId xmlns:a16="http://schemas.microsoft.com/office/drawing/2014/main" id="{FB22156B-7A04-34C9-C660-D51703AFF3E6}"/>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7EFA9DE1-CEAD-EBE8-8717-71387C578A7B}"/>
              </a:ext>
            </a:extLst>
          </p:cNvPr>
          <p:cNvSpPr>
            <a:spLocks noGrp="1"/>
          </p:cNvSpPr>
          <p:nvPr>
            <p:ph type="sldNum" sz="quarter" idx="12"/>
          </p:nvPr>
        </p:nvSpPr>
        <p:spPr/>
        <p:txBody>
          <a:bodyPr/>
          <a:lstStyle/>
          <a:p>
            <a:fld id="{32E05B9C-33EF-4DC5-9C9B-F6ABBCBF7F74}" type="slidenum">
              <a:rPr lang="en-SG" smtClean="0"/>
              <a:t>‹#›</a:t>
            </a:fld>
            <a:endParaRPr lang="en-SG"/>
          </a:p>
        </p:txBody>
      </p:sp>
    </p:spTree>
    <p:extLst>
      <p:ext uri="{BB962C8B-B14F-4D97-AF65-F5344CB8AC3E}">
        <p14:creationId xmlns:p14="http://schemas.microsoft.com/office/powerpoint/2010/main" val="18274984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D7119FE-19B9-D7F9-DBDC-6F51E5A7982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814D85A4-0ACA-5567-4705-4816C376397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5EDE3FDE-5E87-2D45-A590-171C4F670BA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7D5F1AA-6CA2-4487-AEBF-1827FADC72BF}" type="datetimeFigureOut">
              <a:rPr lang="en-SG" smtClean="0"/>
              <a:t>23/6/2025</a:t>
            </a:fld>
            <a:endParaRPr lang="en-SG"/>
          </a:p>
        </p:txBody>
      </p:sp>
      <p:sp>
        <p:nvSpPr>
          <p:cNvPr id="5" name="Footer Placeholder 4">
            <a:extLst>
              <a:ext uri="{FF2B5EF4-FFF2-40B4-BE49-F238E27FC236}">
                <a16:creationId xmlns:a16="http://schemas.microsoft.com/office/drawing/2014/main" id="{19498345-300B-3078-10E6-36DFDCAA060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SG"/>
          </a:p>
        </p:txBody>
      </p:sp>
      <p:sp>
        <p:nvSpPr>
          <p:cNvPr id="6" name="Slide Number Placeholder 5">
            <a:extLst>
              <a:ext uri="{FF2B5EF4-FFF2-40B4-BE49-F238E27FC236}">
                <a16:creationId xmlns:a16="http://schemas.microsoft.com/office/drawing/2014/main" id="{07A9B4E5-1797-2744-E425-BFD781AFED1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2E05B9C-33EF-4DC5-9C9B-F6ABBCBF7F74}" type="slidenum">
              <a:rPr lang="en-SG" smtClean="0"/>
              <a:t>‹#›</a:t>
            </a:fld>
            <a:endParaRPr lang="en-SG"/>
          </a:p>
        </p:txBody>
      </p:sp>
    </p:spTree>
    <p:extLst>
      <p:ext uri="{BB962C8B-B14F-4D97-AF65-F5344CB8AC3E}">
        <p14:creationId xmlns:p14="http://schemas.microsoft.com/office/powerpoint/2010/main" val="8779917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4.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diagram of a train&#10;&#10;AI-generated content may be incorrect.">
            <a:extLst>
              <a:ext uri="{FF2B5EF4-FFF2-40B4-BE49-F238E27FC236}">
                <a16:creationId xmlns:a16="http://schemas.microsoft.com/office/drawing/2014/main" id="{066AA1E4-4A19-9973-44DD-7B644356F0D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8877" y="869422"/>
            <a:ext cx="10507328" cy="5717738"/>
          </a:xfrm>
          <a:prstGeom prst="rect">
            <a:avLst/>
          </a:prstGeom>
          <a:ln w="12700">
            <a:solidFill>
              <a:schemeClr val="tx1"/>
            </a:solidFill>
            <a:prstDash val="sysDash"/>
          </a:ln>
        </p:spPr>
      </p:pic>
      <p:sp>
        <p:nvSpPr>
          <p:cNvPr id="6" name="TextBox 5">
            <a:extLst>
              <a:ext uri="{FF2B5EF4-FFF2-40B4-BE49-F238E27FC236}">
                <a16:creationId xmlns:a16="http://schemas.microsoft.com/office/drawing/2014/main" id="{672797AA-9C90-87E5-099A-F2429E7BE51A}"/>
              </a:ext>
            </a:extLst>
          </p:cNvPr>
          <p:cNvSpPr txBox="1"/>
          <p:nvPr/>
        </p:nvSpPr>
        <p:spPr>
          <a:xfrm>
            <a:off x="858877" y="377584"/>
            <a:ext cx="10507328" cy="369332"/>
          </a:xfrm>
          <a:prstGeom prst="rect">
            <a:avLst/>
          </a:prstGeom>
          <a:noFill/>
          <a:ln w="19050">
            <a:solidFill>
              <a:schemeClr val="tx1"/>
            </a:solidFill>
            <a:prstDash val="sysDash"/>
          </a:ln>
        </p:spPr>
        <p:txBody>
          <a:bodyPr wrap="square" rtlCol="0">
            <a:spAutoFit/>
          </a:bodyPr>
          <a:lstStyle/>
          <a:p>
            <a:r>
              <a:rPr lang="en-US" b="1" dirty="0"/>
              <a:t>Design and Usage of the Human-Machine Interfaces (HMI) for a Land-Based Railway Cyber Range</a:t>
            </a:r>
            <a:endParaRPr lang="en-SG" b="1" dirty="0"/>
          </a:p>
        </p:txBody>
      </p:sp>
    </p:spTree>
    <p:extLst>
      <p:ext uri="{BB962C8B-B14F-4D97-AF65-F5344CB8AC3E}">
        <p14:creationId xmlns:p14="http://schemas.microsoft.com/office/powerpoint/2010/main" val="25146145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056994F-6AF7-F589-0AB5-0C1DF9E350FB}"/>
              </a:ext>
            </a:extLst>
          </p:cNvPr>
          <p:cNvPicPr>
            <a:picLocks noChangeAspect="1"/>
          </p:cNvPicPr>
          <p:nvPr/>
        </p:nvPicPr>
        <p:blipFill>
          <a:blip r:embed="rId2"/>
          <a:stretch>
            <a:fillRect/>
          </a:stretch>
        </p:blipFill>
        <p:spPr>
          <a:xfrm>
            <a:off x="7846939" y="1202932"/>
            <a:ext cx="2685714" cy="2019048"/>
          </a:xfrm>
          <a:prstGeom prst="rect">
            <a:avLst/>
          </a:prstGeom>
        </p:spPr>
      </p:pic>
      <p:pic>
        <p:nvPicPr>
          <p:cNvPr id="6" name="Picture 5">
            <a:extLst>
              <a:ext uri="{FF2B5EF4-FFF2-40B4-BE49-F238E27FC236}">
                <a16:creationId xmlns:a16="http://schemas.microsoft.com/office/drawing/2014/main" id="{9667201D-81FC-C688-7D2A-74323DFCF26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97939" y="1545868"/>
            <a:ext cx="481382" cy="154044"/>
          </a:xfrm>
          <a:prstGeom prst="rect">
            <a:avLst/>
          </a:prstGeom>
        </p:spPr>
      </p:pic>
      <p:pic>
        <p:nvPicPr>
          <p:cNvPr id="8" name="Picture 7">
            <a:extLst>
              <a:ext uri="{FF2B5EF4-FFF2-40B4-BE49-F238E27FC236}">
                <a16:creationId xmlns:a16="http://schemas.microsoft.com/office/drawing/2014/main" id="{6DDDB903-30AC-4C99-31B5-47FB37089009}"/>
              </a:ext>
            </a:extLst>
          </p:cNvPr>
          <p:cNvPicPr>
            <a:picLocks noChangeAspect="1"/>
          </p:cNvPicPr>
          <p:nvPr/>
        </p:nvPicPr>
        <p:blipFill>
          <a:blip r:embed="rId4"/>
          <a:stretch>
            <a:fillRect/>
          </a:stretch>
        </p:blipFill>
        <p:spPr>
          <a:xfrm>
            <a:off x="2398700" y="1207010"/>
            <a:ext cx="5171429" cy="3885714"/>
          </a:xfrm>
          <a:prstGeom prst="rect">
            <a:avLst/>
          </a:prstGeom>
        </p:spPr>
      </p:pic>
      <p:sp>
        <p:nvSpPr>
          <p:cNvPr id="10" name="Oval 9">
            <a:extLst>
              <a:ext uri="{FF2B5EF4-FFF2-40B4-BE49-F238E27FC236}">
                <a16:creationId xmlns:a16="http://schemas.microsoft.com/office/drawing/2014/main" id="{03B1C224-D721-9062-2E02-84214B7496A0}"/>
              </a:ext>
            </a:extLst>
          </p:cNvPr>
          <p:cNvSpPr/>
          <p:nvPr/>
        </p:nvSpPr>
        <p:spPr>
          <a:xfrm>
            <a:off x="2498021" y="3864456"/>
            <a:ext cx="198642" cy="214127"/>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C00000"/>
                </a:solidFill>
              </a:rPr>
              <a:t>1</a:t>
            </a:r>
          </a:p>
        </p:txBody>
      </p:sp>
      <p:sp>
        <p:nvSpPr>
          <p:cNvPr id="13" name="TextBox 12">
            <a:extLst>
              <a:ext uri="{FF2B5EF4-FFF2-40B4-BE49-F238E27FC236}">
                <a16:creationId xmlns:a16="http://schemas.microsoft.com/office/drawing/2014/main" id="{D226E6CC-BD39-0C71-19AA-42BD6224DCD3}"/>
              </a:ext>
            </a:extLst>
          </p:cNvPr>
          <p:cNvSpPr txBox="1"/>
          <p:nvPr/>
        </p:nvSpPr>
        <p:spPr>
          <a:xfrm>
            <a:off x="653647" y="3971520"/>
            <a:ext cx="1632016" cy="830997"/>
          </a:xfrm>
          <a:prstGeom prst="rect">
            <a:avLst/>
          </a:prstGeom>
          <a:solidFill>
            <a:schemeClr val="bg1">
              <a:lumMod val="95000"/>
            </a:schemeClr>
          </a:solidFill>
          <a:ln w="6350">
            <a:solidFill>
              <a:schemeClr val="tx1"/>
            </a:solidFill>
          </a:ln>
        </p:spPr>
        <p:txBody>
          <a:bodyPr wrap="square" rtlCol="0">
            <a:spAutoFit/>
          </a:bodyPr>
          <a:lstStyle/>
          <a:p>
            <a:r>
              <a:rPr lang="en-US" sz="1200" b="1" dirty="0"/>
              <a:t>Step 1 : If the PLC display panel shows the station sensor is triggered </a:t>
            </a:r>
          </a:p>
        </p:txBody>
      </p:sp>
      <p:cxnSp>
        <p:nvCxnSpPr>
          <p:cNvPr id="14" name="Connector: Elbow 13">
            <a:extLst>
              <a:ext uri="{FF2B5EF4-FFF2-40B4-BE49-F238E27FC236}">
                <a16:creationId xmlns:a16="http://schemas.microsoft.com/office/drawing/2014/main" id="{837A224A-07CE-15B9-03F6-DF398444B115}"/>
              </a:ext>
            </a:extLst>
          </p:cNvPr>
          <p:cNvCxnSpPr>
            <a:cxnSpLocks/>
            <a:stCxn id="13" idx="3"/>
          </p:cNvCxnSpPr>
          <p:nvPr/>
        </p:nvCxnSpPr>
        <p:spPr>
          <a:xfrm flipV="1">
            <a:off x="2285663" y="4042611"/>
            <a:ext cx="311679" cy="344408"/>
          </a:xfrm>
          <a:prstGeom prst="bentConnector2">
            <a:avLst/>
          </a:prstGeom>
          <a:ln>
            <a:solidFill>
              <a:schemeClr val="tx2">
                <a:lumMod val="75000"/>
                <a:lumOff val="25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17" name="Connector: Elbow 16">
            <a:extLst>
              <a:ext uri="{FF2B5EF4-FFF2-40B4-BE49-F238E27FC236}">
                <a16:creationId xmlns:a16="http://schemas.microsoft.com/office/drawing/2014/main" id="{417F8D83-0A3A-9079-E2C9-644E63567EA7}"/>
              </a:ext>
            </a:extLst>
          </p:cNvPr>
          <p:cNvCxnSpPr>
            <a:cxnSpLocks/>
          </p:cNvCxnSpPr>
          <p:nvPr/>
        </p:nvCxnSpPr>
        <p:spPr>
          <a:xfrm flipV="1">
            <a:off x="2810577" y="2127183"/>
            <a:ext cx="2261937" cy="1844337"/>
          </a:xfrm>
          <a:prstGeom prst="bentConnector3">
            <a:avLst>
              <a:gd name="adj1" fmla="val 50000"/>
            </a:avLst>
          </a:prstGeom>
          <a:ln>
            <a:solidFill>
              <a:schemeClr val="tx2">
                <a:lumMod val="75000"/>
                <a:lumOff val="25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3A940F8A-CAB0-BB39-41B6-4914080CE88D}"/>
              </a:ext>
            </a:extLst>
          </p:cNvPr>
          <p:cNvSpPr txBox="1"/>
          <p:nvPr/>
        </p:nvSpPr>
        <p:spPr>
          <a:xfrm>
            <a:off x="603504" y="2096391"/>
            <a:ext cx="1681985" cy="1015663"/>
          </a:xfrm>
          <a:prstGeom prst="rect">
            <a:avLst/>
          </a:prstGeom>
          <a:solidFill>
            <a:schemeClr val="bg1">
              <a:lumMod val="95000"/>
            </a:schemeClr>
          </a:solidFill>
          <a:ln w="6350">
            <a:solidFill>
              <a:schemeClr val="tx1"/>
            </a:solidFill>
          </a:ln>
        </p:spPr>
        <p:txBody>
          <a:bodyPr wrap="square" rtlCol="0">
            <a:spAutoFit/>
          </a:bodyPr>
          <a:lstStyle/>
          <a:p>
            <a:r>
              <a:rPr lang="en-US" sz="1200" b="1" dirty="0"/>
              <a:t>Step 2: Check the calculated signal’s state from the Sensor-Signal Relationship Diagram</a:t>
            </a:r>
          </a:p>
        </p:txBody>
      </p:sp>
      <p:cxnSp>
        <p:nvCxnSpPr>
          <p:cNvPr id="21" name="Straight Arrow Connector 20">
            <a:extLst>
              <a:ext uri="{FF2B5EF4-FFF2-40B4-BE49-F238E27FC236}">
                <a16:creationId xmlns:a16="http://schemas.microsoft.com/office/drawing/2014/main" id="{27C14EDD-E4B6-659C-0B1C-69E9E86B31FF}"/>
              </a:ext>
            </a:extLst>
          </p:cNvPr>
          <p:cNvCxnSpPr>
            <a:cxnSpLocks/>
          </p:cNvCxnSpPr>
          <p:nvPr/>
        </p:nvCxnSpPr>
        <p:spPr>
          <a:xfrm>
            <a:off x="2285489" y="2498069"/>
            <a:ext cx="1593492" cy="0"/>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24" name="Oval 23">
            <a:extLst>
              <a:ext uri="{FF2B5EF4-FFF2-40B4-BE49-F238E27FC236}">
                <a16:creationId xmlns:a16="http://schemas.microsoft.com/office/drawing/2014/main" id="{591D9AC3-382C-335C-EFB7-2D545940A7B1}"/>
              </a:ext>
            </a:extLst>
          </p:cNvPr>
          <p:cNvSpPr/>
          <p:nvPr/>
        </p:nvSpPr>
        <p:spPr>
          <a:xfrm>
            <a:off x="4021175" y="2283942"/>
            <a:ext cx="198642" cy="214127"/>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C00000"/>
                </a:solidFill>
              </a:rPr>
              <a:t>2</a:t>
            </a:r>
          </a:p>
        </p:txBody>
      </p:sp>
      <p:cxnSp>
        <p:nvCxnSpPr>
          <p:cNvPr id="25" name="Connector: Elbow 24">
            <a:extLst>
              <a:ext uri="{FF2B5EF4-FFF2-40B4-BE49-F238E27FC236}">
                <a16:creationId xmlns:a16="http://schemas.microsoft.com/office/drawing/2014/main" id="{E0FE29C6-C5A4-84F0-B8D7-E356B3C480C4}"/>
              </a:ext>
            </a:extLst>
          </p:cNvPr>
          <p:cNvCxnSpPr>
            <a:cxnSpLocks/>
          </p:cNvCxnSpPr>
          <p:nvPr/>
        </p:nvCxnSpPr>
        <p:spPr>
          <a:xfrm rot="5400000">
            <a:off x="3895202" y="2563201"/>
            <a:ext cx="1875128" cy="941509"/>
          </a:xfrm>
          <a:prstGeom prst="bentConnector3">
            <a:avLst>
              <a:gd name="adj1" fmla="val 50000"/>
            </a:avLst>
          </a:prstGeom>
          <a:ln>
            <a:solidFill>
              <a:schemeClr val="tx2">
                <a:lumMod val="75000"/>
                <a:lumOff val="25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28" name="Straight Arrow Connector 27">
            <a:extLst>
              <a:ext uri="{FF2B5EF4-FFF2-40B4-BE49-F238E27FC236}">
                <a16:creationId xmlns:a16="http://schemas.microsoft.com/office/drawing/2014/main" id="{BC206A76-625D-5D3C-307D-9127BA0CA4D9}"/>
              </a:ext>
            </a:extLst>
          </p:cNvPr>
          <p:cNvCxnSpPr>
            <a:cxnSpLocks/>
          </p:cNvCxnSpPr>
          <p:nvPr/>
        </p:nvCxnSpPr>
        <p:spPr>
          <a:xfrm flipV="1">
            <a:off x="4219817" y="4204764"/>
            <a:ext cx="0" cy="988639"/>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29" name="Rectangle 28">
            <a:extLst>
              <a:ext uri="{FF2B5EF4-FFF2-40B4-BE49-F238E27FC236}">
                <a16:creationId xmlns:a16="http://schemas.microsoft.com/office/drawing/2014/main" id="{1151D757-10DE-4210-FC7D-042B4760491A}"/>
              </a:ext>
            </a:extLst>
          </p:cNvPr>
          <p:cNvSpPr/>
          <p:nvPr/>
        </p:nvSpPr>
        <p:spPr>
          <a:xfrm flipH="1" flipV="1">
            <a:off x="4003958" y="3946701"/>
            <a:ext cx="554011" cy="258063"/>
          </a:xfrm>
          <a:prstGeom prst="rect">
            <a:avLst/>
          </a:prstGeom>
          <a:noFill/>
          <a:ln>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0" name="TextBox 29">
            <a:extLst>
              <a:ext uri="{FF2B5EF4-FFF2-40B4-BE49-F238E27FC236}">
                <a16:creationId xmlns:a16="http://schemas.microsoft.com/office/drawing/2014/main" id="{F71F7D3B-CF10-8601-B4E6-D26A53098679}"/>
              </a:ext>
            </a:extLst>
          </p:cNvPr>
          <p:cNvSpPr txBox="1"/>
          <p:nvPr/>
        </p:nvSpPr>
        <p:spPr>
          <a:xfrm>
            <a:off x="2285489" y="5193403"/>
            <a:ext cx="5459479" cy="461665"/>
          </a:xfrm>
          <a:prstGeom prst="rect">
            <a:avLst/>
          </a:prstGeom>
          <a:noFill/>
        </p:spPr>
        <p:txBody>
          <a:bodyPr wrap="square" rtlCol="0">
            <a:spAutoFit/>
          </a:bodyPr>
          <a:lstStyle/>
          <a:p>
            <a:r>
              <a:rPr lang="en-US" sz="1200" b="1" dirty="0"/>
              <a:t>Step 3: Compare the ST[0] Signal state (calculated ) with the PLC Display Panel STns00 (fetch from PLC directly), if same, verification pass, raise alert.  </a:t>
            </a:r>
            <a:endParaRPr lang="en-SG" sz="1200" b="1" dirty="0"/>
          </a:p>
        </p:txBody>
      </p:sp>
      <p:cxnSp>
        <p:nvCxnSpPr>
          <p:cNvPr id="34" name="Connector: Elbow 33">
            <a:extLst>
              <a:ext uri="{FF2B5EF4-FFF2-40B4-BE49-F238E27FC236}">
                <a16:creationId xmlns:a16="http://schemas.microsoft.com/office/drawing/2014/main" id="{7F79C94C-E612-B0C0-EC9D-6DC02B44D56B}"/>
              </a:ext>
            </a:extLst>
          </p:cNvPr>
          <p:cNvCxnSpPr>
            <a:cxnSpLocks/>
            <a:stCxn id="30" idx="3"/>
          </p:cNvCxnSpPr>
          <p:nvPr/>
        </p:nvCxnSpPr>
        <p:spPr>
          <a:xfrm flipV="1">
            <a:off x="7744968" y="1892808"/>
            <a:ext cx="1132456" cy="3531428"/>
          </a:xfrm>
          <a:prstGeom prst="bentConnector2">
            <a:avLst/>
          </a:prstGeom>
          <a:ln>
            <a:solidFill>
              <a:schemeClr val="tx2">
                <a:lumMod val="75000"/>
                <a:lumOff val="25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35" name="Oval 34">
            <a:extLst>
              <a:ext uri="{FF2B5EF4-FFF2-40B4-BE49-F238E27FC236}">
                <a16:creationId xmlns:a16="http://schemas.microsoft.com/office/drawing/2014/main" id="{F091F5F4-60DF-B811-EEA4-213C2C6F4DEC}"/>
              </a:ext>
            </a:extLst>
          </p:cNvPr>
          <p:cNvSpPr/>
          <p:nvPr/>
        </p:nvSpPr>
        <p:spPr>
          <a:xfrm>
            <a:off x="5072514" y="2604222"/>
            <a:ext cx="198642" cy="214127"/>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C00000"/>
                </a:solidFill>
              </a:rPr>
              <a:t>3</a:t>
            </a:r>
          </a:p>
        </p:txBody>
      </p:sp>
      <p:sp>
        <p:nvSpPr>
          <p:cNvPr id="39" name="Rectangle 38">
            <a:extLst>
              <a:ext uri="{FF2B5EF4-FFF2-40B4-BE49-F238E27FC236}">
                <a16:creationId xmlns:a16="http://schemas.microsoft.com/office/drawing/2014/main" id="{BA98729F-63CE-A987-90D6-276B333CB181}"/>
              </a:ext>
            </a:extLst>
          </p:cNvPr>
          <p:cNvSpPr/>
          <p:nvPr/>
        </p:nvSpPr>
        <p:spPr>
          <a:xfrm flipH="1" flipV="1">
            <a:off x="8635784" y="1416835"/>
            <a:ext cx="554011" cy="475972"/>
          </a:xfrm>
          <a:prstGeom prst="rect">
            <a:avLst/>
          </a:prstGeom>
          <a:noFill/>
          <a:ln>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0" name="TextBox 39">
            <a:extLst>
              <a:ext uri="{FF2B5EF4-FFF2-40B4-BE49-F238E27FC236}">
                <a16:creationId xmlns:a16="http://schemas.microsoft.com/office/drawing/2014/main" id="{AF14C6D6-BD4D-8D28-230C-524A740A629C}"/>
              </a:ext>
            </a:extLst>
          </p:cNvPr>
          <p:cNvSpPr txBox="1"/>
          <p:nvPr/>
        </p:nvSpPr>
        <p:spPr>
          <a:xfrm>
            <a:off x="8912789" y="4368094"/>
            <a:ext cx="1811748" cy="830997"/>
          </a:xfrm>
          <a:prstGeom prst="rect">
            <a:avLst/>
          </a:prstGeom>
          <a:noFill/>
        </p:spPr>
        <p:txBody>
          <a:bodyPr wrap="square" rtlCol="0">
            <a:spAutoFit/>
          </a:bodyPr>
          <a:lstStyle/>
          <a:p>
            <a:r>
              <a:rPr lang="en-US" sz="1200" b="1" dirty="0"/>
              <a:t>Step 4: Mapping to the management HMI to confirm data update correctly in data base</a:t>
            </a:r>
            <a:endParaRPr lang="en-SG" sz="1200" b="1" dirty="0"/>
          </a:p>
        </p:txBody>
      </p:sp>
      <p:sp>
        <p:nvSpPr>
          <p:cNvPr id="41" name="Oval 40">
            <a:extLst>
              <a:ext uri="{FF2B5EF4-FFF2-40B4-BE49-F238E27FC236}">
                <a16:creationId xmlns:a16="http://schemas.microsoft.com/office/drawing/2014/main" id="{EC3A2BAE-33C5-5F9B-20FD-607E9250D003}"/>
              </a:ext>
            </a:extLst>
          </p:cNvPr>
          <p:cNvSpPr/>
          <p:nvPr/>
        </p:nvSpPr>
        <p:spPr>
          <a:xfrm>
            <a:off x="8767067" y="2176878"/>
            <a:ext cx="198642" cy="214127"/>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C00000"/>
                </a:solidFill>
              </a:rPr>
              <a:t>4</a:t>
            </a:r>
          </a:p>
        </p:txBody>
      </p:sp>
      <p:sp>
        <p:nvSpPr>
          <p:cNvPr id="44" name="Oval 43">
            <a:extLst>
              <a:ext uri="{FF2B5EF4-FFF2-40B4-BE49-F238E27FC236}">
                <a16:creationId xmlns:a16="http://schemas.microsoft.com/office/drawing/2014/main" id="{0A6157A2-8165-3B12-7C77-8D98585B1D7E}"/>
              </a:ext>
            </a:extLst>
          </p:cNvPr>
          <p:cNvSpPr/>
          <p:nvPr/>
        </p:nvSpPr>
        <p:spPr>
          <a:xfrm>
            <a:off x="8160332" y="1785743"/>
            <a:ext cx="198642" cy="214127"/>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solidFill>
                  <a:srgbClr val="C00000"/>
                </a:solidFill>
              </a:rPr>
              <a:t>5</a:t>
            </a:r>
            <a:endParaRPr lang="en-SG" sz="1600" b="1" dirty="0">
              <a:solidFill>
                <a:srgbClr val="C00000"/>
              </a:solidFill>
            </a:endParaRPr>
          </a:p>
        </p:txBody>
      </p:sp>
      <p:cxnSp>
        <p:nvCxnSpPr>
          <p:cNvPr id="45" name="Straight Arrow Connector 44">
            <a:extLst>
              <a:ext uri="{FF2B5EF4-FFF2-40B4-BE49-F238E27FC236}">
                <a16:creationId xmlns:a16="http://schemas.microsoft.com/office/drawing/2014/main" id="{FFC3C6DA-13DA-D9FD-F2A0-70FE45F7A08B}"/>
              </a:ext>
            </a:extLst>
          </p:cNvPr>
          <p:cNvCxnSpPr>
            <a:cxnSpLocks/>
          </p:cNvCxnSpPr>
          <p:nvPr/>
        </p:nvCxnSpPr>
        <p:spPr>
          <a:xfrm>
            <a:off x="8180007" y="1140967"/>
            <a:ext cx="0" cy="404901"/>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47" name="TextBox 46">
            <a:extLst>
              <a:ext uri="{FF2B5EF4-FFF2-40B4-BE49-F238E27FC236}">
                <a16:creationId xmlns:a16="http://schemas.microsoft.com/office/drawing/2014/main" id="{B1BFD027-9B76-C9BA-35A9-AC8A08BB7768}"/>
              </a:ext>
            </a:extLst>
          </p:cNvPr>
          <p:cNvSpPr txBox="1"/>
          <p:nvPr/>
        </p:nvSpPr>
        <p:spPr>
          <a:xfrm>
            <a:off x="2886963" y="714692"/>
            <a:ext cx="7225065" cy="461665"/>
          </a:xfrm>
          <a:prstGeom prst="rect">
            <a:avLst/>
          </a:prstGeom>
          <a:noFill/>
        </p:spPr>
        <p:txBody>
          <a:bodyPr wrap="square" rtlCol="0">
            <a:spAutoFit/>
          </a:bodyPr>
          <a:lstStyle/>
          <a:p>
            <a:r>
              <a:rPr lang="en-US" sz="1200" b="1" dirty="0"/>
              <a:t>Step 5 : check the position of the train on the fixed block if the train position not in the station block, means the RTU data is abnormal, there may be false data injection attack on the RTU memory </a:t>
            </a:r>
            <a:endParaRPr lang="en-SG" sz="1200" b="1" dirty="0"/>
          </a:p>
        </p:txBody>
      </p:sp>
    </p:spTree>
    <p:extLst>
      <p:ext uri="{BB962C8B-B14F-4D97-AF65-F5344CB8AC3E}">
        <p14:creationId xmlns:p14="http://schemas.microsoft.com/office/powerpoint/2010/main" val="9518258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54BF39AC-9A2F-9546-9780-639493463BFF}"/>
              </a:ext>
            </a:extLst>
          </p:cNvPr>
          <p:cNvSpPr/>
          <p:nvPr/>
        </p:nvSpPr>
        <p:spPr>
          <a:xfrm>
            <a:off x="451821" y="3141233"/>
            <a:ext cx="900227" cy="2422069"/>
          </a:xfrm>
          <a:prstGeom prst="rect">
            <a:avLst/>
          </a:prstGeom>
          <a:solidFill>
            <a:schemeClr val="bg1"/>
          </a:solid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6" name="TextBox 25">
            <a:extLst>
              <a:ext uri="{FF2B5EF4-FFF2-40B4-BE49-F238E27FC236}">
                <a16:creationId xmlns:a16="http://schemas.microsoft.com/office/drawing/2014/main" id="{61D640A9-5651-32C0-E8A3-6B8A115D2D6C}"/>
              </a:ext>
            </a:extLst>
          </p:cNvPr>
          <p:cNvSpPr txBox="1"/>
          <p:nvPr/>
        </p:nvSpPr>
        <p:spPr>
          <a:xfrm>
            <a:off x="336769" y="5595007"/>
            <a:ext cx="1600597" cy="523220"/>
          </a:xfrm>
          <a:prstGeom prst="rect">
            <a:avLst/>
          </a:prstGeom>
          <a:noFill/>
        </p:spPr>
        <p:txBody>
          <a:bodyPr wrap="square" rtlCol="0">
            <a:spAutoFit/>
          </a:bodyPr>
          <a:lstStyle/>
          <a:p>
            <a:r>
              <a:rPr lang="en-US" sz="1400" b="1" dirty="0">
                <a:solidFill>
                  <a:schemeClr val="accent1">
                    <a:lumMod val="75000"/>
                  </a:schemeClr>
                </a:solidFill>
              </a:rPr>
              <a:t>OT Field Controller/Meter </a:t>
            </a:r>
            <a:endParaRPr lang="en-US" sz="1100" b="1" dirty="0">
              <a:solidFill>
                <a:schemeClr val="accent1">
                  <a:lumMod val="75000"/>
                </a:schemeClr>
              </a:solidFill>
            </a:endParaRPr>
          </a:p>
        </p:txBody>
      </p:sp>
      <p:sp>
        <p:nvSpPr>
          <p:cNvPr id="4" name="Rectangle 3">
            <a:extLst>
              <a:ext uri="{FF2B5EF4-FFF2-40B4-BE49-F238E27FC236}">
                <a16:creationId xmlns:a16="http://schemas.microsoft.com/office/drawing/2014/main" id="{72A5B42C-54C0-DD3A-2B16-349B47AA17CF}"/>
              </a:ext>
            </a:extLst>
          </p:cNvPr>
          <p:cNvSpPr/>
          <p:nvPr/>
        </p:nvSpPr>
        <p:spPr>
          <a:xfrm>
            <a:off x="4732354" y="372593"/>
            <a:ext cx="2384471" cy="40922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1" dirty="0"/>
              <a:t>HMI Program Main Thread  </a:t>
            </a:r>
            <a:endParaRPr lang="en-SG" sz="1400" b="1" dirty="0"/>
          </a:p>
        </p:txBody>
      </p:sp>
      <p:sp>
        <p:nvSpPr>
          <p:cNvPr id="5" name="Rectangle 4">
            <a:extLst>
              <a:ext uri="{FF2B5EF4-FFF2-40B4-BE49-F238E27FC236}">
                <a16:creationId xmlns:a16="http://schemas.microsoft.com/office/drawing/2014/main" id="{BCB4EA48-29C4-A1D1-BB1C-ADC5B8324984}"/>
              </a:ext>
            </a:extLst>
          </p:cNvPr>
          <p:cNvSpPr/>
          <p:nvPr/>
        </p:nvSpPr>
        <p:spPr>
          <a:xfrm>
            <a:off x="1922328" y="2926080"/>
            <a:ext cx="2197851" cy="339941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 name="TextBox 5">
            <a:extLst>
              <a:ext uri="{FF2B5EF4-FFF2-40B4-BE49-F238E27FC236}">
                <a16:creationId xmlns:a16="http://schemas.microsoft.com/office/drawing/2014/main" id="{3E34F28D-E985-7427-F6DC-7579FE848858}"/>
              </a:ext>
            </a:extLst>
          </p:cNvPr>
          <p:cNvSpPr txBox="1"/>
          <p:nvPr/>
        </p:nvSpPr>
        <p:spPr>
          <a:xfrm>
            <a:off x="1922266" y="2936094"/>
            <a:ext cx="2197851" cy="307777"/>
          </a:xfrm>
          <a:prstGeom prst="rect">
            <a:avLst/>
          </a:prstGeom>
          <a:noFill/>
        </p:spPr>
        <p:txBody>
          <a:bodyPr wrap="square" rtlCol="0">
            <a:spAutoFit/>
          </a:bodyPr>
          <a:lstStyle/>
          <a:p>
            <a:r>
              <a:rPr lang="en-US" sz="1400" b="1" dirty="0">
                <a:solidFill>
                  <a:schemeClr val="tx2">
                    <a:lumMod val="75000"/>
                    <a:lumOff val="25000"/>
                  </a:schemeClr>
                </a:solidFill>
              </a:rPr>
              <a:t>OT Data Manager Thread</a:t>
            </a:r>
            <a:endParaRPr lang="en-SG" sz="1400" b="1" dirty="0">
              <a:solidFill>
                <a:schemeClr val="tx2">
                  <a:lumMod val="75000"/>
                  <a:lumOff val="25000"/>
                </a:schemeClr>
              </a:solidFill>
            </a:endParaRPr>
          </a:p>
        </p:txBody>
      </p:sp>
      <p:sp>
        <p:nvSpPr>
          <p:cNvPr id="7" name="Rectangle 6">
            <a:extLst>
              <a:ext uri="{FF2B5EF4-FFF2-40B4-BE49-F238E27FC236}">
                <a16:creationId xmlns:a16="http://schemas.microsoft.com/office/drawing/2014/main" id="{B26CA4CC-8D34-CBCD-AB52-07F9C58C9F05}"/>
              </a:ext>
            </a:extLst>
          </p:cNvPr>
          <p:cNvSpPr/>
          <p:nvPr/>
        </p:nvSpPr>
        <p:spPr>
          <a:xfrm>
            <a:off x="2029783" y="3427493"/>
            <a:ext cx="1122205" cy="418221"/>
          </a:xfrm>
          <a:prstGeom prst="rect">
            <a:avLst/>
          </a:prstGeom>
          <a:solidFill>
            <a:schemeClr val="tx2">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err="1"/>
              <a:t>ModBus</a:t>
            </a:r>
            <a:r>
              <a:rPr lang="en-US" sz="1200" b="1" dirty="0"/>
              <a:t>-TCP Comm Client</a:t>
            </a:r>
            <a:endParaRPr lang="en-SG" sz="1200" b="1" dirty="0"/>
          </a:p>
        </p:txBody>
      </p:sp>
      <p:sp>
        <p:nvSpPr>
          <p:cNvPr id="8" name="Rectangle 7">
            <a:extLst>
              <a:ext uri="{FF2B5EF4-FFF2-40B4-BE49-F238E27FC236}">
                <a16:creationId xmlns:a16="http://schemas.microsoft.com/office/drawing/2014/main" id="{D0965CD6-1C44-3E56-4BDB-B3ED02C55F74}"/>
              </a:ext>
            </a:extLst>
          </p:cNvPr>
          <p:cNvSpPr/>
          <p:nvPr/>
        </p:nvSpPr>
        <p:spPr>
          <a:xfrm>
            <a:off x="2029783" y="3966723"/>
            <a:ext cx="1543635" cy="418221"/>
          </a:xfrm>
          <a:prstGeom prst="rect">
            <a:avLst/>
          </a:prstGeom>
          <a:solidFill>
            <a:schemeClr val="tx2">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Siemens-S7Comm</a:t>
            </a:r>
          </a:p>
          <a:p>
            <a:r>
              <a:rPr lang="en-US" sz="1200" b="1" dirty="0"/>
              <a:t>Comm Client</a:t>
            </a:r>
            <a:endParaRPr lang="en-SG" sz="1200" b="1" dirty="0"/>
          </a:p>
        </p:txBody>
      </p:sp>
      <p:sp>
        <p:nvSpPr>
          <p:cNvPr id="9" name="Rectangle 8">
            <a:extLst>
              <a:ext uri="{FF2B5EF4-FFF2-40B4-BE49-F238E27FC236}">
                <a16:creationId xmlns:a16="http://schemas.microsoft.com/office/drawing/2014/main" id="{BA9B3A50-9BF7-98B7-2A01-C70EAF043F9E}"/>
              </a:ext>
            </a:extLst>
          </p:cNvPr>
          <p:cNvSpPr/>
          <p:nvPr/>
        </p:nvSpPr>
        <p:spPr>
          <a:xfrm>
            <a:off x="2029782" y="4543238"/>
            <a:ext cx="1543635" cy="418221"/>
          </a:xfrm>
          <a:prstGeom prst="rect">
            <a:avLst/>
          </a:prstGeom>
          <a:solidFill>
            <a:schemeClr val="tx2">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IEC-60870-5-104 Comm Client</a:t>
            </a:r>
            <a:endParaRPr lang="en-SG" sz="1200" b="1" dirty="0"/>
          </a:p>
        </p:txBody>
      </p:sp>
      <p:sp>
        <p:nvSpPr>
          <p:cNvPr id="10" name="Rectangle 9">
            <a:extLst>
              <a:ext uri="{FF2B5EF4-FFF2-40B4-BE49-F238E27FC236}">
                <a16:creationId xmlns:a16="http://schemas.microsoft.com/office/drawing/2014/main" id="{C901FAB8-337F-905C-6FEF-ED6C79D617B7}"/>
              </a:ext>
            </a:extLst>
          </p:cNvPr>
          <p:cNvSpPr/>
          <p:nvPr/>
        </p:nvSpPr>
        <p:spPr>
          <a:xfrm>
            <a:off x="2029783" y="5145081"/>
            <a:ext cx="1122206" cy="418221"/>
          </a:xfrm>
          <a:prstGeom prst="rect">
            <a:avLst/>
          </a:prstGeom>
          <a:solidFill>
            <a:schemeClr val="tx2">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OPC-UA</a:t>
            </a:r>
          </a:p>
          <a:p>
            <a:r>
              <a:rPr lang="en-US" sz="1200" b="1" dirty="0"/>
              <a:t>Comm Client</a:t>
            </a:r>
            <a:endParaRPr lang="en-SG" sz="1200" b="1" dirty="0"/>
          </a:p>
        </p:txBody>
      </p:sp>
      <p:sp>
        <p:nvSpPr>
          <p:cNvPr id="11" name="Rectangle 10">
            <a:extLst>
              <a:ext uri="{FF2B5EF4-FFF2-40B4-BE49-F238E27FC236}">
                <a16:creationId xmlns:a16="http://schemas.microsoft.com/office/drawing/2014/main" id="{1DCDA12F-FB86-70E3-DC74-E6AD842BE831}"/>
              </a:ext>
            </a:extLst>
          </p:cNvPr>
          <p:cNvSpPr/>
          <p:nvPr/>
        </p:nvSpPr>
        <p:spPr>
          <a:xfrm>
            <a:off x="2029782" y="5755801"/>
            <a:ext cx="1982820" cy="418221"/>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Raw OT Data Storage and process module</a:t>
            </a:r>
            <a:endParaRPr lang="en-SG" sz="1200" b="1" dirty="0"/>
          </a:p>
        </p:txBody>
      </p:sp>
      <p:cxnSp>
        <p:nvCxnSpPr>
          <p:cNvPr id="13" name="Connector: Elbow 12">
            <a:extLst>
              <a:ext uri="{FF2B5EF4-FFF2-40B4-BE49-F238E27FC236}">
                <a16:creationId xmlns:a16="http://schemas.microsoft.com/office/drawing/2014/main" id="{BBC1A985-922A-1644-CD49-0CA8927B4B65}"/>
              </a:ext>
            </a:extLst>
          </p:cNvPr>
          <p:cNvCxnSpPr>
            <a:stCxn id="7" idx="3"/>
          </p:cNvCxnSpPr>
          <p:nvPr/>
        </p:nvCxnSpPr>
        <p:spPr>
          <a:xfrm>
            <a:off x="3151988" y="3636604"/>
            <a:ext cx="677734" cy="2119197"/>
          </a:xfrm>
          <a:prstGeom prst="bentConnector2">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7D5C0E74-4D20-C3DD-1C41-45B9497BB034}"/>
              </a:ext>
            </a:extLst>
          </p:cNvPr>
          <p:cNvCxnSpPr>
            <a:stCxn id="8" idx="3"/>
          </p:cNvCxnSpPr>
          <p:nvPr/>
        </p:nvCxnSpPr>
        <p:spPr>
          <a:xfrm>
            <a:off x="3573418" y="4175834"/>
            <a:ext cx="256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970C2F0A-8B42-61C5-9BAE-E0833C43AF91}"/>
              </a:ext>
            </a:extLst>
          </p:cNvPr>
          <p:cNvCxnSpPr>
            <a:cxnSpLocks/>
          </p:cNvCxnSpPr>
          <p:nvPr/>
        </p:nvCxnSpPr>
        <p:spPr>
          <a:xfrm>
            <a:off x="3573417" y="4746455"/>
            <a:ext cx="25630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0" name="Straight Connector 19">
            <a:extLst>
              <a:ext uri="{FF2B5EF4-FFF2-40B4-BE49-F238E27FC236}">
                <a16:creationId xmlns:a16="http://schemas.microsoft.com/office/drawing/2014/main" id="{10D9DDEA-1683-9D80-925D-91ED88AE4378}"/>
              </a:ext>
            </a:extLst>
          </p:cNvPr>
          <p:cNvCxnSpPr>
            <a:cxnSpLocks/>
          </p:cNvCxnSpPr>
          <p:nvPr/>
        </p:nvCxnSpPr>
        <p:spPr>
          <a:xfrm>
            <a:off x="3151988" y="5393707"/>
            <a:ext cx="677733" cy="0"/>
          </a:xfrm>
          <a:prstGeom prst="line">
            <a:avLst/>
          </a:prstGeom>
        </p:spPr>
        <p:style>
          <a:lnRef idx="2">
            <a:schemeClr val="accent1"/>
          </a:lnRef>
          <a:fillRef idx="0">
            <a:schemeClr val="accent1"/>
          </a:fillRef>
          <a:effectRef idx="1">
            <a:schemeClr val="accent1"/>
          </a:effectRef>
          <a:fontRef idx="minor">
            <a:schemeClr val="tx1"/>
          </a:fontRef>
        </p:style>
      </p:cxnSp>
      <p:pic>
        <p:nvPicPr>
          <p:cNvPr id="22" name="Picture 21">
            <a:extLst>
              <a:ext uri="{FF2B5EF4-FFF2-40B4-BE49-F238E27FC236}">
                <a16:creationId xmlns:a16="http://schemas.microsoft.com/office/drawing/2014/main" id="{2996A374-BE6B-7DFC-373A-BF16B94A7F47}"/>
              </a:ext>
            </a:extLst>
          </p:cNvPr>
          <p:cNvPicPr>
            <a:picLocks noChangeAspect="1"/>
          </p:cNvPicPr>
          <p:nvPr/>
        </p:nvPicPr>
        <p:blipFill>
          <a:blip r:embed="rId3">
            <a:alphaModFix amt="70000"/>
          </a:blip>
          <a:stretch>
            <a:fillRect/>
          </a:stretch>
        </p:blipFill>
        <p:spPr>
          <a:xfrm>
            <a:off x="599603" y="4068696"/>
            <a:ext cx="537465" cy="527573"/>
          </a:xfrm>
          <a:prstGeom prst="roundRect">
            <a:avLst/>
          </a:prstGeom>
          <a:ln w="12700">
            <a:solidFill>
              <a:schemeClr val="tx1"/>
            </a:solidFill>
          </a:ln>
        </p:spPr>
      </p:pic>
      <p:pic>
        <p:nvPicPr>
          <p:cNvPr id="23" name="Picture 22">
            <a:extLst>
              <a:ext uri="{FF2B5EF4-FFF2-40B4-BE49-F238E27FC236}">
                <a16:creationId xmlns:a16="http://schemas.microsoft.com/office/drawing/2014/main" id="{0C25F864-62BE-C062-3CCA-D7041F322A90}"/>
              </a:ext>
            </a:extLst>
          </p:cNvPr>
          <p:cNvPicPr>
            <a:picLocks noChangeAspect="1"/>
          </p:cNvPicPr>
          <p:nvPr/>
        </p:nvPicPr>
        <p:blipFill>
          <a:blip r:embed="rId4">
            <a:alphaModFix amt="70000"/>
          </a:blip>
          <a:stretch>
            <a:fillRect/>
          </a:stretch>
        </p:blipFill>
        <p:spPr>
          <a:xfrm>
            <a:off x="586830" y="4802426"/>
            <a:ext cx="537465" cy="512155"/>
          </a:xfrm>
          <a:prstGeom prst="roundRect">
            <a:avLst/>
          </a:prstGeom>
          <a:ln w="6350">
            <a:solidFill>
              <a:schemeClr val="tx1"/>
            </a:solidFill>
          </a:ln>
        </p:spPr>
      </p:pic>
      <p:pic>
        <p:nvPicPr>
          <p:cNvPr id="24" name="Picture 23">
            <a:extLst>
              <a:ext uri="{FF2B5EF4-FFF2-40B4-BE49-F238E27FC236}">
                <a16:creationId xmlns:a16="http://schemas.microsoft.com/office/drawing/2014/main" id="{F61D11C6-1FFE-6293-9B4E-BCDBD592ED33}"/>
              </a:ext>
            </a:extLst>
          </p:cNvPr>
          <p:cNvPicPr>
            <a:picLocks noChangeAspect="1"/>
          </p:cNvPicPr>
          <p:nvPr/>
        </p:nvPicPr>
        <p:blipFill>
          <a:blip r:embed="rId5">
            <a:alphaModFix amt="70000"/>
          </a:blip>
          <a:stretch>
            <a:fillRect/>
          </a:stretch>
        </p:blipFill>
        <p:spPr>
          <a:xfrm>
            <a:off x="610277" y="3368514"/>
            <a:ext cx="549477" cy="494025"/>
          </a:xfrm>
          <a:prstGeom prst="roundRect">
            <a:avLst/>
          </a:prstGeom>
          <a:ln w="6350">
            <a:solidFill>
              <a:schemeClr val="tx1"/>
            </a:solidFill>
          </a:ln>
        </p:spPr>
      </p:pic>
      <p:cxnSp>
        <p:nvCxnSpPr>
          <p:cNvPr id="28" name="Straight Arrow Connector 27">
            <a:extLst>
              <a:ext uri="{FF2B5EF4-FFF2-40B4-BE49-F238E27FC236}">
                <a16:creationId xmlns:a16="http://schemas.microsoft.com/office/drawing/2014/main" id="{F93E43B3-A80B-F9BC-DC95-443BAD671A4E}"/>
              </a:ext>
            </a:extLst>
          </p:cNvPr>
          <p:cNvCxnSpPr>
            <a:cxnSpLocks/>
            <a:stCxn id="7" idx="1"/>
          </p:cNvCxnSpPr>
          <p:nvPr/>
        </p:nvCxnSpPr>
        <p:spPr>
          <a:xfrm flipH="1" flipV="1">
            <a:off x="1213482" y="3636603"/>
            <a:ext cx="816301" cy="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8151FAC7-F86D-9745-0C8D-CDB47BC79FFD}"/>
              </a:ext>
            </a:extLst>
          </p:cNvPr>
          <p:cNvCxnSpPr>
            <a:cxnSpLocks/>
          </p:cNvCxnSpPr>
          <p:nvPr/>
        </p:nvCxnSpPr>
        <p:spPr>
          <a:xfrm flipH="1" flipV="1">
            <a:off x="1223720" y="4175833"/>
            <a:ext cx="816301" cy="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4E060749-560F-0E9A-164E-4E8ADCDB49B8}"/>
              </a:ext>
            </a:extLst>
          </p:cNvPr>
          <p:cNvCxnSpPr>
            <a:cxnSpLocks/>
          </p:cNvCxnSpPr>
          <p:nvPr/>
        </p:nvCxnSpPr>
        <p:spPr>
          <a:xfrm flipH="1" flipV="1">
            <a:off x="1223720" y="4746454"/>
            <a:ext cx="816301" cy="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7CDAEEE8-47E2-077D-2180-C75323FAC6B6}"/>
              </a:ext>
            </a:extLst>
          </p:cNvPr>
          <p:cNvCxnSpPr>
            <a:cxnSpLocks/>
          </p:cNvCxnSpPr>
          <p:nvPr/>
        </p:nvCxnSpPr>
        <p:spPr>
          <a:xfrm flipH="1" flipV="1">
            <a:off x="1213481" y="5343419"/>
            <a:ext cx="816301" cy="1"/>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33" name="Rectangle 32">
            <a:extLst>
              <a:ext uri="{FF2B5EF4-FFF2-40B4-BE49-F238E27FC236}">
                <a16:creationId xmlns:a16="http://schemas.microsoft.com/office/drawing/2014/main" id="{B8A2AC33-C87D-8C76-617A-BA8CD244C8BD}"/>
              </a:ext>
            </a:extLst>
          </p:cNvPr>
          <p:cNvSpPr/>
          <p:nvPr/>
        </p:nvSpPr>
        <p:spPr>
          <a:xfrm>
            <a:off x="1922266" y="1102199"/>
            <a:ext cx="2197851" cy="1682421"/>
          </a:xfrm>
          <a:prstGeom prst="rect">
            <a:avLst/>
          </a:prstGeom>
          <a:solidFill>
            <a:schemeClr val="accent5">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4" name="TextBox 33">
            <a:extLst>
              <a:ext uri="{FF2B5EF4-FFF2-40B4-BE49-F238E27FC236}">
                <a16:creationId xmlns:a16="http://schemas.microsoft.com/office/drawing/2014/main" id="{91F99F79-F70E-DE32-E3DD-FB50EDB16A4C}"/>
              </a:ext>
            </a:extLst>
          </p:cNvPr>
          <p:cNvSpPr txBox="1"/>
          <p:nvPr/>
        </p:nvSpPr>
        <p:spPr>
          <a:xfrm>
            <a:off x="1922265" y="1168763"/>
            <a:ext cx="2197851" cy="307777"/>
          </a:xfrm>
          <a:prstGeom prst="rect">
            <a:avLst/>
          </a:prstGeom>
          <a:noFill/>
        </p:spPr>
        <p:txBody>
          <a:bodyPr wrap="square" rtlCol="0">
            <a:spAutoFit/>
          </a:bodyPr>
          <a:lstStyle/>
          <a:p>
            <a:r>
              <a:rPr lang="en-US" sz="1400" b="1" dirty="0">
                <a:solidFill>
                  <a:schemeClr val="accent5">
                    <a:lumMod val="75000"/>
                  </a:schemeClr>
                </a:solidFill>
              </a:rPr>
              <a:t>IT Data Manager Thread</a:t>
            </a:r>
            <a:endParaRPr lang="en-SG" sz="1400" b="1" dirty="0">
              <a:solidFill>
                <a:schemeClr val="accent5">
                  <a:lumMod val="75000"/>
                </a:schemeClr>
              </a:solidFill>
            </a:endParaRPr>
          </a:p>
        </p:txBody>
      </p:sp>
      <p:sp>
        <p:nvSpPr>
          <p:cNvPr id="35" name="Rectangle 34">
            <a:extLst>
              <a:ext uri="{FF2B5EF4-FFF2-40B4-BE49-F238E27FC236}">
                <a16:creationId xmlns:a16="http://schemas.microsoft.com/office/drawing/2014/main" id="{6C45E5DC-3ADF-E3FF-33DB-9D241FFEDBBF}"/>
              </a:ext>
            </a:extLst>
          </p:cNvPr>
          <p:cNvSpPr/>
          <p:nvPr/>
        </p:nvSpPr>
        <p:spPr>
          <a:xfrm>
            <a:off x="2040021" y="1552739"/>
            <a:ext cx="1875763" cy="285311"/>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Data Base Comm Client</a:t>
            </a:r>
            <a:endParaRPr lang="en-SG" sz="1200" b="1" dirty="0"/>
          </a:p>
        </p:txBody>
      </p:sp>
      <p:sp>
        <p:nvSpPr>
          <p:cNvPr id="36" name="Rectangle 35">
            <a:extLst>
              <a:ext uri="{FF2B5EF4-FFF2-40B4-BE49-F238E27FC236}">
                <a16:creationId xmlns:a16="http://schemas.microsoft.com/office/drawing/2014/main" id="{77896614-7881-3287-EA4A-D8CF9E6EE8CA}"/>
              </a:ext>
            </a:extLst>
          </p:cNvPr>
          <p:cNvSpPr/>
          <p:nvPr/>
        </p:nvSpPr>
        <p:spPr>
          <a:xfrm>
            <a:off x="2052873" y="1949909"/>
            <a:ext cx="1497452" cy="285311"/>
          </a:xfrm>
          <a:prstGeom prst="rect">
            <a:avLst/>
          </a:prstGeom>
          <a:solidFill>
            <a:schemeClr val="accent5">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HMI Comm Client</a:t>
            </a:r>
            <a:endParaRPr lang="en-SG" sz="1200" b="1" dirty="0"/>
          </a:p>
        </p:txBody>
      </p:sp>
      <p:sp>
        <p:nvSpPr>
          <p:cNvPr id="37" name="Rectangle 36">
            <a:extLst>
              <a:ext uri="{FF2B5EF4-FFF2-40B4-BE49-F238E27FC236}">
                <a16:creationId xmlns:a16="http://schemas.microsoft.com/office/drawing/2014/main" id="{36048656-B44D-BA59-4EAE-EB4CD605887B}"/>
              </a:ext>
            </a:extLst>
          </p:cNvPr>
          <p:cNvSpPr/>
          <p:nvPr/>
        </p:nvSpPr>
        <p:spPr>
          <a:xfrm>
            <a:off x="2057697" y="2368611"/>
            <a:ext cx="1926986" cy="268058"/>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IT Data Storage module</a:t>
            </a:r>
            <a:endParaRPr lang="en-SG" sz="1200" b="1" dirty="0"/>
          </a:p>
        </p:txBody>
      </p:sp>
      <p:sp>
        <p:nvSpPr>
          <p:cNvPr id="38" name="Rectangle 37">
            <a:extLst>
              <a:ext uri="{FF2B5EF4-FFF2-40B4-BE49-F238E27FC236}">
                <a16:creationId xmlns:a16="http://schemas.microsoft.com/office/drawing/2014/main" id="{7B5BEB26-4C3D-EEE0-48E8-7654DD5418AA}"/>
              </a:ext>
            </a:extLst>
          </p:cNvPr>
          <p:cNvSpPr/>
          <p:nvPr/>
        </p:nvSpPr>
        <p:spPr>
          <a:xfrm>
            <a:off x="424814" y="1964629"/>
            <a:ext cx="1122205" cy="320725"/>
          </a:xfrm>
          <a:prstGeom prst="rect">
            <a:avLst/>
          </a:prstGeom>
          <a:solidFill>
            <a:schemeClr val="accent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Master HMI</a:t>
            </a:r>
            <a:endParaRPr lang="en-SG" sz="1200" b="1" dirty="0"/>
          </a:p>
        </p:txBody>
      </p:sp>
      <p:sp>
        <p:nvSpPr>
          <p:cNvPr id="39" name="Rectangle 38">
            <a:extLst>
              <a:ext uri="{FF2B5EF4-FFF2-40B4-BE49-F238E27FC236}">
                <a16:creationId xmlns:a16="http://schemas.microsoft.com/office/drawing/2014/main" id="{AF884CE6-9668-B310-3011-401B222FBDF2}"/>
              </a:ext>
            </a:extLst>
          </p:cNvPr>
          <p:cNvSpPr/>
          <p:nvPr/>
        </p:nvSpPr>
        <p:spPr>
          <a:xfrm>
            <a:off x="429184" y="2439478"/>
            <a:ext cx="1122205" cy="320726"/>
          </a:xfrm>
          <a:prstGeom prst="rect">
            <a:avLst/>
          </a:prstGeom>
          <a:solidFill>
            <a:schemeClr val="accent3">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Slave HMI</a:t>
            </a:r>
            <a:endParaRPr lang="en-SG" sz="1200" b="1" dirty="0"/>
          </a:p>
        </p:txBody>
      </p:sp>
      <p:sp>
        <p:nvSpPr>
          <p:cNvPr id="40" name="TextBox 39">
            <a:extLst>
              <a:ext uri="{FF2B5EF4-FFF2-40B4-BE49-F238E27FC236}">
                <a16:creationId xmlns:a16="http://schemas.microsoft.com/office/drawing/2014/main" id="{63F77700-E8B8-471F-A7D6-06089B3DA9B1}"/>
              </a:ext>
            </a:extLst>
          </p:cNvPr>
          <p:cNvSpPr txBox="1"/>
          <p:nvPr/>
        </p:nvSpPr>
        <p:spPr>
          <a:xfrm>
            <a:off x="615220" y="3819508"/>
            <a:ext cx="584778" cy="307777"/>
          </a:xfrm>
          <a:prstGeom prst="rect">
            <a:avLst/>
          </a:prstGeom>
          <a:noFill/>
        </p:spPr>
        <p:txBody>
          <a:bodyPr wrap="square" rtlCol="0">
            <a:spAutoFit/>
          </a:bodyPr>
          <a:lstStyle/>
          <a:p>
            <a:r>
              <a:rPr lang="en-US" sz="1400" b="1" dirty="0">
                <a:solidFill>
                  <a:schemeClr val="accent1">
                    <a:lumMod val="75000"/>
                  </a:schemeClr>
                </a:solidFill>
              </a:rPr>
              <a:t>PLC</a:t>
            </a:r>
          </a:p>
        </p:txBody>
      </p:sp>
      <p:sp>
        <p:nvSpPr>
          <p:cNvPr id="41" name="TextBox 40">
            <a:extLst>
              <a:ext uri="{FF2B5EF4-FFF2-40B4-BE49-F238E27FC236}">
                <a16:creationId xmlns:a16="http://schemas.microsoft.com/office/drawing/2014/main" id="{91F0FBF0-F91C-D6EB-7338-1223538DF111}"/>
              </a:ext>
            </a:extLst>
          </p:cNvPr>
          <p:cNvSpPr txBox="1"/>
          <p:nvPr/>
        </p:nvSpPr>
        <p:spPr>
          <a:xfrm>
            <a:off x="599603" y="4553705"/>
            <a:ext cx="584778" cy="307777"/>
          </a:xfrm>
          <a:prstGeom prst="rect">
            <a:avLst/>
          </a:prstGeom>
          <a:noFill/>
        </p:spPr>
        <p:txBody>
          <a:bodyPr wrap="square" rtlCol="0">
            <a:spAutoFit/>
          </a:bodyPr>
          <a:lstStyle/>
          <a:p>
            <a:r>
              <a:rPr lang="en-US" sz="1400" b="1" dirty="0">
                <a:solidFill>
                  <a:schemeClr val="accent1">
                    <a:lumMod val="75000"/>
                  </a:schemeClr>
                </a:solidFill>
              </a:rPr>
              <a:t>RTU</a:t>
            </a:r>
          </a:p>
        </p:txBody>
      </p:sp>
      <p:sp>
        <p:nvSpPr>
          <p:cNvPr id="42" name="TextBox 41">
            <a:extLst>
              <a:ext uri="{FF2B5EF4-FFF2-40B4-BE49-F238E27FC236}">
                <a16:creationId xmlns:a16="http://schemas.microsoft.com/office/drawing/2014/main" id="{1E7D4957-8F13-36C3-2FBD-49016E42FA68}"/>
              </a:ext>
            </a:extLst>
          </p:cNvPr>
          <p:cNvSpPr txBox="1"/>
          <p:nvPr/>
        </p:nvSpPr>
        <p:spPr>
          <a:xfrm>
            <a:off x="628703" y="3111547"/>
            <a:ext cx="584778" cy="307777"/>
          </a:xfrm>
          <a:prstGeom prst="rect">
            <a:avLst/>
          </a:prstGeom>
          <a:noFill/>
        </p:spPr>
        <p:txBody>
          <a:bodyPr wrap="square" rtlCol="0">
            <a:spAutoFit/>
          </a:bodyPr>
          <a:lstStyle/>
          <a:p>
            <a:r>
              <a:rPr lang="en-US" sz="1400" b="1" dirty="0">
                <a:solidFill>
                  <a:schemeClr val="accent1">
                    <a:lumMod val="75000"/>
                  </a:schemeClr>
                </a:solidFill>
              </a:rPr>
              <a:t>IED</a:t>
            </a:r>
          </a:p>
        </p:txBody>
      </p:sp>
      <p:cxnSp>
        <p:nvCxnSpPr>
          <p:cNvPr id="44" name="Connector: Elbow 43">
            <a:extLst>
              <a:ext uri="{FF2B5EF4-FFF2-40B4-BE49-F238E27FC236}">
                <a16:creationId xmlns:a16="http://schemas.microsoft.com/office/drawing/2014/main" id="{8E850466-E7D8-3749-1E1F-AE8905627391}"/>
              </a:ext>
            </a:extLst>
          </p:cNvPr>
          <p:cNvCxnSpPr>
            <a:stCxn id="36" idx="1"/>
            <a:endCxn id="39" idx="3"/>
          </p:cNvCxnSpPr>
          <p:nvPr/>
        </p:nvCxnSpPr>
        <p:spPr>
          <a:xfrm rot="10800000" flipV="1">
            <a:off x="1551389" y="2092565"/>
            <a:ext cx="501484" cy="507276"/>
          </a:xfrm>
          <a:prstGeom prst="bentConnector3">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084EB78D-D129-27A3-3F4F-7A87F983C775}"/>
              </a:ext>
            </a:extLst>
          </p:cNvPr>
          <p:cNvCxnSpPr>
            <a:cxnSpLocks/>
          </p:cNvCxnSpPr>
          <p:nvPr/>
        </p:nvCxnSpPr>
        <p:spPr>
          <a:xfrm flipH="1">
            <a:off x="1547019" y="2099099"/>
            <a:ext cx="27531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B9FEA554-B249-DEB3-131E-54DDE3E4E8BC}"/>
              </a:ext>
            </a:extLst>
          </p:cNvPr>
          <p:cNvCxnSpPr>
            <a:cxnSpLocks/>
          </p:cNvCxnSpPr>
          <p:nvPr/>
        </p:nvCxnSpPr>
        <p:spPr>
          <a:xfrm flipH="1" flipV="1">
            <a:off x="1547019" y="1681769"/>
            <a:ext cx="493002" cy="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51" name="Cylinder 50">
            <a:extLst>
              <a:ext uri="{FF2B5EF4-FFF2-40B4-BE49-F238E27FC236}">
                <a16:creationId xmlns:a16="http://schemas.microsoft.com/office/drawing/2014/main" id="{39AB65C9-E96A-D8BE-C440-57B585652B54}"/>
              </a:ext>
            </a:extLst>
          </p:cNvPr>
          <p:cNvSpPr/>
          <p:nvPr/>
        </p:nvSpPr>
        <p:spPr>
          <a:xfrm>
            <a:off x="842116" y="1377206"/>
            <a:ext cx="595017" cy="487853"/>
          </a:xfrm>
          <a:prstGeom prst="ca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b="1" dirty="0"/>
              <a:t>DB</a:t>
            </a:r>
            <a:endParaRPr lang="en-SG" sz="1600" b="1" dirty="0"/>
          </a:p>
        </p:txBody>
      </p:sp>
      <p:sp>
        <p:nvSpPr>
          <p:cNvPr id="52" name="Rectangle 51">
            <a:extLst>
              <a:ext uri="{FF2B5EF4-FFF2-40B4-BE49-F238E27FC236}">
                <a16:creationId xmlns:a16="http://schemas.microsoft.com/office/drawing/2014/main" id="{DA47B62C-7682-40A2-37C6-0B5B7137F506}"/>
              </a:ext>
            </a:extLst>
          </p:cNvPr>
          <p:cNvSpPr/>
          <p:nvPr/>
        </p:nvSpPr>
        <p:spPr>
          <a:xfrm>
            <a:off x="7788971" y="1102199"/>
            <a:ext cx="1602454" cy="2325294"/>
          </a:xfrm>
          <a:prstGeom prst="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54" name="TextBox 53">
            <a:extLst>
              <a:ext uri="{FF2B5EF4-FFF2-40B4-BE49-F238E27FC236}">
                <a16:creationId xmlns:a16="http://schemas.microsoft.com/office/drawing/2014/main" id="{58318F50-6A8E-1739-68A8-B7D83E5D41EF}"/>
              </a:ext>
            </a:extLst>
          </p:cNvPr>
          <p:cNvSpPr txBox="1"/>
          <p:nvPr/>
        </p:nvSpPr>
        <p:spPr>
          <a:xfrm>
            <a:off x="7788970" y="1102199"/>
            <a:ext cx="1602455" cy="523220"/>
          </a:xfrm>
          <a:prstGeom prst="rect">
            <a:avLst/>
          </a:prstGeom>
          <a:noFill/>
        </p:spPr>
        <p:txBody>
          <a:bodyPr wrap="square" rtlCol="0">
            <a:spAutoFit/>
          </a:bodyPr>
          <a:lstStyle/>
          <a:p>
            <a:r>
              <a:rPr lang="en-US" sz="1400" b="1" dirty="0">
                <a:solidFill>
                  <a:schemeClr val="accent6">
                    <a:lumMod val="50000"/>
                  </a:schemeClr>
                </a:solidFill>
              </a:rPr>
              <a:t>UI Display Manager Thread</a:t>
            </a:r>
            <a:endParaRPr lang="en-SG" sz="1400" b="1" dirty="0">
              <a:solidFill>
                <a:schemeClr val="accent6">
                  <a:lumMod val="50000"/>
                </a:schemeClr>
              </a:solidFill>
            </a:endParaRPr>
          </a:p>
        </p:txBody>
      </p:sp>
      <p:sp>
        <p:nvSpPr>
          <p:cNvPr id="55" name="Rectangle 54">
            <a:extLst>
              <a:ext uri="{FF2B5EF4-FFF2-40B4-BE49-F238E27FC236}">
                <a16:creationId xmlns:a16="http://schemas.microsoft.com/office/drawing/2014/main" id="{13F35C97-23B4-0583-A9B5-36500754A5E1}"/>
              </a:ext>
            </a:extLst>
          </p:cNvPr>
          <p:cNvSpPr/>
          <p:nvPr/>
        </p:nvSpPr>
        <p:spPr>
          <a:xfrm>
            <a:off x="7984462" y="1695394"/>
            <a:ext cx="1211470" cy="409225"/>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UI Components Manager</a:t>
            </a:r>
            <a:endParaRPr lang="en-SG" sz="1100" b="1" dirty="0"/>
          </a:p>
        </p:txBody>
      </p:sp>
      <p:sp>
        <p:nvSpPr>
          <p:cNvPr id="56" name="Rectangle 55">
            <a:extLst>
              <a:ext uri="{FF2B5EF4-FFF2-40B4-BE49-F238E27FC236}">
                <a16:creationId xmlns:a16="http://schemas.microsoft.com/office/drawing/2014/main" id="{DA57900F-96A2-A744-4DEA-8497854CFDD1}"/>
              </a:ext>
            </a:extLst>
          </p:cNvPr>
          <p:cNvSpPr/>
          <p:nvPr/>
        </p:nvSpPr>
        <p:spPr>
          <a:xfrm>
            <a:off x="7984462" y="2258702"/>
            <a:ext cx="1211470" cy="409225"/>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Display Refresh</a:t>
            </a:r>
          </a:p>
          <a:p>
            <a:pPr algn="ctr"/>
            <a:r>
              <a:rPr lang="en-US" sz="1100" b="1" dirty="0"/>
              <a:t>Manager </a:t>
            </a:r>
            <a:endParaRPr lang="en-SG" sz="1100" b="1" dirty="0"/>
          </a:p>
        </p:txBody>
      </p:sp>
      <p:pic>
        <p:nvPicPr>
          <p:cNvPr id="57" name="Picture 56">
            <a:extLst>
              <a:ext uri="{FF2B5EF4-FFF2-40B4-BE49-F238E27FC236}">
                <a16:creationId xmlns:a16="http://schemas.microsoft.com/office/drawing/2014/main" id="{62B9EC1C-29D7-FA16-C6BC-0016B0001065}"/>
              </a:ext>
            </a:extLst>
          </p:cNvPr>
          <p:cNvPicPr>
            <a:picLocks noChangeAspect="1"/>
          </p:cNvPicPr>
          <p:nvPr/>
        </p:nvPicPr>
        <p:blipFill>
          <a:blip r:embed="rId6"/>
          <a:stretch>
            <a:fillRect/>
          </a:stretch>
        </p:blipFill>
        <p:spPr>
          <a:xfrm>
            <a:off x="9668433" y="1095795"/>
            <a:ext cx="1860638" cy="996770"/>
          </a:xfrm>
          <a:prstGeom prst="rect">
            <a:avLst/>
          </a:prstGeom>
          <a:ln w="19050">
            <a:solidFill>
              <a:srgbClr val="6458BC"/>
            </a:solidFill>
          </a:ln>
        </p:spPr>
      </p:pic>
      <p:cxnSp>
        <p:nvCxnSpPr>
          <p:cNvPr id="59" name="Connector: Elbow 58">
            <a:extLst>
              <a:ext uri="{FF2B5EF4-FFF2-40B4-BE49-F238E27FC236}">
                <a16:creationId xmlns:a16="http://schemas.microsoft.com/office/drawing/2014/main" id="{8DAFCEB6-E8A4-918D-8DD7-B5865F039118}"/>
              </a:ext>
            </a:extLst>
          </p:cNvPr>
          <p:cNvCxnSpPr>
            <a:cxnSpLocks/>
            <a:stCxn id="56" idx="3"/>
            <a:endCxn id="57" idx="1"/>
          </p:cNvCxnSpPr>
          <p:nvPr/>
        </p:nvCxnSpPr>
        <p:spPr>
          <a:xfrm flipV="1">
            <a:off x="9195932" y="1594180"/>
            <a:ext cx="472501" cy="869135"/>
          </a:xfrm>
          <a:prstGeom prst="bentConnector3">
            <a:avLst>
              <a:gd name="adj1" fmla="val 68214"/>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3" name="Straight Connector 62">
            <a:extLst>
              <a:ext uri="{FF2B5EF4-FFF2-40B4-BE49-F238E27FC236}">
                <a16:creationId xmlns:a16="http://schemas.microsoft.com/office/drawing/2014/main" id="{59984530-10FE-364B-21F4-5EA3C5B518F6}"/>
              </a:ext>
            </a:extLst>
          </p:cNvPr>
          <p:cNvCxnSpPr/>
          <p:nvPr/>
        </p:nvCxnSpPr>
        <p:spPr>
          <a:xfrm>
            <a:off x="3829721" y="1865059"/>
            <a:ext cx="0" cy="503552"/>
          </a:xfrm>
          <a:prstGeom prst="line">
            <a:avLst/>
          </a:prstGeom>
        </p:spPr>
        <p:style>
          <a:lnRef idx="2">
            <a:schemeClr val="accent1"/>
          </a:lnRef>
          <a:fillRef idx="0">
            <a:schemeClr val="accent1"/>
          </a:fillRef>
          <a:effectRef idx="1">
            <a:schemeClr val="accent1"/>
          </a:effectRef>
          <a:fontRef idx="minor">
            <a:schemeClr val="tx1"/>
          </a:fontRef>
        </p:style>
      </p:cxnSp>
      <p:cxnSp>
        <p:nvCxnSpPr>
          <p:cNvPr id="64" name="Straight Connector 63">
            <a:extLst>
              <a:ext uri="{FF2B5EF4-FFF2-40B4-BE49-F238E27FC236}">
                <a16:creationId xmlns:a16="http://schemas.microsoft.com/office/drawing/2014/main" id="{26CA6BEF-1CB8-8C06-2975-226CE466A0A9}"/>
              </a:ext>
            </a:extLst>
          </p:cNvPr>
          <p:cNvCxnSpPr>
            <a:cxnSpLocks/>
            <a:stCxn id="36" idx="3"/>
          </p:cNvCxnSpPr>
          <p:nvPr/>
        </p:nvCxnSpPr>
        <p:spPr>
          <a:xfrm>
            <a:off x="3550325" y="2092565"/>
            <a:ext cx="279396" cy="0"/>
          </a:xfrm>
          <a:prstGeom prst="line">
            <a:avLst/>
          </a:prstGeom>
        </p:spPr>
        <p:style>
          <a:lnRef idx="2">
            <a:schemeClr val="accent1"/>
          </a:lnRef>
          <a:fillRef idx="0">
            <a:schemeClr val="accent1"/>
          </a:fillRef>
          <a:effectRef idx="1">
            <a:schemeClr val="accent1"/>
          </a:effectRef>
          <a:fontRef idx="minor">
            <a:schemeClr val="tx1"/>
          </a:fontRef>
        </p:style>
      </p:cxnSp>
      <p:sp>
        <p:nvSpPr>
          <p:cNvPr id="68" name="Rectangle 67">
            <a:extLst>
              <a:ext uri="{FF2B5EF4-FFF2-40B4-BE49-F238E27FC236}">
                <a16:creationId xmlns:a16="http://schemas.microsoft.com/office/drawing/2014/main" id="{1FE70D35-E0EB-F16F-5CA4-DFDCBB68E91D}"/>
              </a:ext>
            </a:extLst>
          </p:cNvPr>
          <p:cNvSpPr/>
          <p:nvPr/>
        </p:nvSpPr>
        <p:spPr>
          <a:xfrm>
            <a:off x="7984462" y="2834646"/>
            <a:ext cx="1211470" cy="409225"/>
          </a:xfrm>
          <a:prstGeom prst="rect">
            <a:avLst/>
          </a:prstGeom>
          <a:solidFill>
            <a:schemeClr val="accent6">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b="1" dirty="0"/>
              <a:t>User Action and Event Handler </a:t>
            </a:r>
            <a:endParaRPr lang="en-SG" sz="1100" b="1" dirty="0"/>
          </a:p>
        </p:txBody>
      </p:sp>
      <p:pic>
        <p:nvPicPr>
          <p:cNvPr id="69" name="Picture 2" descr="Operator - Free user icons">
            <a:extLst>
              <a:ext uri="{FF2B5EF4-FFF2-40B4-BE49-F238E27FC236}">
                <a16:creationId xmlns:a16="http://schemas.microsoft.com/office/drawing/2014/main" id="{4037D97D-6CD8-B46D-CF4D-D2F6A273F9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487563" y="2615154"/>
            <a:ext cx="698608" cy="698608"/>
          </a:xfrm>
          <a:prstGeom prst="rect">
            <a:avLst/>
          </a:prstGeom>
          <a:noFill/>
          <a:extLst>
            <a:ext uri="{909E8E84-426E-40DD-AFC4-6F175D3DCCD1}">
              <a14:hiddenFill xmlns:a14="http://schemas.microsoft.com/office/drawing/2010/main">
                <a:solidFill>
                  <a:srgbClr val="FFFFFF"/>
                </a:solidFill>
              </a14:hiddenFill>
            </a:ext>
          </a:extLst>
        </p:spPr>
      </p:pic>
      <p:cxnSp>
        <p:nvCxnSpPr>
          <p:cNvPr id="71" name="Straight Arrow Connector 70">
            <a:extLst>
              <a:ext uri="{FF2B5EF4-FFF2-40B4-BE49-F238E27FC236}">
                <a16:creationId xmlns:a16="http://schemas.microsoft.com/office/drawing/2014/main" id="{E1065E03-6D04-2A59-56B8-535204C2D7F4}"/>
              </a:ext>
            </a:extLst>
          </p:cNvPr>
          <p:cNvCxnSpPr>
            <a:cxnSpLocks/>
            <a:endCxn id="69" idx="0"/>
          </p:cNvCxnSpPr>
          <p:nvPr/>
        </p:nvCxnSpPr>
        <p:spPr>
          <a:xfrm>
            <a:off x="10836866" y="2116835"/>
            <a:ext cx="1" cy="49831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3" name="Straight Arrow Connector 72">
            <a:extLst>
              <a:ext uri="{FF2B5EF4-FFF2-40B4-BE49-F238E27FC236}">
                <a16:creationId xmlns:a16="http://schemas.microsoft.com/office/drawing/2014/main" id="{95CAA798-BE35-9F7A-22F0-95519278750B}"/>
              </a:ext>
            </a:extLst>
          </p:cNvPr>
          <p:cNvCxnSpPr>
            <a:cxnSpLocks/>
            <a:stCxn id="69" idx="1"/>
          </p:cNvCxnSpPr>
          <p:nvPr/>
        </p:nvCxnSpPr>
        <p:spPr>
          <a:xfrm flipH="1">
            <a:off x="9195932" y="2964458"/>
            <a:ext cx="1291631"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79" name="Rectangle 78">
            <a:extLst>
              <a:ext uri="{FF2B5EF4-FFF2-40B4-BE49-F238E27FC236}">
                <a16:creationId xmlns:a16="http://schemas.microsoft.com/office/drawing/2014/main" id="{1C3664A4-AED1-682A-E8E7-722B1C5F8EA6}"/>
              </a:ext>
            </a:extLst>
          </p:cNvPr>
          <p:cNvSpPr/>
          <p:nvPr/>
        </p:nvSpPr>
        <p:spPr>
          <a:xfrm>
            <a:off x="7788970" y="3636603"/>
            <a:ext cx="2373246" cy="1570315"/>
          </a:xfrm>
          <a:prstGeom prst="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0" name="TextBox 79">
            <a:extLst>
              <a:ext uri="{FF2B5EF4-FFF2-40B4-BE49-F238E27FC236}">
                <a16:creationId xmlns:a16="http://schemas.microsoft.com/office/drawing/2014/main" id="{7994139A-18AB-44FA-62BB-11A50DEB840B}"/>
              </a:ext>
            </a:extLst>
          </p:cNvPr>
          <p:cNvSpPr txBox="1"/>
          <p:nvPr/>
        </p:nvSpPr>
        <p:spPr>
          <a:xfrm>
            <a:off x="7788969" y="3608434"/>
            <a:ext cx="2373247" cy="307777"/>
          </a:xfrm>
          <a:prstGeom prst="rect">
            <a:avLst/>
          </a:prstGeom>
          <a:noFill/>
        </p:spPr>
        <p:txBody>
          <a:bodyPr wrap="square" rtlCol="0">
            <a:spAutoFit/>
          </a:bodyPr>
          <a:lstStyle/>
          <a:p>
            <a:r>
              <a:rPr lang="en-US" sz="1400" b="1" dirty="0">
                <a:solidFill>
                  <a:schemeClr val="accent6">
                    <a:lumMod val="50000"/>
                  </a:schemeClr>
                </a:solidFill>
              </a:rPr>
              <a:t>Local I/O Manager Thread</a:t>
            </a:r>
            <a:endParaRPr lang="en-SG" sz="1400" b="1" dirty="0">
              <a:solidFill>
                <a:schemeClr val="accent6">
                  <a:lumMod val="50000"/>
                </a:schemeClr>
              </a:solidFill>
            </a:endParaRPr>
          </a:p>
        </p:txBody>
      </p:sp>
      <p:sp>
        <p:nvSpPr>
          <p:cNvPr id="81" name="TextBox 80">
            <a:extLst>
              <a:ext uri="{FF2B5EF4-FFF2-40B4-BE49-F238E27FC236}">
                <a16:creationId xmlns:a16="http://schemas.microsoft.com/office/drawing/2014/main" id="{D2C6790B-B2AF-18AF-E2C5-01522874FB76}"/>
              </a:ext>
            </a:extLst>
          </p:cNvPr>
          <p:cNvSpPr txBox="1"/>
          <p:nvPr/>
        </p:nvSpPr>
        <p:spPr>
          <a:xfrm>
            <a:off x="10374623" y="3243871"/>
            <a:ext cx="924487" cy="307777"/>
          </a:xfrm>
          <a:prstGeom prst="rect">
            <a:avLst/>
          </a:prstGeom>
          <a:noFill/>
        </p:spPr>
        <p:txBody>
          <a:bodyPr wrap="square" rtlCol="0">
            <a:spAutoFit/>
          </a:bodyPr>
          <a:lstStyle/>
          <a:p>
            <a:r>
              <a:rPr lang="en-US" sz="1400" b="1" dirty="0">
                <a:solidFill>
                  <a:schemeClr val="accent1">
                    <a:lumMod val="75000"/>
                  </a:schemeClr>
                </a:solidFill>
              </a:rPr>
              <a:t>Operator </a:t>
            </a:r>
          </a:p>
        </p:txBody>
      </p:sp>
      <p:sp>
        <p:nvSpPr>
          <p:cNvPr id="82" name="Rectangle 81">
            <a:extLst>
              <a:ext uri="{FF2B5EF4-FFF2-40B4-BE49-F238E27FC236}">
                <a16:creationId xmlns:a16="http://schemas.microsoft.com/office/drawing/2014/main" id="{2B74F4B7-4101-ED67-C331-A47F11D45532}"/>
              </a:ext>
            </a:extLst>
          </p:cNvPr>
          <p:cNvSpPr/>
          <p:nvPr/>
        </p:nvSpPr>
        <p:spPr>
          <a:xfrm>
            <a:off x="7984462" y="3981310"/>
            <a:ext cx="1211470" cy="307777"/>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Config Loader </a:t>
            </a:r>
            <a:endParaRPr lang="en-SG" sz="1200" b="1" dirty="0"/>
          </a:p>
        </p:txBody>
      </p:sp>
      <p:sp>
        <p:nvSpPr>
          <p:cNvPr id="83" name="Rectangle 82">
            <a:extLst>
              <a:ext uri="{FF2B5EF4-FFF2-40B4-BE49-F238E27FC236}">
                <a16:creationId xmlns:a16="http://schemas.microsoft.com/office/drawing/2014/main" id="{9FF204E5-779F-72BE-8FA3-996F1BD4299A}"/>
              </a:ext>
            </a:extLst>
          </p:cNvPr>
          <p:cNvSpPr/>
          <p:nvPr/>
        </p:nvSpPr>
        <p:spPr>
          <a:xfrm>
            <a:off x="7985170" y="4394028"/>
            <a:ext cx="2012409" cy="307777"/>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Log and Record Generator</a:t>
            </a:r>
            <a:endParaRPr lang="en-SG" sz="1200" b="1" dirty="0"/>
          </a:p>
        </p:txBody>
      </p:sp>
      <p:sp>
        <p:nvSpPr>
          <p:cNvPr id="85" name="Rectangle 84">
            <a:extLst>
              <a:ext uri="{FF2B5EF4-FFF2-40B4-BE49-F238E27FC236}">
                <a16:creationId xmlns:a16="http://schemas.microsoft.com/office/drawing/2014/main" id="{C5868D4C-A1C3-AAA7-CF69-A1C4DA41787C}"/>
              </a:ext>
            </a:extLst>
          </p:cNvPr>
          <p:cNvSpPr/>
          <p:nvPr/>
        </p:nvSpPr>
        <p:spPr>
          <a:xfrm>
            <a:off x="7979562" y="4844283"/>
            <a:ext cx="1926986" cy="268058"/>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Global Variable Module</a:t>
            </a:r>
            <a:endParaRPr lang="en-SG" sz="1200" b="1" dirty="0"/>
          </a:p>
        </p:txBody>
      </p:sp>
      <p:pic>
        <p:nvPicPr>
          <p:cNvPr id="86" name="Picture 85">
            <a:extLst>
              <a:ext uri="{FF2B5EF4-FFF2-40B4-BE49-F238E27FC236}">
                <a16:creationId xmlns:a16="http://schemas.microsoft.com/office/drawing/2014/main" id="{CD8F97BA-13C0-229D-C7F2-50656D6B60DF}"/>
              </a:ext>
            </a:extLst>
          </p:cNvPr>
          <p:cNvPicPr>
            <a:picLocks noChangeAspect="1"/>
          </p:cNvPicPr>
          <p:nvPr/>
        </p:nvPicPr>
        <p:blipFill>
          <a:blip r:embed="rId8"/>
          <a:stretch>
            <a:fillRect/>
          </a:stretch>
        </p:blipFill>
        <p:spPr>
          <a:xfrm>
            <a:off x="10604221" y="4435859"/>
            <a:ext cx="511583" cy="586375"/>
          </a:xfrm>
          <a:prstGeom prst="rect">
            <a:avLst/>
          </a:prstGeom>
        </p:spPr>
      </p:pic>
      <p:cxnSp>
        <p:nvCxnSpPr>
          <p:cNvPr id="87" name="Straight Arrow Connector 86">
            <a:extLst>
              <a:ext uri="{FF2B5EF4-FFF2-40B4-BE49-F238E27FC236}">
                <a16:creationId xmlns:a16="http://schemas.microsoft.com/office/drawing/2014/main" id="{E4064673-DEF2-3F8A-2132-762438847CB2}"/>
              </a:ext>
            </a:extLst>
          </p:cNvPr>
          <p:cNvCxnSpPr>
            <a:cxnSpLocks/>
          </p:cNvCxnSpPr>
          <p:nvPr/>
        </p:nvCxnSpPr>
        <p:spPr>
          <a:xfrm>
            <a:off x="10030033" y="4625788"/>
            <a:ext cx="58494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9" name="TextBox 88">
            <a:extLst>
              <a:ext uri="{FF2B5EF4-FFF2-40B4-BE49-F238E27FC236}">
                <a16:creationId xmlns:a16="http://schemas.microsoft.com/office/drawing/2014/main" id="{7DDF3CC7-897B-240A-584B-ED716FA11B6E}"/>
              </a:ext>
            </a:extLst>
          </p:cNvPr>
          <p:cNvSpPr txBox="1"/>
          <p:nvPr/>
        </p:nvSpPr>
        <p:spPr>
          <a:xfrm>
            <a:off x="10543257" y="4951557"/>
            <a:ext cx="857457" cy="307777"/>
          </a:xfrm>
          <a:prstGeom prst="rect">
            <a:avLst/>
          </a:prstGeom>
          <a:noFill/>
        </p:spPr>
        <p:txBody>
          <a:bodyPr wrap="square" rtlCol="0">
            <a:spAutoFit/>
          </a:bodyPr>
          <a:lstStyle/>
          <a:p>
            <a:r>
              <a:rPr lang="en-US" sz="1400" b="1" dirty="0">
                <a:solidFill>
                  <a:schemeClr val="accent1">
                    <a:lumMod val="75000"/>
                  </a:schemeClr>
                </a:solidFill>
              </a:rPr>
              <a:t>Log file</a:t>
            </a:r>
          </a:p>
        </p:txBody>
      </p:sp>
      <p:pic>
        <p:nvPicPr>
          <p:cNvPr id="91" name="Picture 90">
            <a:extLst>
              <a:ext uri="{FF2B5EF4-FFF2-40B4-BE49-F238E27FC236}">
                <a16:creationId xmlns:a16="http://schemas.microsoft.com/office/drawing/2014/main" id="{DFC2BAA7-013C-4C1D-EB37-27C12A912BC9}"/>
              </a:ext>
            </a:extLst>
          </p:cNvPr>
          <p:cNvPicPr>
            <a:picLocks noChangeAspect="1"/>
          </p:cNvPicPr>
          <p:nvPr/>
        </p:nvPicPr>
        <p:blipFill>
          <a:blip r:embed="rId9"/>
          <a:stretch>
            <a:fillRect/>
          </a:stretch>
        </p:blipFill>
        <p:spPr>
          <a:xfrm>
            <a:off x="10604221" y="3706677"/>
            <a:ext cx="511583" cy="505834"/>
          </a:xfrm>
          <a:prstGeom prst="rect">
            <a:avLst/>
          </a:prstGeom>
        </p:spPr>
      </p:pic>
      <p:cxnSp>
        <p:nvCxnSpPr>
          <p:cNvPr id="92" name="Straight Arrow Connector 91">
            <a:extLst>
              <a:ext uri="{FF2B5EF4-FFF2-40B4-BE49-F238E27FC236}">
                <a16:creationId xmlns:a16="http://schemas.microsoft.com/office/drawing/2014/main" id="{94701F81-527C-2D50-5151-F9B5DB923B5E}"/>
              </a:ext>
            </a:extLst>
          </p:cNvPr>
          <p:cNvCxnSpPr>
            <a:cxnSpLocks/>
          </p:cNvCxnSpPr>
          <p:nvPr/>
        </p:nvCxnSpPr>
        <p:spPr>
          <a:xfrm>
            <a:off x="9106667" y="4105572"/>
            <a:ext cx="149208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4" name="TextBox 93">
            <a:extLst>
              <a:ext uri="{FF2B5EF4-FFF2-40B4-BE49-F238E27FC236}">
                <a16:creationId xmlns:a16="http://schemas.microsoft.com/office/drawing/2014/main" id="{33E24D26-1D43-AAF7-FF1E-02D01803971D}"/>
              </a:ext>
            </a:extLst>
          </p:cNvPr>
          <p:cNvSpPr txBox="1"/>
          <p:nvPr/>
        </p:nvSpPr>
        <p:spPr>
          <a:xfrm>
            <a:off x="10457445" y="4144769"/>
            <a:ext cx="1029079" cy="307777"/>
          </a:xfrm>
          <a:prstGeom prst="rect">
            <a:avLst/>
          </a:prstGeom>
          <a:noFill/>
        </p:spPr>
        <p:txBody>
          <a:bodyPr wrap="square" rtlCol="0">
            <a:spAutoFit/>
          </a:bodyPr>
          <a:lstStyle/>
          <a:p>
            <a:r>
              <a:rPr lang="en-US" sz="1400" b="1" dirty="0">
                <a:solidFill>
                  <a:schemeClr val="accent1">
                    <a:lumMod val="75000"/>
                  </a:schemeClr>
                </a:solidFill>
              </a:rPr>
              <a:t>Config file</a:t>
            </a:r>
          </a:p>
        </p:txBody>
      </p:sp>
      <p:sp>
        <p:nvSpPr>
          <p:cNvPr id="95" name="Rectangle 94">
            <a:extLst>
              <a:ext uri="{FF2B5EF4-FFF2-40B4-BE49-F238E27FC236}">
                <a16:creationId xmlns:a16="http://schemas.microsoft.com/office/drawing/2014/main" id="{C8F8C851-D621-6DA0-2043-B9136914D6A1}"/>
              </a:ext>
            </a:extLst>
          </p:cNvPr>
          <p:cNvSpPr/>
          <p:nvPr/>
        </p:nvSpPr>
        <p:spPr>
          <a:xfrm>
            <a:off x="4904712" y="3403923"/>
            <a:ext cx="2151332" cy="2581519"/>
          </a:xfrm>
          <a:prstGeom prst="rect">
            <a:avLst/>
          </a:prstGeom>
          <a:solidFill>
            <a:schemeClr val="accent2">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96" name="TextBox 95">
            <a:extLst>
              <a:ext uri="{FF2B5EF4-FFF2-40B4-BE49-F238E27FC236}">
                <a16:creationId xmlns:a16="http://schemas.microsoft.com/office/drawing/2014/main" id="{8C0C69E1-2FFB-11F4-F7FE-C824D65BDB38}"/>
              </a:ext>
            </a:extLst>
          </p:cNvPr>
          <p:cNvSpPr txBox="1"/>
          <p:nvPr/>
        </p:nvSpPr>
        <p:spPr>
          <a:xfrm>
            <a:off x="4918973" y="3427493"/>
            <a:ext cx="2197852" cy="307777"/>
          </a:xfrm>
          <a:prstGeom prst="rect">
            <a:avLst/>
          </a:prstGeom>
          <a:noFill/>
        </p:spPr>
        <p:txBody>
          <a:bodyPr wrap="square" rtlCol="0">
            <a:spAutoFit/>
          </a:bodyPr>
          <a:lstStyle/>
          <a:p>
            <a:r>
              <a:rPr lang="en-US" sz="1400" b="1" dirty="0">
                <a:solidFill>
                  <a:schemeClr val="accent2">
                    <a:lumMod val="75000"/>
                  </a:schemeClr>
                </a:solidFill>
              </a:rPr>
              <a:t>Data Processing Thread</a:t>
            </a:r>
            <a:endParaRPr lang="en-SG" sz="1400" b="1" dirty="0">
              <a:solidFill>
                <a:schemeClr val="accent2">
                  <a:lumMod val="75000"/>
                </a:schemeClr>
              </a:solidFill>
            </a:endParaRPr>
          </a:p>
        </p:txBody>
      </p:sp>
      <p:sp>
        <p:nvSpPr>
          <p:cNvPr id="97" name="Rectangle 96">
            <a:extLst>
              <a:ext uri="{FF2B5EF4-FFF2-40B4-BE49-F238E27FC236}">
                <a16:creationId xmlns:a16="http://schemas.microsoft.com/office/drawing/2014/main" id="{EFC70743-3F79-91EC-6B8B-7738D9CBE0E6}"/>
              </a:ext>
            </a:extLst>
          </p:cNvPr>
          <p:cNvSpPr/>
          <p:nvPr/>
        </p:nvSpPr>
        <p:spPr>
          <a:xfrm>
            <a:off x="5004650" y="5563302"/>
            <a:ext cx="1879013" cy="307777"/>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OT Data Convert Module</a:t>
            </a:r>
            <a:endParaRPr lang="en-SG" sz="1200" b="1" dirty="0"/>
          </a:p>
        </p:txBody>
      </p:sp>
      <p:sp>
        <p:nvSpPr>
          <p:cNvPr id="98" name="Rectangle 97">
            <a:extLst>
              <a:ext uri="{FF2B5EF4-FFF2-40B4-BE49-F238E27FC236}">
                <a16:creationId xmlns:a16="http://schemas.microsoft.com/office/drawing/2014/main" id="{58414D00-FD31-DE13-5F5D-DF73FC7068E3}"/>
              </a:ext>
            </a:extLst>
          </p:cNvPr>
          <p:cNvSpPr/>
          <p:nvPr/>
        </p:nvSpPr>
        <p:spPr>
          <a:xfrm>
            <a:off x="5004650" y="5103541"/>
            <a:ext cx="1770977" cy="307777"/>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Data Mapping Module</a:t>
            </a:r>
            <a:endParaRPr lang="en-SG" sz="1200" b="1" dirty="0"/>
          </a:p>
        </p:txBody>
      </p:sp>
      <p:sp>
        <p:nvSpPr>
          <p:cNvPr id="99" name="Rectangle 98">
            <a:extLst>
              <a:ext uri="{FF2B5EF4-FFF2-40B4-BE49-F238E27FC236}">
                <a16:creationId xmlns:a16="http://schemas.microsoft.com/office/drawing/2014/main" id="{D0296646-9A29-8512-1E99-E88BFA9E70D2}"/>
              </a:ext>
            </a:extLst>
          </p:cNvPr>
          <p:cNvSpPr/>
          <p:nvPr/>
        </p:nvSpPr>
        <p:spPr>
          <a:xfrm>
            <a:off x="5004650" y="4643780"/>
            <a:ext cx="1558637" cy="307777"/>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Data Filter Module</a:t>
            </a:r>
            <a:endParaRPr lang="en-SG" sz="1200" b="1" dirty="0"/>
          </a:p>
        </p:txBody>
      </p:sp>
      <p:sp>
        <p:nvSpPr>
          <p:cNvPr id="100" name="Rectangle 99">
            <a:extLst>
              <a:ext uri="{FF2B5EF4-FFF2-40B4-BE49-F238E27FC236}">
                <a16:creationId xmlns:a16="http://schemas.microsoft.com/office/drawing/2014/main" id="{27E798CF-AF2E-B3DA-A4DF-5D498D24CFF5}"/>
              </a:ext>
            </a:extLst>
          </p:cNvPr>
          <p:cNvSpPr/>
          <p:nvPr/>
        </p:nvSpPr>
        <p:spPr>
          <a:xfrm>
            <a:off x="5004650" y="4182960"/>
            <a:ext cx="1558637" cy="307777"/>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Data Verify Module</a:t>
            </a:r>
            <a:endParaRPr lang="en-SG" sz="1200" b="1" dirty="0"/>
          </a:p>
        </p:txBody>
      </p:sp>
      <p:cxnSp>
        <p:nvCxnSpPr>
          <p:cNvPr id="102" name="Connector: Elbow 101">
            <a:extLst>
              <a:ext uri="{FF2B5EF4-FFF2-40B4-BE49-F238E27FC236}">
                <a16:creationId xmlns:a16="http://schemas.microsoft.com/office/drawing/2014/main" id="{05CC955D-ABD9-BC32-691C-9D840C6A188C}"/>
              </a:ext>
            </a:extLst>
          </p:cNvPr>
          <p:cNvCxnSpPr>
            <a:cxnSpLocks/>
            <a:endCxn id="97" idx="1"/>
          </p:cNvCxnSpPr>
          <p:nvPr/>
        </p:nvCxnSpPr>
        <p:spPr>
          <a:xfrm flipV="1">
            <a:off x="4012602" y="5717191"/>
            <a:ext cx="992048" cy="247720"/>
          </a:xfrm>
          <a:prstGeom prst="bentConnector3">
            <a:avLst/>
          </a:prstGeom>
          <a:ln>
            <a:solidFill>
              <a:schemeClr val="accent2">
                <a:lumMod val="75000"/>
              </a:schemeClr>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103" name="Connector: Elbow 102">
            <a:extLst>
              <a:ext uri="{FF2B5EF4-FFF2-40B4-BE49-F238E27FC236}">
                <a16:creationId xmlns:a16="http://schemas.microsoft.com/office/drawing/2014/main" id="{A74C2F16-4CA5-4D11-3689-1592DC307EEC}"/>
              </a:ext>
            </a:extLst>
          </p:cNvPr>
          <p:cNvCxnSpPr>
            <a:cxnSpLocks/>
            <a:stCxn id="37" idx="3"/>
            <a:endCxn id="98" idx="1"/>
          </p:cNvCxnSpPr>
          <p:nvPr/>
        </p:nvCxnSpPr>
        <p:spPr>
          <a:xfrm>
            <a:off x="3984683" y="2502640"/>
            <a:ext cx="1019967" cy="2754790"/>
          </a:xfrm>
          <a:prstGeom prst="bentConnector3">
            <a:avLst>
              <a:gd name="adj1" fmla="val 50000"/>
            </a:avLst>
          </a:prstGeom>
          <a:ln>
            <a:solidFill>
              <a:schemeClr val="accent2">
                <a:lumMod val="75000"/>
              </a:schemeClr>
            </a:solidFill>
            <a:prstDash val="solid"/>
            <a:headEnd type="triangle"/>
            <a:tailEnd type="triangle"/>
          </a:ln>
        </p:spPr>
        <p:style>
          <a:lnRef idx="2">
            <a:schemeClr val="dk1"/>
          </a:lnRef>
          <a:fillRef idx="0">
            <a:schemeClr val="dk1"/>
          </a:fillRef>
          <a:effectRef idx="1">
            <a:schemeClr val="dk1"/>
          </a:effectRef>
          <a:fontRef idx="minor">
            <a:schemeClr val="tx1"/>
          </a:fontRef>
        </p:style>
      </p:cxnSp>
      <p:sp>
        <p:nvSpPr>
          <p:cNvPr id="106" name="Rectangle 105">
            <a:extLst>
              <a:ext uri="{FF2B5EF4-FFF2-40B4-BE49-F238E27FC236}">
                <a16:creationId xmlns:a16="http://schemas.microsoft.com/office/drawing/2014/main" id="{EE9B84B5-5BD1-5879-69D1-5757494300E9}"/>
              </a:ext>
            </a:extLst>
          </p:cNvPr>
          <p:cNvSpPr/>
          <p:nvPr/>
        </p:nvSpPr>
        <p:spPr>
          <a:xfrm>
            <a:off x="5004650" y="3765160"/>
            <a:ext cx="1770977" cy="307777"/>
          </a:xfrm>
          <a:prstGeom prst="rect">
            <a:avLst/>
          </a:prstGeom>
          <a:solidFill>
            <a:schemeClr val="accent2">
              <a:lumMod val="7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Data Process module</a:t>
            </a:r>
            <a:endParaRPr lang="en-SG" sz="1200" b="1" dirty="0"/>
          </a:p>
        </p:txBody>
      </p:sp>
      <p:cxnSp>
        <p:nvCxnSpPr>
          <p:cNvPr id="107" name="Connector: Elbow 106">
            <a:extLst>
              <a:ext uri="{FF2B5EF4-FFF2-40B4-BE49-F238E27FC236}">
                <a16:creationId xmlns:a16="http://schemas.microsoft.com/office/drawing/2014/main" id="{8B199E5B-84C4-7EF5-98C6-2FFDE167EFF6}"/>
              </a:ext>
            </a:extLst>
          </p:cNvPr>
          <p:cNvCxnSpPr>
            <a:cxnSpLocks/>
            <a:stCxn id="106" idx="3"/>
            <a:endCxn id="85" idx="1"/>
          </p:cNvCxnSpPr>
          <p:nvPr/>
        </p:nvCxnSpPr>
        <p:spPr>
          <a:xfrm>
            <a:off x="6775627" y="3919049"/>
            <a:ext cx="1203935" cy="1059263"/>
          </a:xfrm>
          <a:prstGeom prst="bentConnector3">
            <a:avLst>
              <a:gd name="adj1" fmla="val 74126"/>
            </a:avLst>
          </a:prstGeom>
          <a:ln>
            <a:solidFill>
              <a:schemeClr val="accent2">
                <a:lumMod val="75000"/>
              </a:schemeClr>
            </a:solidFill>
            <a:headEnd type="triangle"/>
            <a:tailEnd type="triangle"/>
          </a:ln>
        </p:spPr>
        <p:style>
          <a:lnRef idx="2">
            <a:schemeClr val="dk1"/>
          </a:lnRef>
          <a:fillRef idx="0">
            <a:schemeClr val="dk1"/>
          </a:fillRef>
          <a:effectRef idx="1">
            <a:schemeClr val="dk1"/>
          </a:effectRef>
          <a:fontRef idx="minor">
            <a:schemeClr val="tx1"/>
          </a:fontRef>
        </p:style>
      </p:cxnSp>
      <p:sp>
        <p:nvSpPr>
          <p:cNvPr id="110" name="Rectangle 109">
            <a:extLst>
              <a:ext uri="{FF2B5EF4-FFF2-40B4-BE49-F238E27FC236}">
                <a16:creationId xmlns:a16="http://schemas.microsoft.com/office/drawing/2014/main" id="{C26C9A2B-6B0C-1607-3F41-6BC3540FA389}"/>
              </a:ext>
            </a:extLst>
          </p:cNvPr>
          <p:cNvSpPr/>
          <p:nvPr/>
        </p:nvSpPr>
        <p:spPr>
          <a:xfrm>
            <a:off x="5496531" y="1153793"/>
            <a:ext cx="1356585" cy="4136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Program Control Module</a:t>
            </a:r>
            <a:endParaRPr lang="en-SG" sz="1200" b="1" dirty="0"/>
          </a:p>
        </p:txBody>
      </p:sp>
      <p:sp>
        <p:nvSpPr>
          <p:cNvPr id="111" name="Rectangle 110">
            <a:extLst>
              <a:ext uri="{FF2B5EF4-FFF2-40B4-BE49-F238E27FC236}">
                <a16:creationId xmlns:a16="http://schemas.microsoft.com/office/drawing/2014/main" id="{E9739A09-7085-A0BA-09F2-51C86642FB85}"/>
              </a:ext>
            </a:extLst>
          </p:cNvPr>
          <p:cNvSpPr/>
          <p:nvPr/>
        </p:nvSpPr>
        <p:spPr>
          <a:xfrm>
            <a:off x="5527078" y="1741043"/>
            <a:ext cx="1356585" cy="382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Program Clock Control Module</a:t>
            </a:r>
            <a:endParaRPr lang="en-SG" sz="1200" b="1" dirty="0"/>
          </a:p>
        </p:txBody>
      </p:sp>
      <p:sp>
        <p:nvSpPr>
          <p:cNvPr id="112" name="Rectangle 111">
            <a:extLst>
              <a:ext uri="{FF2B5EF4-FFF2-40B4-BE49-F238E27FC236}">
                <a16:creationId xmlns:a16="http://schemas.microsoft.com/office/drawing/2014/main" id="{6E961CD0-AFCE-5690-7E5B-4151F5A78CA4}"/>
              </a:ext>
            </a:extLst>
          </p:cNvPr>
          <p:cNvSpPr/>
          <p:nvPr/>
        </p:nvSpPr>
        <p:spPr>
          <a:xfrm>
            <a:off x="5531574" y="2282974"/>
            <a:ext cx="1401530" cy="382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Program Data Control Module</a:t>
            </a:r>
            <a:endParaRPr lang="en-SG" sz="1200" b="1" dirty="0"/>
          </a:p>
        </p:txBody>
      </p:sp>
      <p:cxnSp>
        <p:nvCxnSpPr>
          <p:cNvPr id="114" name="Connector: Elbow 113">
            <a:extLst>
              <a:ext uri="{FF2B5EF4-FFF2-40B4-BE49-F238E27FC236}">
                <a16:creationId xmlns:a16="http://schemas.microsoft.com/office/drawing/2014/main" id="{72FCA44E-60F7-A9CA-FC1F-1BF2FD501C1E}"/>
              </a:ext>
            </a:extLst>
          </p:cNvPr>
          <p:cNvCxnSpPr>
            <a:cxnSpLocks/>
            <a:endCxn id="33" idx="3"/>
          </p:cNvCxnSpPr>
          <p:nvPr/>
        </p:nvCxnSpPr>
        <p:spPr>
          <a:xfrm rot="5400000">
            <a:off x="3812315" y="1356212"/>
            <a:ext cx="895001" cy="279395"/>
          </a:xfrm>
          <a:prstGeom prst="bentConnector2">
            <a:avLst/>
          </a:prstGeom>
          <a:ln>
            <a:prstDash val="sysDash"/>
            <a:tailEnd type="triangle"/>
          </a:ln>
        </p:spPr>
        <p:style>
          <a:lnRef idx="2">
            <a:schemeClr val="dk1"/>
          </a:lnRef>
          <a:fillRef idx="0">
            <a:schemeClr val="dk1"/>
          </a:fillRef>
          <a:effectRef idx="1">
            <a:schemeClr val="dk1"/>
          </a:effectRef>
          <a:fontRef idx="minor">
            <a:schemeClr val="tx1"/>
          </a:fontRef>
        </p:style>
      </p:cxnSp>
      <p:cxnSp>
        <p:nvCxnSpPr>
          <p:cNvPr id="116" name="Straight Arrow Connector 115">
            <a:extLst>
              <a:ext uri="{FF2B5EF4-FFF2-40B4-BE49-F238E27FC236}">
                <a16:creationId xmlns:a16="http://schemas.microsoft.com/office/drawing/2014/main" id="{21EA93D1-D83B-3031-4B2B-58EBBDD52194}"/>
              </a:ext>
            </a:extLst>
          </p:cNvPr>
          <p:cNvCxnSpPr>
            <a:cxnSpLocks/>
          </p:cNvCxnSpPr>
          <p:nvPr/>
        </p:nvCxnSpPr>
        <p:spPr>
          <a:xfrm>
            <a:off x="5858593" y="805388"/>
            <a:ext cx="0" cy="213415"/>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cxnSp>
        <p:nvCxnSpPr>
          <p:cNvPr id="121" name="Connector: Elbow 120">
            <a:extLst>
              <a:ext uri="{FF2B5EF4-FFF2-40B4-BE49-F238E27FC236}">
                <a16:creationId xmlns:a16="http://schemas.microsoft.com/office/drawing/2014/main" id="{7B58ED76-E423-964D-33E3-FAC89CCAB120}"/>
              </a:ext>
            </a:extLst>
          </p:cNvPr>
          <p:cNvCxnSpPr>
            <a:cxnSpLocks/>
            <a:endCxn id="5" idx="3"/>
          </p:cNvCxnSpPr>
          <p:nvPr/>
        </p:nvCxnSpPr>
        <p:spPr>
          <a:xfrm rot="5400000">
            <a:off x="2596309" y="2572282"/>
            <a:ext cx="3577377" cy="529635"/>
          </a:xfrm>
          <a:prstGeom prst="bentConnector2">
            <a:avLst/>
          </a:prstGeom>
          <a:ln>
            <a:prstDash val="sysDash"/>
            <a:tailEnd type="triangle"/>
          </a:ln>
        </p:spPr>
        <p:style>
          <a:lnRef idx="2">
            <a:schemeClr val="dk1"/>
          </a:lnRef>
          <a:fillRef idx="0">
            <a:schemeClr val="dk1"/>
          </a:fillRef>
          <a:effectRef idx="1">
            <a:schemeClr val="dk1"/>
          </a:effectRef>
          <a:fontRef idx="minor">
            <a:schemeClr val="tx1"/>
          </a:fontRef>
        </p:style>
      </p:cxnSp>
      <p:cxnSp>
        <p:nvCxnSpPr>
          <p:cNvPr id="135" name="Straight Connector 134">
            <a:extLst>
              <a:ext uri="{FF2B5EF4-FFF2-40B4-BE49-F238E27FC236}">
                <a16:creationId xmlns:a16="http://schemas.microsoft.com/office/drawing/2014/main" id="{E2588268-6446-C303-7910-AB2B24FD350B}"/>
              </a:ext>
            </a:extLst>
          </p:cNvPr>
          <p:cNvCxnSpPr>
            <a:cxnSpLocks/>
          </p:cNvCxnSpPr>
          <p:nvPr/>
        </p:nvCxnSpPr>
        <p:spPr>
          <a:xfrm flipV="1">
            <a:off x="4399513" y="1021909"/>
            <a:ext cx="3132188" cy="7063"/>
          </a:xfrm>
          <a:prstGeom prst="line">
            <a:avLst/>
          </a:prstGeom>
          <a:ln>
            <a:prstDash val="sysDash"/>
          </a:ln>
        </p:spPr>
        <p:style>
          <a:lnRef idx="2">
            <a:schemeClr val="dk1"/>
          </a:lnRef>
          <a:fillRef idx="0">
            <a:schemeClr val="dk1"/>
          </a:fillRef>
          <a:effectRef idx="1">
            <a:schemeClr val="dk1"/>
          </a:effectRef>
          <a:fontRef idx="minor">
            <a:schemeClr val="tx1"/>
          </a:fontRef>
        </p:style>
      </p:cxnSp>
      <p:cxnSp>
        <p:nvCxnSpPr>
          <p:cNvPr id="141" name="Connector: Elbow 140">
            <a:extLst>
              <a:ext uri="{FF2B5EF4-FFF2-40B4-BE49-F238E27FC236}">
                <a16:creationId xmlns:a16="http://schemas.microsoft.com/office/drawing/2014/main" id="{22F6C2AF-72B1-6309-5084-A3F1C6E6F342}"/>
              </a:ext>
            </a:extLst>
          </p:cNvPr>
          <p:cNvCxnSpPr>
            <a:cxnSpLocks/>
            <a:endCxn id="52" idx="1"/>
          </p:cNvCxnSpPr>
          <p:nvPr/>
        </p:nvCxnSpPr>
        <p:spPr>
          <a:xfrm rot="16200000" flipH="1">
            <a:off x="7033337" y="1509212"/>
            <a:ext cx="1242936" cy="268332"/>
          </a:xfrm>
          <a:prstGeom prst="bentConnector2">
            <a:avLst/>
          </a:prstGeom>
          <a:ln>
            <a:prstDash val="sysDash"/>
            <a:tailEnd type="triangle"/>
          </a:ln>
        </p:spPr>
        <p:style>
          <a:lnRef idx="2">
            <a:schemeClr val="dk1"/>
          </a:lnRef>
          <a:fillRef idx="0">
            <a:schemeClr val="dk1"/>
          </a:fillRef>
          <a:effectRef idx="1">
            <a:schemeClr val="dk1"/>
          </a:effectRef>
          <a:fontRef idx="minor">
            <a:schemeClr val="tx1"/>
          </a:fontRef>
        </p:style>
      </p:cxnSp>
      <p:cxnSp>
        <p:nvCxnSpPr>
          <p:cNvPr id="145" name="Connector: Elbow 144">
            <a:extLst>
              <a:ext uri="{FF2B5EF4-FFF2-40B4-BE49-F238E27FC236}">
                <a16:creationId xmlns:a16="http://schemas.microsoft.com/office/drawing/2014/main" id="{11A23C63-CAC4-8048-DF7E-67804D4ADE8B}"/>
              </a:ext>
            </a:extLst>
          </p:cNvPr>
          <p:cNvCxnSpPr>
            <a:cxnSpLocks/>
            <a:endCxn id="79" idx="1"/>
          </p:cNvCxnSpPr>
          <p:nvPr/>
        </p:nvCxnSpPr>
        <p:spPr>
          <a:xfrm rot="16200000" flipH="1">
            <a:off x="5917388" y="2550179"/>
            <a:ext cx="3373350" cy="369814"/>
          </a:xfrm>
          <a:prstGeom prst="bentConnector2">
            <a:avLst/>
          </a:prstGeom>
          <a:ln>
            <a:prstDash val="sysDash"/>
            <a:tailEnd type="triangle"/>
          </a:ln>
        </p:spPr>
        <p:style>
          <a:lnRef idx="2">
            <a:schemeClr val="dk1"/>
          </a:lnRef>
          <a:fillRef idx="0">
            <a:schemeClr val="dk1"/>
          </a:fillRef>
          <a:effectRef idx="1">
            <a:schemeClr val="dk1"/>
          </a:effectRef>
          <a:fontRef idx="minor">
            <a:schemeClr val="tx1"/>
          </a:fontRef>
        </p:style>
      </p:cxnSp>
      <p:cxnSp>
        <p:nvCxnSpPr>
          <p:cNvPr id="147" name="Straight Arrow Connector 146">
            <a:extLst>
              <a:ext uri="{FF2B5EF4-FFF2-40B4-BE49-F238E27FC236}">
                <a16:creationId xmlns:a16="http://schemas.microsoft.com/office/drawing/2014/main" id="{0B15A815-2CCF-C7B8-D4E7-118636A0D069}"/>
              </a:ext>
            </a:extLst>
          </p:cNvPr>
          <p:cNvCxnSpPr>
            <a:cxnSpLocks/>
          </p:cNvCxnSpPr>
          <p:nvPr/>
        </p:nvCxnSpPr>
        <p:spPr>
          <a:xfrm>
            <a:off x="4991343" y="1069920"/>
            <a:ext cx="14261" cy="2265353"/>
          </a:xfrm>
          <a:prstGeom prst="straightConnector1">
            <a:avLst/>
          </a:prstGeom>
          <a:ln w="19050">
            <a:prstDash val="sysDash"/>
            <a:tailEnd type="triangle"/>
          </a:ln>
        </p:spPr>
        <p:style>
          <a:lnRef idx="1">
            <a:schemeClr val="dk1"/>
          </a:lnRef>
          <a:fillRef idx="0">
            <a:schemeClr val="dk1"/>
          </a:fillRef>
          <a:effectRef idx="0">
            <a:schemeClr val="dk1"/>
          </a:effectRef>
          <a:fontRef idx="minor">
            <a:schemeClr val="tx1"/>
          </a:fontRef>
        </p:style>
      </p:cxnSp>
      <p:cxnSp>
        <p:nvCxnSpPr>
          <p:cNvPr id="149" name="Connector: Elbow 148">
            <a:extLst>
              <a:ext uri="{FF2B5EF4-FFF2-40B4-BE49-F238E27FC236}">
                <a16:creationId xmlns:a16="http://schemas.microsoft.com/office/drawing/2014/main" id="{3B14E865-7D01-A1A4-A5D5-B79FB9BFE53C}"/>
              </a:ext>
            </a:extLst>
          </p:cNvPr>
          <p:cNvCxnSpPr>
            <a:cxnSpLocks/>
            <a:endCxn id="112" idx="1"/>
          </p:cNvCxnSpPr>
          <p:nvPr/>
        </p:nvCxnSpPr>
        <p:spPr>
          <a:xfrm rot="16200000" flipH="1">
            <a:off x="4690656" y="1633092"/>
            <a:ext cx="1393062" cy="288774"/>
          </a:xfrm>
          <a:prstGeom prst="bentConnector2">
            <a:avLst/>
          </a:prstGeom>
          <a:ln>
            <a:prstDash val="sysDash"/>
            <a:tailEnd type="triangle"/>
          </a:ln>
        </p:spPr>
        <p:style>
          <a:lnRef idx="2">
            <a:schemeClr val="dk1"/>
          </a:lnRef>
          <a:fillRef idx="0">
            <a:schemeClr val="dk1"/>
          </a:fillRef>
          <a:effectRef idx="1">
            <a:schemeClr val="dk1"/>
          </a:effectRef>
          <a:fontRef idx="minor">
            <a:schemeClr val="tx1"/>
          </a:fontRef>
        </p:style>
      </p:cxnSp>
      <p:cxnSp>
        <p:nvCxnSpPr>
          <p:cNvPr id="151" name="Straight Arrow Connector 150">
            <a:extLst>
              <a:ext uri="{FF2B5EF4-FFF2-40B4-BE49-F238E27FC236}">
                <a16:creationId xmlns:a16="http://schemas.microsoft.com/office/drawing/2014/main" id="{F83C4EB6-CDFA-8C97-99A7-8C90D043F735}"/>
              </a:ext>
            </a:extLst>
          </p:cNvPr>
          <p:cNvCxnSpPr>
            <a:cxnSpLocks/>
            <a:endCxn id="110" idx="1"/>
          </p:cNvCxnSpPr>
          <p:nvPr/>
        </p:nvCxnSpPr>
        <p:spPr>
          <a:xfrm flipV="1">
            <a:off x="5254265" y="1360637"/>
            <a:ext cx="242266" cy="0"/>
          </a:xfrm>
          <a:prstGeom prst="straightConnector1">
            <a:avLst/>
          </a:prstGeom>
          <a:ln>
            <a:solidFill>
              <a:schemeClr val="tx1"/>
            </a:solidFill>
            <a:prstDash val="sysDash"/>
            <a:tailEnd type="triangle"/>
          </a:ln>
        </p:spPr>
        <p:style>
          <a:lnRef idx="2">
            <a:schemeClr val="dk1"/>
          </a:lnRef>
          <a:fillRef idx="0">
            <a:schemeClr val="dk1"/>
          </a:fillRef>
          <a:effectRef idx="1">
            <a:schemeClr val="dk1"/>
          </a:effectRef>
          <a:fontRef idx="minor">
            <a:schemeClr val="tx1"/>
          </a:fontRef>
        </p:style>
      </p:cxnSp>
      <p:cxnSp>
        <p:nvCxnSpPr>
          <p:cNvPr id="154" name="Straight Arrow Connector 153">
            <a:extLst>
              <a:ext uri="{FF2B5EF4-FFF2-40B4-BE49-F238E27FC236}">
                <a16:creationId xmlns:a16="http://schemas.microsoft.com/office/drawing/2014/main" id="{D60F8577-77E6-4BBA-74B2-4000027C54A2}"/>
              </a:ext>
            </a:extLst>
          </p:cNvPr>
          <p:cNvCxnSpPr>
            <a:cxnSpLocks/>
          </p:cNvCxnSpPr>
          <p:nvPr/>
        </p:nvCxnSpPr>
        <p:spPr>
          <a:xfrm flipV="1">
            <a:off x="5254265" y="1956875"/>
            <a:ext cx="242266" cy="0"/>
          </a:xfrm>
          <a:prstGeom prst="straightConnector1">
            <a:avLst/>
          </a:prstGeom>
          <a:ln>
            <a:prstDash val="sysDash"/>
            <a:tailEnd type="triangle"/>
          </a:ln>
        </p:spPr>
        <p:style>
          <a:lnRef idx="2">
            <a:schemeClr val="dk1"/>
          </a:lnRef>
          <a:fillRef idx="0">
            <a:schemeClr val="dk1"/>
          </a:fillRef>
          <a:effectRef idx="1">
            <a:schemeClr val="dk1"/>
          </a:effectRef>
          <a:fontRef idx="minor">
            <a:schemeClr val="tx1"/>
          </a:fontRef>
        </p:style>
      </p:cxnSp>
      <p:sp>
        <p:nvSpPr>
          <p:cNvPr id="155" name="Arrow: Up-Down 154">
            <a:extLst>
              <a:ext uri="{FF2B5EF4-FFF2-40B4-BE49-F238E27FC236}">
                <a16:creationId xmlns:a16="http://schemas.microsoft.com/office/drawing/2014/main" id="{BBF4656F-709A-953E-06C9-CC72912E0C71}"/>
              </a:ext>
            </a:extLst>
          </p:cNvPr>
          <p:cNvSpPr/>
          <p:nvPr/>
        </p:nvSpPr>
        <p:spPr>
          <a:xfrm>
            <a:off x="6787556" y="2773549"/>
            <a:ext cx="120978" cy="547403"/>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163" name="Straight Arrow Connector 162">
            <a:extLst>
              <a:ext uri="{FF2B5EF4-FFF2-40B4-BE49-F238E27FC236}">
                <a16:creationId xmlns:a16="http://schemas.microsoft.com/office/drawing/2014/main" id="{098D83FF-E657-78C2-0524-ADF29EE4FC0A}"/>
              </a:ext>
            </a:extLst>
          </p:cNvPr>
          <p:cNvCxnSpPr>
            <a:stCxn id="111" idx="3"/>
          </p:cNvCxnSpPr>
          <p:nvPr/>
        </p:nvCxnSpPr>
        <p:spPr>
          <a:xfrm>
            <a:off x="6883663" y="1932079"/>
            <a:ext cx="905306" cy="0"/>
          </a:xfrm>
          <a:prstGeom prst="straightConnector1">
            <a:avLst/>
          </a:prstGeom>
          <a:ln w="9525">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cxnSp>
        <p:nvCxnSpPr>
          <p:cNvPr id="164" name="Straight Arrow Connector 163">
            <a:extLst>
              <a:ext uri="{FF2B5EF4-FFF2-40B4-BE49-F238E27FC236}">
                <a16:creationId xmlns:a16="http://schemas.microsoft.com/office/drawing/2014/main" id="{A5EC67C2-D754-9F9D-BBB8-86BDF0A20AA7}"/>
              </a:ext>
            </a:extLst>
          </p:cNvPr>
          <p:cNvCxnSpPr>
            <a:cxnSpLocks/>
          </p:cNvCxnSpPr>
          <p:nvPr/>
        </p:nvCxnSpPr>
        <p:spPr>
          <a:xfrm flipH="1" flipV="1">
            <a:off x="4098053" y="2068231"/>
            <a:ext cx="1429025" cy="0"/>
          </a:xfrm>
          <a:prstGeom prst="straightConnector1">
            <a:avLst/>
          </a:prstGeom>
          <a:ln w="9525">
            <a:solidFill>
              <a:schemeClr val="tx2">
                <a:lumMod val="50000"/>
                <a:lumOff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71" name="Rectangle 170">
            <a:extLst>
              <a:ext uri="{FF2B5EF4-FFF2-40B4-BE49-F238E27FC236}">
                <a16:creationId xmlns:a16="http://schemas.microsoft.com/office/drawing/2014/main" id="{E48068AA-BFC8-C0C0-2193-EBF56E0892A7}"/>
              </a:ext>
            </a:extLst>
          </p:cNvPr>
          <p:cNvSpPr/>
          <p:nvPr/>
        </p:nvSpPr>
        <p:spPr>
          <a:xfrm>
            <a:off x="7531701" y="5426703"/>
            <a:ext cx="2151332" cy="307777"/>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Alert Management Module</a:t>
            </a:r>
            <a:endParaRPr lang="en-SG" sz="1200" b="1" dirty="0"/>
          </a:p>
        </p:txBody>
      </p:sp>
      <p:sp>
        <p:nvSpPr>
          <p:cNvPr id="172" name="Rectangle 171">
            <a:extLst>
              <a:ext uri="{FF2B5EF4-FFF2-40B4-BE49-F238E27FC236}">
                <a16:creationId xmlns:a16="http://schemas.microsoft.com/office/drawing/2014/main" id="{73FAE8A7-849E-05AB-81EF-48CFE2B888A2}"/>
              </a:ext>
            </a:extLst>
          </p:cNvPr>
          <p:cNvSpPr/>
          <p:nvPr/>
        </p:nvSpPr>
        <p:spPr>
          <a:xfrm>
            <a:off x="7531700" y="5895185"/>
            <a:ext cx="3305165" cy="307777"/>
          </a:xfrm>
          <a:prstGeom prst="rect">
            <a:avLst/>
          </a:prstGeom>
          <a:solidFill>
            <a:srgbClr val="C0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Pre-Configured Instance Response Module</a:t>
            </a:r>
            <a:endParaRPr lang="en-SG" sz="1200" b="1" dirty="0"/>
          </a:p>
        </p:txBody>
      </p:sp>
      <p:cxnSp>
        <p:nvCxnSpPr>
          <p:cNvPr id="178" name="Connector: Elbow 177">
            <a:extLst>
              <a:ext uri="{FF2B5EF4-FFF2-40B4-BE49-F238E27FC236}">
                <a16:creationId xmlns:a16="http://schemas.microsoft.com/office/drawing/2014/main" id="{336BA329-CA97-F969-7D63-7266760B0AF9}"/>
              </a:ext>
            </a:extLst>
          </p:cNvPr>
          <p:cNvCxnSpPr>
            <a:cxnSpLocks/>
            <a:stCxn id="100" idx="3"/>
            <a:endCxn id="171" idx="1"/>
          </p:cNvCxnSpPr>
          <p:nvPr/>
        </p:nvCxnSpPr>
        <p:spPr>
          <a:xfrm>
            <a:off x="6563287" y="4336849"/>
            <a:ext cx="968414" cy="1243743"/>
          </a:xfrm>
          <a:prstGeom prst="bentConnector3">
            <a:avLst>
              <a:gd name="adj1" fmla="val 41113"/>
            </a:avLst>
          </a:prstGeom>
          <a:ln>
            <a:solidFill>
              <a:schemeClr val="accent2">
                <a:lumMod val="75000"/>
              </a:schemeClr>
            </a:solidFill>
            <a:headEnd type="triangle"/>
            <a:tailEnd type="triangle"/>
          </a:ln>
        </p:spPr>
        <p:style>
          <a:lnRef idx="2">
            <a:schemeClr val="dk1"/>
          </a:lnRef>
          <a:fillRef idx="0">
            <a:schemeClr val="dk1"/>
          </a:fillRef>
          <a:effectRef idx="1">
            <a:schemeClr val="dk1"/>
          </a:effectRef>
          <a:fontRef idx="minor">
            <a:schemeClr val="tx1"/>
          </a:fontRef>
        </p:style>
      </p:cxnSp>
      <p:cxnSp>
        <p:nvCxnSpPr>
          <p:cNvPr id="187" name="Connector: Elbow 186">
            <a:extLst>
              <a:ext uri="{FF2B5EF4-FFF2-40B4-BE49-F238E27FC236}">
                <a16:creationId xmlns:a16="http://schemas.microsoft.com/office/drawing/2014/main" id="{D37F5405-6461-16C3-67D9-05A7AE4E48E2}"/>
              </a:ext>
            </a:extLst>
          </p:cNvPr>
          <p:cNvCxnSpPr>
            <a:cxnSpLocks/>
            <a:endCxn id="172" idx="1"/>
          </p:cNvCxnSpPr>
          <p:nvPr/>
        </p:nvCxnSpPr>
        <p:spPr>
          <a:xfrm rot="16200000" flipH="1">
            <a:off x="4858810" y="3376184"/>
            <a:ext cx="5020102" cy="325678"/>
          </a:xfrm>
          <a:prstGeom prst="bentConnector2">
            <a:avLst/>
          </a:prstGeom>
          <a:ln>
            <a:prstDash val="sysDash"/>
            <a:tailEnd type="triangle"/>
          </a:ln>
        </p:spPr>
        <p:style>
          <a:lnRef idx="2">
            <a:schemeClr val="dk1"/>
          </a:lnRef>
          <a:fillRef idx="0">
            <a:schemeClr val="dk1"/>
          </a:fillRef>
          <a:effectRef idx="1">
            <a:schemeClr val="dk1"/>
          </a:effectRef>
          <a:fontRef idx="minor">
            <a:schemeClr val="tx1"/>
          </a:fontRef>
        </p:style>
      </p:cxnSp>
      <p:cxnSp>
        <p:nvCxnSpPr>
          <p:cNvPr id="189" name="Straight Arrow Connector 188">
            <a:extLst>
              <a:ext uri="{FF2B5EF4-FFF2-40B4-BE49-F238E27FC236}">
                <a16:creationId xmlns:a16="http://schemas.microsoft.com/office/drawing/2014/main" id="{2190BA0D-14B5-77E5-65C7-08616266D649}"/>
              </a:ext>
            </a:extLst>
          </p:cNvPr>
          <p:cNvCxnSpPr>
            <a:cxnSpLocks/>
          </p:cNvCxnSpPr>
          <p:nvPr/>
        </p:nvCxnSpPr>
        <p:spPr>
          <a:xfrm>
            <a:off x="7229139" y="5429042"/>
            <a:ext cx="302562" cy="0"/>
          </a:xfrm>
          <a:prstGeom prst="straightConnector1">
            <a:avLst/>
          </a:prstGeom>
          <a:ln>
            <a:solidFill>
              <a:schemeClr val="tx1"/>
            </a:solidFill>
            <a:prstDash val="sysDash"/>
            <a:tailEnd type="triangle"/>
          </a:ln>
        </p:spPr>
        <p:style>
          <a:lnRef idx="2">
            <a:schemeClr val="dk1"/>
          </a:lnRef>
          <a:fillRef idx="0">
            <a:schemeClr val="dk1"/>
          </a:fillRef>
          <a:effectRef idx="1">
            <a:schemeClr val="dk1"/>
          </a:effectRef>
          <a:fontRef idx="minor">
            <a:schemeClr val="tx1"/>
          </a:fontRef>
        </p:style>
      </p:cxnSp>
      <p:sp>
        <p:nvSpPr>
          <p:cNvPr id="192" name="TextBox 191">
            <a:extLst>
              <a:ext uri="{FF2B5EF4-FFF2-40B4-BE49-F238E27FC236}">
                <a16:creationId xmlns:a16="http://schemas.microsoft.com/office/drawing/2014/main" id="{9A3850DB-E5E3-C79D-402C-099073FB1AC6}"/>
              </a:ext>
            </a:extLst>
          </p:cNvPr>
          <p:cNvSpPr txBox="1"/>
          <p:nvPr/>
        </p:nvSpPr>
        <p:spPr>
          <a:xfrm>
            <a:off x="305761" y="1047295"/>
            <a:ext cx="1600597" cy="307777"/>
          </a:xfrm>
          <a:prstGeom prst="rect">
            <a:avLst/>
          </a:prstGeom>
          <a:noFill/>
        </p:spPr>
        <p:txBody>
          <a:bodyPr wrap="square" rtlCol="0">
            <a:spAutoFit/>
          </a:bodyPr>
          <a:lstStyle/>
          <a:p>
            <a:r>
              <a:rPr lang="en-US" sz="1400" b="1" dirty="0">
                <a:solidFill>
                  <a:schemeClr val="accent1">
                    <a:lumMod val="75000"/>
                  </a:schemeClr>
                </a:solidFill>
              </a:rPr>
              <a:t>ICS Database</a:t>
            </a:r>
          </a:p>
        </p:txBody>
      </p:sp>
      <p:sp>
        <p:nvSpPr>
          <p:cNvPr id="193" name="TextBox 192">
            <a:extLst>
              <a:ext uri="{FF2B5EF4-FFF2-40B4-BE49-F238E27FC236}">
                <a16:creationId xmlns:a16="http://schemas.microsoft.com/office/drawing/2014/main" id="{99B89887-D346-1C86-1662-4EFFF5309F57}"/>
              </a:ext>
            </a:extLst>
          </p:cNvPr>
          <p:cNvSpPr txBox="1"/>
          <p:nvPr/>
        </p:nvSpPr>
        <p:spPr>
          <a:xfrm>
            <a:off x="9832440" y="2062957"/>
            <a:ext cx="1291631" cy="600164"/>
          </a:xfrm>
          <a:prstGeom prst="rect">
            <a:avLst/>
          </a:prstGeom>
          <a:noFill/>
        </p:spPr>
        <p:txBody>
          <a:bodyPr wrap="square" rtlCol="0">
            <a:spAutoFit/>
          </a:bodyPr>
          <a:lstStyle/>
          <a:p>
            <a:r>
              <a:rPr lang="en-US" sz="1100" b="1" dirty="0">
                <a:solidFill>
                  <a:schemeClr val="accent1">
                    <a:lumMod val="75000"/>
                  </a:schemeClr>
                </a:solidFill>
              </a:rPr>
              <a:t>OT System Operational Information </a:t>
            </a:r>
          </a:p>
        </p:txBody>
      </p:sp>
      <p:sp>
        <p:nvSpPr>
          <p:cNvPr id="194" name="TextBox 193">
            <a:extLst>
              <a:ext uri="{FF2B5EF4-FFF2-40B4-BE49-F238E27FC236}">
                <a16:creationId xmlns:a16="http://schemas.microsoft.com/office/drawing/2014/main" id="{E327C7B3-7833-615A-1C61-B22B833F53B2}"/>
              </a:ext>
            </a:extLst>
          </p:cNvPr>
          <p:cNvSpPr txBox="1"/>
          <p:nvPr/>
        </p:nvSpPr>
        <p:spPr>
          <a:xfrm>
            <a:off x="9468330" y="2957124"/>
            <a:ext cx="1291631" cy="430887"/>
          </a:xfrm>
          <a:prstGeom prst="rect">
            <a:avLst/>
          </a:prstGeom>
          <a:noFill/>
        </p:spPr>
        <p:txBody>
          <a:bodyPr wrap="square" rtlCol="0">
            <a:spAutoFit/>
          </a:bodyPr>
          <a:lstStyle/>
          <a:p>
            <a:r>
              <a:rPr lang="en-US" sz="1100" b="1" dirty="0">
                <a:solidFill>
                  <a:schemeClr val="accent1">
                    <a:lumMod val="75000"/>
                  </a:schemeClr>
                </a:solidFill>
              </a:rPr>
              <a:t>User Control Action</a:t>
            </a:r>
          </a:p>
        </p:txBody>
      </p:sp>
      <p:sp>
        <p:nvSpPr>
          <p:cNvPr id="3" name="Rectangle 2">
            <a:extLst>
              <a:ext uri="{FF2B5EF4-FFF2-40B4-BE49-F238E27FC236}">
                <a16:creationId xmlns:a16="http://schemas.microsoft.com/office/drawing/2014/main" id="{C597467D-D551-8ABD-E97D-B20845891D9F}"/>
              </a:ext>
            </a:extLst>
          </p:cNvPr>
          <p:cNvSpPr/>
          <p:nvPr/>
        </p:nvSpPr>
        <p:spPr>
          <a:xfrm>
            <a:off x="5123362" y="2824905"/>
            <a:ext cx="1602454" cy="3820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b="1" dirty="0"/>
              <a:t>LL Operation Verification Module</a:t>
            </a:r>
            <a:endParaRPr lang="en-SG" sz="1200" b="1" dirty="0"/>
          </a:p>
        </p:txBody>
      </p:sp>
      <p:cxnSp>
        <p:nvCxnSpPr>
          <p:cNvPr id="12" name="Straight Arrow Connector 11">
            <a:extLst>
              <a:ext uri="{FF2B5EF4-FFF2-40B4-BE49-F238E27FC236}">
                <a16:creationId xmlns:a16="http://schemas.microsoft.com/office/drawing/2014/main" id="{9E411216-3FE7-A708-7BCC-C9CEF1271816}"/>
              </a:ext>
            </a:extLst>
          </p:cNvPr>
          <p:cNvCxnSpPr>
            <a:cxnSpLocks/>
          </p:cNvCxnSpPr>
          <p:nvPr/>
        </p:nvCxnSpPr>
        <p:spPr>
          <a:xfrm>
            <a:off x="5238974" y="2474010"/>
            <a:ext cx="0" cy="342663"/>
          </a:xfrm>
          <a:prstGeom prst="straightConnector1">
            <a:avLst/>
          </a:prstGeom>
          <a:ln>
            <a:solidFill>
              <a:schemeClr val="tx1"/>
            </a:solidFill>
            <a:prstDash val="sysDash"/>
            <a:tailEnd type="triangle"/>
          </a:ln>
        </p:spPr>
        <p:style>
          <a:lnRef idx="2">
            <a:schemeClr val="dk1"/>
          </a:lnRef>
          <a:fillRef idx="0">
            <a:schemeClr val="dk1"/>
          </a:fillRef>
          <a:effectRef idx="1">
            <a:schemeClr val="dk1"/>
          </a:effectRef>
          <a:fontRef idx="minor">
            <a:schemeClr val="tx1"/>
          </a:fontRef>
        </p:style>
      </p:cxnSp>
    </p:spTree>
    <p:extLst>
      <p:ext uri="{BB962C8B-B14F-4D97-AF65-F5344CB8AC3E}">
        <p14:creationId xmlns:p14="http://schemas.microsoft.com/office/powerpoint/2010/main" val="27593887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C3BFD9D6-8B89-1775-49F0-EBC89BE2DBFA}"/>
              </a:ext>
            </a:extLst>
          </p:cNvPr>
          <p:cNvPicPr>
            <a:picLocks noChangeAspect="1"/>
          </p:cNvPicPr>
          <p:nvPr/>
        </p:nvPicPr>
        <p:blipFill>
          <a:blip r:embed="rId2"/>
          <a:stretch>
            <a:fillRect/>
          </a:stretch>
        </p:blipFill>
        <p:spPr>
          <a:xfrm>
            <a:off x="718909" y="783813"/>
            <a:ext cx="2628571" cy="1180952"/>
          </a:xfrm>
          <a:prstGeom prst="rect">
            <a:avLst/>
          </a:prstGeom>
        </p:spPr>
      </p:pic>
      <p:pic>
        <p:nvPicPr>
          <p:cNvPr id="7" name="Picture 6">
            <a:extLst>
              <a:ext uri="{FF2B5EF4-FFF2-40B4-BE49-F238E27FC236}">
                <a16:creationId xmlns:a16="http://schemas.microsoft.com/office/drawing/2014/main" id="{4A16850B-0681-FCCA-6DCA-920F30C4C1EA}"/>
              </a:ext>
            </a:extLst>
          </p:cNvPr>
          <p:cNvPicPr>
            <a:picLocks noChangeAspect="1"/>
          </p:cNvPicPr>
          <p:nvPr/>
        </p:nvPicPr>
        <p:blipFill>
          <a:blip r:embed="rId3"/>
          <a:stretch>
            <a:fillRect/>
          </a:stretch>
        </p:blipFill>
        <p:spPr>
          <a:xfrm>
            <a:off x="3506994" y="2240049"/>
            <a:ext cx="3172758" cy="2781596"/>
          </a:xfrm>
          <a:prstGeom prst="rect">
            <a:avLst/>
          </a:prstGeom>
          <a:ln w="12700">
            <a:solidFill>
              <a:schemeClr val="tx1"/>
            </a:solidFill>
          </a:ln>
        </p:spPr>
      </p:pic>
      <p:cxnSp>
        <p:nvCxnSpPr>
          <p:cNvPr id="11" name="Straight Connector 10">
            <a:extLst>
              <a:ext uri="{FF2B5EF4-FFF2-40B4-BE49-F238E27FC236}">
                <a16:creationId xmlns:a16="http://schemas.microsoft.com/office/drawing/2014/main" id="{95C1CE32-EF89-A200-014C-D0183C43BB2E}"/>
              </a:ext>
            </a:extLst>
          </p:cNvPr>
          <p:cNvCxnSpPr>
            <a:cxnSpLocks/>
          </p:cNvCxnSpPr>
          <p:nvPr/>
        </p:nvCxnSpPr>
        <p:spPr>
          <a:xfrm flipH="1">
            <a:off x="2033195" y="3367143"/>
            <a:ext cx="1602890"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14" name="Straight Arrow Connector 13">
            <a:extLst>
              <a:ext uri="{FF2B5EF4-FFF2-40B4-BE49-F238E27FC236}">
                <a16:creationId xmlns:a16="http://schemas.microsoft.com/office/drawing/2014/main" id="{EDDBEAAC-A1CA-EC08-2D99-84D27029FEDA}"/>
              </a:ext>
            </a:extLst>
          </p:cNvPr>
          <p:cNvCxnSpPr>
            <a:cxnSpLocks/>
          </p:cNvCxnSpPr>
          <p:nvPr/>
        </p:nvCxnSpPr>
        <p:spPr>
          <a:xfrm flipV="1">
            <a:off x="2033194" y="1839557"/>
            <a:ext cx="1" cy="1527586"/>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0D3B2584-250D-C02A-E41C-4527EF5E9AFA}"/>
              </a:ext>
            </a:extLst>
          </p:cNvPr>
          <p:cNvSpPr txBox="1"/>
          <p:nvPr/>
        </p:nvSpPr>
        <p:spPr>
          <a:xfrm>
            <a:off x="1994870" y="2323562"/>
            <a:ext cx="1600597" cy="646331"/>
          </a:xfrm>
          <a:prstGeom prst="rect">
            <a:avLst/>
          </a:prstGeom>
          <a:noFill/>
        </p:spPr>
        <p:txBody>
          <a:bodyPr wrap="square" rtlCol="0">
            <a:spAutoFit/>
          </a:bodyPr>
          <a:lstStyle/>
          <a:p>
            <a:r>
              <a:rPr lang="en-US" sz="1200" b="1" dirty="0">
                <a:solidFill>
                  <a:srgbClr val="C00000"/>
                </a:solidFill>
              </a:rPr>
              <a:t>PLC Input Contact Connected Sensor PW ID</a:t>
            </a:r>
          </a:p>
        </p:txBody>
      </p:sp>
      <p:cxnSp>
        <p:nvCxnSpPr>
          <p:cNvPr id="19" name="Straight Connector 18">
            <a:extLst>
              <a:ext uri="{FF2B5EF4-FFF2-40B4-BE49-F238E27FC236}">
                <a16:creationId xmlns:a16="http://schemas.microsoft.com/office/drawing/2014/main" id="{1B9850FD-0BE7-463C-1562-453C36751278}"/>
              </a:ext>
            </a:extLst>
          </p:cNvPr>
          <p:cNvCxnSpPr>
            <a:cxnSpLocks/>
          </p:cNvCxnSpPr>
          <p:nvPr/>
        </p:nvCxnSpPr>
        <p:spPr>
          <a:xfrm>
            <a:off x="6443831" y="2130014"/>
            <a:ext cx="0" cy="1119667"/>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23" name="Straight Connector 22">
            <a:extLst>
              <a:ext uri="{FF2B5EF4-FFF2-40B4-BE49-F238E27FC236}">
                <a16:creationId xmlns:a16="http://schemas.microsoft.com/office/drawing/2014/main" id="{6FBC6716-162E-AB44-F2C9-321A7B5A9F40}"/>
              </a:ext>
            </a:extLst>
          </p:cNvPr>
          <p:cNvCxnSpPr>
            <a:cxnSpLocks/>
          </p:cNvCxnSpPr>
          <p:nvPr/>
        </p:nvCxnSpPr>
        <p:spPr>
          <a:xfrm flipH="1">
            <a:off x="2549563" y="2130014"/>
            <a:ext cx="3894268" cy="0"/>
          </a:xfrm>
          <a:prstGeom prst="line">
            <a:avLst/>
          </a:prstGeom>
          <a:ln>
            <a:solidFill>
              <a:srgbClr val="C00000"/>
            </a:solidFill>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3EAEFCCF-9BBF-F972-D438-5CD981A84787}"/>
              </a:ext>
            </a:extLst>
          </p:cNvPr>
          <p:cNvCxnSpPr>
            <a:cxnSpLocks/>
          </p:cNvCxnSpPr>
          <p:nvPr/>
        </p:nvCxnSpPr>
        <p:spPr>
          <a:xfrm flipH="1" flipV="1">
            <a:off x="2379233" y="1780826"/>
            <a:ext cx="170330" cy="345026"/>
          </a:xfrm>
          <a:prstGeom prst="straightConnector1">
            <a:avLst/>
          </a:prstGeom>
          <a:ln>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83493127-66D1-EAEC-3387-4621537083AC}"/>
              </a:ext>
            </a:extLst>
          </p:cNvPr>
          <p:cNvSpPr txBox="1"/>
          <p:nvPr/>
        </p:nvSpPr>
        <p:spPr>
          <a:xfrm>
            <a:off x="4583126" y="1722311"/>
            <a:ext cx="2065467" cy="461665"/>
          </a:xfrm>
          <a:prstGeom prst="rect">
            <a:avLst/>
          </a:prstGeom>
          <a:noFill/>
        </p:spPr>
        <p:txBody>
          <a:bodyPr wrap="square" rtlCol="0">
            <a:spAutoFit/>
          </a:bodyPr>
          <a:lstStyle/>
          <a:p>
            <a:r>
              <a:rPr lang="en-US" sz="1200" b="1" dirty="0">
                <a:solidFill>
                  <a:srgbClr val="C00000"/>
                </a:solidFill>
              </a:rPr>
              <a:t>PLC Output Coil Connected Singal’s  PW ID</a:t>
            </a:r>
          </a:p>
        </p:txBody>
      </p:sp>
      <p:pic>
        <p:nvPicPr>
          <p:cNvPr id="30" name="Picture 29">
            <a:extLst>
              <a:ext uri="{FF2B5EF4-FFF2-40B4-BE49-F238E27FC236}">
                <a16:creationId xmlns:a16="http://schemas.microsoft.com/office/drawing/2014/main" id="{7340E714-C26D-6B5B-03FB-7BE0EFC245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45795" y="905256"/>
            <a:ext cx="409524" cy="323810"/>
          </a:xfrm>
          <a:prstGeom prst="rect">
            <a:avLst/>
          </a:prstGeom>
        </p:spPr>
      </p:pic>
      <p:cxnSp>
        <p:nvCxnSpPr>
          <p:cNvPr id="31" name="Straight Connector 30">
            <a:extLst>
              <a:ext uri="{FF2B5EF4-FFF2-40B4-BE49-F238E27FC236}">
                <a16:creationId xmlns:a16="http://schemas.microsoft.com/office/drawing/2014/main" id="{F2238386-C606-A5EE-814E-611F1109041C}"/>
              </a:ext>
            </a:extLst>
          </p:cNvPr>
          <p:cNvCxnSpPr>
            <a:cxnSpLocks/>
          </p:cNvCxnSpPr>
          <p:nvPr/>
        </p:nvCxnSpPr>
        <p:spPr>
          <a:xfrm>
            <a:off x="4655319" y="1067161"/>
            <a:ext cx="1145520" cy="0"/>
          </a:xfrm>
          <a:prstGeom prst="line">
            <a:avLst/>
          </a:prstGeom>
        </p:spPr>
        <p:style>
          <a:lnRef idx="2">
            <a:schemeClr val="accent1"/>
          </a:lnRef>
          <a:fillRef idx="0">
            <a:schemeClr val="accent1"/>
          </a:fillRef>
          <a:effectRef idx="1">
            <a:schemeClr val="accent1"/>
          </a:effectRef>
          <a:fontRef idx="minor">
            <a:schemeClr val="tx1"/>
          </a:fontRef>
        </p:style>
      </p:cxnSp>
      <p:pic>
        <p:nvPicPr>
          <p:cNvPr id="32" name="Picture 31">
            <a:extLst>
              <a:ext uri="{FF2B5EF4-FFF2-40B4-BE49-F238E27FC236}">
                <a16:creationId xmlns:a16="http://schemas.microsoft.com/office/drawing/2014/main" id="{3D18F6F9-A293-6449-189C-4BC6C616868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68618" y="886209"/>
            <a:ext cx="438095" cy="342857"/>
          </a:xfrm>
          <a:prstGeom prst="rect">
            <a:avLst/>
          </a:prstGeom>
        </p:spPr>
      </p:pic>
      <p:sp>
        <p:nvSpPr>
          <p:cNvPr id="33" name="Rectangle 32">
            <a:extLst>
              <a:ext uri="{FF2B5EF4-FFF2-40B4-BE49-F238E27FC236}">
                <a16:creationId xmlns:a16="http://schemas.microsoft.com/office/drawing/2014/main" id="{10D6DB49-5D90-9E80-2AAC-6BA20D1A7C62}"/>
              </a:ext>
            </a:extLst>
          </p:cNvPr>
          <p:cNvSpPr/>
          <p:nvPr/>
        </p:nvSpPr>
        <p:spPr>
          <a:xfrm>
            <a:off x="5800839" y="868334"/>
            <a:ext cx="1322259" cy="66577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050" b="1" dirty="0">
                <a:solidFill>
                  <a:schemeClr val="tx1"/>
                </a:solidFill>
              </a:rPr>
              <a:t>COUNT DOWN TIMER</a:t>
            </a:r>
          </a:p>
          <a:p>
            <a:r>
              <a:rPr lang="en-US" sz="1050" b="1" dirty="0">
                <a:solidFill>
                  <a:schemeClr val="tx1"/>
                </a:solidFill>
              </a:rPr>
              <a:t>COUNT = 10</a:t>
            </a:r>
          </a:p>
        </p:txBody>
      </p:sp>
      <p:cxnSp>
        <p:nvCxnSpPr>
          <p:cNvPr id="36" name="Straight Connector 35">
            <a:extLst>
              <a:ext uri="{FF2B5EF4-FFF2-40B4-BE49-F238E27FC236}">
                <a16:creationId xmlns:a16="http://schemas.microsoft.com/office/drawing/2014/main" id="{7B52D7EE-2EC2-98F2-041A-4909744CBC7B}"/>
              </a:ext>
            </a:extLst>
          </p:cNvPr>
          <p:cNvCxnSpPr>
            <a:cxnSpLocks/>
          </p:cNvCxnSpPr>
          <p:nvPr/>
        </p:nvCxnSpPr>
        <p:spPr>
          <a:xfrm>
            <a:off x="7123098" y="1045645"/>
            <a:ext cx="1145520" cy="0"/>
          </a:xfrm>
          <a:prstGeom prst="line">
            <a:avLst/>
          </a:prstGeom>
        </p:spPr>
        <p:style>
          <a:lnRef idx="2">
            <a:schemeClr val="accent1"/>
          </a:lnRef>
          <a:fillRef idx="0">
            <a:schemeClr val="accent1"/>
          </a:fillRef>
          <a:effectRef idx="1">
            <a:schemeClr val="accent1"/>
          </a:effectRef>
          <a:fontRef idx="minor">
            <a:schemeClr val="tx1"/>
          </a:fontRef>
        </p:style>
      </p:cxnSp>
      <p:sp>
        <p:nvSpPr>
          <p:cNvPr id="37" name="TextBox 36">
            <a:extLst>
              <a:ext uri="{FF2B5EF4-FFF2-40B4-BE49-F238E27FC236}">
                <a16:creationId xmlns:a16="http://schemas.microsoft.com/office/drawing/2014/main" id="{96241AA0-B4FD-D5A9-1238-36EC30EEFCFE}"/>
              </a:ext>
            </a:extLst>
          </p:cNvPr>
          <p:cNvSpPr txBox="1"/>
          <p:nvPr/>
        </p:nvSpPr>
        <p:spPr>
          <a:xfrm>
            <a:off x="4245795" y="700342"/>
            <a:ext cx="575904" cy="276999"/>
          </a:xfrm>
          <a:prstGeom prst="rect">
            <a:avLst/>
          </a:prstGeom>
          <a:noFill/>
        </p:spPr>
        <p:txBody>
          <a:bodyPr wrap="square" rtlCol="0">
            <a:spAutoFit/>
          </a:bodyPr>
          <a:lstStyle/>
          <a:p>
            <a:r>
              <a:rPr lang="en-US" sz="1200" b="1" dirty="0"/>
              <a:t>R_H0</a:t>
            </a:r>
          </a:p>
        </p:txBody>
      </p:sp>
      <p:sp>
        <p:nvSpPr>
          <p:cNvPr id="38" name="TextBox 37">
            <a:extLst>
              <a:ext uri="{FF2B5EF4-FFF2-40B4-BE49-F238E27FC236}">
                <a16:creationId xmlns:a16="http://schemas.microsoft.com/office/drawing/2014/main" id="{52045BAC-1585-5BB7-BE59-AD25C1DEAB95}"/>
              </a:ext>
            </a:extLst>
          </p:cNvPr>
          <p:cNvSpPr txBox="1"/>
          <p:nvPr/>
        </p:nvSpPr>
        <p:spPr>
          <a:xfrm>
            <a:off x="8268618" y="666729"/>
            <a:ext cx="575904" cy="276999"/>
          </a:xfrm>
          <a:prstGeom prst="rect">
            <a:avLst/>
          </a:prstGeom>
          <a:noFill/>
        </p:spPr>
        <p:txBody>
          <a:bodyPr wrap="square" rtlCol="0">
            <a:spAutoFit/>
          </a:bodyPr>
          <a:lstStyle/>
          <a:p>
            <a:r>
              <a:rPr lang="en-US" sz="1200" b="1" dirty="0"/>
              <a:t>Q0</a:t>
            </a:r>
          </a:p>
        </p:txBody>
      </p:sp>
      <p:cxnSp>
        <p:nvCxnSpPr>
          <p:cNvPr id="43" name="Straight Arrow Connector 42">
            <a:extLst>
              <a:ext uri="{FF2B5EF4-FFF2-40B4-BE49-F238E27FC236}">
                <a16:creationId xmlns:a16="http://schemas.microsoft.com/office/drawing/2014/main" id="{8FA8D6C5-A9AA-A790-DFAF-110B3C541D66}"/>
              </a:ext>
            </a:extLst>
          </p:cNvPr>
          <p:cNvCxnSpPr/>
          <p:nvPr/>
        </p:nvCxnSpPr>
        <p:spPr>
          <a:xfrm flipV="1">
            <a:off x="4450557" y="1213049"/>
            <a:ext cx="0" cy="2020615"/>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44" name="TextBox 43">
            <a:extLst>
              <a:ext uri="{FF2B5EF4-FFF2-40B4-BE49-F238E27FC236}">
                <a16:creationId xmlns:a16="http://schemas.microsoft.com/office/drawing/2014/main" id="{3D0BF7A2-4306-B12A-211A-83A903C6AE4D}"/>
              </a:ext>
            </a:extLst>
          </p:cNvPr>
          <p:cNvSpPr txBox="1"/>
          <p:nvPr/>
        </p:nvSpPr>
        <p:spPr>
          <a:xfrm>
            <a:off x="3419492" y="1117366"/>
            <a:ext cx="1329775" cy="830997"/>
          </a:xfrm>
          <a:prstGeom prst="rect">
            <a:avLst/>
          </a:prstGeom>
          <a:noFill/>
        </p:spPr>
        <p:txBody>
          <a:bodyPr wrap="square" rtlCol="0">
            <a:spAutoFit/>
          </a:bodyPr>
          <a:lstStyle/>
          <a:p>
            <a:r>
              <a:rPr lang="en-US" sz="1200" b="1" dirty="0">
                <a:solidFill>
                  <a:schemeClr val="tx2">
                    <a:lumMod val="75000"/>
                    <a:lumOff val="25000"/>
                  </a:schemeClr>
                </a:solidFill>
              </a:rPr>
              <a:t>Ladder logic Holding register’s </a:t>
            </a:r>
            <a:r>
              <a:rPr lang="en-US" sz="1200" b="1" dirty="0" err="1">
                <a:solidFill>
                  <a:schemeClr val="tx2">
                    <a:lumMod val="75000"/>
                    <a:lumOff val="25000"/>
                  </a:schemeClr>
                </a:solidFill>
              </a:rPr>
              <a:t>Idx</a:t>
            </a:r>
            <a:r>
              <a:rPr lang="en-US" sz="1200" b="1" dirty="0">
                <a:solidFill>
                  <a:schemeClr val="tx2">
                    <a:lumMod val="75000"/>
                    <a:lumOff val="25000"/>
                  </a:schemeClr>
                </a:solidFill>
              </a:rPr>
              <a:t> and state</a:t>
            </a:r>
          </a:p>
        </p:txBody>
      </p:sp>
      <p:sp>
        <p:nvSpPr>
          <p:cNvPr id="45" name="Rectangle 44">
            <a:extLst>
              <a:ext uri="{FF2B5EF4-FFF2-40B4-BE49-F238E27FC236}">
                <a16:creationId xmlns:a16="http://schemas.microsoft.com/office/drawing/2014/main" id="{322CC73D-836C-4EAD-D848-364132CAE914}"/>
              </a:ext>
            </a:extLst>
          </p:cNvPr>
          <p:cNvSpPr/>
          <p:nvPr/>
        </p:nvSpPr>
        <p:spPr>
          <a:xfrm>
            <a:off x="4821699" y="3233663"/>
            <a:ext cx="1231738" cy="251407"/>
          </a:xfrm>
          <a:prstGeom prst="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47" name="Straight Connector 46">
            <a:extLst>
              <a:ext uri="{FF2B5EF4-FFF2-40B4-BE49-F238E27FC236}">
                <a16:creationId xmlns:a16="http://schemas.microsoft.com/office/drawing/2014/main" id="{268E2DB7-F08C-612B-BF54-21E9B3D1A778}"/>
              </a:ext>
            </a:extLst>
          </p:cNvPr>
          <p:cNvCxnSpPr>
            <a:stCxn id="45" idx="2"/>
          </p:cNvCxnSpPr>
          <p:nvPr/>
        </p:nvCxnSpPr>
        <p:spPr>
          <a:xfrm flipH="1">
            <a:off x="5400339" y="3485070"/>
            <a:ext cx="0" cy="312379"/>
          </a:xfrm>
          <a:prstGeom prst="line">
            <a:avLst/>
          </a:prstGeom>
        </p:spPr>
        <p:style>
          <a:lnRef idx="2">
            <a:schemeClr val="accent1"/>
          </a:lnRef>
          <a:fillRef idx="0">
            <a:schemeClr val="accent1"/>
          </a:fillRef>
          <a:effectRef idx="1">
            <a:schemeClr val="accent1"/>
          </a:effectRef>
          <a:fontRef idx="minor">
            <a:schemeClr val="tx1"/>
          </a:fontRef>
        </p:style>
      </p:cxnSp>
      <p:cxnSp>
        <p:nvCxnSpPr>
          <p:cNvPr id="48" name="Straight Connector 47">
            <a:extLst>
              <a:ext uri="{FF2B5EF4-FFF2-40B4-BE49-F238E27FC236}">
                <a16:creationId xmlns:a16="http://schemas.microsoft.com/office/drawing/2014/main" id="{EC44BF26-0586-CAB1-F224-21EC291D4D81}"/>
              </a:ext>
            </a:extLst>
          </p:cNvPr>
          <p:cNvCxnSpPr>
            <a:cxnSpLocks/>
          </p:cNvCxnSpPr>
          <p:nvPr/>
        </p:nvCxnSpPr>
        <p:spPr>
          <a:xfrm>
            <a:off x="5400339" y="3797449"/>
            <a:ext cx="3087445"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52" name="Straight Arrow Connector 51">
            <a:extLst>
              <a:ext uri="{FF2B5EF4-FFF2-40B4-BE49-F238E27FC236}">
                <a16:creationId xmlns:a16="http://schemas.microsoft.com/office/drawing/2014/main" id="{E6A1D8B4-BA07-CABB-DDDC-2BCF3A660D4E}"/>
              </a:ext>
            </a:extLst>
          </p:cNvPr>
          <p:cNvCxnSpPr>
            <a:cxnSpLocks/>
          </p:cNvCxnSpPr>
          <p:nvPr/>
        </p:nvCxnSpPr>
        <p:spPr>
          <a:xfrm flipV="1">
            <a:off x="8487784" y="1173668"/>
            <a:ext cx="0" cy="2623781"/>
          </a:xfrm>
          <a:prstGeom prst="straightConnector1">
            <a:avLst/>
          </a:prstGeom>
          <a:ln>
            <a:solidFill>
              <a:srgbClr val="0070C0"/>
            </a:solidFill>
            <a:tailEnd type="triangle"/>
          </a:ln>
        </p:spPr>
        <p:style>
          <a:lnRef idx="2">
            <a:schemeClr val="accent1"/>
          </a:lnRef>
          <a:fillRef idx="0">
            <a:schemeClr val="accent1"/>
          </a:fillRef>
          <a:effectRef idx="1">
            <a:schemeClr val="accent1"/>
          </a:effectRef>
          <a:fontRef idx="minor">
            <a:schemeClr val="tx1"/>
          </a:fontRef>
        </p:style>
      </p:cxnSp>
      <p:sp>
        <p:nvSpPr>
          <p:cNvPr id="54" name="TextBox 53">
            <a:extLst>
              <a:ext uri="{FF2B5EF4-FFF2-40B4-BE49-F238E27FC236}">
                <a16:creationId xmlns:a16="http://schemas.microsoft.com/office/drawing/2014/main" id="{57BF3E42-703F-D184-86EB-02999ADD9614}"/>
              </a:ext>
            </a:extLst>
          </p:cNvPr>
          <p:cNvSpPr txBox="1"/>
          <p:nvPr/>
        </p:nvSpPr>
        <p:spPr>
          <a:xfrm>
            <a:off x="7368142" y="3161191"/>
            <a:ext cx="1329775" cy="646331"/>
          </a:xfrm>
          <a:prstGeom prst="rect">
            <a:avLst/>
          </a:prstGeom>
          <a:noFill/>
        </p:spPr>
        <p:txBody>
          <a:bodyPr wrap="square" rtlCol="0">
            <a:spAutoFit/>
          </a:bodyPr>
          <a:lstStyle/>
          <a:p>
            <a:r>
              <a:rPr lang="en-US" sz="1200" b="1" dirty="0">
                <a:solidFill>
                  <a:schemeClr val="tx2">
                    <a:lumMod val="75000"/>
                    <a:lumOff val="25000"/>
                  </a:schemeClr>
                </a:solidFill>
              </a:rPr>
              <a:t>Ladder logic Coil </a:t>
            </a:r>
            <a:r>
              <a:rPr lang="en-US" sz="1200" b="1" dirty="0" err="1">
                <a:solidFill>
                  <a:schemeClr val="tx2">
                    <a:lumMod val="75000"/>
                    <a:lumOff val="25000"/>
                  </a:schemeClr>
                </a:solidFill>
              </a:rPr>
              <a:t>Idx</a:t>
            </a:r>
            <a:r>
              <a:rPr lang="en-US" sz="1200" b="1" dirty="0">
                <a:solidFill>
                  <a:schemeClr val="tx2">
                    <a:lumMod val="75000"/>
                    <a:lumOff val="25000"/>
                  </a:schemeClr>
                </a:solidFill>
              </a:rPr>
              <a:t> and state</a:t>
            </a:r>
          </a:p>
        </p:txBody>
      </p:sp>
      <p:cxnSp>
        <p:nvCxnSpPr>
          <p:cNvPr id="56" name="Straight Arrow Connector 55">
            <a:extLst>
              <a:ext uri="{FF2B5EF4-FFF2-40B4-BE49-F238E27FC236}">
                <a16:creationId xmlns:a16="http://schemas.microsoft.com/office/drawing/2014/main" id="{F3B7AF9F-898F-9356-CCE4-50B89578022E}"/>
              </a:ext>
            </a:extLst>
          </p:cNvPr>
          <p:cNvCxnSpPr>
            <a:cxnSpLocks/>
          </p:cNvCxnSpPr>
          <p:nvPr/>
        </p:nvCxnSpPr>
        <p:spPr>
          <a:xfrm flipH="1">
            <a:off x="6279943" y="2510405"/>
            <a:ext cx="546665" cy="0"/>
          </a:xfrm>
          <a:prstGeom prst="straightConnector1">
            <a:avLst/>
          </a:prstGeom>
          <a:ln w="19050">
            <a:solidFill>
              <a:schemeClr val="tx1"/>
            </a:solidFill>
            <a:prstDash val="sysDash"/>
            <a:tailEnd type="triangle"/>
          </a:ln>
        </p:spPr>
        <p:style>
          <a:lnRef idx="1">
            <a:schemeClr val="dk1"/>
          </a:lnRef>
          <a:fillRef idx="0">
            <a:schemeClr val="dk1"/>
          </a:fillRef>
          <a:effectRef idx="0">
            <a:schemeClr val="dk1"/>
          </a:effectRef>
          <a:fontRef idx="minor">
            <a:schemeClr val="tx1"/>
          </a:fontRef>
        </p:style>
      </p:cxnSp>
      <p:sp>
        <p:nvSpPr>
          <p:cNvPr id="58" name="TextBox 57">
            <a:extLst>
              <a:ext uri="{FF2B5EF4-FFF2-40B4-BE49-F238E27FC236}">
                <a16:creationId xmlns:a16="http://schemas.microsoft.com/office/drawing/2014/main" id="{682AA77C-B65E-6907-CB44-04F3118FF113}"/>
              </a:ext>
            </a:extLst>
          </p:cNvPr>
          <p:cNvSpPr txBox="1"/>
          <p:nvPr/>
        </p:nvSpPr>
        <p:spPr>
          <a:xfrm>
            <a:off x="6903572" y="1740970"/>
            <a:ext cx="1551593" cy="1015663"/>
          </a:xfrm>
          <a:prstGeom prst="rect">
            <a:avLst/>
          </a:prstGeom>
          <a:noFill/>
        </p:spPr>
        <p:txBody>
          <a:bodyPr wrap="square" rtlCol="0">
            <a:spAutoFit/>
          </a:bodyPr>
          <a:lstStyle/>
          <a:p>
            <a:r>
              <a:rPr lang="en-US" sz="1200" b="1" dirty="0"/>
              <a:t>PLC Information:</a:t>
            </a:r>
          </a:p>
          <a:p>
            <a:pPr marL="171450" indent="-171450">
              <a:buFontTx/>
              <a:buChar char="-"/>
            </a:pPr>
            <a:r>
              <a:rPr lang="en-US" sz="1200" b="1" dirty="0"/>
              <a:t>ID</a:t>
            </a:r>
          </a:p>
          <a:p>
            <a:pPr marL="171450" indent="-171450">
              <a:buFontTx/>
              <a:buChar char="-"/>
            </a:pPr>
            <a:r>
              <a:rPr lang="en-US" sz="1200" b="1" dirty="0"/>
              <a:t>Position</a:t>
            </a:r>
          </a:p>
          <a:p>
            <a:pPr marL="171450" indent="-171450">
              <a:buFontTx/>
              <a:buChar char="-"/>
            </a:pPr>
            <a:r>
              <a:rPr lang="en-US" sz="1200" b="1" dirty="0"/>
              <a:t>IP address</a:t>
            </a:r>
          </a:p>
          <a:p>
            <a:pPr marL="171450" indent="-171450">
              <a:buFontTx/>
              <a:buChar char="-"/>
            </a:pPr>
            <a:r>
              <a:rPr lang="en-US" sz="1200" b="1" dirty="0"/>
              <a:t>-Port</a:t>
            </a:r>
          </a:p>
        </p:txBody>
      </p:sp>
      <p:cxnSp>
        <p:nvCxnSpPr>
          <p:cNvPr id="62" name="Straight Arrow Connector 61">
            <a:extLst>
              <a:ext uri="{FF2B5EF4-FFF2-40B4-BE49-F238E27FC236}">
                <a16:creationId xmlns:a16="http://schemas.microsoft.com/office/drawing/2014/main" id="{A797804A-93D0-5FE6-FFDC-48D9A59672D0}"/>
              </a:ext>
            </a:extLst>
          </p:cNvPr>
          <p:cNvCxnSpPr>
            <a:cxnSpLocks/>
          </p:cNvCxnSpPr>
          <p:nvPr/>
        </p:nvCxnSpPr>
        <p:spPr>
          <a:xfrm flipH="1" flipV="1">
            <a:off x="6147214" y="2932184"/>
            <a:ext cx="593234" cy="0"/>
          </a:xfrm>
          <a:prstGeom prst="straightConnector1">
            <a:avLst/>
          </a:prstGeom>
          <a:ln w="19050">
            <a:solidFill>
              <a:schemeClr val="tx1"/>
            </a:solidFill>
            <a:prstDash val="sysDash"/>
            <a:tailEnd type="triangle"/>
          </a:ln>
        </p:spPr>
        <p:style>
          <a:lnRef idx="1">
            <a:schemeClr val="dk1"/>
          </a:lnRef>
          <a:fillRef idx="0">
            <a:schemeClr val="dk1"/>
          </a:fillRef>
          <a:effectRef idx="0">
            <a:schemeClr val="dk1"/>
          </a:effectRef>
          <a:fontRef idx="minor">
            <a:schemeClr val="tx1"/>
          </a:fontRef>
        </p:style>
      </p:cxnSp>
      <p:sp>
        <p:nvSpPr>
          <p:cNvPr id="64" name="TextBox 63">
            <a:extLst>
              <a:ext uri="{FF2B5EF4-FFF2-40B4-BE49-F238E27FC236}">
                <a16:creationId xmlns:a16="http://schemas.microsoft.com/office/drawing/2014/main" id="{545B966F-D71F-4F55-678F-31AC92B1AD87}"/>
              </a:ext>
            </a:extLst>
          </p:cNvPr>
          <p:cNvSpPr txBox="1"/>
          <p:nvPr/>
        </p:nvSpPr>
        <p:spPr>
          <a:xfrm>
            <a:off x="6734301" y="2814505"/>
            <a:ext cx="1483453" cy="276999"/>
          </a:xfrm>
          <a:prstGeom prst="rect">
            <a:avLst/>
          </a:prstGeom>
          <a:noFill/>
        </p:spPr>
        <p:txBody>
          <a:bodyPr wrap="square" rtlCol="0">
            <a:spAutoFit/>
          </a:bodyPr>
          <a:lstStyle/>
          <a:p>
            <a:r>
              <a:rPr lang="en-US" sz="1200" b="1" dirty="0"/>
              <a:t>Connection State</a:t>
            </a:r>
          </a:p>
        </p:txBody>
      </p:sp>
      <p:pic>
        <p:nvPicPr>
          <p:cNvPr id="68" name="Picture 67">
            <a:extLst>
              <a:ext uri="{FF2B5EF4-FFF2-40B4-BE49-F238E27FC236}">
                <a16:creationId xmlns:a16="http://schemas.microsoft.com/office/drawing/2014/main" id="{AE439DAB-26D3-2D46-F3B5-2A5CB8134AAA}"/>
              </a:ext>
            </a:extLst>
          </p:cNvPr>
          <p:cNvPicPr>
            <a:picLocks noChangeAspect="1"/>
          </p:cNvPicPr>
          <p:nvPr/>
        </p:nvPicPr>
        <p:blipFill>
          <a:blip r:embed="rId6">
            <a:alphaModFix amt="70000"/>
          </a:blip>
          <a:stretch>
            <a:fillRect/>
          </a:stretch>
        </p:blipFill>
        <p:spPr>
          <a:xfrm>
            <a:off x="788119" y="3774846"/>
            <a:ext cx="2123647" cy="1215788"/>
          </a:xfrm>
          <a:prstGeom prst="rect">
            <a:avLst/>
          </a:prstGeom>
          <a:ln w="12700">
            <a:solidFill>
              <a:schemeClr val="tx1"/>
            </a:solidFill>
          </a:ln>
        </p:spPr>
      </p:pic>
      <p:sp>
        <p:nvSpPr>
          <p:cNvPr id="71" name="Rectangle 70">
            <a:extLst>
              <a:ext uri="{FF2B5EF4-FFF2-40B4-BE49-F238E27FC236}">
                <a16:creationId xmlns:a16="http://schemas.microsoft.com/office/drawing/2014/main" id="{E80AB785-8B80-1D44-E0BE-16B411E27E81}"/>
              </a:ext>
            </a:extLst>
          </p:cNvPr>
          <p:cNvSpPr/>
          <p:nvPr/>
        </p:nvSpPr>
        <p:spPr>
          <a:xfrm>
            <a:off x="2007122" y="4422887"/>
            <a:ext cx="639259" cy="636875"/>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72" name="Arrow: Right 71">
            <a:extLst>
              <a:ext uri="{FF2B5EF4-FFF2-40B4-BE49-F238E27FC236}">
                <a16:creationId xmlns:a16="http://schemas.microsoft.com/office/drawing/2014/main" id="{183DB08F-0AFF-00E5-ED1B-418D7A3EB8B4}"/>
              </a:ext>
            </a:extLst>
          </p:cNvPr>
          <p:cNvSpPr/>
          <p:nvPr/>
        </p:nvSpPr>
        <p:spPr>
          <a:xfrm>
            <a:off x="2753958" y="4561242"/>
            <a:ext cx="621111" cy="129090"/>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73" name="TextBox 72">
            <a:extLst>
              <a:ext uri="{FF2B5EF4-FFF2-40B4-BE49-F238E27FC236}">
                <a16:creationId xmlns:a16="http://schemas.microsoft.com/office/drawing/2014/main" id="{CC5307CB-2EAD-CDED-7812-1BD6914E33F8}"/>
              </a:ext>
            </a:extLst>
          </p:cNvPr>
          <p:cNvSpPr txBox="1"/>
          <p:nvPr/>
        </p:nvSpPr>
        <p:spPr>
          <a:xfrm>
            <a:off x="646897" y="491570"/>
            <a:ext cx="1600597" cy="307777"/>
          </a:xfrm>
          <a:prstGeom prst="rect">
            <a:avLst/>
          </a:prstGeom>
          <a:noFill/>
        </p:spPr>
        <p:txBody>
          <a:bodyPr wrap="square" rtlCol="0">
            <a:spAutoFit/>
          </a:bodyPr>
          <a:lstStyle/>
          <a:p>
            <a:r>
              <a:rPr lang="en-US" sz="1400" b="1" dirty="0">
                <a:solidFill>
                  <a:schemeClr val="accent1">
                    <a:lumMod val="75000"/>
                  </a:schemeClr>
                </a:solidFill>
              </a:rPr>
              <a:t>Physical World</a:t>
            </a:r>
          </a:p>
        </p:txBody>
      </p:sp>
      <p:sp>
        <p:nvSpPr>
          <p:cNvPr id="74" name="TextBox 73">
            <a:extLst>
              <a:ext uri="{FF2B5EF4-FFF2-40B4-BE49-F238E27FC236}">
                <a16:creationId xmlns:a16="http://schemas.microsoft.com/office/drawing/2014/main" id="{2E229F15-FC35-0B8A-AB27-2EF98E11A5AF}"/>
              </a:ext>
            </a:extLst>
          </p:cNvPr>
          <p:cNvSpPr txBox="1"/>
          <p:nvPr/>
        </p:nvSpPr>
        <p:spPr>
          <a:xfrm>
            <a:off x="5164246" y="429858"/>
            <a:ext cx="2438158" cy="307777"/>
          </a:xfrm>
          <a:prstGeom prst="rect">
            <a:avLst/>
          </a:prstGeom>
          <a:noFill/>
        </p:spPr>
        <p:txBody>
          <a:bodyPr wrap="square" rtlCol="0">
            <a:spAutoFit/>
          </a:bodyPr>
          <a:lstStyle/>
          <a:p>
            <a:r>
              <a:rPr lang="en-US" sz="1400" b="1" dirty="0">
                <a:solidFill>
                  <a:schemeClr val="accent1">
                    <a:lumMod val="75000"/>
                  </a:schemeClr>
                </a:solidFill>
              </a:rPr>
              <a:t>PLC Ladder Logic Diagram</a:t>
            </a:r>
          </a:p>
        </p:txBody>
      </p:sp>
      <p:sp>
        <p:nvSpPr>
          <p:cNvPr id="77" name="TextBox 76">
            <a:extLst>
              <a:ext uri="{FF2B5EF4-FFF2-40B4-BE49-F238E27FC236}">
                <a16:creationId xmlns:a16="http://schemas.microsoft.com/office/drawing/2014/main" id="{DCC0CD53-6B5C-F659-8955-D90468449AC6}"/>
              </a:ext>
            </a:extLst>
          </p:cNvPr>
          <p:cNvSpPr txBox="1"/>
          <p:nvPr/>
        </p:nvSpPr>
        <p:spPr>
          <a:xfrm>
            <a:off x="698075" y="3499745"/>
            <a:ext cx="1600597" cy="307777"/>
          </a:xfrm>
          <a:prstGeom prst="rect">
            <a:avLst/>
          </a:prstGeom>
          <a:noFill/>
        </p:spPr>
        <p:txBody>
          <a:bodyPr wrap="square" rtlCol="0">
            <a:spAutoFit/>
          </a:bodyPr>
          <a:lstStyle/>
          <a:p>
            <a:r>
              <a:rPr lang="en-US" sz="1400" b="1" dirty="0">
                <a:solidFill>
                  <a:schemeClr val="accent1">
                    <a:lumMod val="75000"/>
                  </a:schemeClr>
                </a:solidFill>
              </a:rPr>
              <a:t>Station HMI</a:t>
            </a:r>
          </a:p>
        </p:txBody>
      </p:sp>
      <p:cxnSp>
        <p:nvCxnSpPr>
          <p:cNvPr id="78" name="Straight Arrow Connector 77">
            <a:extLst>
              <a:ext uri="{FF2B5EF4-FFF2-40B4-BE49-F238E27FC236}">
                <a16:creationId xmlns:a16="http://schemas.microsoft.com/office/drawing/2014/main" id="{FB5AC0B1-5451-F171-B342-6204731BDDB6}"/>
              </a:ext>
            </a:extLst>
          </p:cNvPr>
          <p:cNvCxnSpPr>
            <a:cxnSpLocks/>
          </p:cNvCxnSpPr>
          <p:nvPr/>
        </p:nvCxnSpPr>
        <p:spPr>
          <a:xfrm flipV="1">
            <a:off x="4374181" y="4967059"/>
            <a:ext cx="0" cy="274608"/>
          </a:xfrm>
          <a:prstGeom prst="straightConnector1">
            <a:avLst/>
          </a:prstGeom>
          <a:ln w="19050">
            <a:solidFill>
              <a:schemeClr val="tx1"/>
            </a:solidFill>
            <a:prstDash val="sysDash"/>
            <a:tailEnd type="triangle"/>
          </a:ln>
        </p:spPr>
        <p:style>
          <a:lnRef idx="1">
            <a:schemeClr val="dk1"/>
          </a:lnRef>
          <a:fillRef idx="0">
            <a:schemeClr val="dk1"/>
          </a:fillRef>
          <a:effectRef idx="0">
            <a:schemeClr val="dk1"/>
          </a:effectRef>
          <a:fontRef idx="minor">
            <a:schemeClr val="tx1"/>
          </a:fontRef>
        </p:style>
      </p:cxnSp>
      <p:sp>
        <p:nvSpPr>
          <p:cNvPr id="80" name="TextBox 79">
            <a:extLst>
              <a:ext uri="{FF2B5EF4-FFF2-40B4-BE49-F238E27FC236}">
                <a16:creationId xmlns:a16="http://schemas.microsoft.com/office/drawing/2014/main" id="{BEE9B370-E66A-BAAB-F48E-098244C2A498}"/>
              </a:ext>
            </a:extLst>
          </p:cNvPr>
          <p:cNvSpPr txBox="1"/>
          <p:nvPr/>
        </p:nvSpPr>
        <p:spPr>
          <a:xfrm>
            <a:off x="4084379" y="5231502"/>
            <a:ext cx="2345375" cy="276999"/>
          </a:xfrm>
          <a:prstGeom prst="rect">
            <a:avLst/>
          </a:prstGeom>
          <a:noFill/>
        </p:spPr>
        <p:txBody>
          <a:bodyPr wrap="square" rtlCol="0">
            <a:spAutoFit/>
          </a:bodyPr>
          <a:lstStyle/>
          <a:p>
            <a:r>
              <a:rPr lang="en-US" sz="1200" b="1" dirty="0"/>
              <a:t>Holding Register ID and state </a:t>
            </a:r>
          </a:p>
        </p:txBody>
      </p:sp>
      <p:cxnSp>
        <p:nvCxnSpPr>
          <p:cNvPr id="81" name="Straight Arrow Connector 80">
            <a:extLst>
              <a:ext uri="{FF2B5EF4-FFF2-40B4-BE49-F238E27FC236}">
                <a16:creationId xmlns:a16="http://schemas.microsoft.com/office/drawing/2014/main" id="{D5A634B3-71B9-651A-02B4-8F75C4C750F6}"/>
              </a:ext>
            </a:extLst>
          </p:cNvPr>
          <p:cNvCxnSpPr>
            <a:cxnSpLocks/>
          </p:cNvCxnSpPr>
          <p:nvPr/>
        </p:nvCxnSpPr>
        <p:spPr>
          <a:xfrm flipH="1">
            <a:off x="6499410" y="4877052"/>
            <a:ext cx="404162" cy="0"/>
          </a:xfrm>
          <a:prstGeom prst="straightConnector1">
            <a:avLst/>
          </a:prstGeom>
          <a:ln w="19050">
            <a:solidFill>
              <a:schemeClr val="tx1"/>
            </a:solidFill>
            <a:prstDash val="sysDash"/>
            <a:tailEnd type="triangle"/>
          </a:ln>
        </p:spPr>
        <p:style>
          <a:lnRef idx="1">
            <a:schemeClr val="dk1"/>
          </a:lnRef>
          <a:fillRef idx="0">
            <a:schemeClr val="dk1"/>
          </a:fillRef>
          <a:effectRef idx="0">
            <a:schemeClr val="dk1"/>
          </a:effectRef>
          <a:fontRef idx="minor">
            <a:schemeClr val="tx1"/>
          </a:fontRef>
        </p:style>
      </p:cxnSp>
      <p:sp>
        <p:nvSpPr>
          <p:cNvPr id="85" name="TextBox 84">
            <a:extLst>
              <a:ext uri="{FF2B5EF4-FFF2-40B4-BE49-F238E27FC236}">
                <a16:creationId xmlns:a16="http://schemas.microsoft.com/office/drawing/2014/main" id="{6D52D855-7D67-D56D-0F5F-30E45742B891}"/>
              </a:ext>
            </a:extLst>
          </p:cNvPr>
          <p:cNvSpPr txBox="1"/>
          <p:nvPr/>
        </p:nvSpPr>
        <p:spPr>
          <a:xfrm>
            <a:off x="6903572" y="4586087"/>
            <a:ext cx="1483453" cy="461665"/>
          </a:xfrm>
          <a:prstGeom prst="rect">
            <a:avLst/>
          </a:prstGeom>
          <a:noFill/>
        </p:spPr>
        <p:txBody>
          <a:bodyPr wrap="square" rtlCol="0">
            <a:spAutoFit/>
          </a:bodyPr>
          <a:lstStyle/>
          <a:p>
            <a:r>
              <a:rPr lang="en-US" sz="1200" b="1" dirty="0"/>
              <a:t>Physical World Signal ID</a:t>
            </a:r>
          </a:p>
        </p:txBody>
      </p:sp>
      <p:cxnSp>
        <p:nvCxnSpPr>
          <p:cNvPr id="86" name="Straight Arrow Connector 85">
            <a:extLst>
              <a:ext uri="{FF2B5EF4-FFF2-40B4-BE49-F238E27FC236}">
                <a16:creationId xmlns:a16="http://schemas.microsoft.com/office/drawing/2014/main" id="{50EA8E32-DD73-3F87-8EB2-0A9A1334A8C0}"/>
              </a:ext>
            </a:extLst>
          </p:cNvPr>
          <p:cNvCxnSpPr>
            <a:cxnSpLocks/>
            <a:stCxn id="90" idx="1"/>
          </p:cNvCxnSpPr>
          <p:nvPr/>
        </p:nvCxnSpPr>
        <p:spPr>
          <a:xfrm flipH="1" flipV="1">
            <a:off x="5800839" y="4970672"/>
            <a:ext cx="194310" cy="208531"/>
          </a:xfrm>
          <a:prstGeom prst="straightConnector1">
            <a:avLst/>
          </a:prstGeom>
          <a:ln w="19050">
            <a:solidFill>
              <a:schemeClr val="tx1"/>
            </a:solidFill>
            <a:prstDash val="sysDash"/>
            <a:tailEnd type="triangle"/>
          </a:ln>
        </p:spPr>
        <p:style>
          <a:lnRef idx="1">
            <a:schemeClr val="dk1"/>
          </a:lnRef>
          <a:fillRef idx="0">
            <a:schemeClr val="dk1"/>
          </a:fillRef>
          <a:effectRef idx="0">
            <a:schemeClr val="dk1"/>
          </a:effectRef>
          <a:fontRef idx="minor">
            <a:schemeClr val="tx1"/>
          </a:fontRef>
        </p:style>
      </p:cxnSp>
      <p:sp>
        <p:nvSpPr>
          <p:cNvPr id="90" name="TextBox 89">
            <a:extLst>
              <a:ext uri="{FF2B5EF4-FFF2-40B4-BE49-F238E27FC236}">
                <a16:creationId xmlns:a16="http://schemas.microsoft.com/office/drawing/2014/main" id="{D9F8AF42-E193-8FC6-FA63-A4B0F6C9BF46}"/>
              </a:ext>
            </a:extLst>
          </p:cNvPr>
          <p:cNvSpPr txBox="1"/>
          <p:nvPr/>
        </p:nvSpPr>
        <p:spPr>
          <a:xfrm>
            <a:off x="5995149" y="5040703"/>
            <a:ext cx="1483453" cy="276999"/>
          </a:xfrm>
          <a:prstGeom prst="rect">
            <a:avLst/>
          </a:prstGeom>
          <a:noFill/>
        </p:spPr>
        <p:txBody>
          <a:bodyPr wrap="square" rtlCol="0">
            <a:spAutoFit/>
          </a:bodyPr>
          <a:lstStyle/>
          <a:p>
            <a:r>
              <a:rPr lang="en-US" sz="1200" b="1" dirty="0"/>
              <a:t>Coil State</a:t>
            </a:r>
          </a:p>
        </p:txBody>
      </p:sp>
      <p:cxnSp>
        <p:nvCxnSpPr>
          <p:cNvPr id="91" name="Straight Arrow Connector 90">
            <a:extLst>
              <a:ext uri="{FF2B5EF4-FFF2-40B4-BE49-F238E27FC236}">
                <a16:creationId xmlns:a16="http://schemas.microsoft.com/office/drawing/2014/main" id="{DD8C34C2-448E-A1F4-BB6C-FA9C884BD27C}"/>
              </a:ext>
            </a:extLst>
          </p:cNvPr>
          <p:cNvCxnSpPr>
            <a:cxnSpLocks/>
          </p:cNvCxnSpPr>
          <p:nvPr/>
        </p:nvCxnSpPr>
        <p:spPr>
          <a:xfrm flipH="1" flipV="1">
            <a:off x="5164246" y="4981762"/>
            <a:ext cx="194310" cy="245202"/>
          </a:xfrm>
          <a:prstGeom prst="straightConnector1">
            <a:avLst/>
          </a:prstGeom>
          <a:ln w="19050">
            <a:solidFill>
              <a:schemeClr val="tx1"/>
            </a:solidFill>
            <a:prstDash val="sysDash"/>
            <a:tailEnd type="triangle"/>
          </a:ln>
        </p:spPr>
        <p:style>
          <a:lnRef idx="1">
            <a:schemeClr val="dk1"/>
          </a:lnRef>
          <a:fillRef idx="0">
            <a:schemeClr val="dk1"/>
          </a:fillRef>
          <a:effectRef idx="0">
            <a:schemeClr val="dk1"/>
          </a:effectRef>
          <a:fontRef idx="minor">
            <a:schemeClr val="tx1"/>
          </a:fontRef>
        </p:style>
      </p:cxnSp>
      <p:sp>
        <p:nvSpPr>
          <p:cNvPr id="93" name="TextBox 92">
            <a:extLst>
              <a:ext uri="{FF2B5EF4-FFF2-40B4-BE49-F238E27FC236}">
                <a16:creationId xmlns:a16="http://schemas.microsoft.com/office/drawing/2014/main" id="{795F3785-C7D4-2472-166C-3FBC46394DF7}"/>
              </a:ext>
            </a:extLst>
          </p:cNvPr>
          <p:cNvSpPr txBox="1"/>
          <p:nvPr/>
        </p:nvSpPr>
        <p:spPr>
          <a:xfrm>
            <a:off x="5347240" y="5059762"/>
            <a:ext cx="678503" cy="276999"/>
          </a:xfrm>
          <a:prstGeom prst="rect">
            <a:avLst/>
          </a:prstGeom>
          <a:noFill/>
        </p:spPr>
        <p:txBody>
          <a:bodyPr wrap="square" rtlCol="0">
            <a:spAutoFit/>
          </a:bodyPr>
          <a:lstStyle/>
          <a:p>
            <a:r>
              <a:rPr lang="en-US" sz="1200" b="1" dirty="0"/>
              <a:t>Coil ID</a:t>
            </a:r>
          </a:p>
        </p:txBody>
      </p:sp>
      <p:cxnSp>
        <p:nvCxnSpPr>
          <p:cNvPr id="97" name="Straight Arrow Connector 96">
            <a:extLst>
              <a:ext uri="{FF2B5EF4-FFF2-40B4-BE49-F238E27FC236}">
                <a16:creationId xmlns:a16="http://schemas.microsoft.com/office/drawing/2014/main" id="{FF5F1CD6-0487-839F-17EE-CBA1A9D87201}"/>
              </a:ext>
            </a:extLst>
          </p:cNvPr>
          <p:cNvCxnSpPr>
            <a:cxnSpLocks/>
          </p:cNvCxnSpPr>
          <p:nvPr/>
        </p:nvCxnSpPr>
        <p:spPr>
          <a:xfrm flipV="1">
            <a:off x="3609574" y="4983066"/>
            <a:ext cx="219936" cy="220022"/>
          </a:xfrm>
          <a:prstGeom prst="straightConnector1">
            <a:avLst/>
          </a:prstGeom>
          <a:ln w="19050">
            <a:solidFill>
              <a:schemeClr val="tx1"/>
            </a:solidFill>
            <a:prstDash val="sysDash"/>
            <a:tailEnd type="triangle"/>
          </a:ln>
        </p:spPr>
        <p:style>
          <a:lnRef idx="1">
            <a:schemeClr val="dk1"/>
          </a:lnRef>
          <a:fillRef idx="0">
            <a:schemeClr val="dk1"/>
          </a:fillRef>
          <a:effectRef idx="0">
            <a:schemeClr val="dk1"/>
          </a:effectRef>
          <a:fontRef idx="minor">
            <a:schemeClr val="tx1"/>
          </a:fontRef>
        </p:style>
      </p:cxnSp>
      <p:sp>
        <p:nvSpPr>
          <p:cNvPr id="99" name="TextBox 98">
            <a:extLst>
              <a:ext uri="{FF2B5EF4-FFF2-40B4-BE49-F238E27FC236}">
                <a16:creationId xmlns:a16="http://schemas.microsoft.com/office/drawing/2014/main" id="{38FEC28B-C65C-702C-B91D-99D4226912F7}"/>
              </a:ext>
            </a:extLst>
          </p:cNvPr>
          <p:cNvSpPr txBox="1"/>
          <p:nvPr/>
        </p:nvSpPr>
        <p:spPr>
          <a:xfrm>
            <a:off x="2041329" y="5198261"/>
            <a:ext cx="2345375" cy="276999"/>
          </a:xfrm>
          <a:prstGeom prst="rect">
            <a:avLst/>
          </a:prstGeom>
          <a:noFill/>
        </p:spPr>
        <p:txBody>
          <a:bodyPr wrap="square" rtlCol="0">
            <a:spAutoFit/>
          </a:bodyPr>
          <a:lstStyle/>
          <a:p>
            <a:r>
              <a:rPr lang="en-US" sz="1200" b="1" dirty="0"/>
              <a:t>Physical World Sensor ID</a:t>
            </a:r>
          </a:p>
        </p:txBody>
      </p:sp>
    </p:spTree>
    <p:extLst>
      <p:ext uri="{BB962C8B-B14F-4D97-AF65-F5344CB8AC3E}">
        <p14:creationId xmlns:p14="http://schemas.microsoft.com/office/powerpoint/2010/main" val="36916790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E4686E8-7539-BD1C-D35D-38D5B5907F2E}"/>
              </a:ext>
            </a:extLst>
          </p:cNvPr>
          <p:cNvPicPr>
            <a:picLocks noChangeAspect="1"/>
          </p:cNvPicPr>
          <p:nvPr/>
        </p:nvPicPr>
        <p:blipFill>
          <a:blip r:embed="rId2"/>
          <a:stretch>
            <a:fillRect/>
          </a:stretch>
        </p:blipFill>
        <p:spPr>
          <a:xfrm>
            <a:off x="962644" y="839341"/>
            <a:ext cx="2619048" cy="1619048"/>
          </a:xfrm>
          <a:prstGeom prst="rect">
            <a:avLst/>
          </a:prstGeom>
        </p:spPr>
      </p:pic>
      <p:pic>
        <p:nvPicPr>
          <p:cNvPr id="7" name="Picture 6">
            <a:extLst>
              <a:ext uri="{FF2B5EF4-FFF2-40B4-BE49-F238E27FC236}">
                <a16:creationId xmlns:a16="http://schemas.microsoft.com/office/drawing/2014/main" id="{4ECFD9E7-373E-3FB6-8509-711EB8F21495}"/>
              </a:ext>
            </a:extLst>
          </p:cNvPr>
          <p:cNvPicPr>
            <a:picLocks noChangeAspect="1"/>
          </p:cNvPicPr>
          <p:nvPr/>
        </p:nvPicPr>
        <p:blipFill>
          <a:blip r:embed="rId3"/>
          <a:stretch>
            <a:fillRect/>
          </a:stretch>
        </p:blipFill>
        <p:spPr>
          <a:xfrm>
            <a:off x="2890489" y="3610018"/>
            <a:ext cx="3466667" cy="2114286"/>
          </a:xfrm>
          <a:prstGeom prst="rect">
            <a:avLst/>
          </a:prstGeom>
        </p:spPr>
      </p:pic>
      <p:cxnSp>
        <p:nvCxnSpPr>
          <p:cNvPr id="8" name="Connector: Elbow 7">
            <a:extLst>
              <a:ext uri="{FF2B5EF4-FFF2-40B4-BE49-F238E27FC236}">
                <a16:creationId xmlns:a16="http://schemas.microsoft.com/office/drawing/2014/main" id="{23445F55-CEED-721D-27E7-D4A320FE2985}"/>
              </a:ext>
            </a:extLst>
          </p:cNvPr>
          <p:cNvCxnSpPr>
            <a:cxnSpLocks/>
            <a:stCxn id="31" idx="1"/>
          </p:cNvCxnSpPr>
          <p:nvPr/>
        </p:nvCxnSpPr>
        <p:spPr>
          <a:xfrm rot="10800000">
            <a:off x="1559857" y="1904697"/>
            <a:ext cx="1564080" cy="3439132"/>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14" name="Connector: Elbow 13">
            <a:extLst>
              <a:ext uri="{FF2B5EF4-FFF2-40B4-BE49-F238E27FC236}">
                <a16:creationId xmlns:a16="http://schemas.microsoft.com/office/drawing/2014/main" id="{371414A9-A62B-D9AC-E541-8EF879B9751D}"/>
              </a:ext>
            </a:extLst>
          </p:cNvPr>
          <p:cNvCxnSpPr>
            <a:cxnSpLocks/>
            <a:stCxn id="33" idx="0"/>
          </p:cNvCxnSpPr>
          <p:nvPr/>
        </p:nvCxnSpPr>
        <p:spPr>
          <a:xfrm rot="16200000" flipV="1">
            <a:off x="2221302" y="2050833"/>
            <a:ext cx="3318519" cy="2829393"/>
          </a:xfrm>
          <a:prstGeom prst="bentConnector3">
            <a:avLst>
              <a:gd name="adj1" fmla="val 50000"/>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17" name="Connector: Elbow 16">
            <a:extLst>
              <a:ext uri="{FF2B5EF4-FFF2-40B4-BE49-F238E27FC236}">
                <a16:creationId xmlns:a16="http://schemas.microsoft.com/office/drawing/2014/main" id="{3A2AA8B1-E609-46FC-484C-7FE30E64DD98}"/>
              </a:ext>
            </a:extLst>
          </p:cNvPr>
          <p:cNvCxnSpPr>
            <a:cxnSpLocks/>
            <a:endCxn id="20" idx="3"/>
          </p:cNvCxnSpPr>
          <p:nvPr/>
        </p:nvCxnSpPr>
        <p:spPr>
          <a:xfrm rot="16200000" flipV="1">
            <a:off x="1560239" y="1578281"/>
            <a:ext cx="2384622" cy="2161295"/>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A9BDB30C-FA46-1A6F-AEE0-8072301FEEA3}"/>
              </a:ext>
            </a:extLst>
          </p:cNvPr>
          <p:cNvSpPr/>
          <p:nvPr/>
        </p:nvSpPr>
        <p:spPr>
          <a:xfrm>
            <a:off x="1214147" y="1247578"/>
            <a:ext cx="457755" cy="438080"/>
          </a:xfrm>
          <a:prstGeom prst="rect">
            <a:avLst/>
          </a:prstGeom>
          <a:noFill/>
          <a:ln>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3" name="Rectangle 22">
            <a:extLst>
              <a:ext uri="{FF2B5EF4-FFF2-40B4-BE49-F238E27FC236}">
                <a16:creationId xmlns:a16="http://schemas.microsoft.com/office/drawing/2014/main" id="{6F6AE0CD-5F3B-84A6-739F-E3D5EB52FB60}"/>
              </a:ext>
            </a:extLst>
          </p:cNvPr>
          <p:cNvSpPr/>
          <p:nvPr/>
        </p:nvSpPr>
        <p:spPr>
          <a:xfrm>
            <a:off x="3581692" y="3851240"/>
            <a:ext cx="457755" cy="329564"/>
          </a:xfrm>
          <a:prstGeom prst="rect">
            <a:avLst/>
          </a:prstGeom>
          <a:noFill/>
          <a:ln>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1" name="Rectangle 30">
            <a:extLst>
              <a:ext uri="{FF2B5EF4-FFF2-40B4-BE49-F238E27FC236}">
                <a16:creationId xmlns:a16="http://schemas.microsoft.com/office/drawing/2014/main" id="{7AB5C8EB-67E5-65A8-0F57-D3A0C9D8A81E}"/>
              </a:ext>
            </a:extLst>
          </p:cNvPr>
          <p:cNvSpPr/>
          <p:nvPr/>
        </p:nvSpPr>
        <p:spPr>
          <a:xfrm>
            <a:off x="3123937" y="5124789"/>
            <a:ext cx="457755" cy="438080"/>
          </a:xfrm>
          <a:prstGeom prst="rect">
            <a:avLst/>
          </a:prstGeom>
          <a:noFill/>
          <a:ln>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33" name="Rectangle 32">
            <a:extLst>
              <a:ext uri="{FF2B5EF4-FFF2-40B4-BE49-F238E27FC236}">
                <a16:creationId xmlns:a16="http://schemas.microsoft.com/office/drawing/2014/main" id="{C94C5284-F6D3-2547-54DD-075E469B18CD}"/>
              </a:ext>
            </a:extLst>
          </p:cNvPr>
          <p:cNvSpPr/>
          <p:nvPr/>
        </p:nvSpPr>
        <p:spPr>
          <a:xfrm>
            <a:off x="5066379" y="5124789"/>
            <a:ext cx="457755" cy="438080"/>
          </a:xfrm>
          <a:prstGeom prst="rect">
            <a:avLst/>
          </a:prstGeom>
          <a:noFill/>
          <a:ln>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pic>
        <p:nvPicPr>
          <p:cNvPr id="39" name="Picture 38">
            <a:extLst>
              <a:ext uri="{FF2B5EF4-FFF2-40B4-BE49-F238E27FC236}">
                <a16:creationId xmlns:a16="http://schemas.microsoft.com/office/drawing/2014/main" id="{7AB755C9-4AE3-2E6C-66D1-0069E777276C}"/>
              </a:ext>
            </a:extLst>
          </p:cNvPr>
          <p:cNvPicPr>
            <a:picLocks noChangeAspect="1"/>
          </p:cNvPicPr>
          <p:nvPr/>
        </p:nvPicPr>
        <p:blipFill>
          <a:blip r:embed="rId4"/>
          <a:stretch>
            <a:fillRect/>
          </a:stretch>
        </p:blipFill>
        <p:spPr>
          <a:xfrm>
            <a:off x="4375654" y="851888"/>
            <a:ext cx="2361905" cy="1542857"/>
          </a:xfrm>
          <a:prstGeom prst="rect">
            <a:avLst/>
          </a:prstGeom>
        </p:spPr>
      </p:pic>
      <p:sp>
        <p:nvSpPr>
          <p:cNvPr id="40" name="Rectangle 39">
            <a:extLst>
              <a:ext uri="{FF2B5EF4-FFF2-40B4-BE49-F238E27FC236}">
                <a16:creationId xmlns:a16="http://schemas.microsoft.com/office/drawing/2014/main" id="{3A4080DB-4F1B-E594-6571-C86191FFBCDF}"/>
              </a:ext>
            </a:extLst>
          </p:cNvPr>
          <p:cNvSpPr/>
          <p:nvPr/>
        </p:nvSpPr>
        <p:spPr>
          <a:xfrm>
            <a:off x="4734602" y="1038625"/>
            <a:ext cx="457755" cy="438080"/>
          </a:xfrm>
          <a:prstGeom prst="rect">
            <a:avLst/>
          </a:prstGeom>
          <a:noFill/>
          <a:ln>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41" name="Connector: Elbow 40">
            <a:extLst>
              <a:ext uri="{FF2B5EF4-FFF2-40B4-BE49-F238E27FC236}">
                <a16:creationId xmlns:a16="http://schemas.microsoft.com/office/drawing/2014/main" id="{F4DAFB7B-795C-A3D9-DA8E-8357A819F5A2}"/>
              </a:ext>
            </a:extLst>
          </p:cNvPr>
          <p:cNvCxnSpPr>
            <a:cxnSpLocks/>
            <a:endCxn id="40" idx="1"/>
          </p:cNvCxnSpPr>
          <p:nvPr/>
        </p:nvCxnSpPr>
        <p:spPr>
          <a:xfrm flipV="1">
            <a:off x="3810569" y="1257665"/>
            <a:ext cx="924033" cy="208952"/>
          </a:xfrm>
          <a:prstGeom prst="bentConnector3">
            <a:avLst>
              <a:gd name="adj1" fmla="val 50000"/>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28E93172-7158-5DCC-9314-AD5B95896FD7}"/>
              </a:ext>
            </a:extLst>
          </p:cNvPr>
          <p:cNvSpPr txBox="1"/>
          <p:nvPr/>
        </p:nvSpPr>
        <p:spPr>
          <a:xfrm>
            <a:off x="3880561" y="2571774"/>
            <a:ext cx="854041" cy="646331"/>
          </a:xfrm>
          <a:prstGeom prst="rect">
            <a:avLst/>
          </a:prstGeom>
          <a:noFill/>
        </p:spPr>
        <p:txBody>
          <a:bodyPr wrap="square" rtlCol="0">
            <a:spAutoFit/>
          </a:bodyPr>
          <a:lstStyle/>
          <a:p>
            <a:r>
              <a:rPr lang="en-US" sz="1200" b="1" dirty="0"/>
              <a:t>Junction entrance </a:t>
            </a:r>
          </a:p>
          <a:p>
            <a:r>
              <a:rPr lang="en-US" sz="1200" b="1" dirty="0"/>
              <a:t>signal </a:t>
            </a:r>
            <a:endParaRPr lang="en-SG" sz="1200" b="1" dirty="0"/>
          </a:p>
        </p:txBody>
      </p:sp>
      <p:sp>
        <p:nvSpPr>
          <p:cNvPr id="46" name="TextBox 45">
            <a:extLst>
              <a:ext uri="{FF2B5EF4-FFF2-40B4-BE49-F238E27FC236}">
                <a16:creationId xmlns:a16="http://schemas.microsoft.com/office/drawing/2014/main" id="{ADAEF44D-E609-E2EF-3895-BA982D7FF8FA}"/>
              </a:ext>
            </a:extLst>
          </p:cNvPr>
          <p:cNvSpPr txBox="1"/>
          <p:nvPr/>
        </p:nvSpPr>
        <p:spPr>
          <a:xfrm>
            <a:off x="886737" y="599533"/>
            <a:ext cx="3420844" cy="307777"/>
          </a:xfrm>
          <a:prstGeom prst="rect">
            <a:avLst/>
          </a:prstGeom>
          <a:noFill/>
        </p:spPr>
        <p:txBody>
          <a:bodyPr wrap="square" rtlCol="0">
            <a:spAutoFit/>
          </a:bodyPr>
          <a:lstStyle/>
          <a:p>
            <a:r>
              <a:rPr lang="en-US" sz="1400" b="1" dirty="0">
                <a:solidFill>
                  <a:schemeClr val="accent1">
                    <a:lumMod val="75000"/>
                  </a:schemeClr>
                </a:solidFill>
              </a:rPr>
              <a:t>Physical World Simulation Junction</a:t>
            </a:r>
          </a:p>
        </p:txBody>
      </p:sp>
      <p:sp>
        <p:nvSpPr>
          <p:cNvPr id="47" name="TextBox 46">
            <a:extLst>
              <a:ext uri="{FF2B5EF4-FFF2-40B4-BE49-F238E27FC236}">
                <a16:creationId xmlns:a16="http://schemas.microsoft.com/office/drawing/2014/main" id="{81332DE2-A00C-8E86-F290-BC405E75A828}"/>
              </a:ext>
            </a:extLst>
          </p:cNvPr>
          <p:cNvSpPr txBox="1"/>
          <p:nvPr/>
        </p:nvSpPr>
        <p:spPr>
          <a:xfrm>
            <a:off x="4307581" y="587219"/>
            <a:ext cx="2351463" cy="307777"/>
          </a:xfrm>
          <a:prstGeom prst="rect">
            <a:avLst/>
          </a:prstGeom>
          <a:noFill/>
        </p:spPr>
        <p:txBody>
          <a:bodyPr wrap="square" rtlCol="0">
            <a:spAutoFit/>
          </a:bodyPr>
          <a:lstStyle/>
          <a:p>
            <a:r>
              <a:rPr lang="en-US" sz="1400" b="1" dirty="0">
                <a:solidFill>
                  <a:schemeClr val="accent1">
                    <a:lumMod val="75000"/>
                  </a:schemeClr>
                </a:solidFill>
              </a:rPr>
              <a:t>Management HMI</a:t>
            </a:r>
          </a:p>
        </p:txBody>
      </p:sp>
      <p:sp>
        <p:nvSpPr>
          <p:cNvPr id="48" name="TextBox 47">
            <a:extLst>
              <a:ext uri="{FF2B5EF4-FFF2-40B4-BE49-F238E27FC236}">
                <a16:creationId xmlns:a16="http://schemas.microsoft.com/office/drawing/2014/main" id="{C5780874-ED35-AA16-1ADD-1463FD61D4B2}"/>
              </a:ext>
            </a:extLst>
          </p:cNvPr>
          <p:cNvSpPr txBox="1"/>
          <p:nvPr/>
        </p:nvSpPr>
        <p:spPr>
          <a:xfrm>
            <a:off x="5375271" y="3364454"/>
            <a:ext cx="1165290" cy="307777"/>
          </a:xfrm>
          <a:prstGeom prst="rect">
            <a:avLst/>
          </a:prstGeom>
          <a:noFill/>
        </p:spPr>
        <p:txBody>
          <a:bodyPr wrap="square" rtlCol="0">
            <a:spAutoFit/>
          </a:bodyPr>
          <a:lstStyle/>
          <a:p>
            <a:r>
              <a:rPr lang="en-US" sz="1400" b="1" dirty="0">
                <a:solidFill>
                  <a:schemeClr val="accent1">
                    <a:lumMod val="75000"/>
                  </a:schemeClr>
                </a:solidFill>
              </a:rPr>
              <a:t>Signal HMI</a:t>
            </a:r>
          </a:p>
        </p:txBody>
      </p:sp>
      <p:sp>
        <p:nvSpPr>
          <p:cNvPr id="49" name="TextBox 48">
            <a:extLst>
              <a:ext uri="{FF2B5EF4-FFF2-40B4-BE49-F238E27FC236}">
                <a16:creationId xmlns:a16="http://schemas.microsoft.com/office/drawing/2014/main" id="{F1E5B99D-8AFF-7513-BFB3-4B95A5BC38AA}"/>
              </a:ext>
            </a:extLst>
          </p:cNvPr>
          <p:cNvSpPr txBox="1"/>
          <p:nvPr/>
        </p:nvSpPr>
        <p:spPr>
          <a:xfrm>
            <a:off x="2465864" y="3017696"/>
            <a:ext cx="1266999" cy="461665"/>
          </a:xfrm>
          <a:prstGeom prst="rect">
            <a:avLst/>
          </a:prstGeom>
          <a:noFill/>
        </p:spPr>
        <p:txBody>
          <a:bodyPr wrap="square" rtlCol="0">
            <a:spAutoFit/>
          </a:bodyPr>
          <a:lstStyle/>
          <a:p>
            <a:r>
              <a:rPr lang="en-US" sz="1200" b="1" dirty="0"/>
              <a:t>Junction lock sensor </a:t>
            </a:r>
            <a:endParaRPr lang="en-SG" sz="1200" b="1" dirty="0"/>
          </a:p>
        </p:txBody>
      </p:sp>
      <p:sp>
        <p:nvSpPr>
          <p:cNvPr id="50" name="TextBox 49">
            <a:extLst>
              <a:ext uri="{FF2B5EF4-FFF2-40B4-BE49-F238E27FC236}">
                <a16:creationId xmlns:a16="http://schemas.microsoft.com/office/drawing/2014/main" id="{63E67E2C-EF90-B12F-CE4A-D0BF9C3607AA}"/>
              </a:ext>
            </a:extLst>
          </p:cNvPr>
          <p:cNvSpPr txBox="1"/>
          <p:nvPr/>
        </p:nvSpPr>
        <p:spPr>
          <a:xfrm>
            <a:off x="1006777" y="5370353"/>
            <a:ext cx="2047250" cy="276999"/>
          </a:xfrm>
          <a:prstGeom prst="rect">
            <a:avLst/>
          </a:prstGeom>
          <a:noFill/>
        </p:spPr>
        <p:txBody>
          <a:bodyPr wrap="square" rtlCol="0">
            <a:spAutoFit/>
          </a:bodyPr>
          <a:lstStyle/>
          <a:p>
            <a:r>
              <a:rPr lang="en-US" sz="1200" b="1" dirty="0"/>
              <a:t>Junction Release sensor </a:t>
            </a:r>
            <a:endParaRPr lang="en-SG" sz="1200" b="1" dirty="0"/>
          </a:p>
        </p:txBody>
      </p:sp>
      <p:pic>
        <p:nvPicPr>
          <p:cNvPr id="52" name="Picture 51">
            <a:extLst>
              <a:ext uri="{FF2B5EF4-FFF2-40B4-BE49-F238E27FC236}">
                <a16:creationId xmlns:a16="http://schemas.microsoft.com/office/drawing/2014/main" id="{516DA43C-8B7F-BADC-3DD8-CB7661AA83FD}"/>
              </a:ext>
            </a:extLst>
          </p:cNvPr>
          <p:cNvPicPr>
            <a:picLocks noChangeAspect="1"/>
          </p:cNvPicPr>
          <p:nvPr/>
        </p:nvPicPr>
        <p:blipFill>
          <a:blip r:embed="rId5"/>
          <a:stretch>
            <a:fillRect/>
          </a:stretch>
        </p:blipFill>
        <p:spPr>
          <a:xfrm>
            <a:off x="7143409" y="2870291"/>
            <a:ext cx="2733333" cy="1190476"/>
          </a:xfrm>
          <a:prstGeom prst="rect">
            <a:avLst/>
          </a:prstGeom>
        </p:spPr>
      </p:pic>
      <p:sp>
        <p:nvSpPr>
          <p:cNvPr id="53" name="TextBox 52">
            <a:extLst>
              <a:ext uri="{FF2B5EF4-FFF2-40B4-BE49-F238E27FC236}">
                <a16:creationId xmlns:a16="http://schemas.microsoft.com/office/drawing/2014/main" id="{19981A53-FA86-57F2-F438-F2F3BA4AA74E}"/>
              </a:ext>
            </a:extLst>
          </p:cNvPr>
          <p:cNvSpPr txBox="1"/>
          <p:nvPr/>
        </p:nvSpPr>
        <p:spPr>
          <a:xfrm>
            <a:off x="8385729" y="2310164"/>
            <a:ext cx="2134369" cy="523220"/>
          </a:xfrm>
          <a:prstGeom prst="rect">
            <a:avLst/>
          </a:prstGeom>
          <a:noFill/>
        </p:spPr>
        <p:txBody>
          <a:bodyPr wrap="square" rtlCol="0">
            <a:spAutoFit/>
          </a:bodyPr>
          <a:lstStyle/>
          <a:p>
            <a:r>
              <a:rPr lang="en-US" sz="1400" b="1" dirty="0">
                <a:solidFill>
                  <a:schemeClr val="accent1">
                    <a:lumMod val="75000"/>
                  </a:schemeClr>
                </a:solidFill>
              </a:rPr>
              <a:t>Physical World Simulation Station</a:t>
            </a:r>
          </a:p>
        </p:txBody>
      </p:sp>
      <p:sp>
        <p:nvSpPr>
          <p:cNvPr id="54" name="Rectangle 53">
            <a:extLst>
              <a:ext uri="{FF2B5EF4-FFF2-40B4-BE49-F238E27FC236}">
                <a16:creationId xmlns:a16="http://schemas.microsoft.com/office/drawing/2014/main" id="{271316E5-0339-7BFB-A519-1BB4035AAF74}"/>
              </a:ext>
            </a:extLst>
          </p:cNvPr>
          <p:cNvSpPr/>
          <p:nvPr/>
        </p:nvSpPr>
        <p:spPr>
          <a:xfrm>
            <a:off x="8156852" y="3314555"/>
            <a:ext cx="228878" cy="438080"/>
          </a:xfrm>
          <a:prstGeom prst="rect">
            <a:avLst/>
          </a:prstGeom>
          <a:noFill/>
          <a:ln>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55" name="Connector: Elbow 54">
            <a:extLst>
              <a:ext uri="{FF2B5EF4-FFF2-40B4-BE49-F238E27FC236}">
                <a16:creationId xmlns:a16="http://schemas.microsoft.com/office/drawing/2014/main" id="{7FCB7612-8BDF-4686-5FDD-CAAD4FFBED14}"/>
              </a:ext>
            </a:extLst>
          </p:cNvPr>
          <p:cNvCxnSpPr>
            <a:cxnSpLocks/>
            <a:stCxn id="54" idx="2"/>
          </p:cNvCxnSpPr>
          <p:nvPr/>
        </p:nvCxnSpPr>
        <p:spPr>
          <a:xfrm rot="5400000">
            <a:off x="6320277" y="3513871"/>
            <a:ext cx="1712250" cy="2189779"/>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58" name="Connector: Elbow 57">
            <a:extLst>
              <a:ext uri="{FF2B5EF4-FFF2-40B4-BE49-F238E27FC236}">
                <a16:creationId xmlns:a16="http://schemas.microsoft.com/office/drawing/2014/main" id="{F1C5B03A-ABCF-A8D1-6DEF-9E507F3C5AF2}"/>
              </a:ext>
            </a:extLst>
          </p:cNvPr>
          <p:cNvCxnSpPr>
            <a:cxnSpLocks/>
            <a:stCxn id="54" idx="0"/>
          </p:cNvCxnSpPr>
          <p:nvPr/>
        </p:nvCxnSpPr>
        <p:spPr>
          <a:xfrm rot="16200000" flipV="1">
            <a:off x="6509615" y="1552879"/>
            <a:ext cx="2066975" cy="1456378"/>
          </a:xfrm>
          <a:prstGeom prst="bentConnector3">
            <a:avLst>
              <a:gd name="adj1" fmla="val 100484"/>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7BFA6E5C-1B58-8B88-CD05-5C9C392157B2}"/>
              </a:ext>
            </a:extLst>
          </p:cNvPr>
          <p:cNvSpPr txBox="1"/>
          <p:nvPr/>
        </p:nvSpPr>
        <p:spPr>
          <a:xfrm>
            <a:off x="6886175" y="4950329"/>
            <a:ext cx="1442336" cy="461665"/>
          </a:xfrm>
          <a:prstGeom prst="rect">
            <a:avLst/>
          </a:prstGeom>
          <a:noFill/>
        </p:spPr>
        <p:txBody>
          <a:bodyPr wrap="square" rtlCol="0">
            <a:spAutoFit/>
          </a:bodyPr>
          <a:lstStyle/>
          <a:p>
            <a:r>
              <a:rPr lang="en-US" sz="1200" b="1" dirty="0"/>
              <a:t>Station entrance signal</a:t>
            </a:r>
            <a:endParaRPr lang="en-SG" sz="1200" b="1" dirty="0"/>
          </a:p>
        </p:txBody>
      </p:sp>
      <p:sp>
        <p:nvSpPr>
          <p:cNvPr id="63" name="TextBox 62">
            <a:extLst>
              <a:ext uri="{FF2B5EF4-FFF2-40B4-BE49-F238E27FC236}">
                <a16:creationId xmlns:a16="http://schemas.microsoft.com/office/drawing/2014/main" id="{1376D29D-A6FB-3D65-9DAC-9F9227A65BA3}"/>
              </a:ext>
            </a:extLst>
          </p:cNvPr>
          <p:cNvSpPr txBox="1"/>
          <p:nvPr/>
        </p:nvSpPr>
        <p:spPr>
          <a:xfrm>
            <a:off x="5922195" y="2703678"/>
            <a:ext cx="974548" cy="461665"/>
          </a:xfrm>
          <a:prstGeom prst="rect">
            <a:avLst/>
          </a:prstGeom>
          <a:noFill/>
        </p:spPr>
        <p:txBody>
          <a:bodyPr wrap="square" rtlCol="0">
            <a:spAutoFit/>
          </a:bodyPr>
          <a:lstStyle/>
          <a:p>
            <a:r>
              <a:rPr lang="en-US" sz="1200" b="1" dirty="0"/>
              <a:t>Station exit signal</a:t>
            </a:r>
            <a:endParaRPr lang="en-SG" sz="1200" b="1" dirty="0"/>
          </a:p>
        </p:txBody>
      </p:sp>
      <p:sp>
        <p:nvSpPr>
          <p:cNvPr id="64" name="Rectangle 63">
            <a:extLst>
              <a:ext uri="{FF2B5EF4-FFF2-40B4-BE49-F238E27FC236}">
                <a16:creationId xmlns:a16="http://schemas.microsoft.com/office/drawing/2014/main" id="{B9576E90-39B2-C59F-A472-CF4E6821E231}"/>
              </a:ext>
            </a:extLst>
          </p:cNvPr>
          <p:cNvSpPr/>
          <p:nvPr/>
        </p:nvSpPr>
        <p:spPr>
          <a:xfrm>
            <a:off x="7370599" y="3338191"/>
            <a:ext cx="228878" cy="438080"/>
          </a:xfrm>
          <a:prstGeom prst="rect">
            <a:avLst/>
          </a:prstGeom>
          <a:noFill/>
          <a:ln>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cxnSp>
        <p:nvCxnSpPr>
          <p:cNvPr id="65" name="Connector: Elbow 64">
            <a:extLst>
              <a:ext uri="{FF2B5EF4-FFF2-40B4-BE49-F238E27FC236}">
                <a16:creationId xmlns:a16="http://schemas.microsoft.com/office/drawing/2014/main" id="{FEA08738-EF8A-ABB9-EFF3-0B329AD88EB7}"/>
              </a:ext>
            </a:extLst>
          </p:cNvPr>
          <p:cNvCxnSpPr>
            <a:cxnSpLocks/>
            <a:stCxn id="64" idx="0"/>
          </p:cNvCxnSpPr>
          <p:nvPr/>
        </p:nvCxnSpPr>
        <p:spPr>
          <a:xfrm rot="16200000" flipV="1">
            <a:off x="5757492" y="1610644"/>
            <a:ext cx="1849645" cy="1605449"/>
          </a:xfrm>
          <a:prstGeom prst="bentConnector3">
            <a:avLst>
              <a:gd name="adj1" fmla="val 8706"/>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70" name="TextBox 69">
            <a:extLst>
              <a:ext uri="{FF2B5EF4-FFF2-40B4-BE49-F238E27FC236}">
                <a16:creationId xmlns:a16="http://schemas.microsoft.com/office/drawing/2014/main" id="{AC73108B-F9A9-A7D5-0D74-1ED3A28D4B5F}"/>
              </a:ext>
            </a:extLst>
          </p:cNvPr>
          <p:cNvSpPr txBox="1"/>
          <p:nvPr/>
        </p:nvSpPr>
        <p:spPr>
          <a:xfrm>
            <a:off x="7497161" y="1223945"/>
            <a:ext cx="854041" cy="646331"/>
          </a:xfrm>
          <a:prstGeom prst="rect">
            <a:avLst/>
          </a:prstGeom>
          <a:noFill/>
        </p:spPr>
        <p:txBody>
          <a:bodyPr wrap="square" rtlCol="0">
            <a:spAutoFit/>
          </a:bodyPr>
          <a:lstStyle/>
          <a:p>
            <a:r>
              <a:rPr lang="en-US" sz="1200" b="1" dirty="0"/>
              <a:t>Station entrance signal</a:t>
            </a:r>
            <a:endParaRPr lang="en-SG" sz="1200" b="1" dirty="0"/>
          </a:p>
        </p:txBody>
      </p:sp>
      <p:cxnSp>
        <p:nvCxnSpPr>
          <p:cNvPr id="71" name="Connector: Elbow 70">
            <a:extLst>
              <a:ext uri="{FF2B5EF4-FFF2-40B4-BE49-F238E27FC236}">
                <a16:creationId xmlns:a16="http://schemas.microsoft.com/office/drawing/2014/main" id="{AB0C488F-53A6-E4B9-D182-75BB4824B0E3}"/>
              </a:ext>
            </a:extLst>
          </p:cNvPr>
          <p:cNvCxnSpPr>
            <a:cxnSpLocks/>
          </p:cNvCxnSpPr>
          <p:nvPr/>
        </p:nvCxnSpPr>
        <p:spPr>
          <a:xfrm rot="16200000" flipV="1">
            <a:off x="6127095" y="1840602"/>
            <a:ext cx="1768375" cy="1440848"/>
          </a:xfrm>
          <a:prstGeom prst="bentConnector3">
            <a:avLst>
              <a:gd name="adj1" fmla="val 50000"/>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74" name="TextBox 73">
            <a:extLst>
              <a:ext uri="{FF2B5EF4-FFF2-40B4-BE49-F238E27FC236}">
                <a16:creationId xmlns:a16="http://schemas.microsoft.com/office/drawing/2014/main" id="{FE9CD78C-6F95-8405-35B4-9C2CD8FEE7BD}"/>
              </a:ext>
            </a:extLst>
          </p:cNvPr>
          <p:cNvSpPr txBox="1"/>
          <p:nvPr/>
        </p:nvSpPr>
        <p:spPr>
          <a:xfrm>
            <a:off x="6701706" y="2134990"/>
            <a:ext cx="1590910" cy="461665"/>
          </a:xfrm>
          <a:prstGeom prst="rect">
            <a:avLst/>
          </a:prstGeom>
          <a:noFill/>
        </p:spPr>
        <p:txBody>
          <a:bodyPr wrap="square" rtlCol="0">
            <a:spAutoFit/>
          </a:bodyPr>
          <a:lstStyle/>
          <a:p>
            <a:r>
              <a:rPr lang="en-US" sz="1200" b="1" dirty="0"/>
              <a:t>Station platform door state indicator </a:t>
            </a:r>
            <a:endParaRPr lang="en-SG" sz="1200" b="1" dirty="0"/>
          </a:p>
        </p:txBody>
      </p:sp>
      <p:cxnSp>
        <p:nvCxnSpPr>
          <p:cNvPr id="76" name="Connector: Elbow 75">
            <a:extLst>
              <a:ext uri="{FF2B5EF4-FFF2-40B4-BE49-F238E27FC236}">
                <a16:creationId xmlns:a16="http://schemas.microsoft.com/office/drawing/2014/main" id="{127E8C0E-F151-01CD-E1A2-75E9363F7300}"/>
              </a:ext>
            </a:extLst>
          </p:cNvPr>
          <p:cNvCxnSpPr>
            <a:cxnSpLocks/>
            <a:stCxn id="81" idx="2"/>
            <a:endCxn id="84" idx="0"/>
          </p:cNvCxnSpPr>
          <p:nvPr/>
        </p:nvCxnSpPr>
        <p:spPr>
          <a:xfrm rot="5400000">
            <a:off x="6303941" y="3365192"/>
            <a:ext cx="1211020" cy="2059722"/>
          </a:xfrm>
          <a:prstGeom prst="bentConnector3">
            <a:avLst>
              <a:gd name="adj1" fmla="val 50000"/>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81" name="Rectangle 80">
            <a:extLst>
              <a:ext uri="{FF2B5EF4-FFF2-40B4-BE49-F238E27FC236}">
                <a16:creationId xmlns:a16="http://schemas.microsoft.com/office/drawing/2014/main" id="{762C2CE6-ADA2-8282-3880-9E1B618FEBAC}"/>
              </a:ext>
            </a:extLst>
          </p:cNvPr>
          <p:cNvSpPr/>
          <p:nvPr/>
        </p:nvSpPr>
        <p:spPr>
          <a:xfrm>
            <a:off x="7824873" y="3351463"/>
            <a:ext cx="228878" cy="438080"/>
          </a:xfrm>
          <a:prstGeom prst="rect">
            <a:avLst/>
          </a:prstGeom>
          <a:noFill/>
          <a:ln>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4" name="Rectangle 83">
            <a:extLst>
              <a:ext uri="{FF2B5EF4-FFF2-40B4-BE49-F238E27FC236}">
                <a16:creationId xmlns:a16="http://schemas.microsoft.com/office/drawing/2014/main" id="{66DBFB3C-E1BA-93B2-E775-F60B89BA4F31}"/>
              </a:ext>
            </a:extLst>
          </p:cNvPr>
          <p:cNvSpPr/>
          <p:nvPr/>
        </p:nvSpPr>
        <p:spPr>
          <a:xfrm>
            <a:off x="5765151" y="5000563"/>
            <a:ext cx="228878" cy="438080"/>
          </a:xfrm>
          <a:prstGeom prst="rect">
            <a:avLst/>
          </a:prstGeom>
          <a:noFill/>
          <a:ln>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87" name="TextBox 86">
            <a:extLst>
              <a:ext uri="{FF2B5EF4-FFF2-40B4-BE49-F238E27FC236}">
                <a16:creationId xmlns:a16="http://schemas.microsoft.com/office/drawing/2014/main" id="{0E6B05A7-6F87-F359-D7E7-16A181E01DC6}"/>
              </a:ext>
            </a:extLst>
          </p:cNvPr>
          <p:cNvSpPr txBox="1"/>
          <p:nvPr/>
        </p:nvSpPr>
        <p:spPr>
          <a:xfrm>
            <a:off x="6357156" y="4358328"/>
            <a:ext cx="1442336" cy="461665"/>
          </a:xfrm>
          <a:prstGeom prst="rect">
            <a:avLst/>
          </a:prstGeom>
          <a:noFill/>
        </p:spPr>
        <p:txBody>
          <a:bodyPr wrap="square" rtlCol="0">
            <a:spAutoFit/>
          </a:bodyPr>
          <a:lstStyle/>
          <a:p>
            <a:r>
              <a:rPr lang="en-US" sz="1200" b="1" dirty="0"/>
              <a:t>Station train position sensor</a:t>
            </a:r>
            <a:endParaRPr lang="en-SG" sz="1200" b="1" dirty="0"/>
          </a:p>
        </p:txBody>
      </p:sp>
      <p:sp>
        <p:nvSpPr>
          <p:cNvPr id="88" name="TextBox 87">
            <a:extLst>
              <a:ext uri="{FF2B5EF4-FFF2-40B4-BE49-F238E27FC236}">
                <a16:creationId xmlns:a16="http://schemas.microsoft.com/office/drawing/2014/main" id="{7376F4E4-54EB-D7A3-3F47-55B7C9CAF32E}"/>
              </a:ext>
            </a:extLst>
          </p:cNvPr>
          <p:cNvSpPr txBox="1"/>
          <p:nvPr/>
        </p:nvSpPr>
        <p:spPr>
          <a:xfrm>
            <a:off x="1603542" y="3356887"/>
            <a:ext cx="1229371" cy="646331"/>
          </a:xfrm>
          <a:prstGeom prst="rect">
            <a:avLst/>
          </a:prstGeom>
          <a:noFill/>
        </p:spPr>
        <p:txBody>
          <a:bodyPr wrap="square" rtlCol="0">
            <a:spAutoFit/>
          </a:bodyPr>
          <a:lstStyle/>
          <a:p>
            <a:r>
              <a:rPr lang="en-US" sz="1200" b="1" dirty="0"/>
              <a:t>Junction entrance lock trigger on link</a:t>
            </a:r>
            <a:endParaRPr lang="en-SG" sz="1200" b="1" dirty="0"/>
          </a:p>
        </p:txBody>
      </p:sp>
      <p:cxnSp>
        <p:nvCxnSpPr>
          <p:cNvPr id="89" name="Connector: Elbow 88">
            <a:extLst>
              <a:ext uri="{FF2B5EF4-FFF2-40B4-BE49-F238E27FC236}">
                <a16:creationId xmlns:a16="http://schemas.microsoft.com/office/drawing/2014/main" id="{568D51F2-A0B0-C451-04AC-8530C66BD34D}"/>
              </a:ext>
            </a:extLst>
          </p:cNvPr>
          <p:cNvCxnSpPr>
            <a:cxnSpLocks/>
            <a:stCxn id="88" idx="2"/>
          </p:cNvCxnSpPr>
          <p:nvPr/>
        </p:nvCxnSpPr>
        <p:spPr>
          <a:xfrm rot="16200000" flipH="1">
            <a:off x="3111065" y="3110381"/>
            <a:ext cx="371754" cy="2157428"/>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94" name="TextBox 93">
            <a:extLst>
              <a:ext uri="{FF2B5EF4-FFF2-40B4-BE49-F238E27FC236}">
                <a16:creationId xmlns:a16="http://schemas.microsoft.com/office/drawing/2014/main" id="{118A50D6-C172-F9A9-EFE8-09AA56EBBD69}"/>
              </a:ext>
            </a:extLst>
          </p:cNvPr>
          <p:cNvSpPr txBox="1"/>
          <p:nvPr/>
        </p:nvSpPr>
        <p:spPr>
          <a:xfrm>
            <a:off x="1666877" y="4410547"/>
            <a:ext cx="1229371" cy="646331"/>
          </a:xfrm>
          <a:prstGeom prst="rect">
            <a:avLst/>
          </a:prstGeom>
          <a:noFill/>
        </p:spPr>
        <p:txBody>
          <a:bodyPr wrap="square" rtlCol="0">
            <a:spAutoFit/>
          </a:bodyPr>
          <a:lstStyle/>
          <a:p>
            <a:r>
              <a:rPr lang="en-US" sz="1200" b="1" dirty="0"/>
              <a:t>Junction entrance lock trigger off link</a:t>
            </a:r>
            <a:endParaRPr lang="en-SG" sz="1200" b="1" dirty="0"/>
          </a:p>
        </p:txBody>
      </p:sp>
      <p:cxnSp>
        <p:nvCxnSpPr>
          <p:cNvPr id="95" name="Straight Arrow Connector 94">
            <a:extLst>
              <a:ext uri="{FF2B5EF4-FFF2-40B4-BE49-F238E27FC236}">
                <a16:creationId xmlns:a16="http://schemas.microsoft.com/office/drawing/2014/main" id="{0517499D-4F0D-C629-5216-65AB900C0064}"/>
              </a:ext>
            </a:extLst>
          </p:cNvPr>
          <p:cNvCxnSpPr>
            <a:cxnSpLocks/>
          </p:cNvCxnSpPr>
          <p:nvPr/>
        </p:nvCxnSpPr>
        <p:spPr>
          <a:xfrm>
            <a:off x="2750669" y="4733820"/>
            <a:ext cx="797892" cy="0"/>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080749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A screenshot of a computer&#10;&#10;AI-generated content may be incorrect.">
            <a:extLst>
              <a:ext uri="{FF2B5EF4-FFF2-40B4-BE49-F238E27FC236}">
                <a16:creationId xmlns:a16="http://schemas.microsoft.com/office/drawing/2014/main" id="{D98637F3-56E1-3432-E655-9A520802507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1171" y="564991"/>
            <a:ext cx="9927791" cy="5686523"/>
          </a:xfrm>
          <a:prstGeom prst="rect">
            <a:avLst/>
          </a:prstGeom>
        </p:spPr>
      </p:pic>
      <p:cxnSp>
        <p:nvCxnSpPr>
          <p:cNvPr id="6" name="Straight Arrow Connector 5">
            <a:extLst>
              <a:ext uri="{FF2B5EF4-FFF2-40B4-BE49-F238E27FC236}">
                <a16:creationId xmlns:a16="http://schemas.microsoft.com/office/drawing/2014/main" id="{559E8AF7-A5AB-E7F6-16A1-7B37B1B66AF3}"/>
              </a:ext>
            </a:extLst>
          </p:cNvPr>
          <p:cNvCxnSpPr>
            <a:cxnSpLocks/>
          </p:cNvCxnSpPr>
          <p:nvPr/>
        </p:nvCxnSpPr>
        <p:spPr>
          <a:xfrm>
            <a:off x="8255426" y="402127"/>
            <a:ext cx="0" cy="1618373"/>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7" name="TextBox 6">
            <a:extLst>
              <a:ext uri="{FF2B5EF4-FFF2-40B4-BE49-F238E27FC236}">
                <a16:creationId xmlns:a16="http://schemas.microsoft.com/office/drawing/2014/main" id="{E8FD3633-E891-3662-771F-3007E87ECCFA}"/>
              </a:ext>
            </a:extLst>
          </p:cNvPr>
          <p:cNvSpPr txBox="1"/>
          <p:nvPr/>
        </p:nvSpPr>
        <p:spPr>
          <a:xfrm>
            <a:off x="7457609" y="24243"/>
            <a:ext cx="1909535" cy="430887"/>
          </a:xfrm>
          <a:prstGeom prst="rect">
            <a:avLst/>
          </a:prstGeom>
          <a:noFill/>
        </p:spPr>
        <p:txBody>
          <a:bodyPr wrap="square" rtlCol="0">
            <a:spAutoFit/>
          </a:bodyPr>
          <a:lstStyle/>
          <a:p>
            <a:r>
              <a:rPr lang="en-US" sz="1100" b="1" dirty="0"/>
              <a:t>Junction block sensor link </a:t>
            </a:r>
          </a:p>
          <a:p>
            <a:r>
              <a:rPr lang="en-US" sz="1100" b="1" dirty="0"/>
              <a:t>[</a:t>
            </a:r>
            <a:r>
              <a:rPr lang="en-US" sz="1100" b="1" dirty="0">
                <a:solidFill>
                  <a:srgbClr val="C00000"/>
                </a:solidFill>
              </a:rPr>
              <a:t>Red dash line</a:t>
            </a:r>
            <a:r>
              <a:rPr lang="en-US" sz="1100" b="1" dirty="0"/>
              <a:t>] </a:t>
            </a:r>
            <a:endParaRPr lang="en-SG" sz="1100" b="1" dirty="0"/>
          </a:p>
        </p:txBody>
      </p:sp>
      <p:cxnSp>
        <p:nvCxnSpPr>
          <p:cNvPr id="9" name="Straight Arrow Connector 8">
            <a:extLst>
              <a:ext uri="{FF2B5EF4-FFF2-40B4-BE49-F238E27FC236}">
                <a16:creationId xmlns:a16="http://schemas.microsoft.com/office/drawing/2014/main" id="{D0D63071-D909-96D4-7745-58E103626F36}"/>
              </a:ext>
            </a:extLst>
          </p:cNvPr>
          <p:cNvCxnSpPr>
            <a:cxnSpLocks/>
          </p:cNvCxnSpPr>
          <p:nvPr/>
        </p:nvCxnSpPr>
        <p:spPr>
          <a:xfrm>
            <a:off x="9924207" y="434727"/>
            <a:ext cx="0" cy="1088004"/>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10" name="TextBox 9">
            <a:extLst>
              <a:ext uri="{FF2B5EF4-FFF2-40B4-BE49-F238E27FC236}">
                <a16:creationId xmlns:a16="http://schemas.microsoft.com/office/drawing/2014/main" id="{FEF9993F-8920-0DF1-66F1-4BE0EC0F86AC}"/>
              </a:ext>
            </a:extLst>
          </p:cNvPr>
          <p:cNvSpPr txBox="1"/>
          <p:nvPr/>
        </p:nvSpPr>
        <p:spPr>
          <a:xfrm>
            <a:off x="10714918" y="1124529"/>
            <a:ext cx="1401122" cy="600164"/>
          </a:xfrm>
          <a:prstGeom prst="rect">
            <a:avLst/>
          </a:prstGeom>
          <a:noFill/>
        </p:spPr>
        <p:txBody>
          <a:bodyPr wrap="square" rtlCol="0">
            <a:spAutoFit/>
          </a:bodyPr>
          <a:lstStyle/>
          <a:p>
            <a:r>
              <a:rPr lang="en-US" sz="1100" b="1" dirty="0"/>
              <a:t>Junction release sensor link  </a:t>
            </a:r>
          </a:p>
          <a:p>
            <a:r>
              <a:rPr lang="en-US" sz="1100" b="1" dirty="0"/>
              <a:t>[</a:t>
            </a:r>
            <a:r>
              <a:rPr lang="en-US" sz="1100" b="1" dirty="0">
                <a:solidFill>
                  <a:schemeClr val="accent6">
                    <a:lumMod val="75000"/>
                  </a:schemeClr>
                </a:solidFill>
              </a:rPr>
              <a:t>Green dash line</a:t>
            </a:r>
            <a:r>
              <a:rPr lang="en-US" sz="1100" b="1" dirty="0"/>
              <a:t>] </a:t>
            </a:r>
            <a:endParaRPr lang="en-SG" sz="1100" b="1" dirty="0"/>
          </a:p>
        </p:txBody>
      </p:sp>
      <p:cxnSp>
        <p:nvCxnSpPr>
          <p:cNvPr id="13" name="Straight Arrow Connector 12">
            <a:extLst>
              <a:ext uri="{FF2B5EF4-FFF2-40B4-BE49-F238E27FC236}">
                <a16:creationId xmlns:a16="http://schemas.microsoft.com/office/drawing/2014/main" id="{1D0FE3C1-E8BF-2180-B192-E49C4FE9598B}"/>
              </a:ext>
            </a:extLst>
          </p:cNvPr>
          <p:cNvCxnSpPr>
            <a:cxnSpLocks/>
          </p:cNvCxnSpPr>
          <p:nvPr/>
        </p:nvCxnSpPr>
        <p:spPr>
          <a:xfrm>
            <a:off x="3093752" y="472288"/>
            <a:ext cx="0" cy="1123982"/>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14" name="TextBox 13">
            <a:extLst>
              <a:ext uri="{FF2B5EF4-FFF2-40B4-BE49-F238E27FC236}">
                <a16:creationId xmlns:a16="http://schemas.microsoft.com/office/drawing/2014/main" id="{3A3E0A93-A7F4-8648-3F21-C3D8030A214F}"/>
              </a:ext>
            </a:extLst>
          </p:cNvPr>
          <p:cNvSpPr txBox="1"/>
          <p:nvPr/>
        </p:nvSpPr>
        <p:spPr>
          <a:xfrm>
            <a:off x="5843539" y="41400"/>
            <a:ext cx="1535350" cy="430887"/>
          </a:xfrm>
          <a:prstGeom prst="rect">
            <a:avLst/>
          </a:prstGeom>
          <a:noFill/>
        </p:spPr>
        <p:txBody>
          <a:bodyPr wrap="square" rtlCol="0">
            <a:spAutoFit/>
          </a:bodyPr>
          <a:lstStyle/>
          <a:p>
            <a:r>
              <a:rPr lang="en-US" sz="1100" b="1" dirty="0"/>
              <a:t>Junction block signal [</a:t>
            </a:r>
            <a:r>
              <a:rPr lang="en-US" sz="1100" b="1" dirty="0">
                <a:solidFill>
                  <a:srgbClr val="FF0000"/>
                </a:solidFill>
              </a:rPr>
              <a:t>Red: Block</a:t>
            </a:r>
            <a:r>
              <a:rPr lang="en-US" sz="1100" b="1" dirty="0"/>
              <a:t>] </a:t>
            </a:r>
            <a:endParaRPr lang="en-SG" sz="1100" b="1" dirty="0"/>
          </a:p>
        </p:txBody>
      </p:sp>
      <p:cxnSp>
        <p:nvCxnSpPr>
          <p:cNvPr id="15" name="Straight Arrow Connector 14">
            <a:extLst>
              <a:ext uri="{FF2B5EF4-FFF2-40B4-BE49-F238E27FC236}">
                <a16:creationId xmlns:a16="http://schemas.microsoft.com/office/drawing/2014/main" id="{25272B9E-4F21-1965-6F04-A98C448D16BC}"/>
              </a:ext>
            </a:extLst>
          </p:cNvPr>
          <p:cNvCxnSpPr>
            <a:cxnSpLocks/>
          </p:cNvCxnSpPr>
          <p:nvPr/>
        </p:nvCxnSpPr>
        <p:spPr>
          <a:xfrm>
            <a:off x="6434038" y="413121"/>
            <a:ext cx="0" cy="1131217"/>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16" name="TextBox 15">
            <a:extLst>
              <a:ext uri="{FF2B5EF4-FFF2-40B4-BE49-F238E27FC236}">
                <a16:creationId xmlns:a16="http://schemas.microsoft.com/office/drawing/2014/main" id="{0FDE8DE0-F005-C79E-FE86-3064C3FDC412}"/>
              </a:ext>
            </a:extLst>
          </p:cNvPr>
          <p:cNvSpPr txBox="1"/>
          <p:nvPr/>
        </p:nvSpPr>
        <p:spPr>
          <a:xfrm>
            <a:off x="2649038" y="58812"/>
            <a:ext cx="1686758" cy="430887"/>
          </a:xfrm>
          <a:prstGeom prst="rect">
            <a:avLst/>
          </a:prstGeom>
          <a:noFill/>
        </p:spPr>
        <p:txBody>
          <a:bodyPr wrap="square" rtlCol="0">
            <a:spAutoFit/>
          </a:bodyPr>
          <a:lstStyle/>
          <a:p>
            <a:r>
              <a:rPr lang="en-US" sz="1100" b="1" dirty="0"/>
              <a:t>Junction block signal [</a:t>
            </a:r>
            <a:r>
              <a:rPr lang="en-US" sz="1100" b="1" dirty="0">
                <a:solidFill>
                  <a:schemeClr val="accent6">
                    <a:lumMod val="75000"/>
                  </a:schemeClr>
                </a:solidFill>
              </a:rPr>
              <a:t>Green: Release</a:t>
            </a:r>
            <a:r>
              <a:rPr lang="en-US" sz="1100" b="1" dirty="0"/>
              <a:t>] </a:t>
            </a:r>
            <a:endParaRPr lang="en-SG" sz="1100" b="1" dirty="0"/>
          </a:p>
        </p:txBody>
      </p:sp>
      <p:cxnSp>
        <p:nvCxnSpPr>
          <p:cNvPr id="17" name="Straight Arrow Connector 16">
            <a:extLst>
              <a:ext uri="{FF2B5EF4-FFF2-40B4-BE49-F238E27FC236}">
                <a16:creationId xmlns:a16="http://schemas.microsoft.com/office/drawing/2014/main" id="{F12109AA-6230-E39E-755E-DB4FE9F5D16F}"/>
              </a:ext>
            </a:extLst>
          </p:cNvPr>
          <p:cNvCxnSpPr>
            <a:cxnSpLocks/>
          </p:cNvCxnSpPr>
          <p:nvPr/>
        </p:nvCxnSpPr>
        <p:spPr>
          <a:xfrm>
            <a:off x="4773007" y="489699"/>
            <a:ext cx="0" cy="2785256"/>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18" name="TextBox 17">
            <a:extLst>
              <a:ext uri="{FF2B5EF4-FFF2-40B4-BE49-F238E27FC236}">
                <a16:creationId xmlns:a16="http://schemas.microsoft.com/office/drawing/2014/main" id="{11E77651-6560-899F-473D-16594506AE15}"/>
              </a:ext>
            </a:extLst>
          </p:cNvPr>
          <p:cNvSpPr txBox="1"/>
          <p:nvPr/>
        </p:nvSpPr>
        <p:spPr>
          <a:xfrm>
            <a:off x="4183817" y="46438"/>
            <a:ext cx="2245351" cy="430887"/>
          </a:xfrm>
          <a:prstGeom prst="rect">
            <a:avLst/>
          </a:prstGeom>
          <a:noFill/>
        </p:spPr>
        <p:txBody>
          <a:bodyPr wrap="square" rtlCol="0">
            <a:spAutoFit/>
          </a:bodyPr>
          <a:lstStyle/>
          <a:p>
            <a:r>
              <a:rPr lang="en-US" sz="1100" b="1" dirty="0"/>
              <a:t>Junction release sensor </a:t>
            </a:r>
          </a:p>
          <a:p>
            <a:r>
              <a:rPr lang="en-US" sz="1100" b="1" dirty="0"/>
              <a:t>[</a:t>
            </a:r>
            <a:r>
              <a:rPr lang="en-US" sz="1100" b="1" dirty="0">
                <a:solidFill>
                  <a:schemeClr val="tx2">
                    <a:lumMod val="75000"/>
                    <a:lumOff val="25000"/>
                  </a:schemeClr>
                </a:solidFill>
              </a:rPr>
              <a:t>Blue: triggered</a:t>
            </a:r>
            <a:r>
              <a:rPr lang="en-US" sz="1100" b="1" dirty="0"/>
              <a:t>] </a:t>
            </a:r>
            <a:endParaRPr lang="en-SG" sz="1100" b="1" dirty="0"/>
          </a:p>
        </p:txBody>
      </p:sp>
      <p:sp>
        <p:nvSpPr>
          <p:cNvPr id="23" name="TextBox 22">
            <a:extLst>
              <a:ext uri="{FF2B5EF4-FFF2-40B4-BE49-F238E27FC236}">
                <a16:creationId xmlns:a16="http://schemas.microsoft.com/office/drawing/2014/main" id="{C10593CE-CCCA-5EEB-FF8C-946C164FE0E5}"/>
              </a:ext>
            </a:extLst>
          </p:cNvPr>
          <p:cNvSpPr txBox="1"/>
          <p:nvPr/>
        </p:nvSpPr>
        <p:spPr>
          <a:xfrm>
            <a:off x="10749722" y="2080321"/>
            <a:ext cx="1366318" cy="600164"/>
          </a:xfrm>
          <a:prstGeom prst="rect">
            <a:avLst/>
          </a:prstGeom>
          <a:noFill/>
        </p:spPr>
        <p:txBody>
          <a:bodyPr wrap="square" rtlCol="0">
            <a:spAutoFit/>
          </a:bodyPr>
          <a:lstStyle/>
          <a:p>
            <a:r>
              <a:rPr lang="en-US" sz="1100" b="1" dirty="0"/>
              <a:t>Junction block sensor</a:t>
            </a:r>
          </a:p>
          <a:p>
            <a:r>
              <a:rPr lang="en-US" sz="1100" b="1" dirty="0"/>
              <a:t>[</a:t>
            </a:r>
            <a:r>
              <a:rPr lang="en-US" sz="1100" b="1" dirty="0">
                <a:solidFill>
                  <a:schemeClr val="tx2">
                    <a:lumMod val="75000"/>
                    <a:lumOff val="25000"/>
                  </a:schemeClr>
                </a:solidFill>
              </a:rPr>
              <a:t>Blue: triggered</a:t>
            </a:r>
            <a:r>
              <a:rPr lang="en-US" sz="1100" b="1" dirty="0"/>
              <a:t>] </a:t>
            </a:r>
            <a:endParaRPr lang="en-SG" sz="1100" b="1" dirty="0"/>
          </a:p>
        </p:txBody>
      </p:sp>
      <p:cxnSp>
        <p:nvCxnSpPr>
          <p:cNvPr id="24" name="Straight Arrow Connector 23">
            <a:extLst>
              <a:ext uri="{FF2B5EF4-FFF2-40B4-BE49-F238E27FC236}">
                <a16:creationId xmlns:a16="http://schemas.microsoft.com/office/drawing/2014/main" id="{AFA248A4-3E8F-52D0-598A-022E85231B94}"/>
              </a:ext>
            </a:extLst>
          </p:cNvPr>
          <p:cNvCxnSpPr>
            <a:cxnSpLocks/>
          </p:cNvCxnSpPr>
          <p:nvPr/>
        </p:nvCxnSpPr>
        <p:spPr>
          <a:xfrm>
            <a:off x="1596362" y="477802"/>
            <a:ext cx="0" cy="1066536"/>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25" name="TextBox 24">
            <a:extLst>
              <a:ext uri="{FF2B5EF4-FFF2-40B4-BE49-F238E27FC236}">
                <a16:creationId xmlns:a16="http://schemas.microsoft.com/office/drawing/2014/main" id="{A18CD37A-4D37-80FB-A5FE-6F8FA3411B67}"/>
              </a:ext>
            </a:extLst>
          </p:cNvPr>
          <p:cNvSpPr txBox="1"/>
          <p:nvPr/>
        </p:nvSpPr>
        <p:spPr>
          <a:xfrm>
            <a:off x="684613" y="41401"/>
            <a:ext cx="1974501" cy="430887"/>
          </a:xfrm>
          <a:prstGeom prst="rect">
            <a:avLst/>
          </a:prstGeom>
          <a:noFill/>
        </p:spPr>
        <p:txBody>
          <a:bodyPr wrap="square" rtlCol="0">
            <a:spAutoFit/>
          </a:bodyPr>
          <a:lstStyle/>
          <a:p>
            <a:r>
              <a:rPr lang="en-US" sz="1100" b="1" dirty="0"/>
              <a:t>Train station docking sensor [</a:t>
            </a:r>
            <a:r>
              <a:rPr lang="en-US" sz="1100" b="1" dirty="0">
                <a:solidFill>
                  <a:schemeClr val="tx1">
                    <a:lumMod val="50000"/>
                    <a:lumOff val="50000"/>
                  </a:schemeClr>
                </a:solidFill>
              </a:rPr>
              <a:t>Gray: not triggered</a:t>
            </a:r>
            <a:r>
              <a:rPr lang="en-US" sz="1100" b="1" dirty="0"/>
              <a:t>] </a:t>
            </a:r>
            <a:endParaRPr lang="en-SG" sz="1100" b="1" dirty="0"/>
          </a:p>
        </p:txBody>
      </p:sp>
      <p:sp>
        <p:nvSpPr>
          <p:cNvPr id="27" name="TextBox 26">
            <a:extLst>
              <a:ext uri="{FF2B5EF4-FFF2-40B4-BE49-F238E27FC236}">
                <a16:creationId xmlns:a16="http://schemas.microsoft.com/office/drawing/2014/main" id="{26DE6CE7-3EE4-B40A-FD35-5799F8776F93}"/>
              </a:ext>
            </a:extLst>
          </p:cNvPr>
          <p:cNvSpPr txBox="1"/>
          <p:nvPr/>
        </p:nvSpPr>
        <p:spPr>
          <a:xfrm>
            <a:off x="10699108" y="3014934"/>
            <a:ext cx="1543442" cy="600164"/>
          </a:xfrm>
          <a:prstGeom prst="rect">
            <a:avLst/>
          </a:prstGeom>
          <a:noFill/>
        </p:spPr>
        <p:txBody>
          <a:bodyPr wrap="square" rtlCol="0">
            <a:spAutoFit/>
          </a:bodyPr>
          <a:lstStyle/>
          <a:p>
            <a:r>
              <a:rPr lang="en-US" sz="1100" b="1" dirty="0"/>
              <a:t>Train station docking sensor triggered  [</a:t>
            </a:r>
            <a:r>
              <a:rPr lang="en-US" sz="1100" b="1" dirty="0">
                <a:solidFill>
                  <a:schemeClr val="tx2">
                    <a:lumMod val="75000"/>
                    <a:lumOff val="25000"/>
                  </a:schemeClr>
                </a:solidFill>
              </a:rPr>
              <a:t>Blue: triggered</a:t>
            </a:r>
            <a:r>
              <a:rPr lang="en-US" sz="1100" b="1" dirty="0"/>
              <a:t>] ] </a:t>
            </a:r>
            <a:endParaRPr lang="en-SG" sz="1100" b="1" dirty="0"/>
          </a:p>
        </p:txBody>
      </p:sp>
      <p:cxnSp>
        <p:nvCxnSpPr>
          <p:cNvPr id="30" name="Straight Arrow Connector 29">
            <a:extLst>
              <a:ext uri="{FF2B5EF4-FFF2-40B4-BE49-F238E27FC236}">
                <a16:creationId xmlns:a16="http://schemas.microsoft.com/office/drawing/2014/main" id="{8C87F444-B0E0-7E4B-9654-4CE433D71263}"/>
              </a:ext>
            </a:extLst>
          </p:cNvPr>
          <p:cNvCxnSpPr>
            <a:cxnSpLocks/>
          </p:cNvCxnSpPr>
          <p:nvPr/>
        </p:nvCxnSpPr>
        <p:spPr>
          <a:xfrm flipH="1">
            <a:off x="10222619" y="4124732"/>
            <a:ext cx="527103" cy="0"/>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32" name="TextBox 31">
            <a:extLst>
              <a:ext uri="{FF2B5EF4-FFF2-40B4-BE49-F238E27FC236}">
                <a16:creationId xmlns:a16="http://schemas.microsoft.com/office/drawing/2014/main" id="{73890307-BC4C-CFD0-5588-2D208F235E8D}"/>
              </a:ext>
            </a:extLst>
          </p:cNvPr>
          <p:cNvSpPr txBox="1"/>
          <p:nvPr/>
        </p:nvSpPr>
        <p:spPr>
          <a:xfrm>
            <a:off x="9354828" y="35283"/>
            <a:ext cx="1858930" cy="430887"/>
          </a:xfrm>
          <a:prstGeom prst="rect">
            <a:avLst/>
          </a:prstGeom>
          <a:noFill/>
        </p:spPr>
        <p:txBody>
          <a:bodyPr wrap="square" rtlCol="0">
            <a:spAutoFit/>
          </a:bodyPr>
          <a:lstStyle/>
          <a:p>
            <a:r>
              <a:rPr lang="en-US" sz="1100" b="1" dirty="0"/>
              <a:t>Train station signal [</a:t>
            </a:r>
            <a:r>
              <a:rPr lang="en-US" sz="1100" b="1" dirty="0">
                <a:solidFill>
                  <a:schemeClr val="accent6">
                    <a:lumMod val="75000"/>
                  </a:schemeClr>
                </a:solidFill>
              </a:rPr>
              <a:t>Green: Signal off </a:t>
            </a:r>
            <a:r>
              <a:rPr lang="en-US" sz="1100" b="1" dirty="0"/>
              <a:t>] </a:t>
            </a:r>
            <a:endParaRPr lang="en-SG" sz="1100" b="1" dirty="0"/>
          </a:p>
        </p:txBody>
      </p:sp>
      <p:sp>
        <p:nvSpPr>
          <p:cNvPr id="36" name="TextBox 35">
            <a:extLst>
              <a:ext uri="{FF2B5EF4-FFF2-40B4-BE49-F238E27FC236}">
                <a16:creationId xmlns:a16="http://schemas.microsoft.com/office/drawing/2014/main" id="{4523233D-A8A2-13B4-41B5-8A6AE70D3470}"/>
              </a:ext>
            </a:extLst>
          </p:cNvPr>
          <p:cNvSpPr txBox="1"/>
          <p:nvPr/>
        </p:nvSpPr>
        <p:spPr>
          <a:xfrm>
            <a:off x="10749722" y="3975553"/>
            <a:ext cx="1216075" cy="261610"/>
          </a:xfrm>
          <a:prstGeom prst="rect">
            <a:avLst/>
          </a:prstGeom>
          <a:noFill/>
        </p:spPr>
        <p:txBody>
          <a:bodyPr wrap="square" rtlCol="0">
            <a:spAutoFit/>
          </a:bodyPr>
          <a:lstStyle/>
          <a:p>
            <a:r>
              <a:rPr lang="en-US" sz="1100" b="1" dirty="0"/>
              <a:t>PLC information </a:t>
            </a:r>
            <a:endParaRPr lang="en-SG" sz="1100" b="1" dirty="0"/>
          </a:p>
        </p:txBody>
      </p:sp>
      <p:sp>
        <p:nvSpPr>
          <p:cNvPr id="41" name="TextBox 40">
            <a:extLst>
              <a:ext uri="{FF2B5EF4-FFF2-40B4-BE49-F238E27FC236}">
                <a16:creationId xmlns:a16="http://schemas.microsoft.com/office/drawing/2014/main" id="{7A8C39CA-2AEC-2C79-5CD2-0276BE4791ED}"/>
              </a:ext>
            </a:extLst>
          </p:cNvPr>
          <p:cNvSpPr txBox="1"/>
          <p:nvPr/>
        </p:nvSpPr>
        <p:spPr>
          <a:xfrm>
            <a:off x="10732802" y="4888179"/>
            <a:ext cx="1287991" cy="461665"/>
          </a:xfrm>
          <a:prstGeom prst="rect">
            <a:avLst/>
          </a:prstGeom>
          <a:noFill/>
        </p:spPr>
        <p:txBody>
          <a:bodyPr wrap="square" rtlCol="0">
            <a:spAutoFit/>
          </a:bodyPr>
          <a:lstStyle/>
          <a:p>
            <a:r>
              <a:rPr lang="en-US" sz="1100" b="1" dirty="0"/>
              <a:t>PLC coil state </a:t>
            </a:r>
          </a:p>
          <a:p>
            <a:r>
              <a:rPr lang="en-US" sz="1100" b="1" dirty="0"/>
              <a:t>[ voltage high</a:t>
            </a:r>
            <a:r>
              <a:rPr lang="en-US" sz="1200" b="1" dirty="0"/>
              <a:t>]</a:t>
            </a:r>
            <a:endParaRPr lang="en-SG" sz="1200" b="1" dirty="0"/>
          </a:p>
        </p:txBody>
      </p:sp>
      <p:cxnSp>
        <p:nvCxnSpPr>
          <p:cNvPr id="43" name="Straight Arrow Connector 42">
            <a:extLst>
              <a:ext uri="{FF2B5EF4-FFF2-40B4-BE49-F238E27FC236}">
                <a16:creationId xmlns:a16="http://schemas.microsoft.com/office/drawing/2014/main" id="{1C759319-84F2-F165-5E5B-E09420087BBB}"/>
              </a:ext>
            </a:extLst>
          </p:cNvPr>
          <p:cNvCxnSpPr>
            <a:cxnSpLocks/>
          </p:cNvCxnSpPr>
          <p:nvPr/>
        </p:nvCxnSpPr>
        <p:spPr>
          <a:xfrm flipH="1">
            <a:off x="10191677" y="4543837"/>
            <a:ext cx="558045" cy="1"/>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44" name="TextBox 43">
            <a:extLst>
              <a:ext uri="{FF2B5EF4-FFF2-40B4-BE49-F238E27FC236}">
                <a16:creationId xmlns:a16="http://schemas.microsoft.com/office/drawing/2014/main" id="{2EB1A829-31E0-2798-DD5D-348A9178427C}"/>
              </a:ext>
            </a:extLst>
          </p:cNvPr>
          <p:cNvSpPr txBox="1"/>
          <p:nvPr/>
        </p:nvSpPr>
        <p:spPr>
          <a:xfrm>
            <a:off x="10761644" y="4362078"/>
            <a:ext cx="1288442" cy="430887"/>
          </a:xfrm>
          <a:prstGeom prst="rect">
            <a:avLst/>
          </a:prstGeom>
          <a:noFill/>
        </p:spPr>
        <p:txBody>
          <a:bodyPr wrap="square" rtlCol="0">
            <a:spAutoFit/>
          </a:bodyPr>
          <a:lstStyle/>
          <a:p>
            <a:r>
              <a:rPr lang="en-US" sz="1100" b="1" dirty="0"/>
              <a:t>PLC coil state </a:t>
            </a:r>
          </a:p>
          <a:p>
            <a:r>
              <a:rPr lang="en-US" sz="1100" b="1" dirty="0"/>
              <a:t>[ voltage low]</a:t>
            </a:r>
            <a:endParaRPr lang="en-SG" sz="1100" b="1" dirty="0"/>
          </a:p>
        </p:txBody>
      </p:sp>
      <p:sp>
        <p:nvSpPr>
          <p:cNvPr id="49" name="TextBox 48">
            <a:extLst>
              <a:ext uri="{FF2B5EF4-FFF2-40B4-BE49-F238E27FC236}">
                <a16:creationId xmlns:a16="http://schemas.microsoft.com/office/drawing/2014/main" id="{A0AFCDAC-D6B4-6859-0CB4-9A6EA1B4EDEA}"/>
              </a:ext>
            </a:extLst>
          </p:cNvPr>
          <p:cNvSpPr txBox="1"/>
          <p:nvPr/>
        </p:nvSpPr>
        <p:spPr>
          <a:xfrm>
            <a:off x="1425202" y="6274046"/>
            <a:ext cx="1908838" cy="430887"/>
          </a:xfrm>
          <a:prstGeom prst="rect">
            <a:avLst/>
          </a:prstGeom>
          <a:noFill/>
        </p:spPr>
        <p:txBody>
          <a:bodyPr wrap="square" rtlCol="0">
            <a:spAutoFit/>
          </a:bodyPr>
          <a:lstStyle/>
          <a:p>
            <a:r>
              <a:rPr lang="en-US" sz="1100" b="1" dirty="0"/>
              <a:t>PLC Contact input [Physical World Sensor ID]</a:t>
            </a:r>
            <a:endParaRPr lang="en-SG" sz="1100" b="1" dirty="0"/>
          </a:p>
        </p:txBody>
      </p:sp>
      <p:sp>
        <p:nvSpPr>
          <p:cNvPr id="52" name="TextBox 51">
            <a:extLst>
              <a:ext uri="{FF2B5EF4-FFF2-40B4-BE49-F238E27FC236}">
                <a16:creationId xmlns:a16="http://schemas.microsoft.com/office/drawing/2014/main" id="{28F48971-C00D-2E27-6C3B-8D6C2CA5557C}"/>
              </a:ext>
            </a:extLst>
          </p:cNvPr>
          <p:cNvSpPr txBox="1"/>
          <p:nvPr/>
        </p:nvSpPr>
        <p:spPr>
          <a:xfrm>
            <a:off x="3222702" y="6282845"/>
            <a:ext cx="1735042" cy="430887"/>
          </a:xfrm>
          <a:prstGeom prst="rect">
            <a:avLst/>
          </a:prstGeom>
          <a:noFill/>
        </p:spPr>
        <p:txBody>
          <a:bodyPr wrap="square" rtlCol="0">
            <a:spAutoFit/>
          </a:bodyPr>
          <a:lstStyle/>
          <a:p>
            <a:r>
              <a:rPr lang="en-US" sz="1100" b="1" dirty="0"/>
              <a:t>PLC Contact input [empty]</a:t>
            </a:r>
            <a:endParaRPr lang="en-SG" sz="1100" b="1" dirty="0"/>
          </a:p>
        </p:txBody>
      </p:sp>
      <p:sp>
        <p:nvSpPr>
          <p:cNvPr id="55" name="TextBox 54">
            <a:extLst>
              <a:ext uri="{FF2B5EF4-FFF2-40B4-BE49-F238E27FC236}">
                <a16:creationId xmlns:a16="http://schemas.microsoft.com/office/drawing/2014/main" id="{8E6A0C99-E9F0-5C41-AA83-18D6A82886C0}"/>
              </a:ext>
            </a:extLst>
          </p:cNvPr>
          <p:cNvSpPr txBox="1"/>
          <p:nvPr/>
        </p:nvSpPr>
        <p:spPr>
          <a:xfrm>
            <a:off x="5136039" y="6251514"/>
            <a:ext cx="2165025" cy="430887"/>
          </a:xfrm>
          <a:prstGeom prst="rect">
            <a:avLst/>
          </a:prstGeom>
          <a:noFill/>
        </p:spPr>
        <p:txBody>
          <a:bodyPr wrap="square" rtlCol="0">
            <a:spAutoFit/>
          </a:bodyPr>
          <a:lstStyle/>
          <a:p>
            <a:r>
              <a:rPr lang="en-US" sz="1100" b="1" dirty="0"/>
              <a:t>PLC register state </a:t>
            </a:r>
          </a:p>
          <a:p>
            <a:r>
              <a:rPr lang="en-US" sz="1100" b="1" dirty="0"/>
              <a:t>[ </a:t>
            </a:r>
            <a:r>
              <a:rPr lang="en-US" sz="1100" b="1" dirty="0">
                <a:solidFill>
                  <a:schemeClr val="accent6">
                    <a:lumMod val="75000"/>
                  </a:schemeClr>
                </a:solidFill>
              </a:rPr>
              <a:t>Green: set</a:t>
            </a:r>
            <a:r>
              <a:rPr lang="en-US" sz="1100" b="1" dirty="0"/>
              <a:t>]</a:t>
            </a:r>
            <a:endParaRPr lang="en-SG" sz="1100" b="1" dirty="0"/>
          </a:p>
        </p:txBody>
      </p:sp>
      <p:sp>
        <p:nvSpPr>
          <p:cNvPr id="57" name="TextBox 56">
            <a:extLst>
              <a:ext uri="{FF2B5EF4-FFF2-40B4-BE49-F238E27FC236}">
                <a16:creationId xmlns:a16="http://schemas.microsoft.com/office/drawing/2014/main" id="{F2B08E00-E46C-47D6-2612-DCAE6F1B7D6A}"/>
              </a:ext>
            </a:extLst>
          </p:cNvPr>
          <p:cNvSpPr txBox="1"/>
          <p:nvPr/>
        </p:nvSpPr>
        <p:spPr>
          <a:xfrm>
            <a:off x="6525614" y="6258657"/>
            <a:ext cx="1465693" cy="430887"/>
          </a:xfrm>
          <a:prstGeom prst="rect">
            <a:avLst/>
          </a:prstGeom>
          <a:noFill/>
        </p:spPr>
        <p:txBody>
          <a:bodyPr wrap="square" rtlCol="0">
            <a:spAutoFit/>
          </a:bodyPr>
          <a:lstStyle/>
          <a:p>
            <a:r>
              <a:rPr lang="en-US" sz="1100" b="1" dirty="0"/>
              <a:t>PLC register state </a:t>
            </a:r>
          </a:p>
          <a:p>
            <a:r>
              <a:rPr lang="en-US" sz="1100" b="1" dirty="0"/>
              <a:t>[ </a:t>
            </a:r>
            <a:r>
              <a:rPr lang="en-US" sz="1100" b="1" dirty="0">
                <a:solidFill>
                  <a:schemeClr val="tx1">
                    <a:lumMod val="50000"/>
                    <a:lumOff val="50000"/>
                  </a:schemeClr>
                </a:solidFill>
              </a:rPr>
              <a:t>Gray: clear</a:t>
            </a:r>
            <a:r>
              <a:rPr lang="en-US" sz="1100" b="1" dirty="0"/>
              <a:t>]</a:t>
            </a:r>
            <a:endParaRPr lang="en-SG" sz="1100" b="1" dirty="0"/>
          </a:p>
        </p:txBody>
      </p:sp>
      <p:cxnSp>
        <p:nvCxnSpPr>
          <p:cNvPr id="58" name="Straight Arrow Connector 57">
            <a:extLst>
              <a:ext uri="{FF2B5EF4-FFF2-40B4-BE49-F238E27FC236}">
                <a16:creationId xmlns:a16="http://schemas.microsoft.com/office/drawing/2014/main" id="{BC61AC87-B003-88F2-E291-F711A672573A}"/>
              </a:ext>
            </a:extLst>
          </p:cNvPr>
          <p:cNvCxnSpPr>
            <a:cxnSpLocks/>
          </p:cNvCxnSpPr>
          <p:nvPr/>
        </p:nvCxnSpPr>
        <p:spPr>
          <a:xfrm flipH="1" flipV="1">
            <a:off x="8790874" y="5263784"/>
            <a:ext cx="1" cy="1035987"/>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61" name="TextBox 60">
            <a:extLst>
              <a:ext uri="{FF2B5EF4-FFF2-40B4-BE49-F238E27FC236}">
                <a16:creationId xmlns:a16="http://schemas.microsoft.com/office/drawing/2014/main" id="{5C0945E9-C7FA-D6DB-434B-6BA3170FAEA0}"/>
              </a:ext>
            </a:extLst>
          </p:cNvPr>
          <p:cNvSpPr txBox="1"/>
          <p:nvPr/>
        </p:nvSpPr>
        <p:spPr>
          <a:xfrm>
            <a:off x="10775606" y="5471047"/>
            <a:ext cx="1164305" cy="446276"/>
          </a:xfrm>
          <a:prstGeom prst="rect">
            <a:avLst/>
          </a:prstGeom>
          <a:noFill/>
        </p:spPr>
        <p:txBody>
          <a:bodyPr wrap="square" rtlCol="0">
            <a:spAutoFit/>
          </a:bodyPr>
          <a:lstStyle/>
          <a:p>
            <a:r>
              <a:rPr lang="en-US" sz="1100" b="1" dirty="0"/>
              <a:t>PLC coil output [empty</a:t>
            </a:r>
            <a:r>
              <a:rPr lang="en-US" sz="1200" b="1" dirty="0"/>
              <a:t>]</a:t>
            </a:r>
            <a:endParaRPr lang="en-SG" sz="1200" b="1" dirty="0"/>
          </a:p>
        </p:txBody>
      </p:sp>
      <p:cxnSp>
        <p:nvCxnSpPr>
          <p:cNvPr id="11" name="Connector: Elbow 10">
            <a:extLst>
              <a:ext uri="{FF2B5EF4-FFF2-40B4-BE49-F238E27FC236}">
                <a16:creationId xmlns:a16="http://schemas.microsoft.com/office/drawing/2014/main" id="{76CE4372-DC01-32D0-01CD-0778A3F6C234}"/>
              </a:ext>
            </a:extLst>
          </p:cNvPr>
          <p:cNvCxnSpPr>
            <a:cxnSpLocks/>
            <a:stCxn id="10" idx="2"/>
          </p:cNvCxnSpPr>
          <p:nvPr/>
        </p:nvCxnSpPr>
        <p:spPr>
          <a:xfrm rot="5400000">
            <a:off x="10523153" y="1055959"/>
            <a:ext cx="223593" cy="1561061"/>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40" name="Connector: Elbow 39">
            <a:extLst>
              <a:ext uri="{FF2B5EF4-FFF2-40B4-BE49-F238E27FC236}">
                <a16:creationId xmlns:a16="http://schemas.microsoft.com/office/drawing/2014/main" id="{956C986D-A98D-7C07-0A2E-CBE1B1C5F213}"/>
              </a:ext>
            </a:extLst>
          </p:cNvPr>
          <p:cNvCxnSpPr>
            <a:cxnSpLocks/>
            <a:stCxn id="23" idx="2"/>
          </p:cNvCxnSpPr>
          <p:nvPr/>
        </p:nvCxnSpPr>
        <p:spPr>
          <a:xfrm rot="5400000" flipH="1">
            <a:off x="8321197" y="-431199"/>
            <a:ext cx="96980" cy="6126389"/>
          </a:xfrm>
          <a:prstGeom prst="bentConnector4">
            <a:avLst>
              <a:gd name="adj1" fmla="val -235719"/>
              <a:gd name="adj2" fmla="val 10004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54" name="Connector: Elbow 53">
            <a:extLst>
              <a:ext uri="{FF2B5EF4-FFF2-40B4-BE49-F238E27FC236}">
                <a16:creationId xmlns:a16="http://schemas.microsoft.com/office/drawing/2014/main" id="{1D6D3FCE-9DCD-7D2B-D398-13911B546396}"/>
              </a:ext>
            </a:extLst>
          </p:cNvPr>
          <p:cNvCxnSpPr>
            <a:cxnSpLocks/>
            <a:stCxn id="27" idx="2"/>
          </p:cNvCxnSpPr>
          <p:nvPr/>
        </p:nvCxnSpPr>
        <p:spPr>
          <a:xfrm rot="5400000" flipH="1">
            <a:off x="6689692" y="-1166038"/>
            <a:ext cx="1901445" cy="7660829"/>
          </a:xfrm>
          <a:prstGeom prst="bentConnector4">
            <a:avLst>
              <a:gd name="adj1" fmla="val -2003"/>
              <a:gd name="adj2" fmla="val 99797"/>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69" name="Connector: Elbow 68">
            <a:extLst>
              <a:ext uri="{FF2B5EF4-FFF2-40B4-BE49-F238E27FC236}">
                <a16:creationId xmlns:a16="http://schemas.microsoft.com/office/drawing/2014/main" id="{561A1AD8-06D9-31A5-FF7A-94B7D46979B9}"/>
              </a:ext>
            </a:extLst>
          </p:cNvPr>
          <p:cNvCxnSpPr>
            <a:cxnSpLocks/>
            <a:stCxn id="41" idx="1"/>
          </p:cNvCxnSpPr>
          <p:nvPr/>
        </p:nvCxnSpPr>
        <p:spPr>
          <a:xfrm rot="10800000">
            <a:off x="6868698" y="4780992"/>
            <a:ext cx="3864105" cy="338020"/>
          </a:xfrm>
          <a:prstGeom prst="bentConnector3">
            <a:avLst>
              <a:gd name="adj1" fmla="val 99793"/>
            </a:avLst>
          </a:prstGeom>
          <a:ln>
            <a:solidFill>
              <a:schemeClr val="tx2">
                <a:lumMod val="75000"/>
                <a:lumOff val="25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74" name="Connector: Elbow 73">
            <a:extLst>
              <a:ext uri="{FF2B5EF4-FFF2-40B4-BE49-F238E27FC236}">
                <a16:creationId xmlns:a16="http://schemas.microsoft.com/office/drawing/2014/main" id="{4EFF1649-C2D2-3FFA-53F1-A03E657FD9B6}"/>
              </a:ext>
            </a:extLst>
          </p:cNvPr>
          <p:cNvCxnSpPr>
            <a:cxnSpLocks/>
            <a:stCxn id="61" idx="1"/>
          </p:cNvCxnSpPr>
          <p:nvPr/>
        </p:nvCxnSpPr>
        <p:spPr>
          <a:xfrm rot="10800000">
            <a:off x="10284294" y="5280821"/>
            <a:ext cx="491313" cy="413364"/>
          </a:xfrm>
          <a:prstGeom prst="bentConnector3">
            <a:avLst>
              <a:gd name="adj1" fmla="val 102345"/>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81" name="TextBox 80">
            <a:extLst>
              <a:ext uri="{FF2B5EF4-FFF2-40B4-BE49-F238E27FC236}">
                <a16:creationId xmlns:a16="http://schemas.microsoft.com/office/drawing/2014/main" id="{A0408637-022E-D565-8EC9-7E74D9C3A3F1}"/>
              </a:ext>
            </a:extLst>
          </p:cNvPr>
          <p:cNvSpPr txBox="1"/>
          <p:nvPr/>
        </p:nvSpPr>
        <p:spPr>
          <a:xfrm>
            <a:off x="8605432" y="6274046"/>
            <a:ext cx="3360365" cy="261610"/>
          </a:xfrm>
          <a:prstGeom prst="rect">
            <a:avLst/>
          </a:prstGeom>
          <a:noFill/>
        </p:spPr>
        <p:txBody>
          <a:bodyPr wrap="square" rtlCol="0">
            <a:spAutoFit/>
          </a:bodyPr>
          <a:lstStyle/>
          <a:p>
            <a:r>
              <a:rPr lang="en-US" sz="1100" b="1" dirty="0"/>
              <a:t>PLC coil output [Physical World Signal ID]</a:t>
            </a:r>
            <a:endParaRPr lang="en-SG" sz="1100" b="1" dirty="0"/>
          </a:p>
        </p:txBody>
      </p:sp>
      <p:sp>
        <p:nvSpPr>
          <p:cNvPr id="83" name="TextBox 82">
            <a:extLst>
              <a:ext uri="{FF2B5EF4-FFF2-40B4-BE49-F238E27FC236}">
                <a16:creationId xmlns:a16="http://schemas.microsoft.com/office/drawing/2014/main" id="{2C4989D6-15E4-A218-A419-19EE116D7F18}"/>
              </a:ext>
            </a:extLst>
          </p:cNvPr>
          <p:cNvSpPr txBox="1"/>
          <p:nvPr/>
        </p:nvSpPr>
        <p:spPr>
          <a:xfrm>
            <a:off x="7943709" y="6258657"/>
            <a:ext cx="678503" cy="261610"/>
          </a:xfrm>
          <a:prstGeom prst="rect">
            <a:avLst/>
          </a:prstGeom>
          <a:noFill/>
        </p:spPr>
        <p:txBody>
          <a:bodyPr wrap="square" rtlCol="0">
            <a:spAutoFit/>
          </a:bodyPr>
          <a:lstStyle/>
          <a:p>
            <a:r>
              <a:rPr lang="en-US" sz="1100" b="1" dirty="0"/>
              <a:t>Coil ID</a:t>
            </a:r>
          </a:p>
        </p:txBody>
      </p:sp>
      <p:cxnSp>
        <p:nvCxnSpPr>
          <p:cNvPr id="84" name="Straight Arrow Connector 83">
            <a:extLst>
              <a:ext uri="{FF2B5EF4-FFF2-40B4-BE49-F238E27FC236}">
                <a16:creationId xmlns:a16="http://schemas.microsoft.com/office/drawing/2014/main" id="{8DE62D85-E854-C1D9-80D0-972A3890D403}"/>
              </a:ext>
            </a:extLst>
          </p:cNvPr>
          <p:cNvCxnSpPr>
            <a:cxnSpLocks/>
          </p:cNvCxnSpPr>
          <p:nvPr/>
        </p:nvCxnSpPr>
        <p:spPr>
          <a:xfrm flipH="1" flipV="1">
            <a:off x="8100839" y="5263784"/>
            <a:ext cx="1" cy="1035987"/>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cxnSp>
        <p:nvCxnSpPr>
          <p:cNvPr id="92" name="Connector: Elbow 91">
            <a:extLst>
              <a:ext uri="{FF2B5EF4-FFF2-40B4-BE49-F238E27FC236}">
                <a16:creationId xmlns:a16="http://schemas.microsoft.com/office/drawing/2014/main" id="{5C95DC7E-755B-3920-3C9B-1623CAB3A1C6}"/>
              </a:ext>
            </a:extLst>
          </p:cNvPr>
          <p:cNvCxnSpPr>
            <a:cxnSpLocks/>
          </p:cNvCxnSpPr>
          <p:nvPr/>
        </p:nvCxnSpPr>
        <p:spPr>
          <a:xfrm rot="16200000" flipV="1">
            <a:off x="6202970" y="5528840"/>
            <a:ext cx="847402" cy="612232"/>
          </a:xfrm>
          <a:prstGeom prst="bentConnector3">
            <a:avLst>
              <a:gd name="adj1" fmla="val 98333"/>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98" name="Connector: Elbow 97">
            <a:extLst>
              <a:ext uri="{FF2B5EF4-FFF2-40B4-BE49-F238E27FC236}">
                <a16:creationId xmlns:a16="http://schemas.microsoft.com/office/drawing/2014/main" id="{28379D59-ECF8-34A6-2190-D62D354614D4}"/>
              </a:ext>
            </a:extLst>
          </p:cNvPr>
          <p:cNvCxnSpPr>
            <a:cxnSpLocks/>
            <a:stCxn id="55" idx="1"/>
          </p:cNvCxnSpPr>
          <p:nvPr/>
        </p:nvCxnSpPr>
        <p:spPr>
          <a:xfrm rot="10800000">
            <a:off x="4600127" y="4577522"/>
            <a:ext cx="535913" cy="1889437"/>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102" name="Connector: Elbow 101">
            <a:extLst>
              <a:ext uri="{FF2B5EF4-FFF2-40B4-BE49-F238E27FC236}">
                <a16:creationId xmlns:a16="http://schemas.microsoft.com/office/drawing/2014/main" id="{1F5D3039-67CD-74DD-ADD9-478CDCF3DD71}"/>
              </a:ext>
            </a:extLst>
          </p:cNvPr>
          <p:cNvCxnSpPr>
            <a:cxnSpLocks/>
            <a:stCxn id="52" idx="0"/>
          </p:cNvCxnSpPr>
          <p:nvPr/>
        </p:nvCxnSpPr>
        <p:spPr>
          <a:xfrm rot="16200000" flipV="1">
            <a:off x="3195300" y="5387921"/>
            <a:ext cx="439091" cy="1350757"/>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105" name="Connector: Elbow 104">
            <a:extLst>
              <a:ext uri="{FF2B5EF4-FFF2-40B4-BE49-F238E27FC236}">
                <a16:creationId xmlns:a16="http://schemas.microsoft.com/office/drawing/2014/main" id="{00EA64DE-E4B1-A9E6-A58D-1AFFC532CE08}"/>
              </a:ext>
            </a:extLst>
          </p:cNvPr>
          <p:cNvCxnSpPr>
            <a:cxnSpLocks/>
            <a:stCxn id="49" idx="0"/>
          </p:cNvCxnSpPr>
          <p:nvPr/>
        </p:nvCxnSpPr>
        <p:spPr>
          <a:xfrm rot="16200000" flipV="1">
            <a:off x="1532546" y="5426971"/>
            <a:ext cx="430293" cy="1263858"/>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110" name="TextBox 109">
            <a:extLst>
              <a:ext uri="{FF2B5EF4-FFF2-40B4-BE49-F238E27FC236}">
                <a16:creationId xmlns:a16="http://schemas.microsoft.com/office/drawing/2014/main" id="{10F2A7DB-A160-AE51-D11A-3DC917E68BBA}"/>
              </a:ext>
            </a:extLst>
          </p:cNvPr>
          <p:cNvSpPr txBox="1"/>
          <p:nvPr/>
        </p:nvSpPr>
        <p:spPr>
          <a:xfrm>
            <a:off x="10799033" y="373433"/>
            <a:ext cx="1267698" cy="430887"/>
          </a:xfrm>
          <a:prstGeom prst="rect">
            <a:avLst/>
          </a:prstGeom>
          <a:noFill/>
        </p:spPr>
        <p:txBody>
          <a:bodyPr wrap="square" rtlCol="0">
            <a:spAutoFit/>
          </a:bodyPr>
          <a:lstStyle/>
          <a:p>
            <a:r>
              <a:rPr lang="en-US" sz="1100" b="1" dirty="0"/>
              <a:t>Date &amp; Time Indicator </a:t>
            </a:r>
            <a:endParaRPr lang="en-SG" sz="1100" b="1" dirty="0"/>
          </a:p>
        </p:txBody>
      </p:sp>
      <p:cxnSp>
        <p:nvCxnSpPr>
          <p:cNvPr id="111" name="Connector: Elbow 110">
            <a:extLst>
              <a:ext uri="{FF2B5EF4-FFF2-40B4-BE49-F238E27FC236}">
                <a16:creationId xmlns:a16="http://schemas.microsoft.com/office/drawing/2014/main" id="{36F0C9C6-0A0B-6D51-8DE4-7714335DBA3E}"/>
              </a:ext>
            </a:extLst>
          </p:cNvPr>
          <p:cNvCxnSpPr>
            <a:cxnSpLocks/>
            <a:stCxn id="110" idx="2"/>
          </p:cNvCxnSpPr>
          <p:nvPr/>
        </p:nvCxnSpPr>
        <p:spPr>
          <a:xfrm rot="5400000">
            <a:off x="10702383" y="408269"/>
            <a:ext cx="334448" cy="1126550"/>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115" name="TextBox 114">
            <a:extLst>
              <a:ext uri="{FF2B5EF4-FFF2-40B4-BE49-F238E27FC236}">
                <a16:creationId xmlns:a16="http://schemas.microsoft.com/office/drawing/2014/main" id="{019510B1-92EF-1ADA-04DE-9793D0676676}"/>
              </a:ext>
            </a:extLst>
          </p:cNvPr>
          <p:cNvSpPr txBox="1"/>
          <p:nvPr/>
        </p:nvSpPr>
        <p:spPr>
          <a:xfrm>
            <a:off x="562701" y="6404851"/>
            <a:ext cx="927343" cy="261610"/>
          </a:xfrm>
          <a:prstGeom prst="rect">
            <a:avLst/>
          </a:prstGeom>
          <a:noFill/>
        </p:spPr>
        <p:txBody>
          <a:bodyPr wrap="square" rtlCol="0">
            <a:spAutoFit/>
          </a:bodyPr>
          <a:lstStyle/>
          <a:p>
            <a:r>
              <a:rPr lang="en-US" sz="1100" b="1" dirty="0"/>
              <a:t>Mode state</a:t>
            </a:r>
          </a:p>
        </p:txBody>
      </p:sp>
      <p:cxnSp>
        <p:nvCxnSpPr>
          <p:cNvPr id="116" name="Straight Arrow Connector 115">
            <a:extLst>
              <a:ext uri="{FF2B5EF4-FFF2-40B4-BE49-F238E27FC236}">
                <a16:creationId xmlns:a16="http://schemas.microsoft.com/office/drawing/2014/main" id="{263FBC5A-64EA-1D52-10E1-7E03BBF7648D}"/>
              </a:ext>
            </a:extLst>
          </p:cNvPr>
          <p:cNvCxnSpPr>
            <a:cxnSpLocks/>
          </p:cNvCxnSpPr>
          <p:nvPr/>
        </p:nvCxnSpPr>
        <p:spPr>
          <a:xfrm flipV="1">
            <a:off x="854521" y="6251514"/>
            <a:ext cx="0" cy="193139"/>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3264311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97F894-9164-8A14-B90C-7A6A37E181CE}"/>
              </a:ext>
            </a:extLst>
          </p:cNvPr>
          <p:cNvPicPr>
            <a:picLocks noChangeAspect="1"/>
          </p:cNvPicPr>
          <p:nvPr/>
        </p:nvPicPr>
        <p:blipFill>
          <a:blip r:embed="rId2"/>
          <a:stretch>
            <a:fillRect/>
          </a:stretch>
        </p:blipFill>
        <p:spPr>
          <a:xfrm>
            <a:off x="920202" y="568892"/>
            <a:ext cx="9986612" cy="5720215"/>
          </a:xfrm>
          <a:prstGeom prst="rect">
            <a:avLst/>
          </a:prstGeom>
        </p:spPr>
      </p:pic>
      <p:cxnSp>
        <p:nvCxnSpPr>
          <p:cNvPr id="6" name="Straight Arrow Connector 5">
            <a:extLst>
              <a:ext uri="{FF2B5EF4-FFF2-40B4-BE49-F238E27FC236}">
                <a16:creationId xmlns:a16="http://schemas.microsoft.com/office/drawing/2014/main" id="{DBDBA6CE-059D-4C6C-F369-74925E804C8F}"/>
              </a:ext>
            </a:extLst>
          </p:cNvPr>
          <p:cNvCxnSpPr>
            <a:cxnSpLocks/>
          </p:cNvCxnSpPr>
          <p:nvPr/>
        </p:nvCxnSpPr>
        <p:spPr>
          <a:xfrm>
            <a:off x="1709975" y="509839"/>
            <a:ext cx="0" cy="997017"/>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7" name="TextBox 6">
            <a:extLst>
              <a:ext uri="{FF2B5EF4-FFF2-40B4-BE49-F238E27FC236}">
                <a16:creationId xmlns:a16="http://schemas.microsoft.com/office/drawing/2014/main" id="{AA81E23D-4566-812D-74B6-CCB4FB6796ED}"/>
              </a:ext>
            </a:extLst>
          </p:cNvPr>
          <p:cNvSpPr txBox="1"/>
          <p:nvPr/>
        </p:nvSpPr>
        <p:spPr>
          <a:xfrm>
            <a:off x="944112" y="133816"/>
            <a:ext cx="2259408" cy="430887"/>
          </a:xfrm>
          <a:prstGeom prst="rect">
            <a:avLst/>
          </a:prstGeom>
          <a:noFill/>
        </p:spPr>
        <p:txBody>
          <a:bodyPr wrap="square" rtlCol="0">
            <a:spAutoFit/>
          </a:bodyPr>
          <a:lstStyle/>
          <a:p>
            <a:r>
              <a:rPr lang="en-US" sz="1100" b="1" dirty="0"/>
              <a:t>Station block entrance sensor</a:t>
            </a:r>
          </a:p>
          <a:p>
            <a:r>
              <a:rPr lang="en-US" sz="1100" b="1" dirty="0"/>
              <a:t>[</a:t>
            </a:r>
            <a:r>
              <a:rPr lang="en-US" sz="1100" b="1" dirty="0">
                <a:solidFill>
                  <a:schemeClr val="tx1">
                    <a:lumMod val="50000"/>
                    <a:lumOff val="50000"/>
                  </a:schemeClr>
                </a:solidFill>
              </a:rPr>
              <a:t>Gray: not triggered</a:t>
            </a:r>
            <a:r>
              <a:rPr lang="en-US" sz="1100" b="1" dirty="0"/>
              <a:t>] </a:t>
            </a:r>
            <a:endParaRPr lang="en-SG" sz="1100" b="1" dirty="0"/>
          </a:p>
        </p:txBody>
      </p:sp>
      <p:sp>
        <p:nvSpPr>
          <p:cNvPr id="52" name="TextBox 51">
            <a:extLst>
              <a:ext uri="{FF2B5EF4-FFF2-40B4-BE49-F238E27FC236}">
                <a16:creationId xmlns:a16="http://schemas.microsoft.com/office/drawing/2014/main" id="{F55B3258-09BE-5EB5-9AE3-C4FE95B52908}"/>
              </a:ext>
            </a:extLst>
          </p:cNvPr>
          <p:cNvSpPr txBox="1"/>
          <p:nvPr/>
        </p:nvSpPr>
        <p:spPr>
          <a:xfrm>
            <a:off x="4571986" y="6329774"/>
            <a:ext cx="2340877" cy="430887"/>
          </a:xfrm>
          <a:prstGeom prst="rect">
            <a:avLst/>
          </a:prstGeom>
          <a:noFill/>
        </p:spPr>
        <p:txBody>
          <a:bodyPr wrap="square" rtlCol="0">
            <a:spAutoFit/>
          </a:bodyPr>
          <a:lstStyle/>
          <a:p>
            <a:r>
              <a:rPr lang="en-US" sz="1100" b="1" dirty="0"/>
              <a:t>Block override control check box [disabled ]</a:t>
            </a:r>
            <a:endParaRPr lang="en-SG" sz="1100" b="1" dirty="0"/>
          </a:p>
        </p:txBody>
      </p:sp>
      <p:sp>
        <p:nvSpPr>
          <p:cNvPr id="3" name="TextBox 2">
            <a:extLst>
              <a:ext uri="{FF2B5EF4-FFF2-40B4-BE49-F238E27FC236}">
                <a16:creationId xmlns:a16="http://schemas.microsoft.com/office/drawing/2014/main" id="{32FE0320-BE6D-92EC-2FC0-420131FD8EF2}"/>
              </a:ext>
            </a:extLst>
          </p:cNvPr>
          <p:cNvSpPr txBox="1"/>
          <p:nvPr/>
        </p:nvSpPr>
        <p:spPr>
          <a:xfrm>
            <a:off x="4783804" y="70196"/>
            <a:ext cx="2259408" cy="430887"/>
          </a:xfrm>
          <a:prstGeom prst="rect">
            <a:avLst/>
          </a:prstGeom>
          <a:noFill/>
        </p:spPr>
        <p:txBody>
          <a:bodyPr wrap="square" rtlCol="0">
            <a:spAutoFit/>
          </a:bodyPr>
          <a:lstStyle/>
          <a:p>
            <a:r>
              <a:rPr lang="en-US" sz="1100" b="1" dirty="0"/>
              <a:t>Station block entrance signal </a:t>
            </a:r>
          </a:p>
          <a:p>
            <a:r>
              <a:rPr lang="en-US" sz="1100" b="1" dirty="0"/>
              <a:t>[</a:t>
            </a:r>
            <a:r>
              <a:rPr lang="en-US" sz="1100" b="1" dirty="0">
                <a:solidFill>
                  <a:schemeClr val="accent6">
                    <a:lumMod val="75000"/>
                  </a:schemeClr>
                </a:solidFill>
              </a:rPr>
              <a:t>Green: allow dock</a:t>
            </a:r>
            <a:r>
              <a:rPr lang="en-US" sz="1100" b="1" dirty="0"/>
              <a:t>] </a:t>
            </a:r>
            <a:endParaRPr lang="en-SG" sz="1100" b="1" dirty="0"/>
          </a:p>
        </p:txBody>
      </p:sp>
      <p:cxnSp>
        <p:nvCxnSpPr>
          <p:cNvPr id="8" name="Straight Arrow Connector 7">
            <a:extLst>
              <a:ext uri="{FF2B5EF4-FFF2-40B4-BE49-F238E27FC236}">
                <a16:creationId xmlns:a16="http://schemas.microsoft.com/office/drawing/2014/main" id="{6393672D-D181-B12B-DA4B-1758F9503F57}"/>
              </a:ext>
            </a:extLst>
          </p:cNvPr>
          <p:cNvCxnSpPr>
            <a:cxnSpLocks/>
          </p:cNvCxnSpPr>
          <p:nvPr/>
        </p:nvCxnSpPr>
        <p:spPr>
          <a:xfrm>
            <a:off x="3594142" y="497005"/>
            <a:ext cx="0" cy="1073235"/>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10" name="TextBox 9">
            <a:extLst>
              <a:ext uri="{FF2B5EF4-FFF2-40B4-BE49-F238E27FC236}">
                <a16:creationId xmlns:a16="http://schemas.microsoft.com/office/drawing/2014/main" id="{30F49E03-E4AA-D2F8-0B5A-0D3C5EE8523F}"/>
              </a:ext>
            </a:extLst>
          </p:cNvPr>
          <p:cNvSpPr txBox="1"/>
          <p:nvPr/>
        </p:nvSpPr>
        <p:spPr>
          <a:xfrm>
            <a:off x="8113655" y="91828"/>
            <a:ext cx="1375652" cy="430887"/>
          </a:xfrm>
          <a:prstGeom prst="rect">
            <a:avLst/>
          </a:prstGeom>
          <a:noFill/>
        </p:spPr>
        <p:txBody>
          <a:bodyPr wrap="square" rtlCol="0">
            <a:spAutoFit/>
          </a:bodyPr>
          <a:lstStyle/>
          <a:p>
            <a:r>
              <a:rPr lang="en-US" sz="1100" b="1" dirty="0"/>
              <a:t>Block release sensor </a:t>
            </a:r>
          </a:p>
        </p:txBody>
      </p:sp>
      <p:cxnSp>
        <p:nvCxnSpPr>
          <p:cNvPr id="13" name="Straight Arrow Connector 12">
            <a:extLst>
              <a:ext uri="{FF2B5EF4-FFF2-40B4-BE49-F238E27FC236}">
                <a16:creationId xmlns:a16="http://schemas.microsoft.com/office/drawing/2014/main" id="{8CCF0199-04DD-C1ED-90DD-7C69259411EA}"/>
              </a:ext>
            </a:extLst>
          </p:cNvPr>
          <p:cNvCxnSpPr>
            <a:cxnSpLocks/>
          </p:cNvCxnSpPr>
          <p:nvPr/>
        </p:nvCxnSpPr>
        <p:spPr>
          <a:xfrm>
            <a:off x="8394656" y="497005"/>
            <a:ext cx="0" cy="1091642"/>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cxnSp>
        <p:nvCxnSpPr>
          <p:cNvPr id="18" name="Straight Arrow Connector 17">
            <a:extLst>
              <a:ext uri="{FF2B5EF4-FFF2-40B4-BE49-F238E27FC236}">
                <a16:creationId xmlns:a16="http://schemas.microsoft.com/office/drawing/2014/main" id="{2B693CBB-8930-7868-C77A-177B96E5AE6C}"/>
              </a:ext>
            </a:extLst>
          </p:cNvPr>
          <p:cNvCxnSpPr>
            <a:cxnSpLocks/>
          </p:cNvCxnSpPr>
          <p:nvPr/>
        </p:nvCxnSpPr>
        <p:spPr>
          <a:xfrm>
            <a:off x="5282648" y="462526"/>
            <a:ext cx="0" cy="1091642"/>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19" name="TextBox 18">
            <a:extLst>
              <a:ext uri="{FF2B5EF4-FFF2-40B4-BE49-F238E27FC236}">
                <a16:creationId xmlns:a16="http://schemas.microsoft.com/office/drawing/2014/main" id="{628C51BB-866F-2F51-13D0-172283E47D72}"/>
              </a:ext>
            </a:extLst>
          </p:cNvPr>
          <p:cNvSpPr txBox="1"/>
          <p:nvPr/>
        </p:nvSpPr>
        <p:spPr>
          <a:xfrm>
            <a:off x="3281557" y="153655"/>
            <a:ext cx="1540426" cy="430887"/>
          </a:xfrm>
          <a:prstGeom prst="rect">
            <a:avLst/>
          </a:prstGeom>
          <a:noFill/>
        </p:spPr>
        <p:txBody>
          <a:bodyPr wrap="square" rtlCol="0">
            <a:spAutoFit/>
          </a:bodyPr>
          <a:lstStyle/>
          <a:p>
            <a:r>
              <a:rPr lang="en-US" sz="1100" b="1" dirty="0"/>
              <a:t>Block freeze </a:t>
            </a:r>
          </a:p>
          <a:p>
            <a:r>
              <a:rPr lang="en-US" sz="1100" b="1" dirty="0"/>
              <a:t>sensor </a:t>
            </a:r>
          </a:p>
        </p:txBody>
      </p:sp>
      <p:cxnSp>
        <p:nvCxnSpPr>
          <p:cNvPr id="34" name="Straight Arrow Connector 33">
            <a:extLst>
              <a:ext uri="{FF2B5EF4-FFF2-40B4-BE49-F238E27FC236}">
                <a16:creationId xmlns:a16="http://schemas.microsoft.com/office/drawing/2014/main" id="{3808F8DB-DA65-CD7A-B94A-40DA0A871A6E}"/>
              </a:ext>
            </a:extLst>
          </p:cNvPr>
          <p:cNvCxnSpPr>
            <a:cxnSpLocks/>
          </p:cNvCxnSpPr>
          <p:nvPr/>
        </p:nvCxnSpPr>
        <p:spPr>
          <a:xfrm>
            <a:off x="7329050" y="441785"/>
            <a:ext cx="0" cy="1073235"/>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35" name="TextBox 34">
            <a:extLst>
              <a:ext uri="{FF2B5EF4-FFF2-40B4-BE49-F238E27FC236}">
                <a16:creationId xmlns:a16="http://schemas.microsoft.com/office/drawing/2014/main" id="{FEBEBAA8-1FC4-A0D0-34E0-1EBBCED03B3C}"/>
              </a:ext>
            </a:extLst>
          </p:cNvPr>
          <p:cNvSpPr txBox="1"/>
          <p:nvPr/>
        </p:nvSpPr>
        <p:spPr>
          <a:xfrm>
            <a:off x="7016465" y="98435"/>
            <a:ext cx="1092348" cy="430887"/>
          </a:xfrm>
          <a:prstGeom prst="rect">
            <a:avLst/>
          </a:prstGeom>
          <a:noFill/>
        </p:spPr>
        <p:txBody>
          <a:bodyPr wrap="square" rtlCol="0">
            <a:spAutoFit/>
          </a:bodyPr>
          <a:lstStyle/>
          <a:p>
            <a:r>
              <a:rPr lang="en-US" sz="1100" b="1" dirty="0"/>
              <a:t>Block control</a:t>
            </a:r>
          </a:p>
          <a:p>
            <a:r>
              <a:rPr lang="en-US" sz="1100" b="1" dirty="0"/>
              <a:t>signal </a:t>
            </a:r>
          </a:p>
        </p:txBody>
      </p:sp>
      <p:sp>
        <p:nvSpPr>
          <p:cNvPr id="36" name="TextBox 35">
            <a:extLst>
              <a:ext uri="{FF2B5EF4-FFF2-40B4-BE49-F238E27FC236}">
                <a16:creationId xmlns:a16="http://schemas.microsoft.com/office/drawing/2014/main" id="{BF437870-DF19-85CD-0CED-233C439F093A}"/>
              </a:ext>
            </a:extLst>
          </p:cNvPr>
          <p:cNvSpPr txBox="1"/>
          <p:nvPr/>
        </p:nvSpPr>
        <p:spPr>
          <a:xfrm>
            <a:off x="9431784" y="113496"/>
            <a:ext cx="1267698" cy="430887"/>
          </a:xfrm>
          <a:prstGeom prst="rect">
            <a:avLst/>
          </a:prstGeom>
          <a:noFill/>
        </p:spPr>
        <p:txBody>
          <a:bodyPr wrap="square" rtlCol="0">
            <a:spAutoFit/>
          </a:bodyPr>
          <a:lstStyle/>
          <a:p>
            <a:r>
              <a:rPr lang="en-US" sz="1100" b="1" dirty="0"/>
              <a:t>Date &amp; Time Indicator </a:t>
            </a:r>
            <a:endParaRPr lang="en-SG" sz="1100" b="1" dirty="0"/>
          </a:p>
        </p:txBody>
      </p:sp>
      <p:cxnSp>
        <p:nvCxnSpPr>
          <p:cNvPr id="38" name="Straight Arrow Connector 37">
            <a:extLst>
              <a:ext uri="{FF2B5EF4-FFF2-40B4-BE49-F238E27FC236}">
                <a16:creationId xmlns:a16="http://schemas.microsoft.com/office/drawing/2014/main" id="{5A394F31-9355-9327-296A-6629014D726B}"/>
              </a:ext>
            </a:extLst>
          </p:cNvPr>
          <p:cNvCxnSpPr>
            <a:cxnSpLocks/>
          </p:cNvCxnSpPr>
          <p:nvPr/>
        </p:nvCxnSpPr>
        <p:spPr>
          <a:xfrm>
            <a:off x="9732335" y="466935"/>
            <a:ext cx="7005" cy="575891"/>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cxnSp>
        <p:nvCxnSpPr>
          <p:cNvPr id="40" name="Straight Arrow Connector 39">
            <a:extLst>
              <a:ext uri="{FF2B5EF4-FFF2-40B4-BE49-F238E27FC236}">
                <a16:creationId xmlns:a16="http://schemas.microsoft.com/office/drawing/2014/main" id="{8742FA44-0DD5-33A0-9B6D-CDDCFF3E3E99}"/>
              </a:ext>
            </a:extLst>
          </p:cNvPr>
          <p:cNvCxnSpPr>
            <a:cxnSpLocks/>
          </p:cNvCxnSpPr>
          <p:nvPr/>
        </p:nvCxnSpPr>
        <p:spPr>
          <a:xfrm flipH="1">
            <a:off x="9957443" y="4024062"/>
            <a:ext cx="307331" cy="0"/>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41" name="TextBox 40">
            <a:extLst>
              <a:ext uri="{FF2B5EF4-FFF2-40B4-BE49-F238E27FC236}">
                <a16:creationId xmlns:a16="http://schemas.microsoft.com/office/drawing/2014/main" id="{BACF8D19-0B3F-2340-9729-66193A0C4FDD}"/>
              </a:ext>
            </a:extLst>
          </p:cNvPr>
          <p:cNvSpPr txBox="1"/>
          <p:nvPr/>
        </p:nvSpPr>
        <p:spPr>
          <a:xfrm>
            <a:off x="10273918" y="3871531"/>
            <a:ext cx="1216075" cy="261610"/>
          </a:xfrm>
          <a:prstGeom prst="rect">
            <a:avLst/>
          </a:prstGeom>
          <a:noFill/>
        </p:spPr>
        <p:txBody>
          <a:bodyPr wrap="square" rtlCol="0">
            <a:spAutoFit/>
          </a:bodyPr>
          <a:lstStyle/>
          <a:p>
            <a:r>
              <a:rPr lang="en-US" sz="1100" b="1" dirty="0"/>
              <a:t>PLC information </a:t>
            </a:r>
            <a:endParaRPr lang="en-SG" sz="1100" b="1" dirty="0"/>
          </a:p>
        </p:txBody>
      </p:sp>
      <p:cxnSp>
        <p:nvCxnSpPr>
          <p:cNvPr id="43" name="Straight Arrow Connector 42">
            <a:extLst>
              <a:ext uri="{FF2B5EF4-FFF2-40B4-BE49-F238E27FC236}">
                <a16:creationId xmlns:a16="http://schemas.microsoft.com/office/drawing/2014/main" id="{7A0C101A-D7AF-587D-5C52-236163C6391E}"/>
              </a:ext>
            </a:extLst>
          </p:cNvPr>
          <p:cNvCxnSpPr>
            <a:cxnSpLocks/>
          </p:cNvCxnSpPr>
          <p:nvPr/>
        </p:nvCxnSpPr>
        <p:spPr>
          <a:xfrm flipH="1">
            <a:off x="9728547" y="4439300"/>
            <a:ext cx="613317" cy="4498"/>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44" name="TextBox 43">
            <a:extLst>
              <a:ext uri="{FF2B5EF4-FFF2-40B4-BE49-F238E27FC236}">
                <a16:creationId xmlns:a16="http://schemas.microsoft.com/office/drawing/2014/main" id="{1D57B0E0-3053-06DB-F64B-3768DAB135D6}"/>
              </a:ext>
            </a:extLst>
          </p:cNvPr>
          <p:cNvSpPr txBox="1"/>
          <p:nvPr/>
        </p:nvSpPr>
        <p:spPr>
          <a:xfrm>
            <a:off x="10341864" y="4243744"/>
            <a:ext cx="1288442" cy="430887"/>
          </a:xfrm>
          <a:prstGeom prst="rect">
            <a:avLst/>
          </a:prstGeom>
          <a:noFill/>
        </p:spPr>
        <p:txBody>
          <a:bodyPr wrap="square" rtlCol="0">
            <a:spAutoFit/>
          </a:bodyPr>
          <a:lstStyle/>
          <a:p>
            <a:r>
              <a:rPr lang="en-US" sz="1100" b="1" dirty="0"/>
              <a:t>PLC coil state </a:t>
            </a:r>
          </a:p>
          <a:p>
            <a:r>
              <a:rPr lang="en-US" sz="1100" b="1" dirty="0"/>
              <a:t>[ voltage low]</a:t>
            </a:r>
            <a:endParaRPr lang="en-SG" sz="1100" b="1" dirty="0"/>
          </a:p>
        </p:txBody>
      </p:sp>
      <p:sp>
        <p:nvSpPr>
          <p:cNvPr id="46" name="TextBox 45">
            <a:extLst>
              <a:ext uri="{FF2B5EF4-FFF2-40B4-BE49-F238E27FC236}">
                <a16:creationId xmlns:a16="http://schemas.microsoft.com/office/drawing/2014/main" id="{58E998CC-B672-72DB-868A-2E1977EE0A71}"/>
              </a:ext>
            </a:extLst>
          </p:cNvPr>
          <p:cNvSpPr txBox="1"/>
          <p:nvPr/>
        </p:nvSpPr>
        <p:spPr>
          <a:xfrm>
            <a:off x="10329953" y="5391037"/>
            <a:ext cx="1164305" cy="446276"/>
          </a:xfrm>
          <a:prstGeom prst="rect">
            <a:avLst/>
          </a:prstGeom>
          <a:noFill/>
        </p:spPr>
        <p:txBody>
          <a:bodyPr wrap="square" rtlCol="0">
            <a:spAutoFit/>
          </a:bodyPr>
          <a:lstStyle/>
          <a:p>
            <a:r>
              <a:rPr lang="en-US" sz="1100" b="1" dirty="0"/>
              <a:t>PLC coil output [empty</a:t>
            </a:r>
            <a:r>
              <a:rPr lang="en-US" sz="1200" b="1" dirty="0"/>
              <a:t>]</a:t>
            </a:r>
            <a:endParaRPr lang="en-SG" sz="1200" b="1" dirty="0"/>
          </a:p>
        </p:txBody>
      </p:sp>
      <p:sp>
        <p:nvSpPr>
          <p:cNvPr id="48" name="TextBox 47">
            <a:extLst>
              <a:ext uri="{FF2B5EF4-FFF2-40B4-BE49-F238E27FC236}">
                <a16:creationId xmlns:a16="http://schemas.microsoft.com/office/drawing/2014/main" id="{BF8115B7-43C8-C9DA-9423-4372E5C9D574}"/>
              </a:ext>
            </a:extLst>
          </p:cNvPr>
          <p:cNvSpPr txBox="1"/>
          <p:nvPr/>
        </p:nvSpPr>
        <p:spPr>
          <a:xfrm>
            <a:off x="10306453" y="4749957"/>
            <a:ext cx="1833962" cy="600164"/>
          </a:xfrm>
          <a:prstGeom prst="rect">
            <a:avLst/>
          </a:prstGeom>
          <a:noFill/>
        </p:spPr>
        <p:txBody>
          <a:bodyPr wrap="square" rtlCol="0">
            <a:spAutoFit/>
          </a:bodyPr>
          <a:lstStyle/>
          <a:p>
            <a:r>
              <a:rPr lang="en-US" sz="1100" b="1" dirty="0"/>
              <a:t>PLC coil output </a:t>
            </a:r>
          </a:p>
          <a:p>
            <a:r>
              <a:rPr lang="en-US" sz="1100" b="1" dirty="0"/>
              <a:t>[Physical World </a:t>
            </a:r>
          </a:p>
          <a:p>
            <a:r>
              <a:rPr lang="en-US" sz="1100" b="1" dirty="0"/>
              <a:t>Signal ID]</a:t>
            </a:r>
            <a:endParaRPr lang="en-SG" sz="1100" b="1" dirty="0"/>
          </a:p>
        </p:txBody>
      </p:sp>
      <p:cxnSp>
        <p:nvCxnSpPr>
          <p:cNvPr id="58" name="Straight Arrow Connector 57">
            <a:extLst>
              <a:ext uri="{FF2B5EF4-FFF2-40B4-BE49-F238E27FC236}">
                <a16:creationId xmlns:a16="http://schemas.microsoft.com/office/drawing/2014/main" id="{76D390E2-FC2F-480F-21E8-4CA90EE6AD81}"/>
              </a:ext>
            </a:extLst>
          </p:cNvPr>
          <p:cNvCxnSpPr>
            <a:cxnSpLocks/>
          </p:cNvCxnSpPr>
          <p:nvPr/>
        </p:nvCxnSpPr>
        <p:spPr>
          <a:xfrm flipH="1">
            <a:off x="9957443" y="5050039"/>
            <a:ext cx="349010" cy="0"/>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cxnSp>
        <p:nvCxnSpPr>
          <p:cNvPr id="61" name="Connector: Elbow 60">
            <a:extLst>
              <a:ext uri="{FF2B5EF4-FFF2-40B4-BE49-F238E27FC236}">
                <a16:creationId xmlns:a16="http://schemas.microsoft.com/office/drawing/2014/main" id="{C9E6DBD2-DFEA-EC4E-0554-4AB971198A3B}"/>
              </a:ext>
            </a:extLst>
          </p:cNvPr>
          <p:cNvCxnSpPr>
            <a:cxnSpLocks/>
          </p:cNvCxnSpPr>
          <p:nvPr/>
        </p:nvCxnSpPr>
        <p:spPr>
          <a:xfrm rot="10800000">
            <a:off x="9825450" y="5307081"/>
            <a:ext cx="448468" cy="343122"/>
          </a:xfrm>
          <a:prstGeom prst="bentConnector3">
            <a:avLst>
              <a:gd name="adj1" fmla="val 98935"/>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62" name="TextBox 61">
            <a:extLst>
              <a:ext uri="{FF2B5EF4-FFF2-40B4-BE49-F238E27FC236}">
                <a16:creationId xmlns:a16="http://schemas.microsoft.com/office/drawing/2014/main" id="{449521D6-D71A-B8E3-54F6-7E5653D2153D}"/>
              </a:ext>
            </a:extLst>
          </p:cNvPr>
          <p:cNvSpPr txBox="1"/>
          <p:nvPr/>
        </p:nvSpPr>
        <p:spPr>
          <a:xfrm>
            <a:off x="8462550" y="6317381"/>
            <a:ext cx="3729450" cy="261610"/>
          </a:xfrm>
          <a:prstGeom prst="rect">
            <a:avLst/>
          </a:prstGeom>
          <a:noFill/>
        </p:spPr>
        <p:txBody>
          <a:bodyPr wrap="square" rtlCol="0">
            <a:spAutoFit/>
          </a:bodyPr>
          <a:lstStyle/>
          <a:p>
            <a:r>
              <a:rPr lang="en-US" sz="1100" b="1" dirty="0"/>
              <a:t>PLC Contact input [Physical World Sensor ID]</a:t>
            </a:r>
            <a:endParaRPr lang="en-SG" sz="1100" b="1" dirty="0"/>
          </a:p>
        </p:txBody>
      </p:sp>
      <p:sp>
        <p:nvSpPr>
          <p:cNvPr id="63" name="TextBox 62">
            <a:extLst>
              <a:ext uri="{FF2B5EF4-FFF2-40B4-BE49-F238E27FC236}">
                <a16:creationId xmlns:a16="http://schemas.microsoft.com/office/drawing/2014/main" id="{8EFFCFD0-5D38-EF4D-849E-13B4C7546AAC}"/>
              </a:ext>
            </a:extLst>
          </p:cNvPr>
          <p:cNvSpPr txBox="1"/>
          <p:nvPr/>
        </p:nvSpPr>
        <p:spPr>
          <a:xfrm>
            <a:off x="10354811" y="5847994"/>
            <a:ext cx="1216075" cy="430887"/>
          </a:xfrm>
          <a:prstGeom prst="rect">
            <a:avLst/>
          </a:prstGeom>
          <a:noFill/>
        </p:spPr>
        <p:txBody>
          <a:bodyPr wrap="square" rtlCol="0">
            <a:spAutoFit/>
          </a:bodyPr>
          <a:lstStyle/>
          <a:p>
            <a:r>
              <a:rPr lang="en-US" sz="1100" b="1" dirty="0"/>
              <a:t>PLC Contact input [empty]</a:t>
            </a:r>
            <a:endParaRPr lang="en-SG" sz="1100" b="1" dirty="0"/>
          </a:p>
        </p:txBody>
      </p:sp>
      <p:cxnSp>
        <p:nvCxnSpPr>
          <p:cNvPr id="66" name="Straight Arrow Connector 65">
            <a:extLst>
              <a:ext uri="{FF2B5EF4-FFF2-40B4-BE49-F238E27FC236}">
                <a16:creationId xmlns:a16="http://schemas.microsoft.com/office/drawing/2014/main" id="{17C49F64-1C1B-9094-D9E0-499026773C58}"/>
              </a:ext>
            </a:extLst>
          </p:cNvPr>
          <p:cNvCxnSpPr>
            <a:cxnSpLocks/>
          </p:cNvCxnSpPr>
          <p:nvPr/>
        </p:nvCxnSpPr>
        <p:spPr>
          <a:xfrm flipH="1">
            <a:off x="8746617" y="6000033"/>
            <a:ext cx="1595247" cy="0"/>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cxnSp>
        <p:nvCxnSpPr>
          <p:cNvPr id="69" name="Straight Arrow Connector 68">
            <a:extLst>
              <a:ext uri="{FF2B5EF4-FFF2-40B4-BE49-F238E27FC236}">
                <a16:creationId xmlns:a16="http://schemas.microsoft.com/office/drawing/2014/main" id="{BDDB579C-C109-AAA2-7098-681F7DF89F17}"/>
              </a:ext>
            </a:extLst>
          </p:cNvPr>
          <p:cNvCxnSpPr>
            <a:cxnSpLocks/>
          </p:cNvCxnSpPr>
          <p:nvPr/>
        </p:nvCxnSpPr>
        <p:spPr>
          <a:xfrm flipV="1">
            <a:off x="8582191" y="5837313"/>
            <a:ext cx="0" cy="490515"/>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73" name="TextBox 72">
            <a:extLst>
              <a:ext uri="{FF2B5EF4-FFF2-40B4-BE49-F238E27FC236}">
                <a16:creationId xmlns:a16="http://schemas.microsoft.com/office/drawing/2014/main" id="{B1A8659A-2284-1BBC-109E-EC6959F9CB3F}"/>
              </a:ext>
            </a:extLst>
          </p:cNvPr>
          <p:cNvSpPr txBox="1"/>
          <p:nvPr/>
        </p:nvSpPr>
        <p:spPr>
          <a:xfrm>
            <a:off x="1028901" y="6316554"/>
            <a:ext cx="927343" cy="261610"/>
          </a:xfrm>
          <a:prstGeom prst="rect">
            <a:avLst/>
          </a:prstGeom>
          <a:noFill/>
        </p:spPr>
        <p:txBody>
          <a:bodyPr wrap="square" rtlCol="0">
            <a:spAutoFit/>
          </a:bodyPr>
          <a:lstStyle/>
          <a:p>
            <a:r>
              <a:rPr lang="en-US" sz="1100" b="1" dirty="0"/>
              <a:t>Mode state</a:t>
            </a:r>
          </a:p>
        </p:txBody>
      </p:sp>
      <p:cxnSp>
        <p:nvCxnSpPr>
          <p:cNvPr id="74" name="Straight Arrow Connector 73">
            <a:extLst>
              <a:ext uri="{FF2B5EF4-FFF2-40B4-BE49-F238E27FC236}">
                <a16:creationId xmlns:a16="http://schemas.microsoft.com/office/drawing/2014/main" id="{6585C4F4-8880-3CB2-4034-2041239C0F9B}"/>
              </a:ext>
            </a:extLst>
          </p:cNvPr>
          <p:cNvCxnSpPr>
            <a:cxnSpLocks/>
          </p:cNvCxnSpPr>
          <p:nvPr/>
        </p:nvCxnSpPr>
        <p:spPr>
          <a:xfrm flipV="1">
            <a:off x="1074452" y="6263977"/>
            <a:ext cx="0" cy="193139"/>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75" name="TextBox 74">
            <a:extLst>
              <a:ext uri="{FF2B5EF4-FFF2-40B4-BE49-F238E27FC236}">
                <a16:creationId xmlns:a16="http://schemas.microsoft.com/office/drawing/2014/main" id="{A23B8392-4AA0-4B14-7A64-018FC58671C9}"/>
              </a:ext>
            </a:extLst>
          </p:cNvPr>
          <p:cNvSpPr txBox="1"/>
          <p:nvPr/>
        </p:nvSpPr>
        <p:spPr>
          <a:xfrm>
            <a:off x="7026300" y="6313616"/>
            <a:ext cx="2165025" cy="430887"/>
          </a:xfrm>
          <a:prstGeom prst="rect">
            <a:avLst/>
          </a:prstGeom>
          <a:noFill/>
        </p:spPr>
        <p:txBody>
          <a:bodyPr wrap="square" rtlCol="0">
            <a:spAutoFit/>
          </a:bodyPr>
          <a:lstStyle/>
          <a:p>
            <a:r>
              <a:rPr lang="en-US" sz="1100" b="1" dirty="0"/>
              <a:t>PLC register state </a:t>
            </a:r>
          </a:p>
          <a:p>
            <a:r>
              <a:rPr lang="en-US" sz="1100" b="1" dirty="0"/>
              <a:t>[ </a:t>
            </a:r>
            <a:r>
              <a:rPr lang="en-US" sz="1100" b="1" dirty="0">
                <a:solidFill>
                  <a:schemeClr val="accent6">
                    <a:lumMod val="75000"/>
                  </a:schemeClr>
                </a:solidFill>
              </a:rPr>
              <a:t>Green: set</a:t>
            </a:r>
            <a:r>
              <a:rPr lang="en-US" sz="1100" b="1" dirty="0"/>
              <a:t>]</a:t>
            </a:r>
            <a:endParaRPr lang="en-SG" sz="1100" b="1" dirty="0"/>
          </a:p>
        </p:txBody>
      </p:sp>
      <p:cxnSp>
        <p:nvCxnSpPr>
          <p:cNvPr id="76" name="Straight Arrow Connector 75">
            <a:extLst>
              <a:ext uri="{FF2B5EF4-FFF2-40B4-BE49-F238E27FC236}">
                <a16:creationId xmlns:a16="http://schemas.microsoft.com/office/drawing/2014/main" id="{3F60C58F-3302-3583-6E1D-1DD9CB9F8F14}"/>
              </a:ext>
            </a:extLst>
          </p:cNvPr>
          <p:cNvCxnSpPr>
            <a:cxnSpLocks/>
          </p:cNvCxnSpPr>
          <p:nvPr/>
        </p:nvCxnSpPr>
        <p:spPr>
          <a:xfrm flipV="1">
            <a:off x="7329050" y="6114312"/>
            <a:ext cx="0" cy="174795"/>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cxnSp>
        <p:nvCxnSpPr>
          <p:cNvPr id="78" name="Straight Arrow Connector 77">
            <a:extLst>
              <a:ext uri="{FF2B5EF4-FFF2-40B4-BE49-F238E27FC236}">
                <a16:creationId xmlns:a16="http://schemas.microsoft.com/office/drawing/2014/main" id="{44F93570-DCE3-A7E8-0BB2-DAB647FED11B}"/>
              </a:ext>
            </a:extLst>
          </p:cNvPr>
          <p:cNvCxnSpPr>
            <a:cxnSpLocks/>
          </p:cNvCxnSpPr>
          <p:nvPr/>
        </p:nvCxnSpPr>
        <p:spPr>
          <a:xfrm flipV="1">
            <a:off x="4957706" y="5478642"/>
            <a:ext cx="0" cy="881904"/>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81" name="TextBox 80">
            <a:extLst>
              <a:ext uri="{FF2B5EF4-FFF2-40B4-BE49-F238E27FC236}">
                <a16:creationId xmlns:a16="http://schemas.microsoft.com/office/drawing/2014/main" id="{10F58B76-6B88-DD13-E870-2ECB581FCF00}"/>
              </a:ext>
            </a:extLst>
          </p:cNvPr>
          <p:cNvSpPr txBox="1"/>
          <p:nvPr/>
        </p:nvSpPr>
        <p:spPr>
          <a:xfrm>
            <a:off x="2231109" y="6289107"/>
            <a:ext cx="2340877" cy="430887"/>
          </a:xfrm>
          <a:prstGeom prst="rect">
            <a:avLst/>
          </a:prstGeom>
          <a:noFill/>
        </p:spPr>
        <p:txBody>
          <a:bodyPr wrap="square" rtlCol="0">
            <a:spAutoFit/>
          </a:bodyPr>
          <a:lstStyle/>
          <a:p>
            <a:r>
              <a:rPr lang="en-US" sz="1100" b="1" dirty="0"/>
              <a:t>Block override control check box [enabled ]</a:t>
            </a:r>
            <a:endParaRPr lang="en-SG" sz="1100" b="1" dirty="0"/>
          </a:p>
        </p:txBody>
      </p:sp>
      <p:cxnSp>
        <p:nvCxnSpPr>
          <p:cNvPr id="82" name="Straight Arrow Connector 81">
            <a:extLst>
              <a:ext uri="{FF2B5EF4-FFF2-40B4-BE49-F238E27FC236}">
                <a16:creationId xmlns:a16="http://schemas.microsoft.com/office/drawing/2014/main" id="{4AC9C2A8-06D7-F838-C9E6-0D0EBBEA5797}"/>
              </a:ext>
            </a:extLst>
          </p:cNvPr>
          <p:cNvCxnSpPr>
            <a:cxnSpLocks/>
          </p:cNvCxnSpPr>
          <p:nvPr/>
        </p:nvCxnSpPr>
        <p:spPr>
          <a:xfrm flipV="1">
            <a:off x="3281557" y="5733703"/>
            <a:ext cx="0" cy="545178"/>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15720218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AI-generated content may be incorrect.">
            <a:extLst>
              <a:ext uri="{FF2B5EF4-FFF2-40B4-BE49-F238E27FC236}">
                <a16:creationId xmlns:a16="http://schemas.microsoft.com/office/drawing/2014/main" id="{2338347C-42DD-B3C1-CD6F-BEF65ADB415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9659" y="684429"/>
            <a:ext cx="10204384" cy="5489141"/>
          </a:xfrm>
          <a:prstGeom prst="rect">
            <a:avLst/>
          </a:prstGeom>
        </p:spPr>
      </p:pic>
      <p:cxnSp>
        <p:nvCxnSpPr>
          <p:cNvPr id="6" name="Straight Arrow Connector 5">
            <a:extLst>
              <a:ext uri="{FF2B5EF4-FFF2-40B4-BE49-F238E27FC236}">
                <a16:creationId xmlns:a16="http://schemas.microsoft.com/office/drawing/2014/main" id="{0807B5F2-328B-CDD7-C98A-69D562FCE699}"/>
              </a:ext>
            </a:extLst>
          </p:cNvPr>
          <p:cNvCxnSpPr>
            <a:cxnSpLocks/>
          </p:cNvCxnSpPr>
          <p:nvPr/>
        </p:nvCxnSpPr>
        <p:spPr>
          <a:xfrm>
            <a:off x="791690" y="612648"/>
            <a:ext cx="0" cy="566928"/>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7" name="TextBox 6">
            <a:extLst>
              <a:ext uri="{FF2B5EF4-FFF2-40B4-BE49-F238E27FC236}">
                <a16:creationId xmlns:a16="http://schemas.microsoft.com/office/drawing/2014/main" id="{49BC4760-27DD-F627-2FEE-4C12D73667E2}"/>
              </a:ext>
            </a:extLst>
          </p:cNvPr>
          <p:cNvSpPr txBox="1"/>
          <p:nvPr/>
        </p:nvSpPr>
        <p:spPr>
          <a:xfrm>
            <a:off x="479659" y="351038"/>
            <a:ext cx="672485" cy="261610"/>
          </a:xfrm>
          <a:prstGeom prst="rect">
            <a:avLst/>
          </a:prstGeom>
          <a:noFill/>
        </p:spPr>
        <p:txBody>
          <a:bodyPr wrap="square" rtlCol="0">
            <a:spAutoFit/>
          </a:bodyPr>
          <a:lstStyle/>
          <a:p>
            <a:r>
              <a:rPr lang="en-SG" sz="1100" b="1" dirty="0"/>
              <a:t>Train ID</a:t>
            </a:r>
          </a:p>
        </p:txBody>
      </p:sp>
      <p:cxnSp>
        <p:nvCxnSpPr>
          <p:cNvPr id="11" name="Straight Arrow Connector 10">
            <a:extLst>
              <a:ext uri="{FF2B5EF4-FFF2-40B4-BE49-F238E27FC236}">
                <a16:creationId xmlns:a16="http://schemas.microsoft.com/office/drawing/2014/main" id="{02A58EDE-68D9-826B-1FE4-E33102B7E067}"/>
              </a:ext>
            </a:extLst>
          </p:cNvPr>
          <p:cNvCxnSpPr>
            <a:cxnSpLocks/>
          </p:cNvCxnSpPr>
          <p:nvPr/>
        </p:nvCxnSpPr>
        <p:spPr>
          <a:xfrm>
            <a:off x="5269202" y="580797"/>
            <a:ext cx="0" cy="723747"/>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13" name="TextBox 12">
            <a:extLst>
              <a:ext uri="{FF2B5EF4-FFF2-40B4-BE49-F238E27FC236}">
                <a16:creationId xmlns:a16="http://schemas.microsoft.com/office/drawing/2014/main" id="{2D4DFB98-F29C-A95C-EA9E-0192DF629C58}"/>
              </a:ext>
            </a:extLst>
          </p:cNvPr>
          <p:cNvSpPr txBox="1"/>
          <p:nvPr/>
        </p:nvSpPr>
        <p:spPr>
          <a:xfrm>
            <a:off x="4791458" y="181760"/>
            <a:ext cx="1580785" cy="430887"/>
          </a:xfrm>
          <a:prstGeom prst="rect">
            <a:avLst/>
          </a:prstGeom>
          <a:noFill/>
        </p:spPr>
        <p:txBody>
          <a:bodyPr wrap="square" rtlCol="0">
            <a:spAutoFit/>
          </a:bodyPr>
          <a:lstStyle/>
          <a:p>
            <a:r>
              <a:rPr lang="en-SG" sz="1100" b="1" dirty="0"/>
              <a:t>Trains 3</a:t>
            </a:r>
            <a:r>
              <a:rPr lang="en-SG" sz="1100" b="1" baseline="30000" dirty="0"/>
              <a:t>rd</a:t>
            </a:r>
            <a:r>
              <a:rPr lang="en-SG" sz="1100" b="1" dirty="0"/>
              <a:t> track Power </a:t>
            </a:r>
            <a:r>
              <a:rPr lang="en-US" sz="1100" b="1" dirty="0"/>
              <a:t>[</a:t>
            </a:r>
            <a:r>
              <a:rPr lang="en-US" sz="1100" b="1" dirty="0">
                <a:solidFill>
                  <a:srgbClr val="FF0000"/>
                </a:solidFill>
              </a:rPr>
              <a:t>Red: supply off</a:t>
            </a:r>
            <a:r>
              <a:rPr lang="en-US" sz="1100" b="1" dirty="0"/>
              <a:t>] </a:t>
            </a:r>
            <a:endParaRPr lang="en-SG" sz="1100" b="1" dirty="0"/>
          </a:p>
        </p:txBody>
      </p:sp>
      <p:sp>
        <p:nvSpPr>
          <p:cNvPr id="15" name="TextBox 14">
            <a:extLst>
              <a:ext uri="{FF2B5EF4-FFF2-40B4-BE49-F238E27FC236}">
                <a16:creationId xmlns:a16="http://schemas.microsoft.com/office/drawing/2014/main" id="{FAB21A99-1E18-B11A-9363-8820882A04D8}"/>
              </a:ext>
            </a:extLst>
          </p:cNvPr>
          <p:cNvSpPr txBox="1"/>
          <p:nvPr/>
        </p:nvSpPr>
        <p:spPr>
          <a:xfrm>
            <a:off x="1152144" y="201726"/>
            <a:ext cx="1580785" cy="430887"/>
          </a:xfrm>
          <a:prstGeom prst="rect">
            <a:avLst/>
          </a:prstGeom>
          <a:noFill/>
        </p:spPr>
        <p:txBody>
          <a:bodyPr wrap="square" rtlCol="0">
            <a:spAutoFit/>
          </a:bodyPr>
          <a:lstStyle/>
          <a:p>
            <a:r>
              <a:rPr lang="en-SG" sz="1100" b="1" dirty="0"/>
              <a:t>Train 3</a:t>
            </a:r>
            <a:r>
              <a:rPr lang="en-SG" sz="1100" b="1" baseline="30000" dirty="0"/>
              <a:t>rd</a:t>
            </a:r>
            <a:r>
              <a:rPr lang="en-SG" sz="1100" b="1" dirty="0"/>
              <a:t> track Power </a:t>
            </a:r>
            <a:r>
              <a:rPr lang="en-US" sz="1100" b="1" dirty="0"/>
              <a:t>[</a:t>
            </a:r>
            <a:r>
              <a:rPr lang="en-US" sz="1100" b="1" dirty="0">
                <a:solidFill>
                  <a:schemeClr val="accent6">
                    <a:lumMod val="75000"/>
                  </a:schemeClr>
                </a:solidFill>
              </a:rPr>
              <a:t>Green: supply on</a:t>
            </a:r>
            <a:r>
              <a:rPr lang="en-US" sz="1100" b="1" dirty="0"/>
              <a:t>] </a:t>
            </a:r>
            <a:endParaRPr lang="en-SG" sz="1100" b="1" dirty="0"/>
          </a:p>
        </p:txBody>
      </p:sp>
      <p:cxnSp>
        <p:nvCxnSpPr>
          <p:cNvPr id="16" name="Straight Arrow Connector 15">
            <a:extLst>
              <a:ext uri="{FF2B5EF4-FFF2-40B4-BE49-F238E27FC236}">
                <a16:creationId xmlns:a16="http://schemas.microsoft.com/office/drawing/2014/main" id="{24F36DE9-BFE9-5F2C-B143-513D3563EBCB}"/>
              </a:ext>
            </a:extLst>
          </p:cNvPr>
          <p:cNvCxnSpPr>
            <a:cxnSpLocks/>
          </p:cNvCxnSpPr>
          <p:nvPr/>
        </p:nvCxnSpPr>
        <p:spPr>
          <a:xfrm>
            <a:off x="1935650" y="632613"/>
            <a:ext cx="0" cy="757275"/>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18" name="TextBox 17">
            <a:extLst>
              <a:ext uri="{FF2B5EF4-FFF2-40B4-BE49-F238E27FC236}">
                <a16:creationId xmlns:a16="http://schemas.microsoft.com/office/drawing/2014/main" id="{CE4095F9-16C2-2D52-85EA-EF68821754F5}"/>
              </a:ext>
            </a:extLst>
          </p:cNvPr>
          <p:cNvSpPr txBox="1"/>
          <p:nvPr/>
        </p:nvSpPr>
        <p:spPr>
          <a:xfrm>
            <a:off x="2636752" y="181761"/>
            <a:ext cx="1198990" cy="430887"/>
          </a:xfrm>
          <a:prstGeom prst="rect">
            <a:avLst/>
          </a:prstGeom>
          <a:noFill/>
        </p:spPr>
        <p:txBody>
          <a:bodyPr wrap="square" rtlCol="0">
            <a:spAutoFit/>
          </a:bodyPr>
          <a:lstStyle/>
          <a:p>
            <a:r>
              <a:rPr lang="en-SG" sz="1100" b="1" dirty="0"/>
              <a:t>Train current speed gauge </a:t>
            </a:r>
          </a:p>
        </p:txBody>
      </p:sp>
      <p:cxnSp>
        <p:nvCxnSpPr>
          <p:cNvPr id="19" name="Straight Arrow Connector 18">
            <a:extLst>
              <a:ext uri="{FF2B5EF4-FFF2-40B4-BE49-F238E27FC236}">
                <a16:creationId xmlns:a16="http://schemas.microsoft.com/office/drawing/2014/main" id="{DEFC3874-AC75-75AE-ED10-71A22313D6E3}"/>
              </a:ext>
            </a:extLst>
          </p:cNvPr>
          <p:cNvCxnSpPr>
            <a:cxnSpLocks/>
          </p:cNvCxnSpPr>
          <p:nvPr/>
        </p:nvCxnSpPr>
        <p:spPr>
          <a:xfrm flipH="1">
            <a:off x="2896730" y="623597"/>
            <a:ext cx="13772" cy="903579"/>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21" name="TextBox 20">
            <a:extLst>
              <a:ext uri="{FF2B5EF4-FFF2-40B4-BE49-F238E27FC236}">
                <a16:creationId xmlns:a16="http://schemas.microsoft.com/office/drawing/2014/main" id="{FB326C36-F6F8-B051-48E6-F6A42AA11165}"/>
              </a:ext>
            </a:extLst>
          </p:cNvPr>
          <p:cNvSpPr txBox="1"/>
          <p:nvPr/>
        </p:nvSpPr>
        <p:spPr>
          <a:xfrm>
            <a:off x="3766537" y="193139"/>
            <a:ext cx="1198990" cy="430887"/>
          </a:xfrm>
          <a:prstGeom prst="rect">
            <a:avLst/>
          </a:prstGeom>
          <a:noFill/>
        </p:spPr>
        <p:txBody>
          <a:bodyPr wrap="square" rtlCol="0">
            <a:spAutoFit/>
          </a:bodyPr>
          <a:lstStyle/>
          <a:p>
            <a:r>
              <a:rPr lang="en-SG" sz="1100" b="1" dirty="0"/>
              <a:t>Train DC Current value</a:t>
            </a:r>
          </a:p>
        </p:txBody>
      </p:sp>
      <p:cxnSp>
        <p:nvCxnSpPr>
          <p:cNvPr id="25" name="Connector: Elbow 24">
            <a:extLst>
              <a:ext uri="{FF2B5EF4-FFF2-40B4-BE49-F238E27FC236}">
                <a16:creationId xmlns:a16="http://schemas.microsoft.com/office/drawing/2014/main" id="{D0AAE9EC-B089-EEB6-4911-B6DA00727685}"/>
              </a:ext>
            </a:extLst>
          </p:cNvPr>
          <p:cNvCxnSpPr>
            <a:cxnSpLocks/>
          </p:cNvCxnSpPr>
          <p:nvPr/>
        </p:nvCxnSpPr>
        <p:spPr>
          <a:xfrm rot="5400000">
            <a:off x="3502979" y="992199"/>
            <a:ext cx="1122907" cy="385702"/>
          </a:xfrm>
          <a:prstGeom prst="bentConnector3">
            <a:avLst>
              <a:gd name="adj1" fmla="val 99673"/>
            </a:avLst>
          </a:prstGeom>
          <a:ln>
            <a:solidFill>
              <a:schemeClr val="tx2">
                <a:lumMod val="75000"/>
                <a:lumOff val="25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4409BB97-394F-ADBE-5ECF-DD2D4486506F}"/>
              </a:ext>
            </a:extLst>
          </p:cNvPr>
          <p:cNvSpPr txBox="1"/>
          <p:nvPr/>
        </p:nvSpPr>
        <p:spPr>
          <a:xfrm>
            <a:off x="6323304" y="170381"/>
            <a:ext cx="1198990" cy="430887"/>
          </a:xfrm>
          <a:prstGeom prst="rect">
            <a:avLst/>
          </a:prstGeom>
          <a:noFill/>
        </p:spPr>
        <p:txBody>
          <a:bodyPr wrap="square" rtlCol="0">
            <a:spAutoFit/>
          </a:bodyPr>
          <a:lstStyle/>
          <a:p>
            <a:r>
              <a:rPr lang="en-SG" sz="1100" b="1" dirty="0"/>
              <a:t>Train DC voltage value</a:t>
            </a:r>
          </a:p>
        </p:txBody>
      </p:sp>
      <p:cxnSp>
        <p:nvCxnSpPr>
          <p:cNvPr id="29" name="Connector: Elbow 28">
            <a:extLst>
              <a:ext uri="{FF2B5EF4-FFF2-40B4-BE49-F238E27FC236}">
                <a16:creationId xmlns:a16="http://schemas.microsoft.com/office/drawing/2014/main" id="{40D7408B-903F-C103-47CB-35898311A42D}"/>
              </a:ext>
            </a:extLst>
          </p:cNvPr>
          <p:cNvCxnSpPr>
            <a:cxnSpLocks/>
          </p:cNvCxnSpPr>
          <p:nvPr/>
        </p:nvCxnSpPr>
        <p:spPr>
          <a:xfrm rot="16200000" flipH="1">
            <a:off x="5850845" y="1172971"/>
            <a:ext cx="1551177" cy="290837"/>
          </a:xfrm>
          <a:prstGeom prst="bentConnector3">
            <a:avLst>
              <a:gd name="adj1" fmla="val 99517"/>
            </a:avLst>
          </a:prstGeom>
          <a:ln>
            <a:solidFill>
              <a:schemeClr val="tx2">
                <a:lumMod val="75000"/>
                <a:lumOff val="25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32" name="TextBox 31">
            <a:extLst>
              <a:ext uri="{FF2B5EF4-FFF2-40B4-BE49-F238E27FC236}">
                <a16:creationId xmlns:a16="http://schemas.microsoft.com/office/drawing/2014/main" id="{08306A7D-3A7E-733F-3851-330EE3860218}"/>
              </a:ext>
            </a:extLst>
          </p:cNvPr>
          <p:cNvSpPr txBox="1"/>
          <p:nvPr/>
        </p:nvSpPr>
        <p:spPr>
          <a:xfrm>
            <a:off x="7349815" y="170381"/>
            <a:ext cx="1267698" cy="430887"/>
          </a:xfrm>
          <a:prstGeom prst="rect">
            <a:avLst/>
          </a:prstGeom>
          <a:noFill/>
        </p:spPr>
        <p:txBody>
          <a:bodyPr wrap="square" rtlCol="0">
            <a:spAutoFit/>
          </a:bodyPr>
          <a:lstStyle/>
          <a:p>
            <a:r>
              <a:rPr lang="en-US" sz="1100" b="1" dirty="0"/>
              <a:t>Date &amp; Time Indicator </a:t>
            </a:r>
            <a:endParaRPr lang="en-SG" sz="1100" b="1" dirty="0"/>
          </a:p>
        </p:txBody>
      </p:sp>
      <p:cxnSp>
        <p:nvCxnSpPr>
          <p:cNvPr id="33" name="Straight Arrow Connector 32">
            <a:extLst>
              <a:ext uri="{FF2B5EF4-FFF2-40B4-BE49-F238E27FC236}">
                <a16:creationId xmlns:a16="http://schemas.microsoft.com/office/drawing/2014/main" id="{DBC28BB2-5AAA-4C45-2A02-E6E03F264AE1}"/>
              </a:ext>
            </a:extLst>
          </p:cNvPr>
          <p:cNvCxnSpPr>
            <a:cxnSpLocks/>
          </p:cNvCxnSpPr>
          <p:nvPr/>
        </p:nvCxnSpPr>
        <p:spPr>
          <a:xfrm>
            <a:off x="7650366" y="580797"/>
            <a:ext cx="0" cy="418012"/>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35" name="TextBox 34">
            <a:extLst>
              <a:ext uri="{FF2B5EF4-FFF2-40B4-BE49-F238E27FC236}">
                <a16:creationId xmlns:a16="http://schemas.microsoft.com/office/drawing/2014/main" id="{1FA53DCB-A532-9B5A-8A7D-1166D41F15F6}"/>
              </a:ext>
            </a:extLst>
          </p:cNvPr>
          <p:cNvSpPr txBox="1"/>
          <p:nvPr/>
        </p:nvSpPr>
        <p:spPr>
          <a:xfrm>
            <a:off x="8284215" y="154886"/>
            <a:ext cx="1267698" cy="430887"/>
          </a:xfrm>
          <a:prstGeom prst="rect">
            <a:avLst/>
          </a:prstGeom>
          <a:noFill/>
        </p:spPr>
        <p:txBody>
          <a:bodyPr wrap="square" rtlCol="0">
            <a:spAutoFit/>
          </a:bodyPr>
          <a:lstStyle/>
          <a:p>
            <a:r>
              <a:rPr lang="en-US" sz="1100" b="1" dirty="0"/>
              <a:t>Trains RTU Information </a:t>
            </a:r>
            <a:endParaRPr lang="en-SG" sz="1100" b="1" dirty="0"/>
          </a:p>
        </p:txBody>
      </p:sp>
      <p:cxnSp>
        <p:nvCxnSpPr>
          <p:cNvPr id="36" name="Straight Arrow Connector 35">
            <a:extLst>
              <a:ext uri="{FF2B5EF4-FFF2-40B4-BE49-F238E27FC236}">
                <a16:creationId xmlns:a16="http://schemas.microsoft.com/office/drawing/2014/main" id="{B3AF8FF0-3A6E-08E8-E4CB-3819F5DCBB26}"/>
              </a:ext>
            </a:extLst>
          </p:cNvPr>
          <p:cNvCxnSpPr>
            <a:cxnSpLocks/>
          </p:cNvCxnSpPr>
          <p:nvPr/>
        </p:nvCxnSpPr>
        <p:spPr>
          <a:xfrm>
            <a:off x="8518479" y="481843"/>
            <a:ext cx="0" cy="822701"/>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cxnSp>
        <p:nvCxnSpPr>
          <p:cNvPr id="39" name="Straight Arrow Connector 38">
            <a:extLst>
              <a:ext uri="{FF2B5EF4-FFF2-40B4-BE49-F238E27FC236}">
                <a16:creationId xmlns:a16="http://schemas.microsoft.com/office/drawing/2014/main" id="{684E1F65-9C13-AF1B-76CF-FD0081679713}"/>
              </a:ext>
            </a:extLst>
          </p:cNvPr>
          <p:cNvCxnSpPr>
            <a:cxnSpLocks/>
          </p:cNvCxnSpPr>
          <p:nvPr/>
        </p:nvCxnSpPr>
        <p:spPr>
          <a:xfrm>
            <a:off x="9731583" y="542801"/>
            <a:ext cx="0" cy="702460"/>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41" name="TextBox 40">
            <a:extLst>
              <a:ext uri="{FF2B5EF4-FFF2-40B4-BE49-F238E27FC236}">
                <a16:creationId xmlns:a16="http://schemas.microsoft.com/office/drawing/2014/main" id="{E26E45A2-ECD5-A5DD-94E6-9082FE952931}"/>
              </a:ext>
            </a:extLst>
          </p:cNvPr>
          <p:cNvSpPr txBox="1"/>
          <p:nvPr/>
        </p:nvSpPr>
        <p:spPr>
          <a:xfrm>
            <a:off x="9251361" y="108500"/>
            <a:ext cx="2674822" cy="600164"/>
          </a:xfrm>
          <a:prstGeom prst="rect">
            <a:avLst/>
          </a:prstGeom>
          <a:noFill/>
        </p:spPr>
        <p:txBody>
          <a:bodyPr wrap="square" rtlCol="0">
            <a:spAutoFit/>
          </a:bodyPr>
          <a:lstStyle/>
          <a:p>
            <a:r>
              <a:rPr lang="en-US" sz="1100" b="1" dirty="0"/>
              <a:t>Trains current front radar detection state [</a:t>
            </a:r>
            <a:r>
              <a:rPr lang="en-US" sz="1100" b="1" dirty="0">
                <a:solidFill>
                  <a:schemeClr val="accent6">
                    <a:lumMod val="75000"/>
                  </a:schemeClr>
                </a:solidFill>
              </a:rPr>
              <a:t>Green: front clear, safe</a:t>
            </a:r>
            <a:r>
              <a:rPr lang="en-US" sz="1100" b="1" dirty="0"/>
              <a:t>] </a:t>
            </a:r>
            <a:endParaRPr lang="en-SG" sz="1100" b="1" dirty="0"/>
          </a:p>
          <a:p>
            <a:endParaRPr lang="en-SG" sz="1100" b="1" dirty="0"/>
          </a:p>
        </p:txBody>
      </p:sp>
      <p:sp>
        <p:nvSpPr>
          <p:cNvPr id="45" name="TextBox 44">
            <a:extLst>
              <a:ext uri="{FF2B5EF4-FFF2-40B4-BE49-F238E27FC236}">
                <a16:creationId xmlns:a16="http://schemas.microsoft.com/office/drawing/2014/main" id="{93EC7C5A-7FE9-48DC-BF63-497380B27357}"/>
              </a:ext>
            </a:extLst>
          </p:cNvPr>
          <p:cNvSpPr txBox="1"/>
          <p:nvPr/>
        </p:nvSpPr>
        <p:spPr>
          <a:xfrm>
            <a:off x="10640400" y="620447"/>
            <a:ext cx="1744639" cy="600164"/>
          </a:xfrm>
          <a:prstGeom prst="rect">
            <a:avLst/>
          </a:prstGeom>
          <a:noFill/>
        </p:spPr>
        <p:txBody>
          <a:bodyPr wrap="square" rtlCol="0">
            <a:spAutoFit/>
          </a:bodyPr>
          <a:lstStyle/>
          <a:p>
            <a:r>
              <a:rPr lang="en-US" sz="1100" b="1" dirty="0"/>
              <a:t>Trains current front radar detection state [</a:t>
            </a:r>
            <a:r>
              <a:rPr lang="en-US" sz="1100" b="1" dirty="0">
                <a:solidFill>
                  <a:schemeClr val="accent2">
                    <a:lumMod val="50000"/>
                  </a:schemeClr>
                </a:solidFill>
              </a:rPr>
              <a:t>Brown: Detected </a:t>
            </a:r>
            <a:r>
              <a:rPr lang="en-US" sz="1100" b="1" dirty="0"/>
              <a:t>] </a:t>
            </a:r>
            <a:endParaRPr lang="en-SG" sz="1100" b="1" dirty="0"/>
          </a:p>
        </p:txBody>
      </p:sp>
      <p:cxnSp>
        <p:nvCxnSpPr>
          <p:cNvPr id="48" name="Connector: Elbow 47">
            <a:extLst>
              <a:ext uri="{FF2B5EF4-FFF2-40B4-BE49-F238E27FC236}">
                <a16:creationId xmlns:a16="http://schemas.microsoft.com/office/drawing/2014/main" id="{69181475-6D69-F891-D16E-DB930E40B14E}"/>
              </a:ext>
            </a:extLst>
          </p:cNvPr>
          <p:cNvCxnSpPr>
            <a:cxnSpLocks/>
            <a:stCxn id="45" idx="2"/>
          </p:cNvCxnSpPr>
          <p:nvPr/>
        </p:nvCxnSpPr>
        <p:spPr>
          <a:xfrm rot="5400000">
            <a:off x="10857014" y="829907"/>
            <a:ext cx="265003" cy="1046410"/>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50" name="TextBox 49">
            <a:extLst>
              <a:ext uri="{FF2B5EF4-FFF2-40B4-BE49-F238E27FC236}">
                <a16:creationId xmlns:a16="http://schemas.microsoft.com/office/drawing/2014/main" id="{3509190C-B7CD-96B8-7521-2485F9716CA3}"/>
              </a:ext>
            </a:extLst>
          </p:cNvPr>
          <p:cNvSpPr txBox="1"/>
          <p:nvPr/>
        </p:nvSpPr>
        <p:spPr>
          <a:xfrm>
            <a:off x="10814735" y="1610207"/>
            <a:ext cx="1313130" cy="1954381"/>
          </a:xfrm>
          <a:prstGeom prst="rect">
            <a:avLst/>
          </a:prstGeom>
          <a:noFill/>
        </p:spPr>
        <p:txBody>
          <a:bodyPr wrap="square" rtlCol="0">
            <a:spAutoFit/>
          </a:bodyPr>
          <a:lstStyle/>
          <a:p>
            <a:r>
              <a:rPr lang="en-US" sz="1100" b="1" dirty="0"/>
              <a:t>Test Mode </a:t>
            </a:r>
            <a:r>
              <a:rPr lang="en-US" sz="1100" b="1" dirty="0">
                <a:solidFill>
                  <a:srgbClr val="C00000"/>
                </a:solidFill>
              </a:rPr>
              <a:t>OFF</a:t>
            </a:r>
            <a:r>
              <a:rPr lang="en-US" sz="1100" b="1" dirty="0"/>
              <a:t>:</a:t>
            </a:r>
          </a:p>
          <a:p>
            <a:r>
              <a:rPr lang="en-US" sz="1100" b="1" dirty="0"/>
              <a:t>- Display Trains RTU Raw Data: </a:t>
            </a:r>
          </a:p>
          <a:p>
            <a:endParaRPr lang="en-US" sz="1100" b="1" dirty="0"/>
          </a:p>
          <a:p>
            <a:r>
              <a:rPr lang="en-US" sz="1100" b="1" dirty="0"/>
              <a:t>Test Mode </a:t>
            </a:r>
            <a:r>
              <a:rPr lang="en-US" sz="1100" b="1" dirty="0">
                <a:solidFill>
                  <a:schemeClr val="accent6">
                    <a:lumMod val="75000"/>
                  </a:schemeClr>
                </a:solidFill>
              </a:rPr>
              <a:t>ON</a:t>
            </a:r>
            <a:r>
              <a:rPr lang="en-US" sz="1100" b="1" dirty="0"/>
              <a:t>:</a:t>
            </a:r>
          </a:p>
          <a:p>
            <a:r>
              <a:rPr lang="en-US" sz="1100" b="1" dirty="0"/>
              <a:t>- Editable for user to input different value to test alert handler and filter function.</a:t>
            </a:r>
          </a:p>
          <a:p>
            <a:endParaRPr lang="en-SG" sz="1100" b="1" dirty="0"/>
          </a:p>
        </p:txBody>
      </p:sp>
      <p:sp>
        <p:nvSpPr>
          <p:cNvPr id="51" name="Right Brace 50">
            <a:extLst>
              <a:ext uri="{FF2B5EF4-FFF2-40B4-BE49-F238E27FC236}">
                <a16:creationId xmlns:a16="http://schemas.microsoft.com/office/drawing/2014/main" id="{A3D072B4-43C8-8EAA-D60D-280AE6C0E508}"/>
              </a:ext>
            </a:extLst>
          </p:cNvPr>
          <p:cNvSpPr/>
          <p:nvPr/>
        </p:nvSpPr>
        <p:spPr>
          <a:xfrm>
            <a:off x="10684043" y="1828800"/>
            <a:ext cx="130692" cy="1380744"/>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SG" dirty="0"/>
          </a:p>
        </p:txBody>
      </p:sp>
      <p:cxnSp>
        <p:nvCxnSpPr>
          <p:cNvPr id="62" name="Straight Arrow Connector 61">
            <a:extLst>
              <a:ext uri="{FF2B5EF4-FFF2-40B4-BE49-F238E27FC236}">
                <a16:creationId xmlns:a16="http://schemas.microsoft.com/office/drawing/2014/main" id="{20584A0D-3541-5ADD-0B0B-47224BEBBB94}"/>
              </a:ext>
            </a:extLst>
          </p:cNvPr>
          <p:cNvCxnSpPr>
            <a:cxnSpLocks/>
          </p:cNvCxnSpPr>
          <p:nvPr/>
        </p:nvCxnSpPr>
        <p:spPr>
          <a:xfrm flipH="1">
            <a:off x="10466310" y="3658355"/>
            <a:ext cx="307331" cy="0"/>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63" name="TextBox 62">
            <a:extLst>
              <a:ext uri="{FF2B5EF4-FFF2-40B4-BE49-F238E27FC236}">
                <a16:creationId xmlns:a16="http://schemas.microsoft.com/office/drawing/2014/main" id="{0C6E9967-6B94-B0EF-E5CB-B776DCE62855}"/>
              </a:ext>
            </a:extLst>
          </p:cNvPr>
          <p:cNvSpPr txBox="1"/>
          <p:nvPr/>
        </p:nvSpPr>
        <p:spPr>
          <a:xfrm>
            <a:off x="10813414" y="3432619"/>
            <a:ext cx="1216075" cy="261610"/>
          </a:xfrm>
          <a:prstGeom prst="rect">
            <a:avLst/>
          </a:prstGeom>
          <a:noFill/>
        </p:spPr>
        <p:txBody>
          <a:bodyPr wrap="square" rtlCol="0">
            <a:spAutoFit/>
          </a:bodyPr>
          <a:lstStyle/>
          <a:p>
            <a:r>
              <a:rPr lang="en-US" sz="1100" b="1" dirty="0"/>
              <a:t>PLC information </a:t>
            </a:r>
            <a:endParaRPr lang="en-SG" sz="1100" b="1" dirty="0"/>
          </a:p>
        </p:txBody>
      </p:sp>
      <p:cxnSp>
        <p:nvCxnSpPr>
          <p:cNvPr id="64" name="Straight Arrow Connector 63">
            <a:extLst>
              <a:ext uri="{FF2B5EF4-FFF2-40B4-BE49-F238E27FC236}">
                <a16:creationId xmlns:a16="http://schemas.microsoft.com/office/drawing/2014/main" id="{67822999-F738-4027-6A8F-1BCE33498448}"/>
              </a:ext>
            </a:extLst>
          </p:cNvPr>
          <p:cNvCxnSpPr>
            <a:cxnSpLocks/>
          </p:cNvCxnSpPr>
          <p:nvPr/>
        </p:nvCxnSpPr>
        <p:spPr>
          <a:xfrm flipH="1">
            <a:off x="10313316" y="3945332"/>
            <a:ext cx="613317" cy="4498"/>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65" name="TextBox 64">
            <a:extLst>
              <a:ext uri="{FF2B5EF4-FFF2-40B4-BE49-F238E27FC236}">
                <a16:creationId xmlns:a16="http://schemas.microsoft.com/office/drawing/2014/main" id="{61C79163-D95A-140F-987F-2DC1DA122B82}"/>
              </a:ext>
            </a:extLst>
          </p:cNvPr>
          <p:cNvSpPr txBox="1"/>
          <p:nvPr/>
        </p:nvSpPr>
        <p:spPr>
          <a:xfrm>
            <a:off x="10881360" y="3804832"/>
            <a:ext cx="1288442" cy="430887"/>
          </a:xfrm>
          <a:prstGeom prst="rect">
            <a:avLst/>
          </a:prstGeom>
          <a:noFill/>
        </p:spPr>
        <p:txBody>
          <a:bodyPr wrap="square" rtlCol="0">
            <a:spAutoFit/>
          </a:bodyPr>
          <a:lstStyle/>
          <a:p>
            <a:r>
              <a:rPr lang="en-US" sz="1100" b="1" dirty="0"/>
              <a:t>PLC coil state </a:t>
            </a:r>
          </a:p>
          <a:p>
            <a:r>
              <a:rPr lang="en-US" sz="1100" b="1" dirty="0"/>
              <a:t>[ voltage high]</a:t>
            </a:r>
            <a:endParaRPr lang="en-SG" sz="1100" b="1" dirty="0"/>
          </a:p>
        </p:txBody>
      </p:sp>
      <p:sp>
        <p:nvSpPr>
          <p:cNvPr id="66" name="TextBox 65">
            <a:extLst>
              <a:ext uri="{FF2B5EF4-FFF2-40B4-BE49-F238E27FC236}">
                <a16:creationId xmlns:a16="http://schemas.microsoft.com/office/drawing/2014/main" id="{A0994154-EE3D-3AF1-F2D1-4C4110B0A18B}"/>
              </a:ext>
            </a:extLst>
          </p:cNvPr>
          <p:cNvSpPr txBox="1"/>
          <p:nvPr/>
        </p:nvSpPr>
        <p:spPr>
          <a:xfrm>
            <a:off x="10869449" y="4859244"/>
            <a:ext cx="1164305" cy="446276"/>
          </a:xfrm>
          <a:prstGeom prst="rect">
            <a:avLst/>
          </a:prstGeom>
          <a:noFill/>
        </p:spPr>
        <p:txBody>
          <a:bodyPr wrap="square" rtlCol="0">
            <a:spAutoFit/>
          </a:bodyPr>
          <a:lstStyle/>
          <a:p>
            <a:r>
              <a:rPr lang="en-US" sz="1100" b="1" dirty="0"/>
              <a:t>PLC coil output [empty</a:t>
            </a:r>
            <a:r>
              <a:rPr lang="en-US" sz="1200" b="1" dirty="0"/>
              <a:t>]</a:t>
            </a:r>
            <a:endParaRPr lang="en-SG" sz="1200" b="1" dirty="0"/>
          </a:p>
        </p:txBody>
      </p:sp>
      <p:cxnSp>
        <p:nvCxnSpPr>
          <p:cNvPr id="67" name="Straight Arrow Connector 66">
            <a:extLst>
              <a:ext uri="{FF2B5EF4-FFF2-40B4-BE49-F238E27FC236}">
                <a16:creationId xmlns:a16="http://schemas.microsoft.com/office/drawing/2014/main" id="{3C5750D7-83FA-E276-D9EC-D6A8F7D4CDCB}"/>
              </a:ext>
            </a:extLst>
          </p:cNvPr>
          <p:cNvCxnSpPr>
            <a:cxnSpLocks/>
          </p:cNvCxnSpPr>
          <p:nvPr/>
        </p:nvCxnSpPr>
        <p:spPr>
          <a:xfrm flipH="1">
            <a:off x="8988552" y="4382527"/>
            <a:ext cx="1880897" cy="0"/>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cxnSp>
        <p:nvCxnSpPr>
          <p:cNvPr id="68" name="Connector: Elbow 67">
            <a:extLst>
              <a:ext uri="{FF2B5EF4-FFF2-40B4-BE49-F238E27FC236}">
                <a16:creationId xmlns:a16="http://schemas.microsoft.com/office/drawing/2014/main" id="{E238D886-8B34-AE3D-76FB-D19497AA1689}"/>
              </a:ext>
            </a:extLst>
          </p:cNvPr>
          <p:cNvCxnSpPr>
            <a:cxnSpLocks/>
            <a:stCxn id="66" idx="1"/>
          </p:cNvCxnSpPr>
          <p:nvPr/>
        </p:nvCxnSpPr>
        <p:spPr>
          <a:xfrm rot="10800000">
            <a:off x="10466311" y="4815226"/>
            <a:ext cx="403139" cy="267157"/>
          </a:xfrm>
          <a:prstGeom prst="bentConnector3">
            <a:avLst>
              <a:gd name="adj1" fmla="val 104437"/>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69" name="TextBox 68">
            <a:extLst>
              <a:ext uri="{FF2B5EF4-FFF2-40B4-BE49-F238E27FC236}">
                <a16:creationId xmlns:a16="http://schemas.microsoft.com/office/drawing/2014/main" id="{A50C2C74-97C9-75FB-5F5B-E4DCBC5EC339}"/>
              </a:ext>
            </a:extLst>
          </p:cNvPr>
          <p:cNvSpPr txBox="1"/>
          <p:nvPr/>
        </p:nvSpPr>
        <p:spPr>
          <a:xfrm>
            <a:off x="10894307" y="5409082"/>
            <a:ext cx="1216075" cy="430887"/>
          </a:xfrm>
          <a:prstGeom prst="rect">
            <a:avLst/>
          </a:prstGeom>
          <a:noFill/>
        </p:spPr>
        <p:txBody>
          <a:bodyPr wrap="square" rtlCol="0">
            <a:spAutoFit/>
          </a:bodyPr>
          <a:lstStyle/>
          <a:p>
            <a:r>
              <a:rPr lang="en-US" sz="1100" b="1" dirty="0"/>
              <a:t>PLC Contact input [empty]</a:t>
            </a:r>
            <a:endParaRPr lang="en-SG" sz="1100" b="1" dirty="0"/>
          </a:p>
        </p:txBody>
      </p:sp>
      <p:cxnSp>
        <p:nvCxnSpPr>
          <p:cNvPr id="70" name="Straight Arrow Connector 69">
            <a:extLst>
              <a:ext uri="{FF2B5EF4-FFF2-40B4-BE49-F238E27FC236}">
                <a16:creationId xmlns:a16="http://schemas.microsoft.com/office/drawing/2014/main" id="{06814B35-E5D2-299D-62C5-E1882D564D33}"/>
              </a:ext>
            </a:extLst>
          </p:cNvPr>
          <p:cNvCxnSpPr>
            <a:cxnSpLocks/>
          </p:cNvCxnSpPr>
          <p:nvPr/>
        </p:nvCxnSpPr>
        <p:spPr>
          <a:xfrm flipH="1">
            <a:off x="9286113" y="5561121"/>
            <a:ext cx="1595247" cy="0"/>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72" name="TextBox 71">
            <a:extLst>
              <a:ext uri="{FF2B5EF4-FFF2-40B4-BE49-F238E27FC236}">
                <a16:creationId xmlns:a16="http://schemas.microsoft.com/office/drawing/2014/main" id="{57B1BD26-04CA-4D94-D5C7-DD20BCBEA75D}"/>
              </a:ext>
            </a:extLst>
          </p:cNvPr>
          <p:cNvSpPr txBox="1"/>
          <p:nvPr/>
        </p:nvSpPr>
        <p:spPr>
          <a:xfrm>
            <a:off x="10870684" y="4247399"/>
            <a:ext cx="1201232" cy="600164"/>
          </a:xfrm>
          <a:prstGeom prst="rect">
            <a:avLst/>
          </a:prstGeom>
          <a:noFill/>
        </p:spPr>
        <p:txBody>
          <a:bodyPr wrap="square" rtlCol="0">
            <a:spAutoFit/>
          </a:bodyPr>
          <a:lstStyle/>
          <a:p>
            <a:r>
              <a:rPr lang="en-US" sz="1100" b="1" dirty="0"/>
              <a:t>PLC coil output </a:t>
            </a:r>
          </a:p>
          <a:p>
            <a:r>
              <a:rPr lang="en-US" sz="1100" b="1" dirty="0"/>
              <a:t>[Physical World </a:t>
            </a:r>
          </a:p>
          <a:p>
            <a:r>
              <a:rPr lang="en-US" sz="1100" b="1" dirty="0"/>
              <a:t>Signal ID]</a:t>
            </a:r>
            <a:endParaRPr lang="en-SG" sz="1100" b="1" dirty="0"/>
          </a:p>
        </p:txBody>
      </p:sp>
      <p:sp>
        <p:nvSpPr>
          <p:cNvPr id="78" name="TextBox 77">
            <a:extLst>
              <a:ext uri="{FF2B5EF4-FFF2-40B4-BE49-F238E27FC236}">
                <a16:creationId xmlns:a16="http://schemas.microsoft.com/office/drawing/2014/main" id="{53184D60-A27E-314B-ACAF-53E22DCD07D8}"/>
              </a:ext>
            </a:extLst>
          </p:cNvPr>
          <p:cNvSpPr txBox="1"/>
          <p:nvPr/>
        </p:nvSpPr>
        <p:spPr>
          <a:xfrm>
            <a:off x="10190439" y="6148809"/>
            <a:ext cx="2194600" cy="430887"/>
          </a:xfrm>
          <a:prstGeom prst="rect">
            <a:avLst/>
          </a:prstGeom>
          <a:noFill/>
        </p:spPr>
        <p:txBody>
          <a:bodyPr wrap="square" rtlCol="0">
            <a:spAutoFit/>
          </a:bodyPr>
          <a:lstStyle/>
          <a:p>
            <a:r>
              <a:rPr lang="en-US" sz="1100" b="1" dirty="0"/>
              <a:t>PLC Contact input </a:t>
            </a:r>
          </a:p>
          <a:p>
            <a:r>
              <a:rPr lang="en-US" sz="1100" b="1" dirty="0"/>
              <a:t>[Physical World Sensor ID]</a:t>
            </a:r>
            <a:endParaRPr lang="en-SG" sz="1100" b="1" dirty="0"/>
          </a:p>
        </p:txBody>
      </p:sp>
      <p:cxnSp>
        <p:nvCxnSpPr>
          <p:cNvPr id="84" name="Straight Arrow Connector 83">
            <a:extLst>
              <a:ext uri="{FF2B5EF4-FFF2-40B4-BE49-F238E27FC236}">
                <a16:creationId xmlns:a16="http://schemas.microsoft.com/office/drawing/2014/main" id="{45DA8AE3-5936-726D-C0C9-5A56A324C87D}"/>
              </a:ext>
            </a:extLst>
          </p:cNvPr>
          <p:cNvCxnSpPr>
            <a:cxnSpLocks/>
          </p:cNvCxnSpPr>
          <p:nvPr/>
        </p:nvCxnSpPr>
        <p:spPr>
          <a:xfrm flipV="1">
            <a:off x="7758425" y="5961579"/>
            <a:ext cx="0" cy="320040"/>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cxnSp>
        <p:nvCxnSpPr>
          <p:cNvPr id="87" name="Connector: Elbow 86">
            <a:extLst>
              <a:ext uri="{FF2B5EF4-FFF2-40B4-BE49-F238E27FC236}">
                <a16:creationId xmlns:a16="http://schemas.microsoft.com/office/drawing/2014/main" id="{B32BC35F-3097-FF4D-DA43-434BD7D50865}"/>
              </a:ext>
            </a:extLst>
          </p:cNvPr>
          <p:cNvCxnSpPr>
            <a:cxnSpLocks/>
            <a:stCxn id="78" idx="1"/>
          </p:cNvCxnSpPr>
          <p:nvPr/>
        </p:nvCxnSpPr>
        <p:spPr>
          <a:xfrm rot="10800000">
            <a:off x="9251365" y="4181385"/>
            <a:ext cx="939075" cy="2182868"/>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91" name="TextBox 90">
            <a:extLst>
              <a:ext uri="{FF2B5EF4-FFF2-40B4-BE49-F238E27FC236}">
                <a16:creationId xmlns:a16="http://schemas.microsoft.com/office/drawing/2014/main" id="{FF6CCD37-2AC8-2C3C-B029-E1DDFB1DC05F}"/>
              </a:ext>
            </a:extLst>
          </p:cNvPr>
          <p:cNvSpPr txBox="1"/>
          <p:nvPr/>
        </p:nvSpPr>
        <p:spPr>
          <a:xfrm>
            <a:off x="7634879" y="6281619"/>
            <a:ext cx="2555559" cy="430887"/>
          </a:xfrm>
          <a:prstGeom prst="rect">
            <a:avLst/>
          </a:prstGeom>
          <a:noFill/>
        </p:spPr>
        <p:txBody>
          <a:bodyPr wrap="square" rtlCol="0">
            <a:spAutoFit/>
          </a:bodyPr>
          <a:lstStyle/>
          <a:p>
            <a:r>
              <a:rPr lang="en-US" sz="1100" b="1" dirty="0"/>
              <a:t>Train collision auto </a:t>
            </a:r>
          </a:p>
          <a:p>
            <a:r>
              <a:rPr lang="en-US" sz="1100" b="1" dirty="0"/>
              <a:t>avoidance enable backdoor control  </a:t>
            </a:r>
            <a:endParaRPr lang="en-SG" sz="1100" b="1" dirty="0"/>
          </a:p>
        </p:txBody>
      </p:sp>
      <p:cxnSp>
        <p:nvCxnSpPr>
          <p:cNvPr id="92" name="Straight Arrow Connector 91">
            <a:extLst>
              <a:ext uri="{FF2B5EF4-FFF2-40B4-BE49-F238E27FC236}">
                <a16:creationId xmlns:a16="http://schemas.microsoft.com/office/drawing/2014/main" id="{F2AAFD27-21D1-AF2C-44EB-BF22D2E6AC4F}"/>
              </a:ext>
            </a:extLst>
          </p:cNvPr>
          <p:cNvCxnSpPr>
            <a:cxnSpLocks/>
          </p:cNvCxnSpPr>
          <p:nvPr/>
        </p:nvCxnSpPr>
        <p:spPr>
          <a:xfrm flipV="1">
            <a:off x="1822366" y="5810703"/>
            <a:ext cx="0" cy="479642"/>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93" name="TextBox 92">
            <a:extLst>
              <a:ext uri="{FF2B5EF4-FFF2-40B4-BE49-F238E27FC236}">
                <a16:creationId xmlns:a16="http://schemas.microsoft.com/office/drawing/2014/main" id="{C53CB1BB-EE39-E575-4C96-EC16CA040DE3}"/>
              </a:ext>
            </a:extLst>
          </p:cNvPr>
          <p:cNvSpPr txBox="1"/>
          <p:nvPr/>
        </p:nvSpPr>
        <p:spPr>
          <a:xfrm>
            <a:off x="479659" y="6281201"/>
            <a:ext cx="927343" cy="261610"/>
          </a:xfrm>
          <a:prstGeom prst="rect">
            <a:avLst/>
          </a:prstGeom>
          <a:noFill/>
        </p:spPr>
        <p:txBody>
          <a:bodyPr wrap="square" rtlCol="0">
            <a:spAutoFit/>
          </a:bodyPr>
          <a:lstStyle/>
          <a:p>
            <a:r>
              <a:rPr lang="en-US" sz="1100" b="1" dirty="0"/>
              <a:t>Mode state</a:t>
            </a:r>
          </a:p>
        </p:txBody>
      </p:sp>
      <p:cxnSp>
        <p:nvCxnSpPr>
          <p:cNvPr id="94" name="Straight Arrow Connector 93">
            <a:extLst>
              <a:ext uri="{FF2B5EF4-FFF2-40B4-BE49-F238E27FC236}">
                <a16:creationId xmlns:a16="http://schemas.microsoft.com/office/drawing/2014/main" id="{4430BFF7-682E-E7A3-B8F0-CAD1185A9353}"/>
              </a:ext>
            </a:extLst>
          </p:cNvPr>
          <p:cNvCxnSpPr>
            <a:cxnSpLocks/>
          </p:cNvCxnSpPr>
          <p:nvPr/>
        </p:nvCxnSpPr>
        <p:spPr>
          <a:xfrm flipV="1">
            <a:off x="525210" y="6228624"/>
            <a:ext cx="0" cy="193139"/>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96" name="TextBox 95">
            <a:extLst>
              <a:ext uri="{FF2B5EF4-FFF2-40B4-BE49-F238E27FC236}">
                <a16:creationId xmlns:a16="http://schemas.microsoft.com/office/drawing/2014/main" id="{95EFAB62-65E9-E60D-D1C4-C8364FDE1FB8}"/>
              </a:ext>
            </a:extLst>
          </p:cNvPr>
          <p:cNvSpPr txBox="1"/>
          <p:nvPr/>
        </p:nvSpPr>
        <p:spPr>
          <a:xfrm>
            <a:off x="1442703" y="6281201"/>
            <a:ext cx="1580785" cy="430887"/>
          </a:xfrm>
          <a:prstGeom prst="rect">
            <a:avLst/>
          </a:prstGeom>
          <a:noFill/>
        </p:spPr>
        <p:txBody>
          <a:bodyPr wrap="square" rtlCol="0">
            <a:spAutoFit/>
          </a:bodyPr>
          <a:lstStyle/>
          <a:p>
            <a:r>
              <a:rPr lang="en-SG" sz="1100" b="1" dirty="0"/>
              <a:t>Train 3</a:t>
            </a:r>
            <a:r>
              <a:rPr lang="en-SG" sz="1100" b="1" baseline="30000" dirty="0"/>
              <a:t>rd</a:t>
            </a:r>
            <a:r>
              <a:rPr lang="en-SG" sz="1100" b="1" dirty="0"/>
              <a:t> track Power turn </a:t>
            </a:r>
            <a:r>
              <a:rPr lang="en-SG" sz="1100" b="1" dirty="0">
                <a:solidFill>
                  <a:schemeClr val="accent6">
                    <a:lumMod val="75000"/>
                  </a:schemeClr>
                </a:solidFill>
              </a:rPr>
              <a:t>On</a:t>
            </a:r>
            <a:r>
              <a:rPr lang="en-SG" sz="1100" b="1" dirty="0"/>
              <a:t> button</a:t>
            </a:r>
          </a:p>
        </p:txBody>
      </p:sp>
      <p:cxnSp>
        <p:nvCxnSpPr>
          <p:cNvPr id="97" name="Straight Arrow Connector 96">
            <a:extLst>
              <a:ext uri="{FF2B5EF4-FFF2-40B4-BE49-F238E27FC236}">
                <a16:creationId xmlns:a16="http://schemas.microsoft.com/office/drawing/2014/main" id="{DDEDDEF1-C5E8-DBD9-2397-5BD0BA78AEAF}"/>
              </a:ext>
            </a:extLst>
          </p:cNvPr>
          <p:cNvCxnSpPr>
            <a:cxnSpLocks/>
          </p:cNvCxnSpPr>
          <p:nvPr/>
        </p:nvCxnSpPr>
        <p:spPr>
          <a:xfrm flipV="1">
            <a:off x="3766537" y="5839969"/>
            <a:ext cx="0" cy="479642"/>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98" name="TextBox 97">
            <a:extLst>
              <a:ext uri="{FF2B5EF4-FFF2-40B4-BE49-F238E27FC236}">
                <a16:creationId xmlns:a16="http://schemas.microsoft.com/office/drawing/2014/main" id="{93FC71D4-3D95-424D-08D1-4133A7ABD348}"/>
              </a:ext>
            </a:extLst>
          </p:cNvPr>
          <p:cNvSpPr txBox="1"/>
          <p:nvPr/>
        </p:nvSpPr>
        <p:spPr>
          <a:xfrm>
            <a:off x="3081188" y="6272226"/>
            <a:ext cx="1580785" cy="430887"/>
          </a:xfrm>
          <a:prstGeom prst="rect">
            <a:avLst/>
          </a:prstGeom>
          <a:noFill/>
        </p:spPr>
        <p:txBody>
          <a:bodyPr wrap="square" rtlCol="0">
            <a:spAutoFit/>
          </a:bodyPr>
          <a:lstStyle/>
          <a:p>
            <a:r>
              <a:rPr lang="en-SG" sz="1100" b="1" dirty="0"/>
              <a:t>Train 3</a:t>
            </a:r>
            <a:r>
              <a:rPr lang="en-SG" sz="1100" b="1" baseline="30000" dirty="0"/>
              <a:t>rd</a:t>
            </a:r>
            <a:r>
              <a:rPr lang="en-SG" sz="1100" b="1" dirty="0"/>
              <a:t> track Power turn </a:t>
            </a:r>
            <a:r>
              <a:rPr lang="en-SG" sz="1100" b="1" dirty="0">
                <a:solidFill>
                  <a:srgbClr val="C00000"/>
                </a:solidFill>
              </a:rPr>
              <a:t>Off</a:t>
            </a:r>
            <a:r>
              <a:rPr lang="en-SG" sz="1100" b="1" dirty="0"/>
              <a:t> button</a:t>
            </a:r>
          </a:p>
        </p:txBody>
      </p:sp>
      <p:cxnSp>
        <p:nvCxnSpPr>
          <p:cNvPr id="99" name="Straight Arrow Connector 98">
            <a:extLst>
              <a:ext uri="{FF2B5EF4-FFF2-40B4-BE49-F238E27FC236}">
                <a16:creationId xmlns:a16="http://schemas.microsoft.com/office/drawing/2014/main" id="{E30CC92F-5467-7737-4266-CAFAF17D03D0}"/>
              </a:ext>
            </a:extLst>
          </p:cNvPr>
          <p:cNvCxnSpPr>
            <a:cxnSpLocks/>
          </p:cNvCxnSpPr>
          <p:nvPr/>
        </p:nvCxnSpPr>
        <p:spPr>
          <a:xfrm flipV="1">
            <a:off x="4791458" y="5840962"/>
            <a:ext cx="0" cy="478649"/>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100" name="TextBox 99">
            <a:extLst>
              <a:ext uri="{FF2B5EF4-FFF2-40B4-BE49-F238E27FC236}">
                <a16:creationId xmlns:a16="http://schemas.microsoft.com/office/drawing/2014/main" id="{A1E40A37-B2A0-35F0-6D30-05939554D963}"/>
              </a:ext>
            </a:extLst>
          </p:cNvPr>
          <p:cNvSpPr txBox="1"/>
          <p:nvPr/>
        </p:nvSpPr>
        <p:spPr>
          <a:xfrm>
            <a:off x="4557122" y="6256731"/>
            <a:ext cx="1200969" cy="430887"/>
          </a:xfrm>
          <a:prstGeom prst="rect">
            <a:avLst/>
          </a:prstGeom>
          <a:noFill/>
        </p:spPr>
        <p:txBody>
          <a:bodyPr wrap="square" rtlCol="0">
            <a:spAutoFit/>
          </a:bodyPr>
          <a:lstStyle/>
          <a:p>
            <a:r>
              <a:rPr lang="en-SG" sz="1100" b="1" dirty="0"/>
              <a:t>Train average speed value </a:t>
            </a:r>
          </a:p>
        </p:txBody>
      </p:sp>
      <p:cxnSp>
        <p:nvCxnSpPr>
          <p:cNvPr id="102" name="Straight Arrow Connector 101">
            <a:extLst>
              <a:ext uri="{FF2B5EF4-FFF2-40B4-BE49-F238E27FC236}">
                <a16:creationId xmlns:a16="http://schemas.microsoft.com/office/drawing/2014/main" id="{4AEF0B2D-F9E4-AFA2-5DD8-6A81D025B94D}"/>
              </a:ext>
            </a:extLst>
          </p:cNvPr>
          <p:cNvCxnSpPr>
            <a:cxnSpLocks/>
          </p:cNvCxnSpPr>
          <p:nvPr/>
        </p:nvCxnSpPr>
        <p:spPr>
          <a:xfrm flipV="1">
            <a:off x="6292826" y="5802552"/>
            <a:ext cx="0" cy="478649"/>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103" name="TextBox 102">
            <a:extLst>
              <a:ext uri="{FF2B5EF4-FFF2-40B4-BE49-F238E27FC236}">
                <a16:creationId xmlns:a16="http://schemas.microsoft.com/office/drawing/2014/main" id="{9E83F54C-0D72-B6B3-87AE-05BA0F7412DC}"/>
              </a:ext>
            </a:extLst>
          </p:cNvPr>
          <p:cNvSpPr txBox="1"/>
          <p:nvPr/>
        </p:nvSpPr>
        <p:spPr>
          <a:xfrm>
            <a:off x="5853167" y="6272225"/>
            <a:ext cx="1896827" cy="430887"/>
          </a:xfrm>
          <a:prstGeom prst="rect">
            <a:avLst/>
          </a:prstGeom>
          <a:noFill/>
        </p:spPr>
        <p:txBody>
          <a:bodyPr wrap="square" rtlCol="0">
            <a:spAutoFit/>
          </a:bodyPr>
          <a:lstStyle/>
          <a:p>
            <a:r>
              <a:rPr lang="en-SG" sz="1100" b="1" dirty="0"/>
              <a:t>Train state panel [colour]</a:t>
            </a:r>
          </a:p>
          <a:p>
            <a:r>
              <a:rPr lang="en-SG" sz="1100" b="1" dirty="0"/>
              <a:t>Place holder [Gray]</a:t>
            </a:r>
          </a:p>
        </p:txBody>
      </p:sp>
    </p:spTree>
    <p:extLst>
      <p:ext uri="{BB962C8B-B14F-4D97-AF65-F5344CB8AC3E}">
        <p14:creationId xmlns:p14="http://schemas.microsoft.com/office/powerpoint/2010/main" val="37072014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descr="A computer screen shot of a diagram&#10;&#10;AI-generated content may be incorrect.">
            <a:extLst>
              <a:ext uri="{FF2B5EF4-FFF2-40B4-BE49-F238E27FC236}">
                <a16:creationId xmlns:a16="http://schemas.microsoft.com/office/drawing/2014/main" id="{8177400C-81CA-2309-C486-E17544B1D3A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163" y="608434"/>
            <a:ext cx="11097638" cy="5964981"/>
          </a:xfrm>
          <a:prstGeom prst="rect">
            <a:avLst/>
          </a:prstGeom>
          <a:ln w="9525">
            <a:solidFill>
              <a:schemeClr val="tx1"/>
            </a:solidFill>
          </a:ln>
        </p:spPr>
      </p:pic>
      <p:pic>
        <p:nvPicPr>
          <p:cNvPr id="11" name="Picture 10">
            <a:extLst>
              <a:ext uri="{FF2B5EF4-FFF2-40B4-BE49-F238E27FC236}">
                <a16:creationId xmlns:a16="http://schemas.microsoft.com/office/drawing/2014/main" id="{BCDC9B08-5DB8-705B-E830-89DD32B6149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5352002" y="3358808"/>
            <a:ext cx="252000" cy="80641"/>
          </a:xfrm>
          <a:prstGeom prst="rect">
            <a:avLst/>
          </a:prstGeom>
        </p:spPr>
      </p:pic>
      <p:pic>
        <p:nvPicPr>
          <p:cNvPr id="13" name="Picture 12">
            <a:extLst>
              <a:ext uri="{FF2B5EF4-FFF2-40B4-BE49-F238E27FC236}">
                <a16:creationId xmlns:a16="http://schemas.microsoft.com/office/drawing/2014/main" id="{73540CEF-226C-C57A-AF42-94D4F503BF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3622277" y="4522440"/>
            <a:ext cx="252000" cy="80641"/>
          </a:xfrm>
          <a:prstGeom prst="rect">
            <a:avLst/>
          </a:prstGeom>
        </p:spPr>
      </p:pic>
      <p:pic>
        <p:nvPicPr>
          <p:cNvPr id="14" name="Picture 13">
            <a:extLst>
              <a:ext uri="{FF2B5EF4-FFF2-40B4-BE49-F238E27FC236}">
                <a16:creationId xmlns:a16="http://schemas.microsoft.com/office/drawing/2014/main" id="{CE0BE755-79B1-271E-B0D2-B0D0760D71C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193566" y="4966596"/>
            <a:ext cx="252000" cy="80641"/>
          </a:xfrm>
          <a:prstGeom prst="rect">
            <a:avLst/>
          </a:prstGeom>
        </p:spPr>
      </p:pic>
      <p:pic>
        <p:nvPicPr>
          <p:cNvPr id="15" name="Picture 14">
            <a:extLst>
              <a:ext uri="{FF2B5EF4-FFF2-40B4-BE49-F238E27FC236}">
                <a16:creationId xmlns:a16="http://schemas.microsoft.com/office/drawing/2014/main" id="{1BE5046E-1E00-1B6A-61C9-C23A05F12D1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8155" y="4966595"/>
            <a:ext cx="252000" cy="80641"/>
          </a:xfrm>
          <a:prstGeom prst="rect">
            <a:avLst/>
          </a:prstGeom>
        </p:spPr>
      </p:pic>
      <p:pic>
        <p:nvPicPr>
          <p:cNvPr id="16" name="Picture 15">
            <a:extLst>
              <a:ext uri="{FF2B5EF4-FFF2-40B4-BE49-F238E27FC236}">
                <a16:creationId xmlns:a16="http://schemas.microsoft.com/office/drawing/2014/main" id="{FBB8416E-B9E6-935C-1208-5822809A2A7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8835882" y="4507692"/>
            <a:ext cx="252000" cy="80641"/>
          </a:xfrm>
          <a:prstGeom prst="rect">
            <a:avLst/>
          </a:prstGeom>
        </p:spPr>
      </p:pic>
      <p:pic>
        <p:nvPicPr>
          <p:cNvPr id="17" name="Picture 16">
            <a:extLst>
              <a:ext uri="{FF2B5EF4-FFF2-40B4-BE49-F238E27FC236}">
                <a16:creationId xmlns:a16="http://schemas.microsoft.com/office/drawing/2014/main" id="{0D8C6ADF-49DD-D10E-0E72-B60A3E8C992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7220835" y="2207399"/>
            <a:ext cx="252000" cy="80641"/>
          </a:xfrm>
          <a:prstGeom prst="rect">
            <a:avLst/>
          </a:prstGeom>
        </p:spPr>
      </p:pic>
      <p:pic>
        <p:nvPicPr>
          <p:cNvPr id="18" name="Picture 17">
            <a:extLst>
              <a:ext uri="{FF2B5EF4-FFF2-40B4-BE49-F238E27FC236}">
                <a16:creationId xmlns:a16="http://schemas.microsoft.com/office/drawing/2014/main" id="{7460DDD0-54AE-E0DA-E26B-68D1A9AE6D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13180" y="1500206"/>
            <a:ext cx="252000" cy="80641"/>
          </a:xfrm>
          <a:prstGeom prst="rect">
            <a:avLst/>
          </a:prstGeom>
        </p:spPr>
      </p:pic>
      <p:pic>
        <p:nvPicPr>
          <p:cNvPr id="20" name="Picture 19">
            <a:extLst>
              <a:ext uri="{FF2B5EF4-FFF2-40B4-BE49-F238E27FC236}">
                <a16:creationId xmlns:a16="http://schemas.microsoft.com/office/drawing/2014/main" id="{CA7E2BD3-9525-2EFD-5B04-409691A6442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93481" y="2661858"/>
            <a:ext cx="252000" cy="80641"/>
          </a:xfrm>
          <a:prstGeom prst="rect">
            <a:avLst/>
          </a:prstGeom>
        </p:spPr>
      </p:pic>
      <p:pic>
        <p:nvPicPr>
          <p:cNvPr id="21" name="Picture 20">
            <a:extLst>
              <a:ext uri="{FF2B5EF4-FFF2-40B4-BE49-F238E27FC236}">
                <a16:creationId xmlns:a16="http://schemas.microsoft.com/office/drawing/2014/main" id="{BEA0872A-CECB-863A-58B0-EC350256DB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517521" y="3795085"/>
            <a:ext cx="252000" cy="80641"/>
          </a:xfrm>
          <a:prstGeom prst="rect">
            <a:avLst/>
          </a:prstGeom>
        </p:spPr>
      </p:pic>
      <p:pic>
        <p:nvPicPr>
          <p:cNvPr id="22" name="Picture 21">
            <a:extLst>
              <a:ext uri="{FF2B5EF4-FFF2-40B4-BE49-F238E27FC236}">
                <a16:creationId xmlns:a16="http://schemas.microsoft.com/office/drawing/2014/main" id="{9AB42F64-2C4C-FFD2-5579-71C39C78C7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flipH="1">
            <a:off x="6643521" y="5664633"/>
            <a:ext cx="252000" cy="80641"/>
          </a:xfrm>
          <a:prstGeom prst="rect">
            <a:avLst/>
          </a:prstGeom>
        </p:spPr>
      </p:pic>
      <p:sp>
        <p:nvSpPr>
          <p:cNvPr id="30" name="TextBox 29">
            <a:extLst>
              <a:ext uri="{FF2B5EF4-FFF2-40B4-BE49-F238E27FC236}">
                <a16:creationId xmlns:a16="http://schemas.microsoft.com/office/drawing/2014/main" id="{391CE1C5-91A0-E636-C6E0-66B63621BC3D}"/>
              </a:ext>
            </a:extLst>
          </p:cNvPr>
          <p:cNvSpPr txBox="1"/>
          <p:nvPr/>
        </p:nvSpPr>
        <p:spPr>
          <a:xfrm>
            <a:off x="570408" y="161925"/>
            <a:ext cx="1110345" cy="430887"/>
          </a:xfrm>
          <a:prstGeom prst="rect">
            <a:avLst/>
          </a:prstGeom>
          <a:noFill/>
        </p:spPr>
        <p:txBody>
          <a:bodyPr wrap="square" rtlCol="0">
            <a:spAutoFit/>
          </a:bodyPr>
          <a:lstStyle/>
          <a:p>
            <a:r>
              <a:rPr lang="en-US" sz="1100" b="1" dirty="0"/>
              <a:t>Railway track switch fork</a:t>
            </a:r>
            <a:endParaRPr lang="en-SG" sz="1100" b="1" dirty="0"/>
          </a:p>
        </p:txBody>
      </p:sp>
      <p:sp>
        <p:nvSpPr>
          <p:cNvPr id="31" name="TextBox 30">
            <a:extLst>
              <a:ext uri="{FF2B5EF4-FFF2-40B4-BE49-F238E27FC236}">
                <a16:creationId xmlns:a16="http://schemas.microsoft.com/office/drawing/2014/main" id="{93382B10-8D6A-1BB5-4660-2FADB723B12B}"/>
              </a:ext>
            </a:extLst>
          </p:cNvPr>
          <p:cNvSpPr txBox="1"/>
          <p:nvPr/>
        </p:nvSpPr>
        <p:spPr>
          <a:xfrm>
            <a:off x="1532707" y="161925"/>
            <a:ext cx="791394" cy="430887"/>
          </a:xfrm>
          <a:prstGeom prst="rect">
            <a:avLst/>
          </a:prstGeom>
          <a:noFill/>
        </p:spPr>
        <p:txBody>
          <a:bodyPr wrap="square" rtlCol="0">
            <a:spAutoFit/>
          </a:bodyPr>
          <a:lstStyle/>
          <a:p>
            <a:r>
              <a:rPr lang="en-US" sz="1100" b="1" dirty="0"/>
              <a:t>Station Indicator </a:t>
            </a:r>
            <a:endParaRPr lang="en-SG" sz="1100" b="1" dirty="0"/>
          </a:p>
        </p:txBody>
      </p:sp>
      <p:cxnSp>
        <p:nvCxnSpPr>
          <p:cNvPr id="32" name="Straight Arrow Connector 31">
            <a:extLst>
              <a:ext uri="{FF2B5EF4-FFF2-40B4-BE49-F238E27FC236}">
                <a16:creationId xmlns:a16="http://schemas.microsoft.com/office/drawing/2014/main" id="{30C94613-DD23-E0E5-0A7A-0DEF7CE340F0}"/>
              </a:ext>
            </a:extLst>
          </p:cNvPr>
          <p:cNvCxnSpPr>
            <a:cxnSpLocks/>
          </p:cNvCxnSpPr>
          <p:nvPr/>
        </p:nvCxnSpPr>
        <p:spPr>
          <a:xfrm>
            <a:off x="1783596" y="523836"/>
            <a:ext cx="0" cy="857289"/>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cxnSp>
        <p:nvCxnSpPr>
          <p:cNvPr id="34" name="Straight Arrow Connector 33">
            <a:extLst>
              <a:ext uri="{FF2B5EF4-FFF2-40B4-BE49-F238E27FC236}">
                <a16:creationId xmlns:a16="http://schemas.microsoft.com/office/drawing/2014/main" id="{07041865-EDC8-0203-1C5E-EC93A9FCC388}"/>
              </a:ext>
            </a:extLst>
          </p:cNvPr>
          <p:cNvCxnSpPr>
            <a:cxnSpLocks/>
          </p:cNvCxnSpPr>
          <p:nvPr/>
        </p:nvCxnSpPr>
        <p:spPr>
          <a:xfrm>
            <a:off x="2597847" y="552411"/>
            <a:ext cx="0" cy="857289"/>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35" name="TextBox 34">
            <a:extLst>
              <a:ext uri="{FF2B5EF4-FFF2-40B4-BE49-F238E27FC236}">
                <a16:creationId xmlns:a16="http://schemas.microsoft.com/office/drawing/2014/main" id="{C7D5B4B8-E73B-777A-3E80-F5C40307526B}"/>
              </a:ext>
            </a:extLst>
          </p:cNvPr>
          <p:cNvSpPr txBox="1"/>
          <p:nvPr/>
        </p:nvSpPr>
        <p:spPr>
          <a:xfrm>
            <a:off x="2369483" y="177547"/>
            <a:ext cx="791394" cy="430887"/>
          </a:xfrm>
          <a:prstGeom prst="rect">
            <a:avLst/>
          </a:prstGeom>
          <a:noFill/>
        </p:spPr>
        <p:txBody>
          <a:bodyPr wrap="square" rtlCol="0">
            <a:spAutoFit/>
          </a:bodyPr>
          <a:lstStyle/>
          <a:p>
            <a:r>
              <a:rPr lang="en-US" sz="1100" b="1" dirty="0"/>
              <a:t>Train Indicator </a:t>
            </a:r>
            <a:endParaRPr lang="en-SG" sz="1100" b="1" dirty="0"/>
          </a:p>
        </p:txBody>
      </p:sp>
      <p:cxnSp>
        <p:nvCxnSpPr>
          <p:cNvPr id="36" name="Straight Arrow Connector 35">
            <a:extLst>
              <a:ext uri="{FF2B5EF4-FFF2-40B4-BE49-F238E27FC236}">
                <a16:creationId xmlns:a16="http://schemas.microsoft.com/office/drawing/2014/main" id="{DE06453F-90E8-AE15-37AE-61A31240C850}"/>
              </a:ext>
            </a:extLst>
          </p:cNvPr>
          <p:cNvCxnSpPr>
            <a:cxnSpLocks/>
          </p:cNvCxnSpPr>
          <p:nvPr/>
        </p:nvCxnSpPr>
        <p:spPr>
          <a:xfrm>
            <a:off x="4026597" y="552410"/>
            <a:ext cx="0" cy="857289"/>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37" name="TextBox 36">
            <a:extLst>
              <a:ext uri="{FF2B5EF4-FFF2-40B4-BE49-F238E27FC236}">
                <a16:creationId xmlns:a16="http://schemas.microsoft.com/office/drawing/2014/main" id="{E6C12B89-D7D6-1DFE-DD89-4E67EABE2BFC}"/>
              </a:ext>
            </a:extLst>
          </p:cNvPr>
          <p:cNvSpPr txBox="1"/>
          <p:nvPr/>
        </p:nvSpPr>
        <p:spPr>
          <a:xfrm>
            <a:off x="3424877" y="177547"/>
            <a:ext cx="1203440" cy="430887"/>
          </a:xfrm>
          <a:prstGeom prst="rect">
            <a:avLst/>
          </a:prstGeom>
          <a:noFill/>
        </p:spPr>
        <p:txBody>
          <a:bodyPr wrap="square" rtlCol="0">
            <a:spAutoFit/>
          </a:bodyPr>
          <a:lstStyle/>
          <a:p>
            <a:r>
              <a:rPr lang="en-US" sz="1100" b="1" dirty="0"/>
              <a:t>Junction entrance signal </a:t>
            </a:r>
            <a:endParaRPr lang="en-SG" sz="1100" b="1" dirty="0"/>
          </a:p>
        </p:txBody>
      </p:sp>
      <p:cxnSp>
        <p:nvCxnSpPr>
          <p:cNvPr id="38" name="Straight Arrow Connector 37">
            <a:extLst>
              <a:ext uri="{FF2B5EF4-FFF2-40B4-BE49-F238E27FC236}">
                <a16:creationId xmlns:a16="http://schemas.microsoft.com/office/drawing/2014/main" id="{9AE1C916-DF64-4243-5E1A-EFB942BEC68A}"/>
              </a:ext>
            </a:extLst>
          </p:cNvPr>
          <p:cNvCxnSpPr>
            <a:cxnSpLocks/>
          </p:cNvCxnSpPr>
          <p:nvPr/>
        </p:nvCxnSpPr>
        <p:spPr>
          <a:xfrm>
            <a:off x="4998147" y="552390"/>
            <a:ext cx="0" cy="857289"/>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cxnSp>
        <p:nvCxnSpPr>
          <p:cNvPr id="39" name="Straight Arrow Connector 38">
            <a:extLst>
              <a:ext uri="{FF2B5EF4-FFF2-40B4-BE49-F238E27FC236}">
                <a16:creationId xmlns:a16="http://schemas.microsoft.com/office/drawing/2014/main" id="{4B3EF89A-0104-F564-1814-48AED4ADCC55}"/>
              </a:ext>
            </a:extLst>
          </p:cNvPr>
          <p:cNvCxnSpPr>
            <a:cxnSpLocks/>
          </p:cNvCxnSpPr>
          <p:nvPr/>
        </p:nvCxnSpPr>
        <p:spPr>
          <a:xfrm>
            <a:off x="5406674" y="542886"/>
            <a:ext cx="0" cy="857289"/>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40" name="TextBox 39">
            <a:extLst>
              <a:ext uri="{FF2B5EF4-FFF2-40B4-BE49-F238E27FC236}">
                <a16:creationId xmlns:a16="http://schemas.microsoft.com/office/drawing/2014/main" id="{0F33AB98-484D-0880-9C6D-891D092E6BC7}"/>
              </a:ext>
            </a:extLst>
          </p:cNvPr>
          <p:cNvSpPr txBox="1"/>
          <p:nvPr/>
        </p:nvSpPr>
        <p:spPr>
          <a:xfrm>
            <a:off x="4750282" y="184567"/>
            <a:ext cx="1440968" cy="430887"/>
          </a:xfrm>
          <a:prstGeom prst="rect">
            <a:avLst/>
          </a:prstGeom>
          <a:noFill/>
        </p:spPr>
        <p:txBody>
          <a:bodyPr wrap="square" rtlCol="0">
            <a:spAutoFit/>
          </a:bodyPr>
          <a:lstStyle/>
          <a:p>
            <a:r>
              <a:rPr lang="en-US" sz="1100" b="1" dirty="0"/>
              <a:t>Station entrance and exit signals</a:t>
            </a:r>
            <a:endParaRPr lang="en-SG" sz="1100" b="1" dirty="0"/>
          </a:p>
        </p:txBody>
      </p:sp>
      <p:sp>
        <p:nvSpPr>
          <p:cNvPr id="41" name="TextBox 40">
            <a:extLst>
              <a:ext uri="{FF2B5EF4-FFF2-40B4-BE49-F238E27FC236}">
                <a16:creationId xmlns:a16="http://schemas.microsoft.com/office/drawing/2014/main" id="{AF2EC66E-8B88-9770-ADA3-252CBA5F50F7}"/>
              </a:ext>
            </a:extLst>
          </p:cNvPr>
          <p:cNvSpPr txBox="1"/>
          <p:nvPr/>
        </p:nvSpPr>
        <p:spPr>
          <a:xfrm>
            <a:off x="6097885" y="215607"/>
            <a:ext cx="1226567" cy="430887"/>
          </a:xfrm>
          <a:prstGeom prst="rect">
            <a:avLst/>
          </a:prstGeom>
          <a:noFill/>
        </p:spPr>
        <p:txBody>
          <a:bodyPr wrap="square" rtlCol="0">
            <a:spAutoFit/>
          </a:bodyPr>
          <a:lstStyle/>
          <a:p>
            <a:r>
              <a:rPr lang="en-US" sz="1100" b="1" dirty="0"/>
              <a:t>Track direction indicator </a:t>
            </a:r>
            <a:endParaRPr lang="en-SG" sz="1100" b="1" dirty="0"/>
          </a:p>
        </p:txBody>
      </p:sp>
      <p:cxnSp>
        <p:nvCxnSpPr>
          <p:cNvPr id="42" name="Connector: Elbow 41">
            <a:extLst>
              <a:ext uri="{FF2B5EF4-FFF2-40B4-BE49-F238E27FC236}">
                <a16:creationId xmlns:a16="http://schemas.microsoft.com/office/drawing/2014/main" id="{A3D32AF9-2248-7CBC-7697-35CE52B14C3F}"/>
              </a:ext>
            </a:extLst>
          </p:cNvPr>
          <p:cNvCxnSpPr>
            <a:cxnSpLocks/>
          </p:cNvCxnSpPr>
          <p:nvPr/>
        </p:nvCxnSpPr>
        <p:spPr>
          <a:xfrm rot="5400000">
            <a:off x="5717087" y="861045"/>
            <a:ext cx="972413" cy="467191"/>
          </a:xfrm>
          <a:prstGeom prst="bentConnector3">
            <a:avLst>
              <a:gd name="adj1" fmla="val 50000"/>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562BA4B2-9FDD-525B-63CD-3F1C12381793}"/>
              </a:ext>
            </a:extLst>
          </p:cNvPr>
          <p:cNvSpPr txBox="1"/>
          <p:nvPr/>
        </p:nvSpPr>
        <p:spPr>
          <a:xfrm>
            <a:off x="7346835" y="196577"/>
            <a:ext cx="1203440" cy="430887"/>
          </a:xfrm>
          <a:prstGeom prst="rect">
            <a:avLst/>
          </a:prstGeom>
          <a:noFill/>
        </p:spPr>
        <p:txBody>
          <a:bodyPr wrap="square" rtlCol="0">
            <a:spAutoFit/>
          </a:bodyPr>
          <a:lstStyle/>
          <a:p>
            <a:r>
              <a:rPr lang="en-US" sz="1100" b="1" dirty="0"/>
              <a:t>Junction track block signal </a:t>
            </a:r>
            <a:endParaRPr lang="en-SG" sz="1100" b="1" dirty="0"/>
          </a:p>
        </p:txBody>
      </p:sp>
      <p:cxnSp>
        <p:nvCxnSpPr>
          <p:cNvPr id="46" name="Straight Arrow Connector 45">
            <a:extLst>
              <a:ext uri="{FF2B5EF4-FFF2-40B4-BE49-F238E27FC236}">
                <a16:creationId xmlns:a16="http://schemas.microsoft.com/office/drawing/2014/main" id="{B7F1DAE0-8419-838C-17B2-C86DD04E073A}"/>
              </a:ext>
            </a:extLst>
          </p:cNvPr>
          <p:cNvCxnSpPr>
            <a:cxnSpLocks/>
          </p:cNvCxnSpPr>
          <p:nvPr/>
        </p:nvCxnSpPr>
        <p:spPr>
          <a:xfrm>
            <a:off x="7868737" y="608434"/>
            <a:ext cx="0" cy="857289"/>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cxnSp>
        <p:nvCxnSpPr>
          <p:cNvPr id="47" name="Straight Arrow Connector 46">
            <a:extLst>
              <a:ext uri="{FF2B5EF4-FFF2-40B4-BE49-F238E27FC236}">
                <a16:creationId xmlns:a16="http://schemas.microsoft.com/office/drawing/2014/main" id="{693187A9-6C4B-C040-664D-2986F35C3C32}"/>
              </a:ext>
            </a:extLst>
          </p:cNvPr>
          <p:cNvCxnSpPr>
            <a:cxnSpLocks/>
          </p:cNvCxnSpPr>
          <p:nvPr/>
        </p:nvCxnSpPr>
        <p:spPr>
          <a:xfrm>
            <a:off x="7617522" y="618934"/>
            <a:ext cx="0" cy="857289"/>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48" name="TextBox 47">
            <a:extLst>
              <a:ext uri="{FF2B5EF4-FFF2-40B4-BE49-F238E27FC236}">
                <a16:creationId xmlns:a16="http://schemas.microsoft.com/office/drawing/2014/main" id="{897D03C3-F154-ED25-C873-D2C777A85535}"/>
              </a:ext>
            </a:extLst>
          </p:cNvPr>
          <p:cNvSpPr txBox="1"/>
          <p:nvPr/>
        </p:nvSpPr>
        <p:spPr>
          <a:xfrm>
            <a:off x="8480037" y="184567"/>
            <a:ext cx="1267698" cy="430887"/>
          </a:xfrm>
          <a:prstGeom prst="rect">
            <a:avLst/>
          </a:prstGeom>
          <a:noFill/>
        </p:spPr>
        <p:txBody>
          <a:bodyPr wrap="square" rtlCol="0">
            <a:spAutoFit/>
          </a:bodyPr>
          <a:lstStyle/>
          <a:p>
            <a:r>
              <a:rPr lang="en-US" sz="1100" b="1" dirty="0"/>
              <a:t>Date &amp; Time Indicator </a:t>
            </a:r>
            <a:endParaRPr lang="en-SG" sz="1100" b="1" dirty="0"/>
          </a:p>
        </p:txBody>
      </p:sp>
      <p:cxnSp>
        <p:nvCxnSpPr>
          <p:cNvPr id="49" name="Straight Arrow Connector 48">
            <a:extLst>
              <a:ext uri="{FF2B5EF4-FFF2-40B4-BE49-F238E27FC236}">
                <a16:creationId xmlns:a16="http://schemas.microsoft.com/office/drawing/2014/main" id="{702A224A-0096-2B3E-2C0A-779431380029}"/>
              </a:ext>
            </a:extLst>
          </p:cNvPr>
          <p:cNvCxnSpPr>
            <a:cxnSpLocks/>
          </p:cNvCxnSpPr>
          <p:nvPr/>
        </p:nvCxnSpPr>
        <p:spPr>
          <a:xfrm>
            <a:off x="8841592" y="569046"/>
            <a:ext cx="0" cy="470275"/>
          </a:xfrm>
          <a:prstGeom prst="straightConnector1">
            <a:avLst/>
          </a:prstGeom>
          <a:ln w="19050">
            <a:solidFill>
              <a:srgbClr val="00B0F0"/>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51" name="TextBox 50">
            <a:extLst>
              <a:ext uri="{FF2B5EF4-FFF2-40B4-BE49-F238E27FC236}">
                <a16:creationId xmlns:a16="http://schemas.microsoft.com/office/drawing/2014/main" id="{C30EE7D6-E603-0FC7-B89A-B033BF89E5C9}"/>
              </a:ext>
            </a:extLst>
          </p:cNvPr>
          <p:cNvSpPr txBox="1"/>
          <p:nvPr/>
        </p:nvSpPr>
        <p:spPr>
          <a:xfrm>
            <a:off x="9547349" y="196577"/>
            <a:ext cx="2070452" cy="430887"/>
          </a:xfrm>
          <a:prstGeom prst="rect">
            <a:avLst/>
          </a:prstGeom>
          <a:noFill/>
        </p:spPr>
        <p:txBody>
          <a:bodyPr wrap="square" rtlCol="0">
            <a:spAutoFit/>
          </a:bodyPr>
          <a:lstStyle/>
          <a:p>
            <a:r>
              <a:rPr lang="en-US" sz="1100" b="1" dirty="0"/>
              <a:t>Station platform door state indictor [</a:t>
            </a:r>
            <a:r>
              <a:rPr lang="en-US" sz="1100" b="1" dirty="0">
                <a:solidFill>
                  <a:srgbClr val="FF0000"/>
                </a:solidFill>
              </a:rPr>
              <a:t>Red: door lock</a:t>
            </a:r>
            <a:r>
              <a:rPr lang="en-US" sz="1100" b="1" dirty="0"/>
              <a:t>]</a:t>
            </a:r>
            <a:endParaRPr lang="en-SG" sz="1100" b="1" dirty="0"/>
          </a:p>
        </p:txBody>
      </p:sp>
      <p:cxnSp>
        <p:nvCxnSpPr>
          <p:cNvPr id="52" name="Connector: Elbow 51">
            <a:extLst>
              <a:ext uri="{FF2B5EF4-FFF2-40B4-BE49-F238E27FC236}">
                <a16:creationId xmlns:a16="http://schemas.microsoft.com/office/drawing/2014/main" id="{23ECBD55-2AB1-4473-113F-10E43E328F1A}"/>
              </a:ext>
            </a:extLst>
          </p:cNvPr>
          <p:cNvCxnSpPr>
            <a:cxnSpLocks/>
          </p:cNvCxnSpPr>
          <p:nvPr/>
        </p:nvCxnSpPr>
        <p:spPr>
          <a:xfrm rot="5400000">
            <a:off x="9256988" y="921574"/>
            <a:ext cx="955131" cy="342895"/>
          </a:xfrm>
          <a:prstGeom prst="bentConnector3">
            <a:avLst>
              <a:gd name="adj1" fmla="val 50000"/>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59" name="TextBox 58">
            <a:extLst>
              <a:ext uri="{FF2B5EF4-FFF2-40B4-BE49-F238E27FC236}">
                <a16:creationId xmlns:a16="http://schemas.microsoft.com/office/drawing/2014/main" id="{CDB7BDE5-1933-C370-3608-75E49AED4095}"/>
              </a:ext>
            </a:extLst>
          </p:cNvPr>
          <p:cNvSpPr txBox="1"/>
          <p:nvPr/>
        </p:nvSpPr>
        <p:spPr>
          <a:xfrm>
            <a:off x="10955235" y="834182"/>
            <a:ext cx="1360156" cy="430887"/>
          </a:xfrm>
          <a:prstGeom prst="rect">
            <a:avLst/>
          </a:prstGeom>
          <a:noFill/>
        </p:spPr>
        <p:txBody>
          <a:bodyPr wrap="square" rtlCol="0">
            <a:spAutoFit/>
          </a:bodyPr>
          <a:lstStyle/>
          <a:p>
            <a:r>
              <a:rPr lang="en-US" sz="1100" b="1" dirty="0"/>
              <a:t>Track continuous  section indicator </a:t>
            </a:r>
            <a:endParaRPr lang="en-SG" sz="1100" b="1" dirty="0"/>
          </a:p>
        </p:txBody>
      </p:sp>
      <p:cxnSp>
        <p:nvCxnSpPr>
          <p:cNvPr id="60" name="Connector: Elbow 59">
            <a:extLst>
              <a:ext uri="{FF2B5EF4-FFF2-40B4-BE49-F238E27FC236}">
                <a16:creationId xmlns:a16="http://schemas.microsoft.com/office/drawing/2014/main" id="{F48C25C7-F56A-DD5C-F0F9-371ADB669644}"/>
              </a:ext>
            </a:extLst>
          </p:cNvPr>
          <p:cNvCxnSpPr>
            <a:cxnSpLocks/>
            <a:stCxn id="59" idx="2"/>
          </p:cNvCxnSpPr>
          <p:nvPr/>
        </p:nvCxnSpPr>
        <p:spPr>
          <a:xfrm rot="5400000">
            <a:off x="10993113" y="1015697"/>
            <a:ext cx="392829" cy="891573"/>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63" name="TextBox 62">
            <a:extLst>
              <a:ext uri="{FF2B5EF4-FFF2-40B4-BE49-F238E27FC236}">
                <a16:creationId xmlns:a16="http://schemas.microsoft.com/office/drawing/2014/main" id="{53202BEB-017B-EFD6-F271-25AD0C780492}"/>
              </a:ext>
            </a:extLst>
          </p:cNvPr>
          <p:cNvSpPr txBox="1"/>
          <p:nvPr/>
        </p:nvSpPr>
        <p:spPr>
          <a:xfrm>
            <a:off x="10949911" y="1835281"/>
            <a:ext cx="1142566" cy="430887"/>
          </a:xfrm>
          <a:prstGeom prst="rect">
            <a:avLst/>
          </a:prstGeom>
          <a:noFill/>
        </p:spPr>
        <p:txBody>
          <a:bodyPr wrap="square" rtlCol="0">
            <a:spAutoFit/>
          </a:bodyPr>
          <a:lstStyle/>
          <a:p>
            <a:r>
              <a:rPr lang="en-US" sz="1100" b="1" dirty="0"/>
              <a:t>Train passing junction block</a:t>
            </a:r>
            <a:endParaRPr lang="en-SG" sz="1100" b="1" dirty="0"/>
          </a:p>
        </p:txBody>
      </p:sp>
      <p:cxnSp>
        <p:nvCxnSpPr>
          <p:cNvPr id="64" name="Connector: Elbow 63">
            <a:extLst>
              <a:ext uri="{FF2B5EF4-FFF2-40B4-BE49-F238E27FC236}">
                <a16:creationId xmlns:a16="http://schemas.microsoft.com/office/drawing/2014/main" id="{15A7388B-0DC4-C90F-48E8-3C5EEE95590A}"/>
              </a:ext>
            </a:extLst>
          </p:cNvPr>
          <p:cNvCxnSpPr>
            <a:cxnSpLocks/>
            <a:stCxn id="63" idx="2"/>
            <a:endCxn id="20" idx="0"/>
          </p:cNvCxnSpPr>
          <p:nvPr/>
        </p:nvCxnSpPr>
        <p:spPr>
          <a:xfrm rot="5400000">
            <a:off x="9472493" y="613157"/>
            <a:ext cx="395690" cy="3701713"/>
          </a:xfrm>
          <a:prstGeom prst="bentConnector3">
            <a:avLst>
              <a:gd name="adj1" fmla="val 50000"/>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71" name="TextBox 70">
            <a:extLst>
              <a:ext uri="{FF2B5EF4-FFF2-40B4-BE49-F238E27FC236}">
                <a16:creationId xmlns:a16="http://schemas.microsoft.com/office/drawing/2014/main" id="{7A3D6873-C06C-DBCC-FD48-37D815F3E117}"/>
              </a:ext>
            </a:extLst>
          </p:cNvPr>
          <p:cNvSpPr txBox="1"/>
          <p:nvPr/>
        </p:nvSpPr>
        <p:spPr>
          <a:xfrm>
            <a:off x="10949911" y="2757275"/>
            <a:ext cx="1142559" cy="600164"/>
          </a:xfrm>
          <a:prstGeom prst="rect">
            <a:avLst/>
          </a:prstGeom>
          <a:noFill/>
        </p:spPr>
        <p:txBody>
          <a:bodyPr wrap="square" rtlCol="0">
            <a:spAutoFit/>
          </a:bodyPr>
          <a:lstStyle/>
          <a:p>
            <a:r>
              <a:rPr lang="en-US" sz="1100" b="1" dirty="0"/>
              <a:t>Railway track switch fork signals </a:t>
            </a:r>
            <a:endParaRPr lang="en-SG" sz="1100" b="1" dirty="0"/>
          </a:p>
        </p:txBody>
      </p:sp>
      <p:cxnSp>
        <p:nvCxnSpPr>
          <p:cNvPr id="72" name="Connector: Elbow 71">
            <a:extLst>
              <a:ext uri="{FF2B5EF4-FFF2-40B4-BE49-F238E27FC236}">
                <a16:creationId xmlns:a16="http://schemas.microsoft.com/office/drawing/2014/main" id="{6679717B-7FDF-947D-C50E-1EA37BC430CF}"/>
              </a:ext>
            </a:extLst>
          </p:cNvPr>
          <p:cNvCxnSpPr>
            <a:cxnSpLocks/>
            <a:stCxn id="113" idx="0"/>
          </p:cNvCxnSpPr>
          <p:nvPr/>
        </p:nvCxnSpPr>
        <p:spPr>
          <a:xfrm rot="16200000" flipV="1">
            <a:off x="11187940" y="4639382"/>
            <a:ext cx="40321" cy="775388"/>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75" name="Connector: Elbow 74">
            <a:extLst>
              <a:ext uri="{FF2B5EF4-FFF2-40B4-BE49-F238E27FC236}">
                <a16:creationId xmlns:a16="http://schemas.microsoft.com/office/drawing/2014/main" id="{0A59088D-2BA1-93E8-E2C9-08945DC8FBB0}"/>
              </a:ext>
            </a:extLst>
          </p:cNvPr>
          <p:cNvCxnSpPr>
            <a:cxnSpLocks/>
            <a:stCxn id="71" idx="2"/>
          </p:cNvCxnSpPr>
          <p:nvPr/>
        </p:nvCxnSpPr>
        <p:spPr>
          <a:xfrm rot="5400000">
            <a:off x="10902204" y="2833868"/>
            <a:ext cx="95417" cy="1142558"/>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79" name="TextBox 78">
            <a:extLst>
              <a:ext uri="{FF2B5EF4-FFF2-40B4-BE49-F238E27FC236}">
                <a16:creationId xmlns:a16="http://schemas.microsoft.com/office/drawing/2014/main" id="{DFDD030E-FF96-1EAD-52E9-D5832CCD81EF}"/>
              </a:ext>
            </a:extLst>
          </p:cNvPr>
          <p:cNvSpPr txBox="1"/>
          <p:nvPr/>
        </p:nvSpPr>
        <p:spPr>
          <a:xfrm>
            <a:off x="1150320" y="6351193"/>
            <a:ext cx="927343" cy="261610"/>
          </a:xfrm>
          <a:prstGeom prst="rect">
            <a:avLst/>
          </a:prstGeom>
          <a:noFill/>
        </p:spPr>
        <p:txBody>
          <a:bodyPr wrap="square" rtlCol="0">
            <a:spAutoFit/>
          </a:bodyPr>
          <a:lstStyle/>
          <a:p>
            <a:r>
              <a:rPr lang="en-US" sz="1100" b="1" dirty="0"/>
              <a:t>Mode state</a:t>
            </a:r>
          </a:p>
        </p:txBody>
      </p:sp>
      <p:cxnSp>
        <p:nvCxnSpPr>
          <p:cNvPr id="80" name="Straight Arrow Connector 79">
            <a:extLst>
              <a:ext uri="{FF2B5EF4-FFF2-40B4-BE49-F238E27FC236}">
                <a16:creationId xmlns:a16="http://schemas.microsoft.com/office/drawing/2014/main" id="{8E596514-76BD-DF6F-FFE8-52894EDA2710}"/>
              </a:ext>
            </a:extLst>
          </p:cNvPr>
          <p:cNvCxnSpPr>
            <a:cxnSpLocks/>
          </p:cNvCxnSpPr>
          <p:nvPr/>
        </p:nvCxnSpPr>
        <p:spPr>
          <a:xfrm flipH="1">
            <a:off x="885825" y="6491755"/>
            <a:ext cx="310046" cy="0"/>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82" name="TextBox 81">
            <a:extLst>
              <a:ext uri="{FF2B5EF4-FFF2-40B4-BE49-F238E27FC236}">
                <a16:creationId xmlns:a16="http://schemas.microsoft.com/office/drawing/2014/main" id="{B9C16DE5-1D1D-5657-299C-1A64867030CD}"/>
              </a:ext>
            </a:extLst>
          </p:cNvPr>
          <p:cNvSpPr txBox="1"/>
          <p:nvPr/>
        </p:nvSpPr>
        <p:spPr>
          <a:xfrm>
            <a:off x="2324102" y="6208076"/>
            <a:ext cx="1100776" cy="430887"/>
          </a:xfrm>
          <a:prstGeom prst="rect">
            <a:avLst/>
          </a:prstGeom>
          <a:noFill/>
        </p:spPr>
        <p:txBody>
          <a:bodyPr wrap="square" rtlCol="0">
            <a:spAutoFit/>
          </a:bodyPr>
          <a:lstStyle/>
          <a:p>
            <a:r>
              <a:rPr lang="en-US" sz="1100" b="1" dirty="0"/>
              <a:t>Train docking in station</a:t>
            </a:r>
            <a:endParaRPr lang="en-SG" sz="1100" b="1" dirty="0"/>
          </a:p>
        </p:txBody>
      </p:sp>
      <p:cxnSp>
        <p:nvCxnSpPr>
          <p:cNvPr id="83" name="Connector: Elbow 82">
            <a:extLst>
              <a:ext uri="{FF2B5EF4-FFF2-40B4-BE49-F238E27FC236}">
                <a16:creationId xmlns:a16="http://schemas.microsoft.com/office/drawing/2014/main" id="{1C6F3234-64AF-20EC-607A-52FAE412738A}"/>
              </a:ext>
            </a:extLst>
          </p:cNvPr>
          <p:cNvCxnSpPr>
            <a:cxnSpLocks/>
            <a:stCxn id="82" idx="1"/>
          </p:cNvCxnSpPr>
          <p:nvPr/>
        </p:nvCxnSpPr>
        <p:spPr>
          <a:xfrm rot="10800000">
            <a:off x="2218420" y="5112790"/>
            <a:ext cx="105682" cy="1310731"/>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89" name="TextBox 88">
            <a:extLst>
              <a:ext uri="{FF2B5EF4-FFF2-40B4-BE49-F238E27FC236}">
                <a16:creationId xmlns:a16="http://schemas.microsoft.com/office/drawing/2014/main" id="{CF6F5FCD-80A7-4C4A-6CDE-C4A9D2B052EE}"/>
              </a:ext>
            </a:extLst>
          </p:cNvPr>
          <p:cNvSpPr txBox="1"/>
          <p:nvPr/>
        </p:nvSpPr>
        <p:spPr>
          <a:xfrm>
            <a:off x="3673076" y="6208077"/>
            <a:ext cx="2060974" cy="430887"/>
          </a:xfrm>
          <a:prstGeom prst="rect">
            <a:avLst/>
          </a:prstGeom>
          <a:noFill/>
        </p:spPr>
        <p:txBody>
          <a:bodyPr wrap="square" rtlCol="0">
            <a:spAutoFit/>
          </a:bodyPr>
          <a:lstStyle/>
          <a:p>
            <a:r>
              <a:rPr lang="en-US" sz="1100" b="1" dirty="0"/>
              <a:t>Double tracks junction</a:t>
            </a:r>
          </a:p>
          <a:p>
            <a:r>
              <a:rPr lang="en-US" sz="1100" b="1" dirty="0"/>
              <a:t>[CC-Line cross NS-Linex2 ]</a:t>
            </a:r>
            <a:endParaRPr lang="en-SG" sz="1100" b="1" dirty="0"/>
          </a:p>
        </p:txBody>
      </p:sp>
      <p:cxnSp>
        <p:nvCxnSpPr>
          <p:cNvPr id="90" name="Connector: Elbow 89">
            <a:extLst>
              <a:ext uri="{FF2B5EF4-FFF2-40B4-BE49-F238E27FC236}">
                <a16:creationId xmlns:a16="http://schemas.microsoft.com/office/drawing/2014/main" id="{86DF5CA7-EAB6-1ACB-D16C-0B4D6748710C}"/>
              </a:ext>
            </a:extLst>
          </p:cNvPr>
          <p:cNvCxnSpPr>
            <a:cxnSpLocks/>
            <a:stCxn id="89" idx="1"/>
          </p:cNvCxnSpPr>
          <p:nvPr/>
        </p:nvCxnSpPr>
        <p:spPr>
          <a:xfrm rot="10800000">
            <a:off x="3340210" y="5857879"/>
            <a:ext cx="332866" cy="565642"/>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96" name="Straight Arrow Connector 95">
            <a:extLst>
              <a:ext uri="{FF2B5EF4-FFF2-40B4-BE49-F238E27FC236}">
                <a16:creationId xmlns:a16="http://schemas.microsoft.com/office/drawing/2014/main" id="{7D0E69AD-95F0-5C96-7463-D2A9DD4C4691}"/>
              </a:ext>
            </a:extLst>
          </p:cNvPr>
          <p:cNvCxnSpPr>
            <a:cxnSpLocks/>
          </p:cNvCxnSpPr>
          <p:nvPr/>
        </p:nvCxnSpPr>
        <p:spPr>
          <a:xfrm flipV="1">
            <a:off x="7000331" y="4322482"/>
            <a:ext cx="0" cy="1885593"/>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102" name="TextBox 101">
            <a:extLst>
              <a:ext uri="{FF2B5EF4-FFF2-40B4-BE49-F238E27FC236}">
                <a16:creationId xmlns:a16="http://schemas.microsoft.com/office/drawing/2014/main" id="{09B6A9D8-F5AB-FAB3-DB65-7EDDBFF6413D}"/>
              </a:ext>
            </a:extLst>
          </p:cNvPr>
          <p:cNvSpPr txBox="1"/>
          <p:nvPr/>
        </p:nvSpPr>
        <p:spPr>
          <a:xfrm>
            <a:off x="5896114" y="6198741"/>
            <a:ext cx="1746814" cy="430887"/>
          </a:xfrm>
          <a:prstGeom prst="rect">
            <a:avLst/>
          </a:prstGeom>
          <a:noFill/>
        </p:spPr>
        <p:txBody>
          <a:bodyPr wrap="square" rtlCol="0">
            <a:spAutoFit/>
          </a:bodyPr>
          <a:lstStyle/>
          <a:p>
            <a:r>
              <a:rPr lang="en-US" sz="1100" b="1" dirty="0"/>
              <a:t>Singal track junction</a:t>
            </a:r>
          </a:p>
          <a:p>
            <a:r>
              <a:rPr lang="en-US" sz="1100" b="1" dirty="0"/>
              <a:t>NS-Line cross CC-Line]</a:t>
            </a:r>
            <a:endParaRPr lang="en-SG" sz="1100" b="1" dirty="0"/>
          </a:p>
        </p:txBody>
      </p:sp>
      <p:sp>
        <p:nvSpPr>
          <p:cNvPr id="104" name="TextBox 103">
            <a:extLst>
              <a:ext uri="{FF2B5EF4-FFF2-40B4-BE49-F238E27FC236}">
                <a16:creationId xmlns:a16="http://schemas.microsoft.com/office/drawing/2014/main" id="{484AB718-E971-9DCE-7236-059A5C531EFA}"/>
              </a:ext>
            </a:extLst>
          </p:cNvPr>
          <p:cNvSpPr txBox="1"/>
          <p:nvPr/>
        </p:nvSpPr>
        <p:spPr>
          <a:xfrm>
            <a:off x="10949911" y="3717391"/>
            <a:ext cx="1440968" cy="600164"/>
          </a:xfrm>
          <a:prstGeom prst="rect">
            <a:avLst/>
          </a:prstGeom>
          <a:noFill/>
        </p:spPr>
        <p:txBody>
          <a:bodyPr wrap="square" rtlCol="0">
            <a:spAutoFit/>
          </a:bodyPr>
          <a:lstStyle/>
          <a:p>
            <a:r>
              <a:rPr lang="en-US" sz="1100" b="1" dirty="0"/>
              <a:t>Station entrance and exit signals</a:t>
            </a:r>
          </a:p>
          <a:p>
            <a:r>
              <a:rPr lang="en-US" sz="1100" b="1" dirty="0"/>
              <a:t>[</a:t>
            </a:r>
            <a:r>
              <a:rPr lang="en-US" sz="1100" b="1" dirty="0">
                <a:solidFill>
                  <a:srgbClr val="FF0000"/>
                </a:solidFill>
              </a:rPr>
              <a:t>Red: docking</a:t>
            </a:r>
            <a:r>
              <a:rPr lang="en-US" sz="1100" b="1" dirty="0"/>
              <a:t>]</a:t>
            </a:r>
            <a:endParaRPr lang="en-SG" sz="1100" b="1" dirty="0"/>
          </a:p>
        </p:txBody>
      </p:sp>
      <p:cxnSp>
        <p:nvCxnSpPr>
          <p:cNvPr id="109" name="Connector: Elbow 108">
            <a:extLst>
              <a:ext uri="{FF2B5EF4-FFF2-40B4-BE49-F238E27FC236}">
                <a16:creationId xmlns:a16="http://schemas.microsoft.com/office/drawing/2014/main" id="{9392E599-890F-A598-570B-004FB07F9D9E}"/>
              </a:ext>
            </a:extLst>
          </p:cNvPr>
          <p:cNvCxnSpPr>
            <a:cxnSpLocks/>
            <a:stCxn id="104" idx="2"/>
          </p:cNvCxnSpPr>
          <p:nvPr/>
        </p:nvCxnSpPr>
        <p:spPr>
          <a:xfrm rot="5400000">
            <a:off x="10313135" y="3324083"/>
            <a:ext cx="363788" cy="2350732"/>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113" name="TextBox 112">
            <a:extLst>
              <a:ext uri="{FF2B5EF4-FFF2-40B4-BE49-F238E27FC236}">
                <a16:creationId xmlns:a16="http://schemas.microsoft.com/office/drawing/2014/main" id="{F9FE5812-A150-884C-CA93-82140B8D55BF}"/>
              </a:ext>
            </a:extLst>
          </p:cNvPr>
          <p:cNvSpPr txBox="1"/>
          <p:nvPr/>
        </p:nvSpPr>
        <p:spPr>
          <a:xfrm>
            <a:off x="11099117" y="5047236"/>
            <a:ext cx="993354" cy="600164"/>
          </a:xfrm>
          <a:prstGeom prst="rect">
            <a:avLst/>
          </a:prstGeom>
          <a:noFill/>
        </p:spPr>
        <p:txBody>
          <a:bodyPr wrap="square" rtlCol="0">
            <a:spAutoFit/>
          </a:bodyPr>
          <a:lstStyle/>
          <a:p>
            <a:r>
              <a:rPr lang="en-US" sz="1100" b="1" dirty="0"/>
              <a:t>Tracks end buffer area indicators</a:t>
            </a:r>
            <a:endParaRPr lang="en-SG" sz="1100" b="1" dirty="0"/>
          </a:p>
        </p:txBody>
      </p:sp>
      <p:cxnSp>
        <p:nvCxnSpPr>
          <p:cNvPr id="114" name="Connector: Elbow 113">
            <a:extLst>
              <a:ext uri="{FF2B5EF4-FFF2-40B4-BE49-F238E27FC236}">
                <a16:creationId xmlns:a16="http://schemas.microsoft.com/office/drawing/2014/main" id="{5910AF71-DEB1-2380-CDBA-08AC4CBA13B8}"/>
              </a:ext>
            </a:extLst>
          </p:cNvPr>
          <p:cNvCxnSpPr>
            <a:cxnSpLocks/>
            <a:stCxn id="71" idx="0"/>
          </p:cNvCxnSpPr>
          <p:nvPr/>
        </p:nvCxnSpPr>
        <p:spPr>
          <a:xfrm rot="16200000" flipV="1">
            <a:off x="10936550" y="2172634"/>
            <a:ext cx="143122" cy="1026160"/>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118" name="Connector: Elbow 117">
            <a:extLst>
              <a:ext uri="{FF2B5EF4-FFF2-40B4-BE49-F238E27FC236}">
                <a16:creationId xmlns:a16="http://schemas.microsoft.com/office/drawing/2014/main" id="{76997295-0249-9A22-9553-F35180E69E62}"/>
              </a:ext>
            </a:extLst>
          </p:cNvPr>
          <p:cNvCxnSpPr>
            <a:cxnSpLocks/>
            <a:stCxn id="113" idx="2"/>
          </p:cNvCxnSpPr>
          <p:nvPr/>
        </p:nvCxnSpPr>
        <p:spPr>
          <a:xfrm rot="5400000">
            <a:off x="11175325" y="5292481"/>
            <a:ext cx="65550" cy="775388"/>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121" name="Straight Arrow Connector 120">
            <a:extLst>
              <a:ext uri="{FF2B5EF4-FFF2-40B4-BE49-F238E27FC236}">
                <a16:creationId xmlns:a16="http://schemas.microsoft.com/office/drawing/2014/main" id="{705F346E-5015-83E7-D1A7-676FA2531A3D}"/>
              </a:ext>
            </a:extLst>
          </p:cNvPr>
          <p:cNvCxnSpPr>
            <a:cxnSpLocks/>
          </p:cNvCxnSpPr>
          <p:nvPr/>
        </p:nvCxnSpPr>
        <p:spPr>
          <a:xfrm flipV="1">
            <a:off x="8921063" y="4404521"/>
            <a:ext cx="0" cy="1885593"/>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122" name="TextBox 121">
            <a:extLst>
              <a:ext uri="{FF2B5EF4-FFF2-40B4-BE49-F238E27FC236}">
                <a16:creationId xmlns:a16="http://schemas.microsoft.com/office/drawing/2014/main" id="{F78532C6-5A8D-BF4A-95E9-DCC74E37F557}"/>
              </a:ext>
            </a:extLst>
          </p:cNvPr>
          <p:cNvSpPr txBox="1"/>
          <p:nvPr/>
        </p:nvSpPr>
        <p:spPr>
          <a:xfrm>
            <a:off x="8017537" y="6214105"/>
            <a:ext cx="1746814" cy="430887"/>
          </a:xfrm>
          <a:prstGeom prst="rect">
            <a:avLst/>
          </a:prstGeom>
          <a:noFill/>
        </p:spPr>
        <p:txBody>
          <a:bodyPr wrap="square" rtlCol="0">
            <a:spAutoFit/>
          </a:bodyPr>
          <a:lstStyle/>
          <a:p>
            <a:r>
              <a:rPr lang="en-US" sz="1100" b="1" dirty="0"/>
              <a:t>Platford door indicator </a:t>
            </a:r>
          </a:p>
          <a:p>
            <a:r>
              <a:rPr lang="en-US" sz="1100" b="1" dirty="0">
                <a:solidFill>
                  <a:schemeClr val="accent6">
                    <a:lumMod val="75000"/>
                  </a:schemeClr>
                </a:solidFill>
              </a:rPr>
              <a:t>[Green: door open]</a:t>
            </a:r>
            <a:endParaRPr lang="en-SG" sz="1100" b="1" dirty="0">
              <a:solidFill>
                <a:schemeClr val="accent6">
                  <a:lumMod val="75000"/>
                </a:schemeClr>
              </a:solidFill>
            </a:endParaRPr>
          </a:p>
        </p:txBody>
      </p:sp>
      <p:sp>
        <p:nvSpPr>
          <p:cNvPr id="125" name="Rectangle 124">
            <a:extLst>
              <a:ext uri="{FF2B5EF4-FFF2-40B4-BE49-F238E27FC236}">
                <a16:creationId xmlns:a16="http://schemas.microsoft.com/office/drawing/2014/main" id="{71A69ABA-F869-95BE-A348-ADE3AB09397C}"/>
              </a:ext>
            </a:extLst>
          </p:cNvPr>
          <p:cNvSpPr/>
          <p:nvPr/>
        </p:nvSpPr>
        <p:spPr>
          <a:xfrm>
            <a:off x="570408" y="608434"/>
            <a:ext cx="665873" cy="1249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cxnSp>
        <p:nvCxnSpPr>
          <p:cNvPr id="29" name="Straight Arrow Connector 28">
            <a:extLst>
              <a:ext uri="{FF2B5EF4-FFF2-40B4-BE49-F238E27FC236}">
                <a16:creationId xmlns:a16="http://schemas.microsoft.com/office/drawing/2014/main" id="{3767F249-578D-4E12-98D6-CBFDDD06386D}"/>
              </a:ext>
            </a:extLst>
          </p:cNvPr>
          <p:cNvCxnSpPr>
            <a:cxnSpLocks/>
          </p:cNvCxnSpPr>
          <p:nvPr/>
        </p:nvCxnSpPr>
        <p:spPr>
          <a:xfrm>
            <a:off x="969345" y="514311"/>
            <a:ext cx="0" cy="1066536"/>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Tree>
    <p:extLst>
      <p:ext uri="{BB962C8B-B14F-4D97-AF65-F5344CB8AC3E}">
        <p14:creationId xmlns:p14="http://schemas.microsoft.com/office/powerpoint/2010/main" val="2124582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CF63E40-3765-A500-3A16-83C539ECBBF3}"/>
              </a:ext>
            </a:extLst>
          </p:cNvPr>
          <p:cNvPicPr>
            <a:picLocks noChangeAspect="1"/>
          </p:cNvPicPr>
          <p:nvPr/>
        </p:nvPicPr>
        <p:blipFill>
          <a:blip r:embed="rId2"/>
          <a:stretch>
            <a:fillRect/>
          </a:stretch>
        </p:blipFill>
        <p:spPr>
          <a:xfrm>
            <a:off x="2563881" y="459542"/>
            <a:ext cx="7666667" cy="4838095"/>
          </a:xfrm>
          <a:prstGeom prst="rect">
            <a:avLst/>
          </a:prstGeom>
          <a:ln w="9525">
            <a:solidFill>
              <a:schemeClr val="tx1"/>
            </a:solidFill>
          </a:ln>
        </p:spPr>
      </p:pic>
      <p:sp>
        <p:nvSpPr>
          <p:cNvPr id="6" name="TextBox 5">
            <a:extLst>
              <a:ext uri="{FF2B5EF4-FFF2-40B4-BE49-F238E27FC236}">
                <a16:creationId xmlns:a16="http://schemas.microsoft.com/office/drawing/2014/main" id="{57BF9608-9111-493B-2D49-75AEDED8F378}"/>
              </a:ext>
            </a:extLst>
          </p:cNvPr>
          <p:cNvSpPr txBox="1"/>
          <p:nvPr/>
        </p:nvSpPr>
        <p:spPr>
          <a:xfrm>
            <a:off x="519929" y="3943212"/>
            <a:ext cx="1792964" cy="1200329"/>
          </a:xfrm>
          <a:prstGeom prst="rect">
            <a:avLst/>
          </a:prstGeom>
          <a:solidFill>
            <a:schemeClr val="bg1">
              <a:lumMod val="95000"/>
            </a:schemeClr>
          </a:solidFill>
          <a:ln w="6350">
            <a:solidFill>
              <a:schemeClr val="tx1"/>
            </a:solidFill>
          </a:ln>
        </p:spPr>
        <p:txBody>
          <a:bodyPr wrap="square" rtlCol="0">
            <a:spAutoFit/>
          </a:bodyPr>
          <a:lstStyle/>
          <a:p>
            <a:r>
              <a:rPr lang="en-US" sz="1200" b="1" dirty="0"/>
              <a:t>Step 1 : In physical world simulator, train triggered the junction entrance sensor, PLC contact input changes the register’s state</a:t>
            </a:r>
          </a:p>
        </p:txBody>
      </p:sp>
      <p:cxnSp>
        <p:nvCxnSpPr>
          <p:cNvPr id="7" name="Connector: Elbow 6">
            <a:extLst>
              <a:ext uri="{FF2B5EF4-FFF2-40B4-BE49-F238E27FC236}">
                <a16:creationId xmlns:a16="http://schemas.microsoft.com/office/drawing/2014/main" id="{99FDFA51-D14E-A947-0A09-54D40A7FDB5F}"/>
              </a:ext>
            </a:extLst>
          </p:cNvPr>
          <p:cNvCxnSpPr>
            <a:cxnSpLocks/>
          </p:cNvCxnSpPr>
          <p:nvPr/>
        </p:nvCxnSpPr>
        <p:spPr>
          <a:xfrm flipV="1">
            <a:off x="2312893" y="4033605"/>
            <a:ext cx="2969110" cy="509601"/>
          </a:xfrm>
          <a:prstGeom prst="bentConnector3">
            <a:avLst>
              <a:gd name="adj1" fmla="val 50000"/>
            </a:avLst>
          </a:prstGeom>
          <a:ln>
            <a:solidFill>
              <a:schemeClr val="tx2">
                <a:lumMod val="75000"/>
                <a:lumOff val="25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12" name="Oval 11">
            <a:extLst>
              <a:ext uri="{FF2B5EF4-FFF2-40B4-BE49-F238E27FC236}">
                <a16:creationId xmlns:a16="http://schemas.microsoft.com/office/drawing/2014/main" id="{0D233742-2728-C06D-68F4-D9E36781BE84}"/>
              </a:ext>
            </a:extLst>
          </p:cNvPr>
          <p:cNvSpPr/>
          <p:nvPr/>
        </p:nvSpPr>
        <p:spPr>
          <a:xfrm>
            <a:off x="5001985" y="3819478"/>
            <a:ext cx="198642" cy="214127"/>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C00000"/>
                </a:solidFill>
              </a:rPr>
              <a:t>1</a:t>
            </a:r>
          </a:p>
        </p:txBody>
      </p:sp>
      <p:cxnSp>
        <p:nvCxnSpPr>
          <p:cNvPr id="13" name="Connector: Elbow 12">
            <a:extLst>
              <a:ext uri="{FF2B5EF4-FFF2-40B4-BE49-F238E27FC236}">
                <a16:creationId xmlns:a16="http://schemas.microsoft.com/office/drawing/2014/main" id="{1C0C31CB-8777-80B5-5CAD-D955BE63084F}"/>
              </a:ext>
            </a:extLst>
          </p:cNvPr>
          <p:cNvCxnSpPr>
            <a:cxnSpLocks/>
            <a:stCxn id="18" idx="2"/>
            <a:endCxn id="20" idx="0"/>
          </p:cNvCxnSpPr>
          <p:nvPr/>
        </p:nvCxnSpPr>
        <p:spPr>
          <a:xfrm rot="16200000" flipV="1">
            <a:off x="3603139" y="2053865"/>
            <a:ext cx="1744083" cy="2022437"/>
          </a:xfrm>
          <a:prstGeom prst="bentConnector3">
            <a:avLst>
              <a:gd name="adj1" fmla="val 50000"/>
            </a:avLst>
          </a:prstGeom>
          <a:ln>
            <a:solidFill>
              <a:schemeClr val="tx2">
                <a:lumMod val="75000"/>
                <a:lumOff val="25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18" name="Rectangle 17">
            <a:extLst>
              <a:ext uri="{FF2B5EF4-FFF2-40B4-BE49-F238E27FC236}">
                <a16:creationId xmlns:a16="http://schemas.microsoft.com/office/drawing/2014/main" id="{17709860-777B-30BD-37E1-93C7E4C604F8}"/>
              </a:ext>
            </a:extLst>
          </p:cNvPr>
          <p:cNvSpPr/>
          <p:nvPr/>
        </p:nvSpPr>
        <p:spPr>
          <a:xfrm flipH="1" flipV="1">
            <a:off x="5282003" y="3937125"/>
            <a:ext cx="408791" cy="193302"/>
          </a:xfrm>
          <a:prstGeom prst="rect">
            <a:avLst/>
          </a:prstGeom>
          <a:noFill/>
          <a:ln>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0" name="Rectangle 19">
            <a:extLst>
              <a:ext uri="{FF2B5EF4-FFF2-40B4-BE49-F238E27FC236}">
                <a16:creationId xmlns:a16="http://schemas.microsoft.com/office/drawing/2014/main" id="{5A736F91-F84E-FB48-D845-0CA675F5FA95}"/>
              </a:ext>
            </a:extLst>
          </p:cNvPr>
          <p:cNvSpPr/>
          <p:nvPr/>
        </p:nvSpPr>
        <p:spPr>
          <a:xfrm flipH="1" flipV="1">
            <a:off x="3259566" y="1999740"/>
            <a:ext cx="408791" cy="193302"/>
          </a:xfrm>
          <a:prstGeom prst="rect">
            <a:avLst/>
          </a:prstGeom>
          <a:noFill/>
          <a:ln>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22" name="Oval 21">
            <a:extLst>
              <a:ext uri="{FF2B5EF4-FFF2-40B4-BE49-F238E27FC236}">
                <a16:creationId xmlns:a16="http://schemas.microsoft.com/office/drawing/2014/main" id="{6D330087-286E-DC02-1E55-3D4D04F5324C}"/>
              </a:ext>
            </a:extLst>
          </p:cNvPr>
          <p:cNvSpPr/>
          <p:nvPr/>
        </p:nvSpPr>
        <p:spPr>
          <a:xfrm>
            <a:off x="5408593" y="3371946"/>
            <a:ext cx="198642" cy="214127"/>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C00000"/>
                </a:solidFill>
              </a:rPr>
              <a:t>2</a:t>
            </a:r>
          </a:p>
        </p:txBody>
      </p:sp>
      <p:sp>
        <p:nvSpPr>
          <p:cNvPr id="23" name="TextBox 22">
            <a:extLst>
              <a:ext uri="{FF2B5EF4-FFF2-40B4-BE49-F238E27FC236}">
                <a16:creationId xmlns:a16="http://schemas.microsoft.com/office/drawing/2014/main" id="{7D8FE0FF-FBC0-F0FA-AA5E-DB013E87F656}"/>
              </a:ext>
            </a:extLst>
          </p:cNvPr>
          <p:cNvSpPr txBox="1"/>
          <p:nvPr/>
        </p:nvSpPr>
        <p:spPr>
          <a:xfrm>
            <a:off x="519928" y="2096391"/>
            <a:ext cx="1839557" cy="1015663"/>
          </a:xfrm>
          <a:prstGeom prst="rect">
            <a:avLst/>
          </a:prstGeom>
          <a:solidFill>
            <a:schemeClr val="bg1">
              <a:lumMod val="95000"/>
            </a:schemeClr>
          </a:solidFill>
          <a:ln w="6350">
            <a:solidFill>
              <a:schemeClr val="tx1"/>
            </a:solidFill>
          </a:ln>
        </p:spPr>
        <p:txBody>
          <a:bodyPr wrap="square" rtlCol="0">
            <a:spAutoFit/>
          </a:bodyPr>
          <a:lstStyle/>
          <a:p>
            <a:r>
              <a:rPr lang="en-US" sz="1200" b="1" dirty="0"/>
              <a:t>Step 2: In the Sensor-Signal Relationship Diagram,  the sensor will show triggered state (yellow color)</a:t>
            </a:r>
          </a:p>
        </p:txBody>
      </p:sp>
      <p:cxnSp>
        <p:nvCxnSpPr>
          <p:cNvPr id="24" name="Straight Arrow Connector 23">
            <a:extLst>
              <a:ext uri="{FF2B5EF4-FFF2-40B4-BE49-F238E27FC236}">
                <a16:creationId xmlns:a16="http://schemas.microsoft.com/office/drawing/2014/main" id="{B03C640A-E1F1-A584-A89E-886BF0E19AC0}"/>
              </a:ext>
            </a:extLst>
          </p:cNvPr>
          <p:cNvCxnSpPr>
            <a:cxnSpLocks/>
          </p:cNvCxnSpPr>
          <p:nvPr/>
        </p:nvCxnSpPr>
        <p:spPr>
          <a:xfrm>
            <a:off x="2359486" y="2498069"/>
            <a:ext cx="1104476" cy="0"/>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32" name="Oval 31">
            <a:extLst>
              <a:ext uri="{FF2B5EF4-FFF2-40B4-BE49-F238E27FC236}">
                <a16:creationId xmlns:a16="http://schemas.microsoft.com/office/drawing/2014/main" id="{AC9EE3B7-302F-2A1C-991F-FD532CCD9DC9}"/>
              </a:ext>
            </a:extLst>
          </p:cNvPr>
          <p:cNvSpPr/>
          <p:nvPr/>
        </p:nvSpPr>
        <p:spPr>
          <a:xfrm>
            <a:off x="3569036" y="818964"/>
            <a:ext cx="198642" cy="214127"/>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C00000"/>
                </a:solidFill>
              </a:rPr>
              <a:t>3</a:t>
            </a:r>
          </a:p>
        </p:txBody>
      </p:sp>
      <p:cxnSp>
        <p:nvCxnSpPr>
          <p:cNvPr id="33" name="Straight Arrow Connector 32">
            <a:extLst>
              <a:ext uri="{FF2B5EF4-FFF2-40B4-BE49-F238E27FC236}">
                <a16:creationId xmlns:a16="http://schemas.microsoft.com/office/drawing/2014/main" id="{AE9F22B8-30A3-2BC1-0B46-4BC68407BC88}"/>
              </a:ext>
            </a:extLst>
          </p:cNvPr>
          <p:cNvCxnSpPr>
            <a:cxnSpLocks/>
          </p:cNvCxnSpPr>
          <p:nvPr/>
        </p:nvCxnSpPr>
        <p:spPr>
          <a:xfrm>
            <a:off x="2441986" y="818964"/>
            <a:ext cx="1226371" cy="0"/>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sp>
        <p:nvSpPr>
          <p:cNvPr id="35" name="TextBox 34">
            <a:extLst>
              <a:ext uri="{FF2B5EF4-FFF2-40B4-BE49-F238E27FC236}">
                <a16:creationId xmlns:a16="http://schemas.microsoft.com/office/drawing/2014/main" id="{FE4B31D1-2A3A-79EC-B29F-DA7DA85817AF}"/>
              </a:ext>
            </a:extLst>
          </p:cNvPr>
          <p:cNvSpPr txBox="1"/>
          <p:nvPr/>
        </p:nvSpPr>
        <p:spPr>
          <a:xfrm>
            <a:off x="595231" y="562089"/>
            <a:ext cx="1792965" cy="830997"/>
          </a:xfrm>
          <a:prstGeom prst="rect">
            <a:avLst/>
          </a:prstGeom>
          <a:solidFill>
            <a:schemeClr val="bg1">
              <a:lumMod val="95000"/>
            </a:schemeClr>
          </a:solidFill>
          <a:ln w="6350">
            <a:solidFill>
              <a:schemeClr val="tx1"/>
            </a:solidFill>
          </a:ln>
        </p:spPr>
        <p:txBody>
          <a:bodyPr wrap="square" rtlCol="0">
            <a:spAutoFit/>
          </a:bodyPr>
          <a:lstStyle/>
          <a:p>
            <a:r>
              <a:rPr lang="en-US" sz="1200" b="1" dirty="0"/>
              <a:t>Step 3: HMI execute the ladder logic, calculate change the coil sate [Signal Red]</a:t>
            </a:r>
          </a:p>
        </p:txBody>
      </p:sp>
      <p:cxnSp>
        <p:nvCxnSpPr>
          <p:cNvPr id="36" name="Straight Arrow Connector 35">
            <a:extLst>
              <a:ext uri="{FF2B5EF4-FFF2-40B4-BE49-F238E27FC236}">
                <a16:creationId xmlns:a16="http://schemas.microsoft.com/office/drawing/2014/main" id="{C52111CD-715F-AF75-0BAB-8C0A02DE9DD2}"/>
              </a:ext>
            </a:extLst>
          </p:cNvPr>
          <p:cNvCxnSpPr>
            <a:cxnSpLocks/>
          </p:cNvCxnSpPr>
          <p:nvPr/>
        </p:nvCxnSpPr>
        <p:spPr>
          <a:xfrm flipV="1">
            <a:off x="6736448" y="4704682"/>
            <a:ext cx="0" cy="727930"/>
          </a:xfrm>
          <a:prstGeom prst="straightConnector1">
            <a:avLst/>
          </a:prstGeom>
          <a:ln w="19050">
            <a:solidFill>
              <a:schemeClr val="tx2">
                <a:lumMod val="50000"/>
                <a:lumOff val="50000"/>
              </a:schemeClr>
            </a:solidFill>
            <a:prstDash val="sysDash"/>
            <a:tailEnd type="triangle"/>
          </a:ln>
        </p:spPr>
        <p:style>
          <a:lnRef idx="1">
            <a:schemeClr val="accent5"/>
          </a:lnRef>
          <a:fillRef idx="0">
            <a:schemeClr val="accent5"/>
          </a:fillRef>
          <a:effectRef idx="0">
            <a:schemeClr val="accent5"/>
          </a:effectRef>
          <a:fontRef idx="minor">
            <a:schemeClr val="tx1"/>
          </a:fontRef>
        </p:style>
      </p:cxnSp>
      <p:cxnSp>
        <p:nvCxnSpPr>
          <p:cNvPr id="37" name="Connector: Elbow 36">
            <a:extLst>
              <a:ext uri="{FF2B5EF4-FFF2-40B4-BE49-F238E27FC236}">
                <a16:creationId xmlns:a16="http://schemas.microsoft.com/office/drawing/2014/main" id="{09F87E1E-0CCF-8FA3-54FC-37B3F1A45F4A}"/>
              </a:ext>
            </a:extLst>
          </p:cNvPr>
          <p:cNvCxnSpPr>
            <a:cxnSpLocks/>
            <a:stCxn id="32" idx="6"/>
            <a:endCxn id="39" idx="2"/>
          </p:cNvCxnSpPr>
          <p:nvPr/>
        </p:nvCxnSpPr>
        <p:spPr>
          <a:xfrm>
            <a:off x="3767678" y="926028"/>
            <a:ext cx="3228558" cy="3520591"/>
          </a:xfrm>
          <a:prstGeom prst="bentConnector2">
            <a:avLst/>
          </a:prstGeom>
          <a:ln>
            <a:solidFill>
              <a:schemeClr val="tx2">
                <a:lumMod val="50000"/>
                <a:lumOff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39" name="Rectangle 38">
            <a:extLst>
              <a:ext uri="{FF2B5EF4-FFF2-40B4-BE49-F238E27FC236}">
                <a16:creationId xmlns:a16="http://schemas.microsoft.com/office/drawing/2014/main" id="{6BB5019A-C65E-BFE4-C29F-E023FB7547E2}"/>
              </a:ext>
            </a:extLst>
          </p:cNvPr>
          <p:cNvSpPr/>
          <p:nvPr/>
        </p:nvSpPr>
        <p:spPr>
          <a:xfrm flipH="1" flipV="1">
            <a:off x="6719231" y="4446619"/>
            <a:ext cx="554011" cy="258063"/>
          </a:xfrm>
          <a:prstGeom prst="rect">
            <a:avLst/>
          </a:prstGeom>
          <a:noFill/>
          <a:ln>
            <a:solidFill>
              <a:srgbClr val="00B0F0"/>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45" name="Oval 44">
            <a:extLst>
              <a:ext uri="{FF2B5EF4-FFF2-40B4-BE49-F238E27FC236}">
                <a16:creationId xmlns:a16="http://schemas.microsoft.com/office/drawing/2014/main" id="{A44B1DE3-664C-8965-1432-6564FA1FCA18}"/>
              </a:ext>
            </a:extLst>
          </p:cNvPr>
          <p:cNvSpPr/>
          <p:nvPr/>
        </p:nvSpPr>
        <p:spPr>
          <a:xfrm>
            <a:off x="6896915" y="1332627"/>
            <a:ext cx="198642" cy="214127"/>
          </a:xfrm>
          <a:prstGeom prst="ellipse">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SG" sz="1600" b="1" dirty="0">
                <a:solidFill>
                  <a:srgbClr val="C00000"/>
                </a:solidFill>
              </a:rPr>
              <a:t>4</a:t>
            </a:r>
          </a:p>
        </p:txBody>
      </p:sp>
      <p:sp>
        <p:nvSpPr>
          <p:cNvPr id="49" name="TextBox 48">
            <a:extLst>
              <a:ext uri="{FF2B5EF4-FFF2-40B4-BE49-F238E27FC236}">
                <a16:creationId xmlns:a16="http://schemas.microsoft.com/office/drawing/2014/main" id="{5728E22B-CF0F-F552-BF0D-A1F89EB7199E}"/>
              </a:ext>
            </a:extLst>
          </p:cNvPr>
          <p:cNvSpPr txBox="1"/>
          <p:nvPr/>
        </p:nvSpPr>
        <p:spPr>
          <a:xfrm>
            <a:off x="5001985" y="5426217"/>
            <a:ext cx="5696731" cy="461665"/>
          </a:xfrm>
          <a:prstGeom prst="rect">
            <a:avLst/>
          </a:prstGeom>
          <a:noFill/>
        </p:spPr>
        <p:txBody>
          <a:bodyPr wrap="square" rtlCol="0">
            <a:spAutoFit/>
          </a:bodyPr>
          <a:lstStyle/>
          <a:p>
            <a:r>
              <a:rPr lang="en-US" sz="1200" b="1" dirty="0">
                <a:solidFill>
                  <a:srgbClr val="C00000"/>
                </a:solidFill>
              </a:rPr>
              <a:t>Step 4: Compare the S-CC-0 Signal state (calculated ) with the PLC Display Panel Scc00 (fetch from PLC directly), if same, verification pass, raise alert.  </a:t>
            </a:r>
            <a:endParaRPr lang="en-SG" sz="1200" b="1" dirty="0">
              <a:solidFill>
                <a:srgbClr val="C00000"/>
              </a:solidFill>
            </a:endParaRPr>
          </a:p>
        </p:txBody>
      </p:sp>
    </p:spTree>
    <p:extLst>
      <p:ext uri="{BB962C8B-B14F-4D97-AF65-F5344CB8AC3E}">
        <p14:creationId xmlns:p14="http://schemas.microsoft.com/office/powerpoint/2010/main" val="2439005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664</TotalTime>
  <Words>1019</Words>
  <Application>Microsoft Office PowerPoint</Application>
  <PresentationFormat>Widescreen</PresentationFormat>
  <Paragraphs>214</Paragraphs>
  <Slides>10</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yuancheng Liu</dc:creator>
  <cp:lastModifiedBy>yuancheng Liu</cp:lastModifiedBy>
  <cp:revision>23</cp:revision>
  <dcterms:created xsi:type="dcterms:W3CDTF">2025-06-20T06:22:55Z</dcterms:created>
  <dcterms:modified xsi:type="dcterms:W3CDTF">2025-06-23T05:55:37Z</dcterms:modified>
</cp:coreProperties>
</file>