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DF8F-E71E-D8AF-E3BD-1888720CC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AA01D-4B27-3537-CA52-E7690E2F3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B8BE-809C-04B8-E214-4627F40B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7/1/2025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9C85-7CC9-8310-7810-0C98787B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131AE-A6E5-368D-3664-DBC8DB9E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299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D490-691A-7527-038D-F1E13630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D1AF0-7FEC-D9E5-609F-400181DDD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9A26-A1D3-6759-125E-DD254741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7/1/2025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24A6F-C558-C82B-F760-487C6CF22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5BEF1-AD19-6A2E-3208-F5E985CC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98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E26E52-32B9-B16A-64D7-0EEB61046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8B73F-6ED3-920E-0E79-9945D94C8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57C6A-DA50-BC0A-4EAE-09754DD04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7/1/2025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41954-CA2F-956B-A51A-6EC5AE5D0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1158A-1A6C-20AD-065D-184F1625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926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810D-E3E0-3282-802A-4F4E86EAE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630B8-B254-0210-0AAF-E3861AB3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9996A-4D33-F3C8-EB57-26F7767D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7/1/2025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B2F99-4A36-AAEC-60A9-FD30B2F8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0B3A9-E164-365C-C22D-50CCDF27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620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1159-DCF1-0B9F-C2A5-5655613C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9B0B1-5B07-E3F4-0D4E-D85E0FE1A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FEE4E-32D7-56D4-4748-B22176A2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7/1/2025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1C4CC-B2C8-D00A-D768-3BDF440F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F9BC8-CD99-1DB6-BB14-58864233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5052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CE11-FD35-2B64-2B7A-A68322E8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CC45-2AF2-61AB-AD28-3637BE0AE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4452B-ACCD-3DD9-0CDB-A2B48AE68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71ED4-579A-EEC0-956D-69508E93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7/1/2025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EFEF4-B56D-8E6F-F534-1A19C760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C9723-1549-D9C1-C002-4B0A7434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2668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7613-FA00-4F5C-AE97-D3B2867F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020C2-EFBF-D0BC-EE10-0B4DAF403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C2FA-F5E3-1C4C-1D13-77C292F82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14490-694E-9007-C68D-B93A6B9B0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1800E-AB3D-DD88-EBA8-82462A547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E3806-E0DE-45D1-3510-3C274A2D8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7/1/2025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68778-D24F-F88B-251F-9ED8E41F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07A3F-0218-1C72-150E-D7FB4BCC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539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A284-6992-B229-F758-5294C301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500BD-CB22-DDE0-C436-459F01FA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7/1/2025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97AB6-C326-350B-3357-EACA88E2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2B865-8B5B-C807-C981-6A7B1436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247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1E5F0-4B24-10A9-EB61-1678C93E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7/1/2025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3C344C-C294-20E1-2971-EC015CF1B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CCFB3-162E-54BF-BFC3-C96A164D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647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C2B75-3D37-6531-AA50-7417FB07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63B90-7534-618A-CAA3-72F9DD350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EE6DE-3101-EB72-EDE9-39DFE22D4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4298F-30D9-8A30-441F-D5844C8E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7/1/2025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095FF-6069-5434-36B4-CE232B06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85069-4F05-AD49-60D1-6FC87227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93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B1E1-B795-9E03-66E4-CE1048A2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813CA-8F14-312E-EA9C-2A1BA0CEA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A2E1A-5409-3395-ECBD-3C8C6663F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8E9DB-7AA6-6A21-103E-FB5F20BD3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7D30-517B-4F82-BB6C-561A23409F2A}" type="datetimeFigureOut">
              <a:rPr lang="en-SG" smtClean="0"/>
              <a:t>7/1/2025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99488-6959-C793-F6E3-6486E458B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D211A-F152-5DAB-BE30-F9696EA5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025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95B45-7548-7749-E04B-85D8C38A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081AF-AEAB-F1DA-73C3-6224C874C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D6AFA-4905-1559-419A-B3F7358B3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627D30-517B-4F82-BB6C-561A23409F2A}" type="datetimeFigureOut">
              <a:rPr lang="en-SG" smtClean="0"/>
              <a:t>7/1/2025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5B144-9727-3B27-7971-D7AC7B61A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59850-3D1D-B760-AFF3-A558BD0DB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CEB502-D463-41DC-97E3-58C1DD9426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121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7FF7BC-9790-39C7-5A59-BF9CD52257F5}"/>
              </a:ext>
            </a:extLst>
          </p:cNvPr>
          <p:cNvSpPr txBox="1"/>
          <p:nvPr/>
        </p:nvSpPr>
        <p:spPr>
          <a:xfrm>
            <a:off x="597002" y="186679"/>
            <a:ext cx="4252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Power Grid and Railway Combine System</a:t>
            </a:r>
            <a:endParaRPr lang="en-SG" sz="1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66CD7-7E30-23D9-A2A5-909637550521}"/>
              </a:ext>
            </a:extLst>
          </p:cNvPr>
          <p:cNvSpPr/>
          <p:nvPr/>
        </p:nvSpPr>
        <p:spPr>
          <a:xfrm>
            <a:off x="679041" y="857071"/>
            <a:ext cx="2826159" cy="466868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E248DD-0D62-7610-340C-ACE1F46E3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40" y="1455237"/>
            <a:ext cx="2167709" cy="124101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B631E6-4278-F553-6262-4C36E9D840E0}"/>
              </a:ext>
            </a:extLst>
          </p:cNvPr>
          <p:cNvSpPr txBox="1"/>
          <p:nvPr/>
        </p:nvSpPr>
        <p:spPr>
          <a:xfrm>
            <a:off x="770374" y="906453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rail-md-pw-rail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 Physical World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i="0" dirty="0">
                <a:solidFill>
                  <a:srgbClr val="4B5563"/>
                </a:solidFill>
                <a:effectLst/>
              </a:rPr>
              <a:t>10.107.[ </a:t>
            </a:r>
            <a:r>
              <a:rPr lang="en-SG" sz="1000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i="0" dirty="0">
                <a:solidFill>
                  <a:srgbClr val="4B5563"/>
                </a:solidFill>
                <a:effectLst/>
              </a:rPr>
              <a:t> ]09.6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3DA54-024F-4376-C93D-4EBFB158FFAB}"/>
              </a:ext>
            </a:extLst>
          </p:cNvPr>
          <p:cNvSpPr txBox="1"/>
          <p:nvPr/>
        </p:nvSpPr>
        <p:spPr>
          <a:xfrm>
            <a:off x="597002" y="583402"/>
            <a:ext cx="31615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Lvl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0 Physical World Simulation Network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8D12D9-ABA3-5E0A-9FCD-8107109E6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39" y="3233301"/>
            <a:ext cx="2167709" cy="12283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F81B1E-375B-EF31-80D8-FD6215E51820}"/>
              </a:ext>
            </a:extLst>
          </p:cNvPr>
          <p:cNvSpPr txBox="1"/>
          <p:nvPr/>
        </p:nvSpPr>
        <p:spPr>
          <a:xfrm>
            <a:off x="770374" y="2696250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rail-md-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pg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Power Grid System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i="0" dirty="0">
                <a:solidFill>
                  <a:srgbClr val="4B5563"/>
                </a:solidFill>
                <a:effectLst/>
              </a:rPr>
              <a:t>10.107.[ </a:t>
            </a:r>
            <a:r>
              <a:rPr lang="en-SG" sz="1000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i="0" dirty="0">
                <a:solidFill>
                  <a:srgbClr val="4B5563"/>
                </a:solidFill>
                <a:effectLst/>
              </a:rPr>
              <a:t> ]09.7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F6B01D-5AE3-DCFA-F107-1A1B9F5F6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39" y="4621001"/>
            <a:ext cx="531176" cy="4679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C60528-AAE0-2B86-E9C8-3C42C6FBB2BF}"/>
              </a:ext>
            </a:extLst>
          </p:cNvPr>
          <p:cNvSpPr txBox="1"/>
          <p:nvPr/>
        </p:nvSpPr>
        <p:spPr>
          <a:xfrm>
            <a:off x="1373615" y="4578418"/>
            <a:ext cx="17982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rail-md-pl-rail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Power Link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i="0" dirty="0">
                <a:solidFill>
                  <a:srgbClr val="4B5563"/>
                </a:solidFill>
                <a:effectLst/>
              </a:rPr>
              <a:t>10.107.[ </a:t>
            </a:r>
            <a:r>
              <a:rPr lang="en-SG" sz="1000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i="0" dirty="0">
                <a:solidFill>
                  <a:srgbClr val="4B5563"/>
                </a:solidFill>
                <a:effectLst/>
              </a:rPr>
              <a:t> ]09.8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8576DC-E45F-7C90-7E4E-DB8561233E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538" y="5249165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ECA6E46-07BC-1CB0-886A-EF92F2DDF50D}"/>
              </a:ext>
            </a:extLst>
          </p:cNvPr>
          <p:cNvCxnSpPr>
            <a:cxnSpLocks/>
            <a:stCxn id="14" idx="2"/>
            <a:endCxn id="16" idx="1"/>
          </p:cNvCxnSpPr>
          <p:nvPr/>
        </p:nvCxnSpPr>
        <p:spPr>
          <a:xfrm rot="16200000" flipH="1">
            <a:off x="1255618" y="4941350"/>
            <a:ext cx="347329" cy="64251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996C385-11A1-547A-B1A4-D8F8CBECEF80}"/>
              </a:ext>
            </a:extLst>
          </p:cNvPr>
          <p:cNvCxnSpPr>
            <a:cxnSpLocks/>
            <a:stCxn id="16" idx="3"/>
            <a:endCxn id="12" idx="3"/>
          </p:cNvCxnSpPr>
          <p:nvPr/>
        </p:nvCxnSpPr>
        <p:spPr>
          <a:xfrm flipV="1">
            <a:off x="2407583" y="3847485"/>
            <a:ext cx="602565" cy="1588786"/>
          </a:xfrm>
          <a:prstGeom prst="bentConnector3">
            <a:avLst>
              <a:gd name="adj1" fmla="val 137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1D511E4-6B58-74E5-E2B8-308881A7833A}"/>
              </a:ext>
            </a:extLst>
          </p:cNvPr>
          <p:cNvCxnSpPr>
            <a:cxnSpLocks/>
            <a:stCxn id="12" idx="3"/>
            <a:endCxn id="6" idx="3"/>
          </p:cNvCxnSpPr>
          <p:nvPr/>
        </p:nvCxnSpPr>
        <p:spPr>
          <a:xfrm flipV="1">
            <a:off x="3010148" y="2075744"/>
            <a:ext cx="1" cy="1771741"/>
          </a:xfrm>
          <a:prstGeom prst="bentConnector3">
            <a:avLst>
              <a:gd name="adj1" fmla="val 228601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13F8F09-693F-2F0D-279A-115CB1359BAB}"/>
              </a:ext>
            </a:extLst>
          </p:cNvPr>
          <p:cNvSpPr/>
          <p:nvPr/>
        </p:nvSpPr>
        <p:spPr>
          <a:xfrm>
            <a:off x="3764776" y="857071"/>
            <a:ext cx="2826159" cy="466868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A3F9AD-7B12-03B7-76F7-569461EFC95C}"/>
              </a:ext>
            </a:extLst>
          </p:cNvPr>
          <p:cNvSpPr txBox="1"/>
          <p:nvPr/>
        </p:nvSpPr>
        <p:spPr>
          <a:xfrm>
            <a:off x="3726397" y="585800"/>
            <a:ext cx="21977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Lvl1 OT Controller network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B14AC26-82D3-C568-B687-F45726F4A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798" y="1098276"/>
            <a:ext cx="531176" cy="4679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DA3AA53-6E6E-C42D-03C1-1ADF91C91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2662" y="1213285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A092953-DF79-9C43-604F-81E4FB11BEF5}"/>
              </a:ext>
            </a:extLst>
          </p:cNvPr>
          <p:cNvSpPr txBox="1"/>
          <p:nvPr/>
        </p:nvSpPr>
        <p:spPr>
          <a:xfrm>
            <a:off x="4773852" y="1012219"/>
            <a:ext cx="17982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rail-ED-plc01-rail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Junction PLC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08.5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7E00B9E-D137-22E3-2C70-1D6BE74B8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901" y="1701657"/>
            <a:ext cx="531176" cy="46794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31FDCC1-2580-6055-B2C5-AE85BBDE38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7765" y="1816666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D43D007-7D97-00D4-D4BD-9BC0A14083B1}"/>
              </a:ext>
            </a:extLst>
          </p:cNvPr>
          <p:cNvSpPr txBox="1"/>
          <p:nvPr/>
        </p:nvSpPr>
        <p:spPr>
          <a:xfrm>
            <a:off x="4798955" y="1615600"/>
            <a:ext cx="17982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rail-ED-plc02-rail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station PLC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08.6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F07C585-8287-C175-8512-35F45E613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901" y="2308218"/>
            <a:ext cx="531176" cy="46794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E0F5F1A-02F6-8C2F-9C58-224309344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7765" y="2423227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46E0138-C813-460A-E81D-9B6B77652269}"/>
              </a:ext>
            </a:extLst>
          </p:cNvPr>
          <p:cNvSpPr txBox="1"/>
          <p:nvPr/>
        </p:nvSpPr>
        <p:spPr>
          <a:xfrm>
            <a:off x="4798955" y="2222161"/>
            <a:ext cx="17982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rail-ED-plc03-rail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Track Blk PLC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08.7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AF0DE86-60C8-39D1-2107-9C07B181C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901" y="2938656"/>
            <a:ext cx="531176" cy="46794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D9ED0A6-2D3C-7740-CB79-8039EA928F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7765" y="3053665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F62B9FA-BBD8-556E-87C0-B20AC59BF314}"/>
              </a:ext>
            </a:extLst>
          </p:cNvPr>
          <p:cNvSpPr txBox="1"/>
          <p:nvPr/>
        </p:nvSpPr>
        <p:spPr>
          <a:xfrm>
            <a:off x="4798955" y="2852599"/>
            <a:ext cx="17982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rail-ED-plc04-rail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 PLC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08.8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02CEF57-2D06-1C68-F49E-9768BD38E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779" y="3521606"/>
            <a:ext cx="531176" cy="46794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A29590EA-B760-A024-2C26-F738E1A977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899" y="3628593"/>
            <a:ext cx="340735" cy="1410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88AB3DA-E9F6-AD79-6E8C-BC3A9F1F1333}"/>
              </a:ext>
            </a:extLst>
          </p:cNvPr>
          <p:cNvSpPr txBox="1"/>
          <p:nvPr/>
        </p:nvSpPr>
        <p:spPr>
          <a:xfrm>
            <a:off x="4798955" y="3483037"/>
            <a:ext cx="17982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rail-ED-rtu01-rail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 RTU01-10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08.9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B502D41-3732-08B6-AF95-15D3147A7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901" y="4163966"/>
            <a:ext cx="531176" cy="46794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ED0194D-851C-5600-CAC2-8FE9146CC3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7765" y="4278975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09386BA-D202-9F6A-7748-9F0345D2ECBF}"/>
              </a:ext>
            </a:extLst>
          </p:cNvPr>
          <p:cNvSpPr txBox="1"/>
          <p:nvPr/>
        </p:nvSpPr>
        <p:spPr>
          <a:xfrm>
            <a:off x="4798955" y="4077909"/>
            <a:ext cx="17982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rail-ED-plc05-rail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Power Grid PLC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08.10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A4EE80D-E6F0-129F-FCF8-62A2A9C8F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779" y="4753762"/>
            <a:ext cx="531176" cy="46794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6BB5AFA-E272-9DAC-93D5-FE7B3F3C1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899" y="4860749"/>
            <a:ext cx="340735" cy="1410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26B4150-FBC5-131F-0721-81A2108C01A3}"/>
              </a:ext>
            </a:extLst>
          </p:cNvPr>
          <p:cNvSpPr txBox="1"/>
          <p:nvPr/>
        </p:nvSpPr>
        <p:spPr>
          <a:xfrm>
            <a:off x="4798955" y="4715193"/>
            <a:ext cx="17982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rail-ED-rtu02-rail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Power RTU01-08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08.11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02DBE09-06F4-A787-BE7F-14D7C5005B22}"/>
              </a:ext>
            </a:extLst>
          </p:cNvPr>
          <p:cNvCxnSpPr>
            <a:cxnSpLocks/>
          </p:cNvCxnSpPr>
          <p:nvPr/>
        </p:nvCxnSpPr>
        <p:spPr>
          <a:xfrm>
            <a:off x="3908550" y="1611343"/>
            <a:ext cx="0" cy="38249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20906FCC-5BA4-FBB9-F20B-A27314144246}"/>
              </a:ext>
            </a:extLst>
          </p:cNvPr>
          <p:cNvCxnSpPr>
            <a:cxnSpLocks/>
            <a:stCxn id="28" idx="2"/>
          </p:cNvCxnSpPr>
          <p:nvPr/>
        </p:nvCxnSpPr>
        <p:spPr>
          <a:xfrm rot="5400000">
            <a:off x="4172526" y="1302241"/>
            <a:ext cx="52884" cy="58083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9949F3F-EFE2-2BF6-70B9-0684C6A68B0A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4185710" y="1891077"/>
            <a:ext cx="50258" cy="60730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AA2F0EB-554A-2C0D-CA6A-D9A250687F2A}"/>
              </a:ext>
            </a:extLst>
          </p:cNvPr>
          <p:cNvCxnSpPr>
            <a:cxnSpLocks/>
            <a:stCxn id="34" idx="2"/>
          </p:cNvCxnSpPr>
          <p:nvPr/>
        </p:nvCxnSpPr>
        <p:spPr>
          <a:xfrm rot="5400000">
            <a:off x="4172060" y="2522090"/>
            <a:ext cx="88361" cy="5964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CEF3204-ACFF-A3D7-856B-45A45F54DAAE}"/>
              </a:ext>
            </a:extLst>
          </p:cNvPr>
          <p:cNvCxnSpPr>
            <a:cxnSpLocks/>
            <a:stCxn id="37" idx="2"/>
          </p:cNvCxnSpPr>
          <p:nvPr/>
        </p:nvCxnSpPr>
        <p:spPr>
          <a:xfrm rot="5400000">
            <a:off x="4169036" y="3136672"/>
            <a:ext cx="75528" cy="61537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31EB86A-3EC9-80F3-DBC7-83823C528718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4190908" y="3716630"/>
            <a:ext cx="69543" cy="61537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49FC7987-AB58-665A-555B-8129EE441C03}"/>
              </a:ext>
            </a:extLst>
          </p:cNvPr>
          <p:cNvCxnSpPr>
            <a:cxnSpLocks/>
            <a:stCxn id="46" idx="2"/>
          </p:cNvCxnSpPr>
          <p:nvPr/>
        </p:nvCxnSpPr>
        <p:spPr>
          <a:xfrm rot="5400000">
            <a:off x="4179315" y="4380021"/>
            <a:ext cx="83288" cy="58706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BAEC919-98D8-47BC-FE72-01D52BBEEF87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4192606" y="4956526"/>
            <a:ext cx="75585" cy="60593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119DE298-79E1-04CF-B215-A45C0CE24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9332" y="5306690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B18B922-B2C1-9DC7-3D88-047547779572}"/>
              </a:ext>
            </a:extLst>
          </p:cNvPr>
          <p:cNvCxnSpPr>
            <a:cxnSpLocks/>
          </p:cNvCxnSpPr>
          <p:nvPr/>
        </p:nvCxnSpPr>
        <p:spPr>
          <a:xfrm flipV="1">
            <a:off x="3908379" y="5414046"/>
            <a:ext cx="9156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D760E40-AF42-797B-0052-EE62DE6D4D80}"/>
              </a:ext>
            </a:extLst>
          </p:cNvPr>
          <p:cNvSpPr/>
          <p:nvPr/>
        </p:nvSpPr>
        <p:spPr>
          <a:xfrm>
            <a:off x="6827117" y="860948"/>
            <a:ext cx="4907683" cy="466868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BE561E86-9565-1547-B200-CB5C432273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7188" y="3406597"/>
            <a:ext cx="1991878" cy="114035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E75A9680-87F9-8271-B2FD-6B953F74B09C}"/>
              </a:ext>
            </a:extLst>
          </p:cNvPr>
          <p:cNvSpPr txBox="1"/>
          <p:nvPr/>
        </p:nvSpPr>
        <p:spPr>
          <a:xfrm>
            <a:off x="6735961" y="576820"/>
            <a:ext cx="19465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Lvl2 SCADA HMI network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8" name="Picture 87" descr="A screenshot of a computer&#10;&#10;Description automatically generated">
            <a:extLst>
              <a:ext uri="{FF2B5EF4-FFF2-40B4-BE49-F238E27FC236}">
                <a16:creationId xmlns:a16="http://schemas.microsoft.com/office/drawing/2014/main" id="{714FC7CA-A7FF-9DFD-D80E-973671D06B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883" y="3393048"/>
            <a:ext cx="1990875" cy="1140350"/>
          </a:xfrm>
          <a:prstGeom prst="rect">
            <a:avLst/>
          </a:prstGeom>
          <a:ln w="9525">
            <a:solidFill>
              <a:srgbClr val="D67A3B"/>
            </a:solidFill>
          </a:ln>
        </p:spPr>
      </p:pic>
      <p:pic>
        <p:nvPicPr>
          <p:cNvPr id="89" name="Picture 88" descr="A screenshot of a computer&#10;&#10;Description automatically generated">
            <a:extLst>
              <a:ext uri="{FF2B5EF4-FFF2-40B4-BE49-F238E27FC236}">
                <a16:creationId xmlns:a16="http://schemas.microsoft.com/office/drawing/2014/main" id="{3D4C1FBD-87B5-C235-9E80-759EFE94F1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262" y="1566217"/>
            <a:ext cx="2027496" cy="1162932"/>
          </a:xfrm>
          <a:prstGeom prst="rect">
            <a:avLst/>
          </a:prstGeom>
          <a:ln>
            <a:solidFill>
              <a:srgbClr val="D67A3B"/>
            </a:solidFill>
          </a:ln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DFD6C496-0CBC-662C-288E-38C6A2F783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37176" y="1566217"/>
            <a:ext cx="2028369" cy="1162932"/>
          </a:xfrm>
          <a:prstGeom prst="rect">
            <a:avLst/>
          </a:prstGeom>
          <a:ln w="12700">
            <a:solidFill>
              <a:srgbClr val="D67A3B"/>
            </a:solidFill>
          </a:ln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1943412A-DB78-611F-73CF-2153BA45B45B}"/>
              </a:ext>
            </a:extLst>
          </p:cNvPr>
          <p:cNvSpPr txBox="1"/>
          <p:nvPr/>
        </p:nvSpPr>
        <p:spPr>
          <a:xfrm>
            <a:off x="7020697" y="981904"/>
            <a:ext cx="20283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rail-op-tb-rail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Track block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21.5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8D19BF5-04F1-3EA4-D275-457B864510A2}"/>
              </a:ext>
            </a:extLst>
          </p:cNvPr>
          <p:cNvSpPr txBox="1"/>
          <p:nvPr/>
        </p:nvSpPr>
        <p:spPr>
          <a:xfrm>
            <a:off x="9377748" y="977020"/>
            <a:ext cx="20283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 Control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21.6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F731B65-4272-C8EC-8F36-7EED8D0F0116}"/>
              </a:ext>
            </a:extLst>
          </p:cNvPr>
          <p:cNvSpPr txBox="1"/>
          <p:nvPr/>
        </p:nvSpPr>
        <p:spPr>
          <a:xfrm>
            <a:off x="9402613" y="2839050"/>
            <a:ext cx="20283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sm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Signal Monitor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21.7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5B07777-45AF-64F1-28BA-85530F2C3087}"/>
              </a:ext>
            </a:extLst>
          </p:cNvPr>
          <p:cNvSpPr txBox="1"/>
          <p:nvPr/>
        </p:nvSpPr>
        <p:spPr>
          <a:xfrm>
            <a:off x="6967738" y="2823239"/>
            <a:ext cx="202836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pg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-rail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Power Grid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10.107.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[ </a:t>
            </a:r>
            <a:r>
              <a:rPr lang="en-SG" sz="1000" b="1" i="0" dirty="0" err="1">
                <a:solidFill>
                  <a:srgbClr val="4B5563"/>
                </a:solidFill>
                <a:effectLst/>
              </a:rPr>
              <a:t>team_nr</a:t>
            </a:r>
            <a:r>
              <a:rPr lang="en-SG" sz="1000" b="1" i="0" dirty="0">
                <a:solidFill>
                  <a:srgbClr val="4B5563"/>
                </a:solidFill>
                <a:effectLst/>
              </a:rPr>
              <a:t> ]</a:t>
            </a:r>
            <a:r>
              <a:rPr lang="en-SG" sz="1000" b="0" i="0" dirty="0">
                <a:solidFill>
                  <a:srgbClr val="4B5563"/>
                </a:solidFill>
                <a:effectLst/>
              </a:rPr>
              <a:t>21.8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4A83D31-8C6A-5123-3E50-ADFFEAD4E43C}"/>
              </a:ext>
            </a:extLst>
          </p:cNvPr>
          <p:cNvCxnSpPr>
            <a:cxnSpLocks/>
          </p:cNvCxnSpPr>
          <p:nvPr/>
        </p:nvCxnSpPr>
        <p:spPr>
          <a:xfrm>
            <a:off x="9255903" y="2157650"/>
            <a:ext cx="0" cy="3139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D6FA4B5-7FB9-867A-086F-4DEEC645D5A5}"/>
              </a:ext>
            </a:extLst>
          </p:cNvPr>
          <p:cNvCxnSpPr>
            <a:cxnSpLocks/>
            <a:stCxn id="90" idx="3"/>
            <a:endCxn id="89" idx="1"/>
          </p:cNvCxnSpPr>
          <p:nvPr/>
        </p:nvCxnSpPr>
        <p:spPr>
          <a:xfrm>
            <a:off x="9065545" y="2147683"/>
            <a:ext cx="3807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C0A23FA-7A01-6F57-863F-8E1125C8AE99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9034573" y="3963223"/>
            <a:ext cx="4483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2148C173-F482-9148-A036-AA2048DE2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7380" y="5313996"/>
            <a:ext cx="657045" cy="3742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BA16597E-E8F5-EFA0-A2BC-65131273074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4120" y="5845781"/>
            <a:ext cx="562405" cy="44367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F58A3314-9175-1D3D-811F-B3AAC82C1FFF}"/>
              </a:ext>
            </a:extLst>
          </p:cNvPr>
          <p:cNvCxnSpPr>
            <a:cxnSpLocks/>
            <a:stCxn id="103" idx="1"/>
            <a:endCxn id="16" idx="2"/>
          </p:cNvCxnSpPr>
          <p:nvPr/>
        </p:nvCxnSpPr>
        <p:spPr>
          <a:xfrm rot="10800000">
            <a:off x="2079062" y="5623376"/>
            <a:ext cx="3845059" cy="44424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9CA18667-D775-EDAC-73B0-96EAAB35FDC8}"/>
              </a:ext>
            </a:extLst>
          </p:cNvPr>
          <p:cNvCxnSpPr>
            <a:cxnSpLocks/>
            <a:stCxn id="103" idx="1"/>
            <a:endCxn id="81" idx="2"/>
          </p:cNvCxnSpPr>
          <p:nvPr/>
        </p:nvCxnSpPr>
        <p:spPr>
          <a:xfrm rot="10800000">
            <a:off x="5177856" y="5680902"/>
            <a:ext cx="746265" cy="38671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C056E79-4560-24D4-F80D-F2200565F9FB}"/>
              </a:ext>
            </a:extLst>
          </p:cNvPr>
          <p:cNvCxnSpPr>
            <a:cxnSpLocks/>
            <a:stCxn id="103" idx="3"/>
            <a:endCxn id="102" idx="2"/>
          </p:cNvCxnSpPr>
          <p:nvPr/>
        </p:nvCxnSpPr>
        <p:spPr>
          <a:xfrm flipV="1">
            <a:off x="6486525" y="5688207"/>
            <a:ext cx="2769378" cy="37941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21E0499-7F22-909C-7010-379CF8320BB3}"/>
              </a:ext>
            </a:extLst>
          </p:cNvPr>
          <p:cNvSpPr txBox="1"/>
          <p:nvPr/>
        </p:nvSpPr>
        <p:spPr>
          <a:xfrm>
            <a:off x="2041184" y="5665558"/>
            <a:ext cx="9460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chemeClr val="accent1"/>
                </a:solidFill>
              </a:rPr>
              <a:t>Fw</a:t>
            </a:r>
            <a:r>
              <a:rPr lang="en-US" sz="1000" b="1" dirty="0">
                <a:solidFill>
                  <a:schemeClr val="accent1"/>
                </a:solidFill>
              </a:rPr>
              <a:t>-rail 10.107.X09.1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37BC803-A20E-E893-0B12-2B2DC057DFEA}"/>
              </a:ext>
            </a:extLst>
          </p:cNvPr>
          <p:cNvSpPr txBox="1"/>
          <p:nvPr/>
        </p:nvSpPr>
        <p:spPr>
          <a:xfrm>
            <a:off x="4317567" y="5706949"/>
            <a:ext cx="9460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chemeClr val="accent1"/>
                </a:solidFill>
              </a:rPr>
              <a:t>Fw</a:t>
            </a:r>
            <a:r>
              <a:rPr lang="en-US" sz="1000" b="1" dirty="0">
                <a:solidFill>
                  <a:schemeClr val="accent1"/>
                </a:solidFill>
              </a:rPr>
              <a:t>-rail 10.107.X08.1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F73C824-172C-0299-B799-98C6C2C8E279}"/>
              </a:ext>
            </a:extLst>
          </p:cNvPr>
          <p:cNvSpPr txBox="1"/>
          <p:nvPr/>
        </p:nvSpPr>
        <p:spPr>
          <a:xfrm>
            <a:off x="8309857" y="5675258"/>
            <a:ext cx="9460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chemeClr val="accent1"/>
                </a:solidFill>
              </a:rPr>
              <a:t>Fw</a:t>
            </a:r>
            <a:r>
              <a:rPr lang="en-US" sz="1000" b="1" dirty="0">
                <a:solidFill>
                  <a:schemeClr val="accent1"/>
                </a:solidFill>
              </a:rPr>
              <a:t>-rail 10.107.X21.1</a:t>
            </a:r>
            <a:endParaRPr lang="en-SG" sz="1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7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5B340F-4D16-20A6-E72A-1A9BE04715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682084" y="214706"/>
            <a:ext cx="10314878" cy="566172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D3669B-5EBD-CDF4-F60D-F04A33207C76}"/>
              </a:ext>
            </a:extLst>
          </p:cNvPr>
          <p:cNvCxnSpPr>
            <a:cxnSpLocks/>
          </p:cNvCxnSpPr>
          <p:nvPr/>
        </p:nvCxnSpPr>
        <p:spPr>
          <a:xfrm flipV="1">
            <a:off x="4301370" y="4988456"/>
            <a:ext cx="0" cy="768229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A529E5-7D96-B2CB-AFC6-B3EE6EF58DF9}"/>
              </a:ext>
            </a:extLst>
          </p:cNvPr>
          <p:cNvSpPr txBox="1"/>
          <p:nvPr/>
        </p:nvSpPr>
        <p:spPr>
          <a:xfrm>
            <a:off x="3276047" y="4914759"/>
            <a:ext cx="1102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Attacker’s direct target VM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9" name="Graphic 18" descr="Target with solid fill">
            <a:extLst>
              <a:ext uri="{FF2B5EF4-FFF2-40B4-BE49-F238E27FC236}">
                <a16:creationId xmlns:a16="http://schemas.microsoft.com/office/drawing/2014/main" id="{7BFAF1A5-BE05-3F09-D9EF-7DC0C1945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17438" y="4398289"/>
            <a:ext cx="590167" cy="590167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6EAC8C0B-233E-74C7-A70D-047600A9D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2355" y="3819400"/>
            <a:ext cx="578889" cy="578889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6F70FB07-1E67-F304-3A2E-4484F54A13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8489" y="3906360"/>
            <a:ext cx="459116" cy="459116"/>
          </a:xfrm>
          <a:prstGeom prst="rect">
            <a:avLst/>
          </a:prstGeom>
        </p:spPr>
      </p:pic>
      <p:pic>
        <p:nvPicPr>
          <p:cNvPr id="23" name="Graphic 22" descr="Close with solid fill">
            <a:extLst>
              <a:ext uri="{FF2B5EF4-FFF2-40B4-BE49-F238E27FC236}">
                <a16:creationId xmlns:a16="http://schemas.microsoft.com/office/drawing/2014/main" id="{6A10E07E-7B99-92F2-D832-DBB68ADA46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1385" y="4301136"/>
            <a:ext cx="487325" cy="487325"/>
          </a:xfrm>
          <a:prstGeom prst="rect">
            <a:avLst/>
          </a:prstGeom>
        </p:spPr>
      </p:pic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F9C81A28-5E08-02C8-6458-D80CC8BAB7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1486" y="3616914"/>
            <a:ext cx="578889" cy="578889"/>
          </a:xfrm>
          <a:prstGeom prst="rect">
            <a:avLst/>
          </a:prstGeom>
        </p:spPr>
      </p:pic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C82D1BEF-B9C7-166E-311A-F784814EFB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70714" y="1964557"/>
            <a:ext cx="578889" cy="578889"/>
          </a:xfrm>
          <a:prstGeom prst="rect">
            <a:avLst/>
          </a:prstGeom>
        </p:spPr>
      </p:pic>
      <p:pic>
        <p:nvPicPr>
          <p:cNvPr id="26" name="Graphic 25" descr="Target with solid fill">
            <a:extLst>
              <a:ext uri="{FF2B5EF4-FFF2-40B4-BE49-F238E27FC236}">
                <a16:creationId xmlns:a16="http://schemas.microsoft.com/office/drawing/2014/main" id="{E75F4D0C-F4CA-B321-8F44-77387CBB8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40299" y="5187397"/>
            <a:ext cx="485715" cy="48571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6DF189E-BC22-7539-A1CE-EBB5FCC2ADD7}"/>
              </a:ext>
            </a:extLst>
          </p:cNvPr>
          <p:cNvSpPr txBox="1"/>
          <p:nvPr/>
        </p:nvSpPr>
        <p:spPr>
          <a:xfrm>
            <a:off x="9160931" y="5211447"/>
            <a:ext cx="1395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Attacker’s direct target VM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33E29DCB-8CB0-8566-DE7D-C7CD5AACDE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40298" y="5806059"/>
            <a:ext cx="485716" cy="4857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8B33A9C-1559-9FCE-9097-ED53C92ACADB}"/>
              </a:ext>
            </a:extLst>
          </p:cNvPr>
          <p:cNvSpPr txBox="1"/>
          <p:nvPr/>
        </p:nvSpPr>
        <p:spPr>
          <a:xfrm>
            <a:off x="9209646" y="5799227"/>
            <a:ext cx="16973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VM effected during the attack progress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A7E0F-0A47-14C0-4A29-C713B75F8C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1196" y="5737929"/>
            <a:ext cx="485714" cy="53850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2E3A29-26AE-EA3F-7A39-3DDE267A4DBE}"/>
              </a:ext>
            </a:extLst>
          </p:cNvPr>
          <p:cNvCxnSpPr>
            <a:cxnSpLocks/>
          </p:cNvCxnSpPr>
          <p:nvPr/>
        </p:nvCxnSpPr>
        <p:spPr>
          <a:xfrm flipV="1">
            <a:off x="4607605" y="4767209"/>
            <a:ext cx="2318998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555376-1CD1-93E8-F897-DAC0D62CDA8C}"/>
              </a:ext>
            </a:extLst>
          </p:cNvPr>
          <p:cNvCxnSpPr>
            <a:cxnSpLocks/>
          </p:cNvCxnSpPr>
          <p:nvPr/>
        </p:nvCxnSpPr>
        <p:spPr>
          <a:xfrm flipV="1">
            <a:off x="6992753" y="4227387"/>
            <a:ext cx="0" cy="539822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82B234-A65D-6984-6E37-93D1C6603CB3}"/>
              </a:ext>
            </a:extLst>
          </p:cNvPr>
          <p:cNvCxnSpPr>
            <a:cxnSpLocks/>
          </p:cNvCxnSpPr>
          <p:nvPr/>
        </p:nvCxnSpPr>
        <p:spPr>
          <a:xfrm flipH="1">
            <a:off x="3002048" y="3906359"/>
            <a:ext cx="1015390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7C774E9-012B-B76E-A377-1B5B943A1374}"/>
              </a:ext>
            </a:extLst>
          </p:cNvPr>
          <p:cNvCxnSpPr>
            <a:cxnSpLocks/>
          </p:cNvCxnSpPr>
          <p:nvPr/>
        </p:nvCxnSpPr>
        <p:spPr>
          <a:xfrm>
            <a:off x="1211115" y="4069927"/>
            <a:ext cx="0" cy="209957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DC97D8-CEBE-B2A3-6D4F-B347C8037BE4}"/>
              </a:ext>
            </a:extLst>
          </p:cNvPr>
          <p:cNvCxnSpPr>
            <a:cxnSpLocks/>
          </p:cNvCxnSpPr>
          <p:nvPr/>
        </p:nvCxnSpPr>
        <p:spPr>
          <a:xfrm>
            <a:off x="1419659" y="4662230"/>
            <a:ext cx="0" cy="209957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0A7B83-1826-BC02-A6B6-B3C3A3A6F971}"/>
              </a:ext>
            </a:extLst>
          </p:cNvPr>
          <p:cNvCxnSpPr>
            <a:cxnSpLocks/>
          </p:cNvCxnSpPr>
          <p:nvPr/>
        </p:nvCxnSpPr>
        <p:spPr>
          <a:xfrm>
            <a:off x="1445869" y="4872187"/>
            <a:ext cx="1830178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A2C5A0-E859-3A23-F420-CAC89EBAA47A}"/>
              </a:ext>
            </a:extLst>
          </p:cNvPr>
          <p:cNvCxnSpPr>
            <a:cxnSpLocks/>
          </p:cNvCxnSpPr>
          <p:nvPr/>
        </p:nvCxnSpPr>
        <p:spPr>
          <a:xfrm flipV="1">
            <a:off x="3276047" y="1723437"/>
            <a:ext cx="0" cy="3065024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27F0E4-79BC-15DB-B4DD-AA0B44C51124}"/>
              </a:ext>
            </a:extLst>
          </p:cNvPr>
          <p:cNvCxnSpPr>
            <a:cxnSpLocks/>
          </p:cNvCxnSpPr>
          <p:nvPr/>
        </p:nvCxnSpPr>
        <p:spPr>
          <a:xfrm flipH="1">
            <a:off x="2965004" y="1695862"/>
            <a:ext cx="311043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A6E8FD-9D00-F524-4E76-A9A3A243336F}"/>
              </a:ext>
            </a:extLst>
          </p:cNvPr>
          <p:cNvCxnSpPr>
            <a:cxnSpLocks/>
          </p:cNvCxnSpPr>
          <p:nvPr/>
        </p:nvCxnSpPr>
        <p:spPr>
          <a:xfrm>
            <a:off x="6333060" y="6030059"/>
            <a:ext cx="593543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F9F2A7A-4E15-BB48-5E44-DAE127FD1740}"/>
              </a:ext>
            </a:extLst>
          </p:cNvPr>
          <p:cNvSpPr txBox="1"/>
          <p:nvPr/>
        </p:nvSpPr>
        <p:spPr>
          <a:xfrm>
            <a:off x="6992753" y="5910417"/>
            <a:ext cx="13959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 Data Flow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4B162E-A1C6-7A13-87FC-1A0CF4EAB6FE}"/>
              </a:ext>
            </a:extLst>
          </p:cNvPr>
          <p:cNvCxnSpPr>
            <a:cxnSpLocks/>
          </p:cNvCxnSpPr>
          <p:nvPr/>
        </p:nvCxnSpPr>
        <p:spPr>
          <a:xfrm flipH="1">
            <a:off x="4568453" y="3906359"/>
            <a:ext cx="1907757" cy="0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39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309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4</cp:revision>
  <dcterms:created xsi:type="dcterms:W3CDTF">2025-01-07T09:13:51Z</dcterms:created>
  <dcterms:modified xsi:type="dcterms:W3CDTF">2025-01-07T09:23:14Z</dcterms:modified>
</cp:coreProperties>
</file>