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9" r:id="rId3"/>
    <p:sldId id="270" r:id="rId4"/>
    <p:sldId id="271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8F6F8-461C-427D-8861-247692F1DA60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8F027-588D-4372-93F5-EF16D98193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1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93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DF8F-E71E-D8AF-E3BD-1888720C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AA01D-4B27-3537-CA52-E7690E2F3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8BE-809C-04B8-E214-4627F40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9C85-7CC9-8310-7810-0C98787B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31AE-A6E5-368D-3664-DBC8DB9E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99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D490-691A-7527-038D-F1E13630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D1AF0-7FEC-D9E5-609F-400181DD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9A26-A1D3-6759-125E-DD254741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4A6F-C558-C82B-F760-487C6CF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BEF1-AD19-6A2E-3208-F5E985C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26E52-32B9-B16A-64D7-0EEB61046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B73F-6ED3-920E-0E79-9945D94C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7C6A-DA50-BC0A-4EAE-09754DD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954-CA2F-956B-A51A-6EC5AE5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158A-1A6C-20AD-065D-184F1625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2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10D-E3E0-3282-802A-4F4E86E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30B8-B254-0210-0AAF-E3861AB3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996A-4D33-F3C8-EB57-26F7767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2F99-4A36-AAEC-60A9-FD30B2F8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B3A9-E164-365C-C22D-50CCDF2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20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159-DCF1-0B9F-C2A5-5655613C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B0B1-5B07-E3F4-0D4E-D85E0FE1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EE4E-32D7-56D4-4748-B22176A2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C4CC-B2C8-D00A-D768-3BDF440F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9BC8-CD99-1DB6-BB14-58864233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CE11-FD35-2B64-2B7A-A68322E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CC45-2AF2-61AB-AD28-3637BE0AE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452B-ACCD-3DD9-0CDB-A2B48AE6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ED4-579A-EEC0-956D-69508E93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FEF4-B56D-8E6F-F534-1A19C76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9723-1549-D9C1-C002-4B0A743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6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7613-FA00-4F5C-AE97-D3B2867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20C2-EFBF-D0BC-EE10-0B4DAF40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C2FA-F5E3-1C4C-1D13-77C292F8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14490-694E-9007-C68D-B93A6B9B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1800E-AB3D-DD88-EBA8-82462A54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E3806-E0DE-45D1-3510-3C274A2D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68778-D24F-F88B-251F-9ED8E41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07A3F-0218-1C72-150E-D7FB4BCC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39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A284-6992-B229-F758-5294C301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500BD-CB22-DDE0-C436-459F01FA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97AB6-C326-350B-3357-EACA88E2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2B865-8B5B-C807-C981-6A7B143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4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1E5F0-4B24-10A9-EB61-1678C93E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C344C-C294-20E1-2971-EC015CF1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CFB3-162E-54BF-BFC3-C96A164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47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2B75-3D37-6531-AA50-7417FB0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B90-7534-618A-CAA3-72F9DD35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E6DE-3101-EB72-EDE9-39DFE22D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298F-30D9-8A30-441F-D5844C8E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95FF-6069-5434-36B4-CE232B06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5069-4F05-AD49-60D1-6FC87227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B1E1-B795-9E03-66E4-CE1048A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813CA-8F14-312E-EA9C-2A1BA0CEA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2E1A-5409-3395-ECBD-3C8C6663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E9DB-7AA6-6A21-103E-FB5F20BD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99488-6959-C793-F6E3-6486E45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211A-F152-5DAB-BE30-F9696EA5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2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95B45-7548-7749-E04B-85D8C38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081AF-AEAB-F1DA-73C3-6224C874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6AFA-4905-1559-419A-B3F7358B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B144-9727-3B27-7971-D7AC7B61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9850-3D1D-B760-AFF3-A558BD0D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597002" y="186679"/>
            <a:ext cx="42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Power Grid and Railway Combine System</a:t>
            </a:r>
            <a:endParaRPr lang="en-SG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679041" y="857071"/>
            <a:ext cx="2826159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248DD-0D62-7610-340C-ACE1F46E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0" y="1455237"/>
            <a:ext cx="2167709" cy="12410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770374" y="90645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rail-md-pw-rail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Physical World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597002" y="583402"/>
            <a:ext cx="3161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Lvl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 Physical World Simulation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D12D9-ABA3-5E0A-9FCD-8107109E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9" y="3233301"/>
            <a:ext cx="2167709" cy="1228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81B1E-375B-EF31-80D8-FD6215E51820}"/>
              </a:ext>
            </a:extLst>
          </p:cNvPr>
          <p:cNvSpPr txBox="1"/>
          <p:nvPr/>
        </p:nvSpPr>
        <p:spPr>
          <a:xfrm>
            <a:off x="770374" y="2696250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System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6B01D-5AE3-DCFA-F107-1A1B9F5F6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9" y="4621001"/>
            <a:ext cx="531176" cy="4679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C60528-AAE0-2B86-E9C8-3C42C6FBB2BF}"/>
              </a:ext>
            </a:extLst>
          </p:cNvPr>
          <p:cNvSpPr txBox="1"/>
          <p:nvPr/>
        </p:nvSpPr>
        <p:spPr>
          <a:xfrm>
            <a:off x="1373615" y="4578418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rail-md-pl-rail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Link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576DC-E45F-7C90-7E4E-DB856123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538" y="524916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ECA6E46-07BC-1CB0-886A-EF92F2DDF50D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1255618" y="4941350"/>
            <a:ext cx="347329" cy="6425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96C385-11A1-547A-B1A4-D8F8CBECEF80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2407583" y="3847485"/>
            <a:ext cx="602565" cy="1588786"/>
          </a:xfrm>
          <a:prstGeom prst="bentConnector3">
            <a:avLst>
              <a:gd name="adj1" fmla="val 137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1D511E4-6B58-74E5-E2B8-308881A7833A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3010148" y="2075744"/>
            <a:ext cx="1" cy="1771741"/>
          </a:xfrm>
          <a:prstGeom prst="bentConnector3">
            <a:avLst>
              <a:gd name="adj1" fmla="val 228601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3F8F09-693F-2F0D-279A-115CB1359BAB}"/>
              </a:ext>
            </a:extLst>
          </p:cNvPr>
          <p:cNvSpPr/>
          <p:nvPr/>
        </p:nvSpPr>
        <p:spPr>
          <a:xfrm>
            <a:off x="3764776" y="857071"/>
            <a:ext cx="2826159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3F9AD-7B12-03B7-76F7-569461EFC95C}"/>
              </a:ext>
            </a:extLst>
          </p:cNvPr>
          <p:cNvSpPr txBox="1"/>
          <p:nvPr/>
        </p:nvSpPr>
        <p:spPr>
          <a:xfrm>
            <a:off x="3726397" y="585800"/>
            <a:ext cx="219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Lvl1 OT Controller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14AC26-82D3-C568-B687-F45726F4A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8" y="1098276"/>
            <a:ext cx="531176" cy="4679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A3AA53-6E6E-C42D-03C1-1ADF91C91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662" y="121328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092953-DF79-9C43-604F-81E4FB11BEF5}"/>
              </a:ext>
            </a:extLst>
          </p:cNvPr>
          <p:cNvSpPr txBox="1"/>
          <p:nvPr/>
        </p:nvSpPr>
        <p:spPr>
          <a:xfrm>
            <a:off x="4773852" y="101221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rail-ED-plc01-rail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1701657"/>
            <a:ext cx="531176" cy="4679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181666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43D007-7D97-00D4-D4BD-9BC0A14083B1}"/>
              </a:ext>
            </a:extLst>
          </p:cNvPr>
          <p:cNvSpPr txBox="1"/>
          <p:nvPr/>
        </p:nvSpPr>
        <p:spPr>
          <a:xfrm>
            <a:off x="4798955" y="1615600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rail-ED-plc02-rail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07C585-8287-C175-8512-35F45E61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2308218"/>
            <a:ext cx="531176" cy="4679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0F5F1A-02F6-8C2F-9C58-22430934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2423227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6E0138-C813-460A-E81D-9B6B77652269}"/>
              </a:ext>
            </a:extLst>
          </p:cNvPr>
          <p:cNvSpPr txBox="1"/>
          <p:nvPr/>
        </p:nvSpPr>
        <p:spPr>
          <a:xfrm>
            <a:off x="4798955" y="2222161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rail-ED-plc03-rail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Track Blk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F0DE86-60C8-39D1-2107-9C07B181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2938656"/>
            <a:ext cx="531176" cy="4679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9ED0A6-2D3C-7740-CB79-8039EA92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305366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62B9FA-BBD8-556E-87C0-B20AC59BF314}"/>
              </a:ext>
            </a:extLst>
          </p:cNvPr>
          <p:cNvSpPr txBox="1"/>
          <p:nvPr/>
        </p:nvSpPr>
        <p:spPr>
          <a:xfrm>
            <a:off x="4798955" y="285259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rail-ED-plc04-rail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2CEF57-2D06-1C68-F49E-9768BD38E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79" y="3521606"/>
            <a:ext cx="531176" cy="4679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29590EA-B760-A024-2C26-F738E1A97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899" y="3628593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8AB3DA-E9F6-AD79-6E8C-BC3A9F1F1333}"/>
              </a:ext>
            </a:extLst>
          </p:cNvPr>
          <p:cNvSpPr txBox="1"/>
          <p:nvPr/>
        </p:nvSpPr>
        <p:spPr>
          <a:xfrm>
            <a:off x="4798955" y="3483037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rail-ED-rtu01-rail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RTU01-10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08.9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B502D41-3732-08B6-AF95-15D3147A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4163966"/>
            <a:ext cx="531176" cy="46794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ED0194D-851C-5600-CAC2-8FE9146C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427897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09386BA-D202-9F6A-7748-9F0345D2ECBF}"/>
              </a:ext>
            </a:extLst>
          </p:cNvPr>
          <p:cNvSpPr txBox="1"/>
          <p:nvPr/>
        </p:nvSpPr>
        <p:spPr>
          <a:xfrm>
            <a:off x="4798955" y="407790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rail-ED-plc05-rail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08.10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4EE80D-E6F0-129F-FCF8-62A2A9C8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79" y="4753762"/>
            <a:ext cx="531176" cy="4679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BB5AFA-E272-9DAC-93D5-FE7B3F3C1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899" y="4860749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6B4150-FBC5-131F-0721-81A2108C01A3}"/>
              </a:ext>
            </a:extLst>
          </p:cNvPr>
          <p:cNvSpPr txBox="1"/>
          <p:nvPr/>
        </p:nvSpPr>
        <p:spPr>
          <a:xfrm>
            <a:off x="4798955" y="4715193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rail-ED-rtu02-rail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RTU01-08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08.11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2DBE09-06F4-A787-BE7F-14D7C5005B22}"/>
              </a:ext>
            </a:extLst>
          </p:cNvPr>
          <p:cNvCxnSpPr>
            <a:cxnSpLocks/>
          </p:cNvCxnSpPr>
          <p:nvPr/>
        </p:nvCxnSpPr>
        <p:spPr>
          <a:xfrm>
            <a:off x="3908550" y="1611343"/>
            <a:ext cx="0" cy="382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0906FCC-5BA4-FBB9-F20B-A27314144246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4172526" y="1302241"/>
            <a:ext cx="52884" cy="58083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9949F3F-EFE2-2BF6-70B9-0684C6A68B0A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185710" y="1891077"/>
            <a:ext cx="50258" cy="60730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AA2F0EB-554A-2C0D-CA6A-D9A250687F2A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172060" y="2522090"/>
            <a:ext cx="88361" cy="5964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EF3204-ACFF-A3D7-856B-45A45F54DAA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4169036" y="3136672"/>
            <a:ext cx="75528" cy="615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31EB86A-3EC9-80F3-DBC7-83823C528718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4190908" y="3716630"/>
            <a:ext cx="69543" cy="6153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9FC7987-AB58-665A-555B-8129EE441C0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179315" y="4380021"/>
            <a:ext cx="83288" cy="587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BAEC919-98D8-47BC-FE72-01D52BBEEF87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192606" y="4956526"/>
            <a:ext cx="75585" cy="6059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119DE298-79E1-04CF-B215-A45C0CE24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332" y="5306690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18B922-B2C1-9DC7-3D88-047547779572}"/>
              </a:ext>
            </a:extLst>
          </p:cNvPr>
          <p:cNvCxnSpPr>
            <a:cxnSpLocks/>
          </p:cNvCxnSpPr>
          <p:nvPr/>
        </p:nvCxnSpPr>
        <p:spPr>
          <a:xfrm flipV="1">
            <a:off x="3908379" y="5414046"/>
            <a:ext cx="915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6827117" y="860948"/>
            <a:ext cx="4907683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E561E86-9565-1547-B200-CB5C43227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8" y="3406597"/>
            <a:ext cx="1991878" cy="11403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75A9680-87F9-8271-B2FD-6B953F74B09C}"/>
              </a:ext>
            </a:extLst>
          </p:cNvPr>
          <p:cNvSpPr txBox="1"/>
          <p:nvPr/>
        </p:nvSpPr>
        <p:spPr>
          <a:xfrm>
            <a:off x="6735961" y="576820"/>
            <a:ext cx="1946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Lvl2 SCADA HMI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" name="Picture 87" descr="A screenshot of a computer&#10;&#10;Description automatically generated">
            <a:extLst>
              <a:ext uri="{FF2B5EF4-FFF2-40B4-BE49-F238E27FC236}">
                <a16:creationId xmlns:a16="http://schemas.microsoft.com/office/drawing/2014/main" id="{714FC7CA-A7FF-9DFD-D80E-973671D06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83" y="3393048"/>
            <a:ext cx="1990875" cy="1140350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89" name="Picture 88" descr="A screenshot of a computer&#10;&#10;Description automatically generated">
            <a:extLst>
              <a:ext uri="{FF2B5EF4-FFF2-40B4-BE49-F238E27FC236}">
                <a16:creationId xmlns:a16="http://schemas.microsoft.com/office/drawing/2014/main" id="{3D4C1FBD-87B5-C235-9E80-759EFE94F1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62" y="1566217"/>
            <a:ext cx="2027496" cy="1162932"/>
          </a:xfrm>
          <a:prstGeom prst="rect">
            <a:avLst/>
          </a:prstGeom>
          <a:ln>
            <a:solidFill>
              <a:srgbClr val="D67A3B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FD6C496-0CBC-662C-288E-38C6A2F783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7176" y="1566217"/>
            <a:ext cx="2028369" cy="1162932"/>
          </a:xfrm>
          <a:prstGeom prst="rect">
            <a:avLst/>
          </a:prstGeom>
          <a:ln w="12700">
            <a:solidFill>
              <a:srgbClr val="D67A3B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943412A-DB78-611F-73CF-2153BA45B45B}"/>
              </a:ext>
            </a:extLst>
          </p:cNvPr>
          <p:cNvSpPr txBox="1"/>
          <p:nvPr/>
        </p:nvSpPr>
        <p:spPr>
          <a:xfrm>
            <a:off x="7020697" y="981904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rail-op-tb-rail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Track block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D19BF5-04F1-3EA4-D275-457B864510A2}"/>
              </a:ext>
            </a:extLst>
          </p:cNvPr>
          <p:cNvSpPr txBox="1"/>
          <p:nvPr/>
        </p:nvSpPr>
        <p:spPr>
          <a:xfrm>
            <a:off x="9377748" y="977020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Control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731B65-4272-C8EC-8F36-7EED8D0F0116}"/>
              </a:ext>
            </a:extLst>
          </p:cNvPr>
          <p:cNvSpPr txBox="1"/>
          <p:nvPr/>
        </p:nvSpPr>
        <p:spPr>
          <a:xfrm>
            <a:off x="9402613" y="2839050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Signal Monitor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B07777-45AF-64F1-28BA-85530F2C3087}"/>
              </a:ext>
            </a:extLst>
          </p:cNvPr>
          <p:cNvSpPr txBox="1"/>
          <p:nvPr/>
        </p:nvSpPr>
        <p:spPr>
          <a:xfrm>
            <a:off x="6967738" y="2823239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A83D31-8C6A-5123-3E50-ADFFEAD4E43C}"/>
              </a:ext>
            </a:extLst>
          </p:cNvPr>
          <p:cNvCxnSpPr>
            <a:cxnSpLocks/>
          </p:cNvCxnSpPr>
          <p:nvPr/>
        </p:nvCxnSpPr>
        <p:spPr>
          <a:xfrm>
            <a:off x="9255903" y="2157650"/>
            <a:ext cx="0" cy="3139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6FA4B5-7FB9-867A-086F-4DEEC645D5A5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>
            <a:off x="9065545" y="2147683"/>
            <a:ext cx="380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0A23FA-7A01-6F57-863F-8E1125C8AE99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9034573" y="3963223"/>
            <a:ext cx="4483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148C173-F482-9148-A036-AA2048DE2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380" y="531399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A16597E-E8F5-EFA0-A2BC-6513127307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4120" y="5845781"/>
            <a:ext cx="562405" cy="44367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58A3314-9175-1D3D-811F-B3AAC82C1FFF}"/>
              </a:ext>
            </a:extLst>
          </p:cNvPr>
          <p:cNvCxnSpPr>
            <a:cxnSpLocks/>
            <a:stCxn id="103" idx="1"/>
            <a:endCxn id="16" idx="2"/>
          </p:cNvCxnSpPr>
          <p:nvPr/>
        </p:nvCxnSpPr>
        <p:spPr>
          <a:xfrm rot="10800000">
            <a:off x="2079062" y="5623376"/>
            <a:ext cx="3845059" cy="444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CA18667-D775-EDAC-73B0-96EAAB35FDC8}"/>
              </a:ext>
            </a:extLst>
          </p:cNvPr>
          <p:cNvCxnSpPr>
            <a:cxnSpLocks/>
            <a:stCxn id="103" idx="1"/>
            <a:endCxn id="81" idx="2"/>
          </p:cNvCxnSpPr>
          <p:nvPr/>
        </p:nvCxnSpPr>
        <p:spPr>
          <a:xfrm rot="10800000">
            <a:off x="5177856" y="5680902"/>
            <a:ext cx="746265" cy="3867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C056E79-4560-24D4-F80D-F2200565F9FB}"/>
              </a:ext>
            </a:extLst>
          </p:cNvPr>
          <p:cNvCxnSpPr>
            <a:cxnSpLocks/>
            <a:stCxn id="103" idx="3"/>
            <a:endCxn id="102" idx="2"/>
          </p:cNvCxnSpPr>
          <p:nvPr/>
        </p:nvCxnSpPr>
        <p:spPr>
          <a:xfrm flipV="1">
            <a:off x="6486525" y="5688207"/>
            <a:ext cx="2769378" cy="3794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2041184" y="5665558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10.107.X09.1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7BC803-A20E-E893-0B12-2B2DC057DFEA}"/>
              </a:ext>
            </a:extLst>
          </p:cNvPr>
          <p:cNvSpPr txBox="1"/>
          <p:nvPr/>
        </p:nvSpPr>
        <p:spPr>
          <a:xfrm>
            <a:off x="4317567" y="5706949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10.107.X08.1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73C824-172C-0299-B799-98C6C2C8E279}"/>
              </a:ext>
            </a:extLst>
          </p:cNvPr>
          <p:cNvSpPr txBox="1"/>
          <p:nvPr/>
        </p:nvSpPr>
        <p:spPr>
          <a:xfrm>
            <a:off x="8309857" y="5675258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10.107.X21.1</a:t>
            </a:r>
            <a:endParaRPr lang="en-SG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B340F-4D16-20A6-E72A-1A9BE047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82084" y="214706"/>
            <a:ext cx="10314878" cy="56617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3669B-5EBD-CDF4-F60D-F04A33207C76}"/>
              </a:ext>
            </a:extLst>
          </p:cNvPr>
          <p:cNvCxnSpPr>
            <a:cxnSpLocks/>
          </p:cNvCxnSpPr>
          <p:nvPr/>
        </p:nvCxnSpPr>
        <p:spPr>
          <a:xfrm flipV="1">
            <a:off x="4301370" y="4988456"/>
            <a:ext cx="0" cy="76822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A529E5-7D96-B2CB-AFC6-B3EE6EF58DF9}"/>
              </a:ext>
            </a:extLst>
          </p:cNvPr>
          <p:cNvSpPr txBox="1"/>
          <p:nvPr/>
        </p:nvSpPr>
        <p:spPr>
          <a:xfrm>
            <a:off x="3276047" y="4914759"/>
            <a:ext cx="110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Attacker’s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" name="Graphic 18" descr="Target with solid fill">
            <a:extLst>
              <a:ext uri="{FF2B5EF4-FFF2-40B4-BE49-F238E27FC236}">
                <a16:creationId xmlns:a16="http://schemas.microsoft.com/office/drawing/2014/main" id="{7BFAF1A5-BE05-3F09-D9EF-7DC0C194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438" y="4398289"/>
            <a:ext cx="590167" cy="590167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AC8C0B-233E-74C7-A70D-047600A9D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355" y="3819400"/>
            <a:ext cx="578889" cy="57888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6F70FB07-1E67-F304-3A2E-4484F54A1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8489" y="3906360"/>
            <a:ext cx="459116" cy="459116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6A10E07E-7B99-92F2-D832-DBB68ADA4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385" y="4301136"/>
            <a:ext cx="487325" cy="487325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F9C81A28-5E08-02C8-6458-D80CC8BAB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1486" y="3616914"/>
            <a:ext cx="578889" cy="57888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C82D1BEF-B9C7-166E-311A-F784814EF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714" y="1964557"/>
            <a:ext cx="578889" cy="578889"/>
          </a:xfrm>
          <a:prstGeom prst="rect">
            <a:avLst/>
          </a:prstGeom>
        </p:spPr>
      </p:pic>
      <p:pic>
        <p:nvPicPr>
          <p:cNvPr id="26" name="Graphic 25" descr="Target with solid fill">
            <a:extLst>
              <a:ext uri="{FF2B5EF4-FFF2-40B4-BE49-F238E27FC236}">
                <a16:creationId xmlns:a16="http://schemas.microsoft.com/office/drawing/2014/main" id="{E75F4D0C-F4CA-B321-8F44-77387CBB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0299" y="5187397"/>
            <a:ext cx="485715" cy="4857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DF189E-BC22-7539-A1CE-EBB5FCC2ADD7}"/>
              </a:ext>
            </a:extLst>
          </p:cNvPr>
          <p:cNvSpPr txBox="1"/>
          <p:nvPr/>
        </p:nvSpPr>
        <p:spPr>
          <a:xfrm>
            <a:off x="9160931" y="5211447"/>
            <a:ext cx="1395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Attacker’s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33E29DCB-8CB0-8566-DE7D-C7CD5AACD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0298" y="5806059"/>
            <a:ext cx="485716" cy="485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B33A9C-1559-9FCE-9097-ED53C92ACADB}"/>
              </a:ext>
            </a:extLst>
          </p:cNvPr>
          <p:cNvSpPr txBox="1"/>
          <p:nvPr/>
        </p:nvSpPr>
        <p:spPr>
          <a:xfrm>
            <a:off x="9209646" y="5799227"/>
            <a:ext cx="1697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VM effected during the attack progress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A7E0F-0A47-14C0-4A29-C713B75F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196" y="5737929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E3A29-26AE-EA3F-7A39-3DDE267A4DBE}"/>
              </a:ext>
            </a:extLst>
          </p:cNvPr>
          <p:cNvCxnSpPr>
            <a:cxnSpLocks/>
          </p:cNvCxnSpPr>
          <p:nvPr/>
        </p:nvCxnSpPr>
        <p:spPr>
          <a:xfrm flipV="1">
            <a:off x="4607605" y="4767209"/>
            <a:ext cx="231899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555376-1CD1-93E8-F897-DAC0D62CDA8C}"/>
              </a:ext>
            </a:extLst>
          </p:cNvPr>
          <p:cNvCxnSpPr>
            <a:cxnSpLocks/>
          </p:cNvCxnSpPr>
          <p:nvPr/>
        </p:nvCxnSpPr>
        <p:spPr>
          <a:xfrm flipV="1">
            <a:off x="6992753" y="4227387"/>
            <a:ext cx="0" cy="53982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82B234-A65D-6984-6E37-93D1C6603CB3}"/>
              </a:ext>
            </a:extLst>
          </p:cNvPr>
          <p:cNvCxnSpPr>
            <a:cxnSpLocks/>
          </p:cNvCxnSpPr>
          <p:nvPr/>
        </p:nvCxnSpPr>
        <p:spPr>
          <a:xfrm flipH="1">
            <a:off x="3002048" y="3906359"/>
            <a:ext cx="101539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C774E9-012B-B76E-A377-1B5B943A1374}"/>
              </a:ext>
            </a:extLst>
          </p:cNvPr>
          <p:cNvCxnSpPr>
            <a:cxnSpLocks/>
          </p:cNvCxnSpPr>
          <p:nvPr/>
        </p:nvCxnSpPr>
        <p:spPr>
          <a:xfrm>
            <a:off x="1211115" y="4069927"/>
            <a:ext cx="0" cy="2099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DC97D8-CEBE-B2A3-6D4F-B347C8037BE4}"/>
              </a:ext>
            </a:extLst>
          </p:cNvPr>
          <p:cNvCxnSpPr>
            <a:cxnSpLocks/>
          </p:cNvCxnSpPr>
          <p:nvPr/>
        </p:nvCxnSpPr>
        <p:spPr>
          <a:xfrm>
            <a:off x="1419659" y="4662230"/>
            <a:ext cx="0" cy="2099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0A7B83-1826-BC02-A6B6-B3C3A3A6F971}"/>
              </a:ext>
            </a:extLst>
          </p:cNvPr>
          <p:cNvCxnSpPr>
            <a:cxnSpLocks/>
          </p:cNvCxnSpPr>
          <p:nvPr/>
        </p:nvCxnSpPr>
        <p:spPr>
          <a:xfrm>
            <a:off x="1445869" y="4872187"/>
            <a:ext cx="183017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A2C5A0-E859-3A23-F420-CAC89EBAA47A}"/>
              </a:ext>
            </a:extLst>
          </p:cNvPr>
          <p:cNvCxnSpPr>
            <a:cxnSpLocks/>
          </p:cNvCxnSpPr>
          <p:nvPr/>
        </p:nvCxnSpPr>
        <p:spPr>
          <a:xfrm flipV="1">
            <a:off x="3276047" y="1723437"/>
            <a:ext cx="0" cy="3065024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7F0E4-79BC-15DB-B4DD-AA0B44C51124}"/>
              </a:ext>
            </a:extLst>
          </p:cNvPr>
          <p:cNvCxnSpPr>
            <a:cxnSpLocks/>
          </p:cNvCxnSpPr>
          <p:nvPr/>
        </p:nvCxnSpPr>
        <p:spPr>
          <a:xfrm flipH="1">
            <a:off x="2965004" y="1695862"/>
            <a:ext cx="31104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A6E8FD-9D00-F524-4E76-A9A3A243336F}"/>
              </a:ext>
            </a:extLst>
          </p:cNvPr>
          <p:cNvCxnSpPr>
            <a:cxnSpLocks/>
          </p:cNvCxnSpPr>
          <p:nvPr/>
        </p:nvCxnSpPr>
        <p:spPr>
          <a:xfrm>
            <a:off x="6333060" y="6030059"/>
            <a:ext cx="59354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9F2A7A-4E15-BB48-5E44-DAE127FD1740}"/>
              </a:ext>
            </a:extLst>
          </p:cNvPr>
          <p:cNvSpPr txBox="1"/>
          <p:nvPr/>
        </p:nvSpPr>
        <p:spPr>
          <a:xfrm>
            <a:off x="6992753" y="5910417"/>
            <a:ext cx="1395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Data Flow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4B162E-A1C6-7A13-87FC-1A0CF4EAB6FE}"/>
              </a:ext>
            </a:extLst>
          </p:cNvPr>
          <p:cNvCxnSpPr>
            <a:cxnSpLocks/>
          </p:cNvCxnSpPr>
          <p:nvPr/>
        </p:nvCxnSpPr>
        <p:spPr>
          <a:xfrm flipH="1">
            <a:off x="4568453" y="3906359"/>
            <a:ext cx="190775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E2912D-D956-6015-1BA1-9593DD37DBD8}"/>
              </a:ext>
            </a:extLst>
          </p:cNvPr>
          <p:cNvSpPr/>
          <p:nvPr/>
        </p:nvSpPr>
        <p:spPr>
          <a:xfrm>
            <a:off x="585794" y="1890333"/>
            <a:ext cx="1130711" cy="5760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System Introduction</a:t>
            </a:r>
            <a:endParaRPr lang="en-SG" sz="12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6A2766-D704-3C06-264D-DDC4EB6EF5BB}"/>
              </a:ext>
            </a:extLst>
          </p:cNvPr>
          <p:cNvSpPr/>
          <p:nvPr/>
        </p:nvSpPr>
        <p:spPr>
          <a:xfrm>
            <a:off x="1770159" y="2023731"/>
            <a:ext cx="265176" cy="2391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A6B9B-B63D-1BB1-0F57-1C25BCCB4F40}"/>
              </a:ext>
            </a:extLst>
          </p:cNvPr>
          <p:cNvSpPr/>
          <p:nvPr/>
        </p:nvSpPr>
        <p:spPr>
          <a:xfrm>
            <a:off x="2099999" y="1890333"/>
            <a:ext cx="1130711" cy="576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knowledge </a:t>
            </a:r>
            <a:endParaRPr lang="en-SG" sz="12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925369-A3DB-CBDE-64BD-E68E0B62A2AD}"/>
              </a:ext>
            </a:extLst>
          </p:cNvPr>
          <p:cNvSpPr/>
          <p:nvPr/>
        </p:nvSpPr>
        <p:spPr>
          <a:xfrm rot="19188392">
            <a:off x="3293006" y="1727245"/>
            <a:ext cx="265176" cy="23915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895092-D2A0-9FDC-16D0-5BB1FFAEF0B8}"/>
              </a:ext>
            </a:extLst>
          </p:cNvPr>
          <p:cNvSpPr/>
          <p:nvPr/>
        </p:nvSpPr>
        <p:spPr>
          <a:xfrm>
            <a:off x="3689076" y="1476210"/>
            <a:ext cx="1130711" cy="57607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/>
              <a:t>Vulnerability Introduction </a:t>
            </a:r>
            <a:endParaRPr lang="en-SG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08C941-011A-6E9C-BE5F-019FEAF4FEC5}"/>
              </a:ext>
            </a:extLst>
          </p:cNvPr>
          <p:cNvSpPr/>
          <p:nvPr/>
        </p:nvSpPr>
        <p:spPr>
          <a:xfrm rot="1948786">
            <a:off x="3308552" y="2428436"/>
            <a:ext cx="265176" cy="23915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B0E68D-E2FF-36E0-EB67-525C0B8E93DC}"/>
              </a:ext>
            </a:extLst>
          </p:cNvPr>
          <p:cNvSpPr/>
          <p:nvPr/>
        </p:nvSpPr>
        <p:spPr>
          <a:xfrm>
            <a:off x="3682361" y="2401832"/>
            <a:ext cx="1216635" cy="57607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/>
              <a:t>Attack Vector Introduction </a:t>
            </a:r>
            <a:endParaRPr lang="en-SG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627963-739F-5830-F0F8-9AFDE543A2BB}"/>
              </a:ext>
            </a:extLst>
          </p:cNvPr>
          <p:cNvSpPr/>
          <p:nvPr/>
        </p:nvSpPr>
        <p:spPr>
          <a:xfrm rot="1818275">
            <a:off x="4978403" y="2015795"/>
            <a:ext cx="265176" cy="23915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BB8F0D-6DC9-BF64-7027-C09F04FE43D4}"/>
              </a:ext>
            </a:extLst>
          </p:cNvPr>
          <p:cNvSpPr/>
          <p:nvPr/>
        </p:nvSpPr>
        <p:spPr>
          <a:xfrm rot="19840491">
            <a:off x="5011587" y="2634647"/>
            <a:ext cx="265176" cy="239154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9E1D2F-4D0B-0D71-5650-53C83F88137F}"/>
              </a:ext>
            </a:extLst>
          </p:cNvPr>
          <p:cNvSpPr/>
          <p:nvPr/>
        </p:nvSpPr>
        <p:spPr>
          <a:xfrm>
            <a:off x="5313093" y="2101083"/>
            <a:ext cx="1130711" cy="576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Attack Demo</a:t>
            </a:r>
            <a:endParaRPr lang="en-SG" sz="12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57855F4-D2C6-58AA-7CB6-4622331F4EA9}"/>
              </a:ext>
            </a:extLst>
          </p:cNvPr>
          <p:cNvSpPr/>
          <p:nvPr/>
        </p:nvSpPr>
        <p:spPr>
          <a:xfrm>
            <a:off x="6508326" y="2245129"/>
            <a:ext cx="265176" cy="23915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A84CB9-E26E-0309-1FB4-69BBF7CA5B13}"/>
              </a:ext>
            </a:extLst>
          </p:cNvPr>
          <p:cNvSpPr/>
          <p:nvPr/>
        </p:nvSpPr>
        <p:spPr>
          <a:xfrm>
            <a:off x="6909398" y="2095888"/>
            <a:ext cx="1130711" cy="5760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Attack Path analysis </a:t>
            </a:r>
            <a:endParaRPr lang="en-SG" sz="1200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0A3F9F-D823-C56D-853A-4DE9FA322657}"/>
              </a:ext>
            </a:extLst>
          </p:cNvPr>
          <p:cNvSpPr/>
          <p:nvPr/>
        </p:nvSpPr>
        <p:spPr>
          <a:xfrm rot="16200000">
            <a:off x="7306691" y="1745509"/>
            <a:ext cx="265176" cy="239154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B20F6D-7CAF-C6AD-2625-9D1C7DB248B3}"/>
              </a:ext>
            </a:extLst>
          </p:cNvPr>
          <p:cNvSpPr/>
          <p:nvPr/>
        </p:nvSpPr>
        <p:spPr>
          <a:xfrm>
            <a:off x="6759412" y="1039585"/>
            <a:ext cx="1564720" cy="57607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/>
              <a:t>Defense strategies Implement </a:t>
            </a:r>
            <a:endParaRPr lang="en-SG" sz="12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461E0B2-8E54-674D-8611-3249FC4FBBF6}"/>
              </a:ext>
            </a:extLst>
          </p:cNvPr>
          <p:cNvSpPr/>
          <p:nvPr/>
        </p:nvSpPr>
        <p:spPr>
          <a:xfrm rot="19731344">
            <a:off x="4888605" y="1277199"/>
            <a:ext cx="265176" cy="23915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E2F316-3B54-5A90-2117-69711C1E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378" y="1002822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9DD587-E9E6-EA99-D557-EBC3886E7332}"/>
              </a:ext>
            </a:extLst>
          </p:cNvPr>
          <p:cNvSpPr/>
          <p:nvPr/>
        </p:nvSpPr>
        <p:spPr>
          <a:xfrm>
            <a:off x="6418893" y="1182572"/>
            <a:ext cx="265176" cy="23915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2F75-BC82-74F6-2FCD-74A0EEE22A60}"/>
              </a:ext>
            </a:extLst>
          </p:cNvPr>
          <p:cNvSpPr/>
          <p:nvPr/>
        </p:nvSpPr>
        <p:spPr>
          <a:xfrm>
            <a:off x="8139695" y="2276710"/>
            <a:ext cx="265176" cy="2391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C2EFA3-D0AF-8908-6F32-469384A0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24" y="2090968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4F9416-9D96-E0BD-812E-E834A3BED097}"/>
              </a:ext>
            </a:extLst>
          </p:cNvPr>
          <p:cNvSpPr txBox="1"/>
          <p:nvPr/>
        </p:nvSpPr>
        <p:spPr>
          <a:xfrm>
            <a:off x="5055284" y="438651"/>
            <a:ext cx="3187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Matching to MITRE </a:t>
            </a:r>
            <a:r>
              <a:rPr lang="en-US" sz="1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400" dirty="0"/>
              <a:t>ommon </a:t>
            </a:r>
            <a:r>
              <a:rPr lang="en-US" sz="1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1400" dirty="0"/>
              <a:t>eakness </a:t>
            </a:r>
            <a:r>
              <a:rPr lang="en-US" sz="1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1400" dirty="0"/>
              <a:t>numeration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FF126-EDD6-EB72-4E32-F75F2F4156D8}"/>
              </a:ext>
            </a:extLst>
          </p:cNvPr>
          <p:cNvSpPr txBox="1"/>
          <p:nvPr/>
        </p:nvSpPr>
        <p:spPr>
          <a:xfrm>
            <a:off x="7967074" y="2731110"/>
            <a:ext cx="3005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Mapping to MITRE</a:t>
            </a:r>
            <a:r>
              <a:rPr lang="en-US" sz="1400" b="1" dirty="0"/>
              <a:t> </a:t>
            </a:r>
          </a:p>
          <a:p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dirty="0"/>
              <a:t>dversarial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400" dirty="0"/>
              <a:t>actics,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400" dirty="0"/>
              <a:t>echniques, </a:t>
            </a:r>
          </a:p>
          <a:p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sz="1400" dirty="0" err="1"/>
              <a:t>nd</a:t>
            </a:r>
            <a:r>
              <a:rPr lang="en-US" sz="1400" dirty="0"/>
              <a:t>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1400" dirty="0"/>
              <a:t>ommon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400" dirty="0"/>
              <a:t>nowledge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E3576-C525-D617-82D4-576446F2CA54}"/>
              </a:ext>
            </a:extLst>
          </p:cNvPr>
          <p:cNvSpPr txBox="1"/>
          <p:nvPr/>
        </p:nvSpPr>
        <p:spPr>
          <a:xfrm>
            <a:off x="585794" y="530984"/>
            <a:ext cx="201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Case Study Flow </a:t>
            </a:r>
          </a:p>
        </p:txBody>
      </p:sp>
    </p:spTree>
    <p:extLst>
      <p:ext uri="{BB962C8B-B14F-4D97-AF65-F5344CB8AC3E}">
        <p14:creationId xmlns:p14="http://schemas.microsoft.com/office/powerpoint/2010/main" val="171997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1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7F40817-3A8A-DE9B-7946-8CD27695C336}"/>
              </a:ext>
            </a:extLst>
          </p:cNvPr>
          <p:cNvSpPr/>
          <p:nvPr/>
        </p:nvSpPr>
        <p:spPr>
          <a:xfrm>
            <a:off x="888916" y="5027500"/>
            <a:ext cx="4996640" cy="1445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D0485E-C08F-274E-E616-4A8F32E2089A}"/>
              </a:ext>
            </a:extLst>
          </p:cNvPr>
          <p:cNvSpPr/>
          <p:nvPr/>
        </p:nvSpPr>
        <p:spPr>
          <a:xfrm>
            <a:off x="7484934" y="573211"/>
            <a:ext cx="3348672" cy="41958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FF871-B03F-4291-F282-DEB916A16AE4}"/>
              </a:ext>
            </a:extLst>
          </p:cNvPr>
          <p:cNvSpPr/>
          <p:nvPr/>
        </p:nvSpPr>
        <p:spPr>
          <a:xfrm>
            <a:off x="928256" y="1296564"/>
            <a:ext cx="5869571" cy="3476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27943-54ED-BDAC-125B-422DF185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10" y="2611683"/>
            <a:ext cx="2526404" cy="14316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C539B-648E-0650-F1DB-F1E3CE9B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124" y="1835338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D2E4B-8883-FD40-BA1B-1E3DC7FBECA0}"/>
              </a:ext>
            </a:extLst>
          </p:cNvPr>
          <p:cNvSpPr txBox="1"/>
          <p:nvPr/>
        </p:nvSpPr>
        <p:spPr>
          <a:xfrm>
            <a:off x="1744155" y="2048160"/>
            <a:ext cx="15626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PW-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PowerLink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Link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10.107.109.5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9708A-93B8-6C43-7F17-7280EF930EB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514712" y="2303279"/>
            <a:ext cx="0" cy="283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B694A7-83B9-DC20-D152-D3793A917D06}"/>
              </a:ext>
            </a:extLst>
          </p:cNvPr>
          <p:cNvSpPr txBox="1"/>
          <p:nvPr/>
        </p:nvSpPr>
        <p:spPr>
          <a:xfrm>
            <a:off x="3901009" y="4051634"/>
            <a:ext cx="26790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PW-PowerGrid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Physical World Simulator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10.107.109.</a:t>
            </a:r>
            <a:r>
              <a:rPr lang="en-SG" sz="1000" dirty="0">
                <a:solidFill>
                  <a:srgbClr val="4B5563"/>
                </a:solidFill>
              </a:rPr>
              <a:t>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BC2A3-9041-AE40-23A5-FF73A4D37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124" y="2587172"/>
            <a:ext cx="2455208" cy="14056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F1AD5-1CA8-8B8E-A9FC-45705B9FAF57}"/>
              </a:ext>
            </a:extLst>
          </p:cNvPr>
          <p:cNvCxnSpPr>
            <a:cxnSpLocks/>
          </p:cNvCxnSpPr>
          <p:nvPr/>
        </p:nvCxnSpPr>
        <p:spPr>
          <a:xfrm>
            <a:off x="4652742" y="2379401"/>
            <a:ext cx="0" cy="173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734061-E325-C68D-BF51-3C929E4C1813}"/>
              </a:ext>
            </a:extLst>
          </p:cNvPr>
          <p:cNvSpPr txBox="1"/>
          <p:nvPr/>
        </p:nvSpPr>
        <p:spPr>
          <a:xfrm>
            <a:off x="1202510" y="4003283"/>
            <a:ext cx="2087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PW-Railway 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Customer Simulator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10.107.109.</a:t>
            </a:r>
            <a:r>
              <a:rPr lang="en-SG" sz="1000" dirty="0">
                <a:solidFill>
                  <a:srgbClr val="4B5563"/>
                </a:solidFill>
              </a:rPr>
              <a:t>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C05340-2FA4-F9E9-1F2A-C6BD9C655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829" y="1874244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A21BC2-4B24-0053-AC78-4609CB50271C}"/>
              </a:ext>
            </a:extLst>
          </p:cNvPr>
          <p:cNvSpPr txBox="1"/>
          <p:nvPr/>
        </p:nvSpPr>
        <p:spPr>
          <a:xfrm>
            <a:off x="4999562" y="1817077"/>
            <a:ext cx="1785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PW-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WeatherFetcher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Weather Data Fetcher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10.107.109.</a:t>
            </a:r>
            <a:r>
              <a:rPr lang="en-SG" sz="1000" dirty="0">
                <a:solidFill>
                  <a:srgbClr val="4B5563"/>
                </a:solidFill>
              </a:rPr>
              <a:t>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FAB0F0-3A45-1B9E-5B4A-7853BD7997F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780300" y="2069309"/>
            <a:ext cx="2197010" cy="1258188"/>
          </a:xfrm>
          <a:prstGeom prst="bentConnector3">
            <a:avLst>
              <a:gd name="adj1" fmla="val 9292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F8F8C3-1D81-4F23-569D-C49F4CD43272}"/>
              </a:ext>
            </a:extLst>
          </p:cNvPr>
          <p:cNvSpPr txBox="1"/>
          <p:nvPr/>
        </p:nvSpPr>
        <p:spPr>
          <a:xfrm>
            <a:off x="971210" y="1328397"/>
            <a:ext cx="4446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Power_Grid_Physical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World Network 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11B453-2D55-E6EE-9252-25EAF7EEE1D6}"/>
              </a:ext>
            </a:extLst>
          </p:cNvPr>
          <p:cNvSpPr/>
          <p:nvPr/>
        </p:nvSpPr>
        <p:spPr>
          <a:xfrm>
            <a:off x="7833758" y="2941988"/>
            <a:ext cx="1136720" cy="64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964C113-3CBC-1017-4712-F5A717EF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222" y="3022172"/>
            <a:ext cx="531176" cy="4679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235DCC-7D4D-9EE3-84B3-015964357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086" y="3137181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7F15A75-6A18-BEC9-C871-CE2A5E66B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070" y="3201705"/>
            <a:ext cx="259996" cy="2534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C22957-1245-50DC-DE6D-13B970050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120" y="2744646"/>
            <a:ext cx="259996" cy="25349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192514-D7BB-3729-DCAD-4DE9A035A1B2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503714" y="3328453"/>
            <a:ext cx="1160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80BDB3-40D3-381A-ACDE-10C099567DEA}"/>
              </a:ext>
            </a:extLst>
          </p:cNvPr>
          <p:cNvSpPr txBox="1"/>
          <p:nvPr/>
        </p:nvSpPr>
        <p:spPr>
          <a:xfrm>
            <a:off x="7697217" y="3573149"/>
            <a:ext cx="1406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SCADA-PLC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PLC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BF4E9-784F-2627-AA2A-AC02C4EB4FA1}"/>
              </a:ext>
            </a:extLst>
          </p:cNvPr>
          <p:cNvSpPr txBox="1"/>
          <p:nvPr/>
        </p:nvSpPr>
        <p:spPr>
          <a:xfrm>
            <a:off x="6809502" y="3122261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10.107.109.9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7536F3-6CC1-9E42-3CC2-1A8C9EFF5CBF}"/>
              </a:ext>
            </a:extLst>
          </p:cNvPr>
          <p:cNvSpPr/>
          <p:nvPr/>
        </p:nvSpPr>
        <p:spPr>
          <a:xfrm>
            <a:off x="9159784" y="3652321"/>
            <a:ext cx="1136720" cy="64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27C94C-D78A-BD60-8853-9DD12F8F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248" y="3732505"/>
            <a:ext cx="531176" cy="4679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A84A5DA-D4FD-FA53-9656-16DC911DB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6454" y="3923088"/>
            <a:ext cx="259996" cy="25349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AABF185-C258-D197-E9C9-9B9DE43ED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559" y="3504493"/>
            <a:ext cx="259996" cy="25349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0A0E33-5F61-DCAD-BFA8-FE7F1DBF0739}"/>
              </a:ext>
            </a:extLst>
          </p:cNvPr>
          <p:cNvSpPr txBox="1"/>
          <p:nvPr/>
        </p:nvSpPr>
        <p:spPr>
          <a:xfrm>
            <a:off x="9049968" y="4321001"/>
            <a:ext cx="17982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SCADA-RTU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RTU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6B0C7977-2097-5740-43F8-33048043D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874" y="3886807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1F76E6-8532-1CB4-2E32-C39BDE4A7872}"/>
              </a:ext>
            </a:extLst>
          </p:cNvPr>
          <p:cNvCxnSpPr>
            <a:cxnSpLocks/>
          </p:cNvCxnSpPr>
          <p:nvPr/>
        </p:nvCxnSpPr>
        <p:spPr>
          <a:xfrm>
            <a:off x="6514291" y="3773271"/>
            <a:ext cx="765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E36DB1-033E-A01C-5014-AC967BDCB896}"/>
              </a:ext>
            </a:extLst>
          </p:cNvPr>
          <p:cNvCxnSpPr>
            <a:cxnSpLocks/>
          </p:cNvCxnSpPr>
          <p:nvPr/>
        </p:nvCxnSpPr>
        <p:spPr>
          <a:xfrm>
            <a:off x="7279429" y="3773204"/>
            <a:ext cx="0" cy="276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F7BB7-673B-EE09-748F-D77F13C6CCC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297488" y="4049836"/>
            <a:ext cx="170896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CFF67D33-1414-9B5E-24B2-37BF8B73D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9356" y="929258"/>
            <a:ext cx="2502417" cy="14326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EEA5A7D-1277-0035-ECEE-67E94ABE569E}"/>
              </a:ext>
            </a:extLst>
          </p:cNvPr>
          <p:cNvSpPr txBox="1"/>
          <p:nvPr/>
        </p:nvSpPr>
        <p:spPr>
          <a:xfrm>
            <a:off x="9409260" y="2366427"/>
            <a:ext cx="15051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SCADA-HMI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10.107.108.5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E9A48F-D463-2DCE-23DB-3EAF6FEB6DAB}"/>
              </a:ext>
            </a:extLst>
          </p:cNvPr>
          <p:cNvSpPr txBox="1"/>
          <p:nvPr/>
        </p:nvSpPr>
        <p:spPr>
          <a:xfrm>
            <a:off x="8093517" y="4070642"/>
            <a:ext cx="10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10.107.109.10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5D8531-F5CE-5500-2DC7-39A9E97ABB78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385932" y="2361891"/>
            <a:ext cx="0" cy="38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D829C5-E36C-B995-EEC6-7ECA9F58B708}"/>
              </a:ext>
            </a:extLst>
          </p:cNvPr>
          <p:cNvCxnSpPr>
            <a:cxnSpLocks/>
          </p:cNvCxnSpPr>
          <p:nvPr/>
        </p:nvCxnSpPr>
        <p:spPr>
          <a:xfrm>
            <a:off x="9346986" y="2361891"/>
            <a:ext cx="0" cy="1142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6638ADE-39E8-41EE-A643-7A309238EEE8}"/>
              </a:ext>
            </a:extLst>
          </p:cNvPr>
          <p:cNvSpPr txBox="1"/>
          <p:nvPr/>
        </p:nvSpPr>
        <p:spPr>
          <a:xfrm>
            <a:off x="7539065" y="2531139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10.107.108.3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ED16A9-955D-642E-EA2B-4BB417914FA7}"/>
              </a:ext>
            </a:extLst>
          </p:cNvPr>
          <p:cNvSpPr txBox="1"/>
          <p:nvPr/>
        </p:nvSpPr>
        <p:spPr>
          <a:xfrm>
            <a:off x="9317634" y="328147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10.107.108.4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040C53-E027-00EB-1206-83F8B00EF1FE}"/>
              </a:ext>
            </a:extLst>
          </p:cNvPr>
          <p:cNvSpPr txBox="1"/>
          <p:nvPr/>
        </p:nvSpPr>
        <p:spPr>
          <a:xfrm>
            <a:off x="7539065" y="612231"/>
            <a:ext cx="3166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</a:rPr>
              <a:t>Power_Grid_System</a:t>
            </a:r>
            <a:r>
              <a:rPr lang="en-US" sz="1400" b="1" dirty="0">
                <a:solidFill>
                  <a:schemeClr val="accent1"/>
                </a:solidFill>
              </a:rPr>
              <a:t> SCADA Network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A7213A-3026-218F-35C5-8E09EE84DDDC}"/>
              </a:ext>
            </a:extLst>
          </p:cNvPr>
          <p:cNvSpPr txBox="1"/>
          <p:nvPr/>
        </p:nvSpPr>
        <p:spPr>
          <a:xfrm>
            <a:off x="8332955" y="2443618"/>
            <a:ext cx="807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722B3C-5A53-AFE6-50A3-9F19D36905CE}"/>
              </a:ext>
            </a:extLst>
          </p:cNvPr>
          <p:cNvSpPr txBox="1"/>
          <p:nvPr/>
        </p:nvSpPr>
        <p:spPr>
          <a:xfrm>
            <a:off x="9314103" y="2936227"/>
            <a:ext cx="9011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D7553C-A167-AFB8-7429-FB622BAC593D}"/>
              </a:ext>
            </a:extLst>
          </p:cNvPr>
          <p:cNvSpPr txBox="1"/>
          <p:nvPr/>
        </p:nvSpPr>
        <p:spPr>
          <a:xfrm>
            <a:off x="873188" y="554533"/>
            <a:ext cx="5197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S7Comm FDI Power Outage Attack Case Study on Power Grid Simulation System </a:t>
            </a:r>
            <a:endParaRPr lang="en-SG" b="1" dirty="0"/>
          </a:p>
        </p:txBody>
      </p:sp>
      <p:pic>
        <p:nvPicPr>
          <p:cNvPr id="2" name="Picture 1" descr="A graphic of a power grid&#10;&#10;Description automatically generated">
            <a:extLst>
              <a:ext uri="{FF2B5EF4-FFF2-40B4-BE49-F238E27FC236}">
                <a16:creationId xmlns:a16="http://schemas.microsoft.com/office/drawing/2014/main" id="{C225606B-C7C7-80B8-B683-48C0D78DE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3" y="583519"/>
            <a:ext cx="1006274" cy="11538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1E7B04-6C0C-A321-0551-CD9C39E056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928" y="5533170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24C8E-79FB-E164-A8B4-DE9A747016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3630" y="5426664"/>
            <a:ext cx="1607894" cy="73986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4ACF3E-AD74-8818-A730-DEC19BF5E4D4}"/>
              </a:ext>
            </a:extLst>
          </p:cNvPr>
          <p:cNvSpPr/>
          <p:nvPr/>
        </p:nvSpPr>
        <p:spPr>
          <a:xfrm>
            <a:off x="6701880" y="5148754"/>
            <a:ext cx="4131725" cy="929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43906-3C71-08B2-4A0B-7677C9DC8F70}"/>
              </a:ext>
            </a:extLst>
          </p:cNvPr>
          <p:cNvSpPr txBox="1"/>
          <p:nvPr/>
        </p:nvSpPr>
        <p:spPr>
          <a:xfrm>
            <a:off x="6498686" y="4841201"/>
            <a:ext cx="3423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Power_Grid_System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Corporate Network 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4B3644-7EC6-5D32-9574-07C4020B8457}"/>
              </a:ext>
            </a:extLst>
          </p:cNvPr>
          <p:cNvSpPr/>
          <p:nvPr/>
        </p:nvSpPr>
        <p:spPr>
          <a:xfrm>
            <a:off x="9168706" y="5326233"/>
            <a:ext cx="1136720" cy="64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BA1605-01AA-8F8D-97E1-98FA9E55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008" y="5419987"/>
            <a:ext cx="305794" cy="2693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073905-42A7-3EE0-DCC1-972DAFA59FBD}"/>
              </a:ext>
            </a:extLst>
          </p:cNvPr>
          <p:cNvSpPr/>
          <p:nvPr/>
        </p:nvSpPr>
        <p:spPr>
          <a:xfrm>
            <a:off x="7153560" y="5350387"/>
            <a:ext cx="1136720" cy="641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B0EAB3-B3B0-0AA5-336A-171ED26CC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744" y="5393256"/>
            <a:ext cx="366481" cy="322852"/>
          </a:xfrm>
          <a:prstGeom prst="rect">
            <a:avLst/>
          </a:prstGeom>
        </p:spPr>
      </p:pic>
      <p:pic>
        <p:nvPicPr>
          <p:cNvPr id="22" name="Picture 21" descr="A red horse on wheels&#10;&#10;Description automatically generated">
            <a:extLst>
              <a:ext uri="{FF2B5EF4-FFF2-40B4-BE49-F238E27FC236}">
                <a16:creationId xmlns:a16="http://schemas.microsoft.com/office/drawing/2014/main" id="{E16AA369-EE59-68D7-FB98-58E9E554D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2230" y="5560080"/>
            <a:ext cx="448226" cy="3541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A58BD8-2146-8119-4E41-237DCE6BAE4E}"/>
              </a:ext>
            </a:extLst>
          </p:cNvPr>
          <p:cNvSpPr txBox="1"/>
          <p:nvPr/>
        </p:nvSpPr>
        <p:spPr>
          <a:xfrm>
            <a:off x="7458222" y="5315263"/>
            <a:ext cx="1038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Spy Trojan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1BF3DA-1A6C-60CE-884E-2870C077004D}"/>
              </a:ext>
            </a:extLst>
          </p:cNvPr>
          <p:cNvSpPr txBox="1"/>
          <p:nvPr/>
        </p:nvSpPr>
        <p:spPr>
          <a:xfrm>
            <a:off x="7119527" y="5128250"/>
            <a:ext cx="1248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Victim 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D5D23-192D-6A35-4DA6-AD314DE7F396}"/>
              </a:ext>
            </a:extLst>
          </p:cNvPr>
          <p:cNvSpPr txBox="1"/>
          <p:nvPr/>
        </p:nvSpPr>
        <p:spPr>
          <a:xfrm>
            <a:off x="8811783" y="5120199"/>
            <a:ext cx="1142244" cy="245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Victim 02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FBA90F-0081-D07D-52B4-712BB39C73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2284" y="5146020"/>
            <a:ext cx="1564350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DC4E81-3F82-5164-C897-BFE4D9653295}"/>
              </a:ext>
            </a:extLst>
          </p:cNvPr>
          <p:cNvSpPr/>
          <p:nvPr/>
        </p:nvSpPr>
        <p:spPr>
          <a:xfrm>
            <a:off x="2031706" y="5755013"/>
            <a:ext cx="1564350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07387A-F8D3-7E24-95D6-899384ED18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54769" y="5428563"/>
            <a:ext cx="501600" cy="3511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E2B2DC-21E5-929C-D9C3-94D16D0391F7}"/>
              </a:ext>
            </a:extLst>
          </p:cNvPr>
          <p:cNvSpPr txBox="1"/>
          <p:nvPr/>
        </p:nvSpPr>
        <p:spPr>
          <a:xfrm>
            <a:off x="9374717" y="5729539"/>
            <a:ext cx="1038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FDI Script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7B62DE-12FA-D7E5-A730-93B17466E444}"/>
              </a:ext>
            </a:extLst>
          </p:cNvPr>
          <p:cNvCxnSpPr>
            <a:cxnSpLocks/>
          </p:cNvCxnSpPr>
          <p:nvPr/>
        </p:nvCxnSpPr>
        <p:spPr>
          <a:xfrm>
            <a:off x="9875985" y="4769014"/>
            <a:ext cx="0" cy="4144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B219E7-CB75-0EB9-499A-0EA8B6FC59A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553729" y="5805800"/>
            <a:ext cx="43352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CA3E30-641D-9D50-3293-4FDB34FD418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05478" y="5790050"/>
            <a:ext cx="528152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D373AB4-A13C-A041-602C-ECD5CE69430A}"/>
              </a:ext>
            </a:extLst>
          </p:cNvPr>
          <p:cNvSpPr txBox="1"/>
          <p:nvPr/>
        </p:nvSpPr>
        <p:spPr>
          <a:xfrm>
            <a:off x="4024825" y="5128250"/>
            <a:ext cx="182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Ninja Malware C2 Hub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7A0AC3-9A03-E0B7-37DD-16616CE5805B}"/>
              </a:ext>
            </a:extLst>
          </p:cNvPr>
          <p:cNvCxnSpPr>
            <a:cxnSpLocks/>
          </p:cNvCxnSpPr>
          <p:nvPr/>
        </p:nvCxnSpPr>
        <p:spPr>
          <a:xfrm>
            <a:off x="5741524" y="5830089"/>
            <a:ext cx="192254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23971EA-2AA9-FBB5-C403-DB4EDCA33A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0478" y="5438232"/>
            <a:ext cx="408540" cy="28597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F3798E-19DD-A91F-E35C-47D361233980}"/>
              </a:ext>
            </a:extLst>
          </p:cNvPr>
          <p:cNvCxnSpPr>
            <a:cxnSpLocks/>
          </p:cNvCxnSpPr>
          <p:nvPr/>
        </p:nvCxnSpPr>
        <p:spPr>
          <a:xfrm>
            <a:off x="8154495" y="5705924"/>
            <a:ext cx="1500274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Target with solid fill">
            <a:extLst>
              <a:ext uri="{FF2B5EF4-FFF2-40B4-BE49-F238E27FC236}">
                <a16:creationId xmlns:a16="http://schemas.microsoft.com/office/drawing/2014/main" id="{420132E1-225E-C7C3-B5EC-39CFF1C81D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4156" y="3828352"/>
            <a:ext cx="485715" cy="4857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A5F9BE-AA53-3C60-E3BB-BD8B444A740A}"/>
              </a:ext>
            </a:extLst>
          </p:cNvPr>
          <p:cNvCxnSpPr>
            <a:cxnSpLocks/>
          </p:cNvCxnSpPr>
          <p:nvPr/>
        </p:nvCxnSpPr>
        <p:spPr>
          <a:xfrm flipV="1">
            <a:off x="10033424" y="4280282"/>
            <a:ext cx="0" cy="121657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93E015-CC53-C051-542F-3B1FE8AAE59D}"/>
              </a:ext>
            </a:extLst>
          </p:cNvPr>
          <p:cNvCxnSpPr>
            <a:cxnSpLocks/>
          </p:cNvCxnSpPr>
          <p:nvPr/>
        </p:nvCxnSpPr>
        <p:spPr>
          <a:xfrm flipH="1">
            <a:off x="9503356" y="3573334"/>
            <a:ext cx="501600" cy="1071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733C62-E33B-7DAB-124D-95E048425861}"/>
              </a:ext>
            </a:extLst>
          </p:cNvPr>
          <p:cNvCxnSpPr>
            <a:cxnSpLocks/>
          </p:cNvCxnSpPr>
          <p:nvPr/>
        </p:nvCxnSpPr>
        <p:spPr>
          <a:xfrm flipV="1">
            <a:off x="9249805" y="2392865"/>
            <a:ext cx="0" cy="106233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890D5F-3F2C-AB42-F04D-6B2EB0B2B7C8}"/>
              </a:ext>
            </a:extLst>
          </p:cNvPr>
          <p:cNvCxnSpPr>
            <a:cxnSpLocks/>
          </p:cNvCxnSpPr>
          <p:nvPr/>
        </p:nvCxnSpPr>
        <p:spPr>
          <a:xfrm flipV="1">
            <a:off x="10033424" y="3564847"/>
            <a:ext cx="0" cy="29968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3C87CC9E-787C-756B-6E41-7AF7B12D19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60360" y="1867626"/>
            <a:ext cx="578889" cy="57888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79DDEC-61A2-3F5F-DEAE-AEDA74F3730F}"/>
              </a:ext>
            </a:extLst>
          </p:cNvPr>
          <p:cNvCxnSpPr>
            <a:cxnSpLocks/>
          </p:cNvCxnSpPr>
          <p:nvPr/>
        </p:nvCxnSpPr>
        <p:spPr>
          <a:xfrm>
            <a:off x="8234189" y="2379401"/>
            <a:ext cx="0" cy="54388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Close with solid fill">
            <a:extLst>
              <a:ext uri="{FF2B5EF4-FFF2-40B4-BE49-F238E27FC236}">
                <a16:creationId xmlns:a16="http://schemas.microsoft.com/office/drawing/2014/main" id="{8F5B11E1-CD55-1EA2-9720-09D9F4B32A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77456" y="3090536"/>
            <a:ext cx="578889" cy="578889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DA5D462-8DF4-BEEE-55C4-443F4EA7B36D}"/>
              </a:ext>
            </a:extLst>
          </p:cNvPr>
          <p:cNvCxnSpPr>
            <a:cxnSpLocks/>
          </p:cNvCxnSpPr>
          <p:nvPr/>
        </p:nvCxnSpPr>
        <p:spPr>
          <a:xfrm flipH="1">
            <a:off x="6580014" y="3122261"/>
            <a:ext cx="120083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2D5ADA-A0DD-92C5-D912-B9F2E66881F6}"/>
              </a:ext>
            </a:extLst>
          </p:cNvPr>
          <p:cNvCxnSpPr>
            <a:cxnSpLocks/>
          </p:cNvCxnSpPr>
          <p:nvPr/>
        </p:nvCxnSpPr>
        <p:spPr>
          <a:xfrm flipV="1">
            <a:off x="3901009" y="2018370"/>
            <a:ext cx="0" cy="122700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5D747E-0A21-BDA5-A1AB-FEC6E963768F}"/>
              </a:ext>
            </a:extLst>
          </p:cNvPr>
          <p:cNvCxnSpPr>
            <a:cxnSpLocks/>
          </p:cNvCxnSpPr>
          <p:nvPr/>
        </p:nvCxnSpPr>
        <p:spPr>
          <a:xfrm flipH="1">
            <a:off x="1855126" y="1958802"/>
            <a:ext cx="198631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8C640E-CCC3-E1EE-EB9B-783D7653E166}"/>
              </a:ext>
            </a:extLst>
          </p:cNvPr>
          <p:cNvCxnSpPr>
            <a:cxnSpLocks/>
          </p:cNvCxnSpPr>
          <p:nvPr/>
        </p:nvCxnSpPr>
        <p:spPr>
          <a:xfrm>
            <a:off x="1425245" y="2303279"/>
            <a:ext cx="0" cy="31478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37463A89-2773-03F8-27DA-EC2BF47AB9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8102" y="1811550"/>
            <a:ext cx="473220" cy="473220"/>
          </a:xfrm>
          <a:prstGeom prst="rect">
            <a:avLst/>
          </a:prstGeom>
        </p:spPr>
      </p:pic>
      <p:pic>
        <p:nvPicPr>
          <p:cNvPr id="43" name="Graphic 42" descr="Close with solid fill">
            <a:extLst>
              <a:ext uri="{FF2B5EF4-FFF2-40B4-BE49-F238E27FC236}">
                <a16:creationId xmlns:a16="http://schemas.microsoft.com/office/drawing/2014/main" id="{BEB3089F-4000-9F32-03C5-D03C39002E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39113" y="2714536"/>
            <a:ext cx="692593" cy="692593"/>
          </a:xfrm>
          <a:prstGeom prst="rect">
            <a:avLst/>
          </a:prstGeom>
        </p:spPr>
      </p:pic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B4CCDD2E-FE9A-54BB-BD6D-1247B7EA54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51566" y="2630939"/>
            <a:ext cx="692593" cy="69259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A0BBF6-8875-030A-30A5-46A728EB94F5}"/>
              </a:ext>
            </a:extLst>
          </p:cNvPr>
          <p:cNvSpPr txBox="1"/>
          <p:nvPr/>
        </p:nvSpPr>
        <p:spPr>
          <a:xfrm>
            <a:off x="4984080" y="6176730"/>
            <a:ext cx="92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7030A0"/>
                </a:solidFill>
              </a:rPr>
              <a:t>Internet</a:t>
            </a:r>
            <a:r>
              <a:rPr lang="en-SG" sz="12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CC67C7-444D-1E58-43D7-FBC43D6FCA4B}"/>
              </a:ext>
            </a:extLst>
          </p:cNvPr>
          <p:cNvSpPr txBox="1"/>
          <p:nvPr/>
        </p:nvSpPr>
        <p:spPr>
          <a:xfrm>
            <a:off x="962918" y="5048025"/>
            <a:ext cx="1038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Red team attacker </a:t>
            </a:r>
          </a:p>
        </p:txBody>
      </p:sp>
      <p:pic>
        <p:nvPicPr>
          <p:cNvPr id="54" name="Graphic 53" descr="Target with solid fill">
            <a:extLst>
              <a:ext uri="{FF2B5EF4-FFF2-40B4-BE49-F238E27FC236}">
                <a16:creationId xmlns:a16="http://schemas.microsoft.com/office/drawing/2014/main" id="{782287CC-C3A9-8243-AFBE-2935A8BB1A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6563" y="6086951"/>
            <a:ext cx="397053" cy="39705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7BF45B-6277-0B91-C8B7-80B854D6A960}"/>
              </a:ext>
            </a:extLst>
          </p:cNvPr>
          <p:cNvSpPr txBox="1"/>
          <p:nvPr/>
        </p:nvSpPr>
        <p:spPr>
          <a:xfrm>
            <a:off x="6580014" y="6149432"/>
            <a:ext cx="20972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6" name="Graphic 55" descr="Close with solid fill">
            <a:extLst>
              <a:ext uri="{FF2B5EF4-FFF2-40B4-BE49-F238E27FC236}">
                <a16:creationId xmlns:a16="http://schemas.microsoft.com/office/drawing/2014/main" id="{FE0A9D5A-48B4-940C-7DBB-CD090BF908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51642" y="6123116"/>
            <a:ext cx="369824" cy="36982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01099D9-1D19-1B80-2931-E84E86C694C4}"/>
              </a:ext>
            </a:extLst>
          </p:cNvPr>
          <p:cNvSpPr txBox="1"/>
          <p:nvPr/>
        </p:nvSpPr>
        <p:spPr>
          <a:xfrm>
            <a:off x="8888387" y="6097186"/>
            <a:ext cx="2026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VM effected during the attack progress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514</Words>
  <Application>Microsoft Office PowerPoint</Application>
  <PresentationFormat>Widescreen</PresentationFormat>
  <Paragraphs>105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2025-01-07T09:13:51Z</dcterms:created>
  <dcterms:modified xsi:type="dcterms:W3CDTF">2025-01-08T09:20:32Z</dcterms:modified>
</cp:coreProperties>
</file>