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B657-5928-0084-5F4A-FA6C5ED0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4B14-FD50-329B-BE5F-3F9A481D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B137-7C0A-38D7-514F-FA947CFD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6F4C-55C3-3192-5FFF-FF17A47E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7560-6F57-C6E7-92DB-E3EAF446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13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8CD7-BA3B-B179-CAE3-B7801521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E5B6-7A38-8FEA-0C7A-A031B553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45F1-B309-693E-EB7B-EFFE63F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F338-1695-E78D-9691-A045A518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8D73-09F2-F7FE-7CA3-C3E8795E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6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2591A-4C02-837C-3308-4DF967B44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4A0DA-3288-07C1-5674-E77F2A92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9ED4-5D70-E33C-B8B5-53AFFD3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9AC8-081D-335E-709C-AED8934D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EA4E-3CC8-5171-38CA-A76856DE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9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95A-4D6E-7B88-3BBF-D673E3B9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2D7C-AE07-0766-4800-E7D9709E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EBD5-170A-247C-B847-A1D47AD7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DB30-6F4E-C45C-9587-39074AAC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AD79-5614-29C7-8E6B-2F2BB3F4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87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2DE-480D-4868-8840-1663F869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181C-CFF7-C9DC-2750-4695C110A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3100-52DF-E5EA-E8F3-A6BBE2F0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0742-092D-5FEA-DE1A-686B08E6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21CB0-721A-9A55-E018-72548D1B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FBB3-DFB0-D687-0992-21E83ED8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6CF-1C1C-E7F8-D545-F656A547F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34B1-AF8B-D8E6-F41E-2080FEFF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56F5-F250-4F18-A634-2A0C2EF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5C124-CB83-A181-D107-F0A36897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3A0A-D800-D61C-C977-979AD172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95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3148-1FC2-23BB-9F7D-E484B6C5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625C-0442-3BB6-8C9A-C57F945F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407E-70E5-5D6C-BF80-8020140D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2E99E-DE22-8C06-0EEC-12751EDC5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05F73-BFA5-FB00-1472-E17F75388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90E07-BF3D-9043-C19A-AA2F6902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51083-92FA-EDE7-B713-BCDBF6F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10F8B-0C2E-32B3-6DB8-4E996A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26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AF74-4F3F-14A3-CB6D-473B4895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15328-5D0A-ED2F-B4C0-087BC352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59FF5-379E-73DB-F21E-382B9794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ACC0-7FE7-CC8F-5312-CD81BF20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ECE38-0394-97CB-C85D-92E08DD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82657-40E7-28BB-681D-EA1F3E56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88D99-9A36-653A-D26D-0D73523F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40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C32E-2083-1A2F-315E-9E84C372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8982-6CB2-CAAE-A632-8D206FBF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1C4FA-BD7E-65BD-5ACD-8951BE88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76651-A33C-53F0-64DF-AE1B0C75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CB73D-82CF-A0D6-A06A-15042A6D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FA9A8-1F5D-7DE8-D2ED-B7176AEE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82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58EA-F862-C67A-FCD9-543E63CD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E5D46-487C-0C68-910C-64056DBC9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32B8C-9E65-0279-605B-7D8C7373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52CB3-7E16-CDBC-E3A1-EE60411F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F113A-644C-FB01-2DD2-FEFE2074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7BB3-11F7-3384-868C-8A79F87E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657F9-B89A-76BC-6C08-6920F24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066E-E3FC-1DC0-E560-41A9E5B4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B4C2-3622-50F9-2EC8-1176A3EA3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7FCA-0BBC-2E11-436D-26AF9B34E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2E39-E6E1-0CEF-21EB-D5E86F6A6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89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5FF876-7583-FF71-0BE3-CEF10BA5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06" y="1608560"/>
            <a:ext cx="2741454" cy="2570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6B6AB-3F66-72D6-16B1-AA0A5C330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71" y="1588341"/>
            <a:ext cx="2580708" cy="2304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825C3-31ED-47B4-9568-A49CFC307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55" y="1824976"/>
            <a:ext cx="1926965" cy="2039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B3016-E3D6-BD40-D3D4-C2E427768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780" y="1481920"/>
            <a:ext cx="2428839" cy="2783288"/>
          </a:xfrm>
          <a:prstGeom prst="rect">
            <a:avLst/>
          </a:prstGeom>
        </p:spPr>
      </p:pic>
      <p:pic>
        <p:nvPicPr>
          <p:cNvPr id="3" name="Picture 2" descr="A close-up of a device&#10;&#10;Description automatically generated">
            <a:extLst>
              <a:ext uri="{FF2B5EF4-FFF2-40B4-BE49-F238E27FC236}">
                <a16:creationId xmlns:a16="http://schemas.microsoft.com/office/drawing/2014/main" id="{3ADD7C90-C484-EA7E-84DC-ECF9B8E9A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51" y="1630371"/>
            <a:ext cx="2428840" cy="2428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0EA78-7D26-4965-6FB7-7A6EADDC84AA}"/>
              </a:ext>
            </a:extLst>
          </p:cNvPr>
          <p:cNvSpPr txBox="1"/>
          <p:nvPr/>
        </p:nvSpPr>
        <p:spPr>
          <a:xfrm>
            <a:off x="1262491" y="4019943"/>
            <a:ext cx="16624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Weidmuller</a:t>
            </a:r>
            <a:r>
              <a:rPr lang="en-US" sz="1400" b="1" dirty="0"/>
              <a:t> 2614860000 TOP 5VDC 48VDC0.1A</a:t>
            </a:r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3922F-168B-5A9C-2E29-8CD3182FD3D7}"/>
              </a:ext>
            </a:extLst>
          </p:cNvPr>
          <p:cNvSpPr txBox="1"/>
          <p:nvPr/>
        </p:nvSpPr>
        <p:spPr>
          <a:xfrm>
            <a:off x="3443148" y="4019943"/>
            <a:ext cx="19526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Acti 9 - ARA auto recloser aux for </a:t>
            </a:r>
            <a:r>
              <a:rPr lang="en-US" sz="1400" b="1" dirty="0" err="1"/>
              <a:t>iID</a:t>
            </a:r>
            <a:r>
              <a:rPr lang="en-US" sz="1400" b="1" dirty="0"/>
              <a:t> 2P</a:t>
            </a:r>
            <a:endParaRPr lang="en-SG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D21F2-D3FA-69AB-F4B2-00DE60DBFC66}"/>
              </a:ext>
            </a:extLst>
          </p:cNvPr>
          <p:cNvSpPr txBox="1"/>
          <p:nvPr/>
        </p:nvSpPr>
        <p:spPr>
          <a:xfrm>
            <a:off x="5874141" y="4022516"/>
            <a:ext cx="18800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A9F04206 MCBs IC60N 2P, 6A C</a:t>
            </a:r>
            <a:endParaRPr lang="en-SG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32961-5954-9DEA-09C2-5C752C4BE467}"/>
              </a:ext>
            </a:extLst>
          </p:cNvPr>
          <p:cNvSpPr txBox="1"/>
          <p:nvPr/>
        </p:nvSpPr>
        <p:spPr>
          <a:xfrm>
            <a:off x="7802434" y="4050482"/>
            <a:ext cx="17920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A9A26924 - Acti 9 - Auxiliary contact </a:t>
            </a:r>
            <a:r>
              <a:rPr lang="en-US" sz="1400" b="1" dirty="0" err="1"/>
              <a:t>iOF</a:t>
            </a:r>
            <a:r>
              <a:rPr lang="en-US" sz="1400" b="1" dirty="0"/>
              <a:t> - 1 C/O - AC/DC</a:t>
            </a:r>
            <a:endParaRPr lang="en-SG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19E3C-8A10-C8F1-5701-68461E101528}"/>
              </a:ext>
            </a:extLst>
          </p:cNvPr>
          <p:cNvSpPr txBox="1"/>
          <p:nvPr/>
        </p:nvSpPr>
        <p:spPr>
          <a:xfrm>
            <a:off x="9807347" y="4111676"/>
            <a:ext cx="17920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</a:t>
            </a:r>
            <a:r>
              <a:rPr lang="en-US" sz="1400" b="1" dirty="0" err="1"/>
              <a:t>Modicon</a:t>
            </a:r>
            <a:r>
              <a:rPr lang="en-US" sz="1400" b="1" dirty="0"/>
              <a:t> M221 Nano PLC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B0DB-1832-6642-0521-297E73877417}"/>
              </a:ext>
            </a:extLst>
          </p:cNvPr>
          <p:cNvSpPr txBox="1"/>
          <p:nvPr/>
        </p:nvSpPr>
        <p:spPr>
          <a:xfrm>
            <a:off x="1290121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5V-DC Relay with 48V-DC Contact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78D00-77B5-2A9D-3618-13AA36116725}"/>
              </a:ext>
            </a:extLst>
          </p:cNvPr>
          <p:cNvSpPr txBox="1"/>
          <p:nvPr/>
        </p:nvSpPr>
        <p:spPr>
          <a:xfrm>
            <a:off x="5644329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High Voltage AC Circuit Breaker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9BCBA-8612-2DA1-014F-143314B8666F}"/>
              </a:ext>
            </a:extLst>
          </p:cNvPr>
          <p:cNvSpPr txBox="1"/>
          <p:nvPr/>
        </p:nvSpPr>
        <p:spPr>
          <a:xfrm>
            <a:off x="3443148" y="931933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Control Motor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1DB09-ECC3-11CC-135C-8CAC01F4311D}"/>
              </a:ext>
            </a:extLst>
          </p:cNvPr>
          <p:cNvSpPr txBox="1"/>
          <p:nvPr/>
        </p:nvSpPr>
        <p:spPr>
          <a:xfrm>
            <a:off x="7709301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State Sensor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E49EA-E724-54E7-87FE-D86A214FDADB}"/>
              </a:ext>
            </a:extLst>
          </p:cNvPr>
          <p:cNvSpPr txBox="1"/>
          <p:nvPr/>
        </p:nvSpPr>
        <p:spPr>
          <a:xfrm>
            <a:off x="9594569" y="931933"/>
            <a:ext cx="1871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Programmable Logic Controller (PLC)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3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6ECFD-4336-0875-593E-12936CE862F7}"/>
              </a:ext>
            </a:extLst>
          </p:cNvPr>
          <p:cNvCxnSpPr/>
          <p:nvPr/>
        </p:nvCxnSpPr>
        <p:spPr>
          <a:xfrm>
            <a:off x="866331" y="900566"/>
            <a:ext cx="103075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5676C4-4CB1-24CA-F19C-D6A21916EEEB}"/>
              </a:ext>
            </a:extLst>
          </p:cNvPr>
          <p:cNvCxnSpPr/>
          <p:nvPr/>
        </p:nvCxnSpPr>
        <p:spPr>
          <a:xfrm>
            <a:off x="866331" y="1268724"/>
            <a:ext cx="10307578" cy="0"/>
          </a:xfrm>
          <a:prstGeom prst="line">
            <a:avLst/>
          </a:prstGeom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EE3B42-5DB1-A000-766E-7EEEC7911A94}"/>
              </a:ext>
            </a:extLst>
          </p:cNvPr>
          <p:cNvCxnSpPr/>
          <p:nvPr/>
        </p:nvCxnSpPr>
        <p:spPr>
          <a:xfrm>
            <a:off x="866331" y="1626607"/>
            <a:ext cx="1030757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B41F07-05BA-83E6-84CD-C7E08DEF1939}"/>
              </a:ext>
            </a:extLst>
          </p:cNvPr>
          <p:cNvSpPr txBox="1"/>
          <p:nvPr/>
        </p:nvSpPr>
        <p:spPr>
          <a:xfrm>
            <a:off x="786688" y="592789"/>
            <a:ext cx="1761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AC lift 220V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8B184-C19E-77D3-F7DF-DE28FD41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88" r="20523"/>
          <a:stretch/>
        </p:blipFill>
        <p:spPr>
          <a:xfrm>
            <a:off x="5024068" y="2517109"/>
            <a:ext cx="986319" cy="15519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87845-09D0-7A00-BB5A-1AD928E43AD7}"/>
              </a:ext>
            </a:extLst>
          </p:cNvPr>
          <p:cNvCxnSpPr>
            <a:cxnSpLocks/>
          </p:cNvCxnSpPr>
          <p:nvPr/>
        </p:nvCxnSpPr>
        <p:spPr>
          <a:xfrm>
            <a:off x="5599421" y="900566"/>
            <a:ext cx="0" cy="1811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4A1A48-11C4-A583-9EC2-0AB844C76671}"/>
              </a:ext>
            </a:extLst>
          </p:cNvPr>
          <p:cNvSpPr txBox="1"/>
          <p:nvPr/>
        </p:nvSpPr>
        <p:spPr>
          <a:xfrm>
            <a:off x="786688" y="986001"/>
            <a:ext cx="1190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AC Neutral</a:t>
            </a:r>
            <a:endParaRPr lang="en-SG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18-5D71-5EDF-6548-D89388371163}"/>
              </a:ext>
            </a:extLst>
          </p:cNvPr>
          <p:cNvSpPr txBox="1"/>
          <p:nvPr/>
        </p:nvSpPr>
        <p:spPr>
          <a:xfrm>
            <a:off x="786688" y="1329105"/>
            <a:ext cx="1763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AC Protective Earth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D8705-7F52-2DC8-0D7A-90E2EB682E9C}"/>
              </a:ext>
            </a:extLst>
          </p:cNvPr>
          <p:cNvCxnSpPr>
            <a:cxnSpLocks/>
          </p:cNvCxnSpPr>
          <p:nvPr/>
        </p:nvCxnSpPr>
        <p:spPr>
          <a:xfrm>
            <a:off x="5381950" y="1288446"/>
            <a:ext cx="0" cy="142387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BE6B9-A06C-EF72-CD0D-60AF43E10403}"/>
              </a:ext>
            </a:extLst>
          </p:cNvPr>
          <p:cNvCxnSpPr>
            <a:cxnSpLocks/>
          </p:cNvCxnSpPr>
          <p:nvPr/>
        </p:nvCxnSpPr>
        <p:spPr>
          <a:xfrm>
            <a:off x="942211" y="5904562"/>
            <a:ext cx="750991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00285-5C1B-2A39-1158-A976BEB835FC}"/>
              </a:ext>
            </a:extLst>
          </p:cNvPr>
          <p:cNvSpPr txBox="1"/>
          <p:nvPr/>
        </p:nvSpPr>
        <p:spPr>
          <a:xfrm>
            <a:off x="907158" y="5611564"/>
            <a:ext cx="112522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48V DC +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1B317-8FE9-8CA0-0DDC-98824CDC1F67}"/>
              </a:ext>
            </a:extLst>
          </p:cNvPr>
          <p:cNvCxnSpPr>
            <a:cxnSpLocks/>
          </p:cNvCxnSpPr>
          <p:nvPr/>
        </p:nvCxnSpPr>
        <p:spPr>
          <a:xfrm>
            <a:off x="942211" y="6231622"/>
            <a:ext cx="7727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38E542-CC6F-841C-91DC-5B8D8BDA6263}"/>
              </a:ext>
            </a:extLst>
          </p:cNvPr>
          <p:cNvSpPr txBox="1"/>
          <p:nvPr/>
        </p:nvSpPr>
        <p:spPr>
          <a:xfrm>
            <a:off x="907158" y="5954668"/>
            <a:ext cx="949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DC- GND</a:t>
            </a:r>
            <a:endParaRPr lang="en-SG" sz="1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E8670B-D67D-3759-0124-AA2950FC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50" y="2577247"/>
            <a:ext cx="1579235" cy="1410496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00ACA8-E9D9-5F84-C4B6-6D1F4A817FBC}"/>
              </a:ext>
            </a:extLst>
          </p:cNvPr>
          <p:cNvSpPr/>
          <p:nvPr/>
        </p:nvSpPr>
        <p:spPr>
          <a:xfrm>
            <a:off x="4698719" y="3099073"/>
            <a:ext cx="359596" cy="236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6DBD02-99CA-BFBF-4BBB-FE0DD9A5D4F7}"/>
              </a:ext>
            </a:extLst>
          </p:cNvPr>
          <p:cNvCxnSpPr>
            <a:cxnSpLocks/>
          </p:cNvCxnSpPr>
          <p:nvPr/>
        </p:nvCxnSpPr>
        <p:spPr>
          <a:xfrm>
            <a:off x="3984666" y="900566"/>
            <a:ext cx="0" cy="1811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7B3C6B-EADA-20E1-17AF-A59E85DD992B}"/>
              </a:ext>
            </a:extLst>
          </p:cNvPr>
          <p:cNvCxnSpPr>
            <a:cxnSpLocks/>
          </p:cNvCxnSpPr>
          <p:nvPr/>
        </p:nvCxnSpPr>
        <p:spPr>
          <a:xfrm>
            <a:off x="3880210" y="1288446"/>
            <a:ext cx="0" cy="142387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B4FABD-1EFF-E879-0036-DFDFF0E29640}"/>
              </a:ext>
            </a:extLst>
          </p:cNvPr>
          <p:cNvCxnSpPr/>
          <p:nvPr/>
        </p:nvCxnSpPr>
        <p:spPr>
          <a:xfrm>
            <a:off x="3750072" y="1636882"/>
            <a:ext cx="0" cy="10754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792D60-7DBF-D224-6E6F-D3E78B2EAF50}"/>
              </a:ext>
            </a:extLst>
          </p:cNvPr>
          <p:cNvCxnSpPr>
            <a:cxnSpLocks/>
          </p:cNvCxnSpPr>
          <p:nvPr/>
        </p:nvCxnSpPr>
        <p:spPr>
          <a:xfrm>
            <a:off x="942211" y="5509548"/>
            <a:ext cx="7482598" cy="147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977859-13E9-0FC9-DBE3-C6BAC68B470B}"/>
              </a:ext>
            </a:extLst>
          </p:cNvPr>
          <p:cNvSpPr txBox="1"/>
          <p:nvPr/>
        </p:nvSpPr>
        <p:spPr>
          <a:xfrm>
            <a:off x="907158" y="5216550"/>
            <a:ext cx="1125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5V DC +</a:t>
            </a:r>
            <a:endParaRPr lang="en-SG" sz="1400" b="1" dirty="0">
              <a:solidFill>
                <a:srgbClr val="FFC0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DE8F38-5E60-5C89-7075-F587248FB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65" y="2587844"/>
            <a:ext cx="1230872" cy="1410497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97ACA591-D15B-5D9A-17C7-99BA93D17637}"/>
              </a:ext>
            </a:extLst>
          </p:cNvPr>
          <p:cNvSpPr/>
          <p:nvPr/>
        </p:nvSpPr>
        <p:spPr>
          <a:xfrm>
            <a:off x="2971823" y="3116937"/>
            <a:ext cx="359596" cy="236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0CBABD-3CA3-28F1-1DB1-BFD0EE2C5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842" y="2670699"/>
            <a:ext cx="1125010" cy="1190787"/>
          </a:xfrm>
          <a:prstGeom prst="rect">
            <a:avLst/>
          </a:prstGeom>
        </p:spPr>
      </p:pic>
      <p:pic>
        <p:nvPicPr>
          <p:cNvPr id="33" name="Picture 32" descr="A close-up of a device&#10;&#10;Description automatically generated">
            <a:extLst>
              <a:ext uri="{FF2B5EF4-FFF2-40B4-BE49-F238E27FC236}">
                <a16:creationId xmlns:a16="http://schemas.microsoft.com/office/drawing/2014/main" id="{F000095D-F464-FFA5-67AD-5355663D2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60" y="2276522"/>
            <a:ext cx="1689648" cy="168964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A95922-9BAB-B682-6EB2-EAE6BFBD0432}"/>
              </a:ext>
            </a:extLst>
          </p:cNvPr>
          <p:cNvCxnSpPr>
            <a:cxnSpLocks/>
          </p:cNvCxnSpPr>
          <p:nvPr/>
        </p:nvCxnSpPr>
        <p:spPr>
          <a:xfrm>
            <a:off x="6748414" y="3861486"/>
            <a:ext cx="0" cy="20578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2F70DA-3454-162E-7B67-A433216B6630}"/>
              </a:ext>
            </a:extLst>
          </p:cNvPr>
          <p:cNvCxnSpPr>
            <a:cxnSpLocks/>
          </p:cNvCxnSpPr>
          <p:nvPr/>
        </p:nvCxnSpPr>
        <p:spPr>
          <a:xfrm flipV="1">
            <a:off x="6967595" y="3848612"/>
            <a:ext cx="0" cy="238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8886BA-1A08-883F-8FA2-83E664F7EB4E}"/>
              </a:ext>
            </a:extLst>
          </p:cNvPr>
          <p:cNvCxnSpPr>
            <a:cxnSpLocks/>
          </p:cNvCxnSpPr>
          <p:nvPr/>
        </p:nvCxnSpPr>
        <p:spPr>
          <a:xfrm flipH="1">
            <a:off x="6746707" y="2174600"/>
            <a:ext cx="1707" cy="92447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6878E4-28CB-BECE-3FD6-11BF773C4727}"/>
              </a:ext>
            </a:extLst>
          </p:cNvPr>
          <p:cNvCxnSpPr>
            <a:cxnSpLocks/>
          </p:cNvCxnSpPr>
          <p:nvPr/>
        </p:nvCxnSpPr>
        <p:spPr>
          <a:xfrm>
            <a:off x="4181367" y="2169631"/>
            <a:ext cx="2565340" cy="496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7F4D44-91C0-13D1-6266-FC787430B064}"/>
              </a:ext>
            </a:extLst>
          </p:cNvPr>
          <p:cNvCxnSpPr>
            <a:cxnSpLocks/>
          </p:cNvCxnSpPr>
          <p:nvPr/>
        </p:nvCxnSpPr>
        <p:spPr>
          <a:xfrm>
            <a:off x="4166935" y="2169631"/>
            <a:ext cx="0" cy="56058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4F5CEF-8C79-332E-3837-14B9156E6168}"/>
              </a:ext>
            </a:extLst>
          </p:cNvPr>
          <p:cNvCxnSpPr>
            <a:cxnSpLocks/>
          </p:cNvCxnSpPr>
          <p:nvPr/>
        </p:nvCxnSpPr>
        <p:spPr>
          <a:xfrm flipV="1">
            <a:off x="6967595" y="2451842"/>
            <a:ext cx="0" cy="54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9DFFC6-95AD-35B6-95B4-2EB843DA0B02}"/>
              </a:ext>
            </a:extLst>
          </p:cNvPr>
          <p:cNvCxnSpPr>
            <a:cxnSpLocks/>
          </p:cNvCxnSpPr>
          <p:nvPr/>
        </p:nvCxnSpPr>
        <p:spPr>
          <a:xfrm flipV="1">
            <a:off x="4360594" y="2449924"/>
            <a:ext cx="2607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BED397-3765-D91C-D508-40CC4D37A756}"/>
              </a:ext>
            </a:extLst>
          </p:cNvPr>
          <p:cNvCxnSpPr>
            <a:cxnSpLocks/>
          </p:cNvCxnSpPr>
          <p:nvPr/>
        </p:nvCxnSpPr>
        <p:spPr>
          <a:xfrm flipV="1">
            <a:off x="4350324" y="2442315"/>
            <a:ext cx="0" cy="287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CCAD8A-CE08-1AF2-B958-5EDF9075C92D}"/>
              </a:ext>
            </a:extLst>
          </p:cNvPr>
          <p:cNvCxnSpPr>
            <a:cxnSpLocks/>
          </p:cNvCxnSpPr>
          <p:nvPr/>
        </p:nvCxnSpPr>
        <p:spPr>
          <a:xfrm>
            <a:off x="1857104" y="2381774"/>
            <a:ext cx="0" cy="31050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D245ED-4FF4-B5B4-7D8B-2C113B280BF0}"/>
              </a:ext>
            </a:extLst>
          </p:cNvPr>
          <p:cNvCxnSpPr>
            <a:cxnSpLocks/>
          </p:cNvCxnSpPr>
          <p:nvPr/>
        </p:nvCxnSpPr>
        <p:spPr>
          <a:xfrm>
            <a:off x="1857104" y="2381774"/>
            <a:ext cx="7020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474A3-CF14-0B3F-E663-A7B20474AFC0}"/>
              </a:ext>
            </a:extLst>
          </p:cNvPr>
          <p:cNvCxnSpPr>
            <a:cxnSpLocks/>
          </p:cNvCxnSpPr>
          <p:nvPr/>
        </p:nvCxnSpPr>
        <p:spPr>
          <a:xfrm>
            <a:off x="2559151" y="2381774"/>
            <a:ext cx="10269" cy="39288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8539F7-F38D-D5BB-DA4F-937FA64827BA}"/>
              </a:ext>
            </a:extLst>
          </p:cNvPr>
          <p:cNvCxnSpPr>
            <a:cxnSpLocks/>
          </p:cNvCxnSpPr>
          <p:nvPr/>
        </p:nvCxnSpPr>
        <p:spPr>
          <a:xfrm flipV="1">
            <a:off x="2610101" y="3848612"/>
            <a:ext cx="0" cy="238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B5482FA-DDEE-81AA-9222-4F20B60A4965}"/>
              </a:ext>
            </a:extLst>
          </p:cNvPr>
          <p:cNvSpPr/>
          <p:nvPr/>
        </p:nvSpPr>
        <p:spPr>
          <a:xfrm>
            <a:off x="2039841" y="2299941"/>
            <a:ext cx="330071" cy="151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891AC4-0D70-CCD8-4BCE-7D579F3C60CB}"/>
              </a:ext>
            </a:extLst>
          </p:cNvPr>
          <p:cNvSpPr txBox="1"/>
          <p:nvPr/>
        </p:nvSpPr>
        <p:spPr>
          <a:xfrm>
            <a:off x="1333751" y="1967093"/>
            <a:ext cx="1120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3.3K </a:t>
            </a:r>
            <a:r>
              <a:rPr lang="en-SG" sz="1200" b="1" i="0" dirty="0">
                <a:effectLst/>
              </a:rPr>
              <a:t>Ohm </a:t>
            </a:r>
            <a:r>
              <a:rPr lang="el-GR" sz="1200" b="1" i="0" dirty="0">
                <a:effectLst/>
              </a:rPr>
              <a:t>Ω</a:t>
            </a:r>
            <a:r>
              <a:rPr lang="en-US" sz="1200" b="1" i="0" dirty="0">
                <a:effectLst/>
              </a:rPr>
              <a:t> resistor</a:t>
            </a:r>
            <a:endParaRPr lang="en-SG" sz="1200" b="1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2AFF38-6B01-2F08-5B2B-C7681B4FB9EC}"/>
              </a:ext>
            </a:extLst>
          </p:cNvPr>
          <p:cNvCxnSpPr>
            <a:cxnSpLocks/>
          </p:cNvCxnSpPr>
          <p:nvPr/>
        </p:nvCxnSpPr>
        <p:spPr>
          <a:xfrm flipH="1">
            <a:off x="2559146" y="1977367"/>
            <a:ext cx="0" cy="4087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B1A4F8-D1EF-A4C6-A56A-CAA3DC195D4A}"/>
              </a:ext>
            </a:extLst>
          </p:cNvPr>
          <p:cNvCxnSpPr>
            <a:cxnSpLocks/>
          </p:cNvCxnSpPr>
          <p:nvPr/>
        </p:nvCxnSpPr>
        <p:spPr>
          <a:xfrm>
            <a:off x="2559146" y="1977367"/>
            <a:ext cx="62766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0686527-ACB9-13A2-418F-465474E5A5B5}"/>
              </a:ext>
            </a:extLst>
          </p:cNvPr>
          <p:cNvCxnSpPr>
            <a:cxnSpLocks/>
          </p:cNvCxnSpPr>
          <p:nvPr/>
        </p:nvCxnSpPr>
        <p:spPr>
          <a:xfrm>
            <a:off x="8835775" y="1995458"/>
            <a:ext cx="0" cy="5216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5DDA07-16D9-231F-9245-3CC2F7045F9B}"/>
              </a:ext>
            </a:extLst>
          </p:cNvPr>
          <p:cNvCxnSpPr>
            <a:cxnSpLocks/>
          </p:cNvCxnSpPr>
          <p:nvPr/>
        </p:nvCxnSpPr>
        <p:spPr>
          <a:xfrm>
            <a:off x="7909394" y="927645"/>
            <a:ext cx="0" cy="31414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4223BD-3DF0-E568-7A6E-B388FF7454D2}"/>
              </a:ext>
            </a:extLst>
          </p:cNvPr>
          <p:cNvCxnSpPr>
            <a:cxnSpLocks/>
          </p:cNvCxnSpPr>
          <p:nvPr/>
        </p:nvCxnSpPr>
        <p:spPr>
          <a:xfrm flipH="1">
            <a:off x="7909394" y="4069077"/>
            <a:ext cx="5154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4C7C859-92F7-C995-9ADF-F2E959EA7044}"/>
              </a:ext>
            </a:extLst>
          </p:cNvPr>
          <p:cNvCxnSpPr>
            <a:cxnSpLocks/>
          </p:cNvCxnSpPr>
          <p:nvPr/>
        </p:nvCxnSpPr>
        <p:spPr>
          <a:xfrm>
            <a:off x="8424809" y="3848612"/>
            <a:ext cx="0" cy="2204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B068D85-6FA6-F1AF-D98F-3E0DDCDFE8E0}"/>
              </a:ext>
            </a:extLst>
          </p:cNvPr>
          <p:cNvCxnSpPr>
            <a:cxnSpLocks/>
          </p:cNvCxnSpPr>
          <p:nvPr/>
        </p:nvCxnSpPr>
        <p:spPr>
          <a:xfrm>
            <a:off x="8020696" y="1246827"/>
            <a:ext cx="0" cy="271934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A5D2A7-CFEF-8F67-F576-26D74B34C112}"/>
              </a:ext>
            </a:extLst>
          </p:cNvPr>
          <p:cNvCxnSpPr>
            <a:cxnSpLocks/>
          </p:cNvCxnSpPr>
          <p:nvPr/>
        </p:nvCxnSpPr>
        <p:spPr>
          <a:xfrm flipV="1">
            <a:off x="8020696" y="3958844"/>
            <a:ext cx="50409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5CE74B-8527-BB67-BCBB-ACE481B0B8CA}"/>
              </a:ext>
            </a:extLst>
          </p:cNvPr>
          <p:cNvCxnSpPr>
            <a:cxnSpLocks/>
          </p:cNvCxnSpPr>
          <p:nvPr/>
        </p:nvCxnSpPr>
        <p:spPr>
          <a:xfrm>
            <a:off x="8510035" y="3820283"/>
            <a:ext cx="0" cy="12350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C07EEF-318D-3915-7563-D9E8F601A984}"/>
              </a:ext>
            </a:extLst>
          </p:cNvPr>
          <p:cNvCxnSpPr>
            <a:cxnSpLocks/>
          </p:cNvCxnSpPr>
          <p:nvPr/>
        </p:nvCxnSpPr>
        <p:spPr>
          <a:xfrm>
            <a:off x="8129378" y="1626607"/>
            <a:ext cx="0" cy="222200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5237FE-640E-A85F-7D6E-5DF6F4EDDAF7}"/>
              </a:ext>
            </a:extLst>
          </p:cNvPr>
          <p:cNvCxnSpPr>
            <a:cxnSpLocks/>
          </p:cNvCxnSpPr>
          <p:nvPr/>
        </p:nvCxnSpPr>
        <p:spPr>
          <a:xfrm flipH="1">
            <a:off x="8137658" y="3844927"/>
            <a:ext cx="39965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ECD2061-4CCF-561E-1F53-795D6B201A5F}"/>
              </a:ext>
            </a:extLst>
          </p:cNvPr>
          <p:cNvCxnSpPr>
            <a:cxnSpLocks/>
          </p:cNvCxnSpPr>
          <p:nvPr/>
        </p:nvCxnSpPr>
        <p:spPr>
          <a:xfrm>
            <a:off x="9169406" y="3820283"/>
            <a:ext cx="0" cy="4014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4072E4-9766-99BF-DBF2-D951024AC9BB}"/>
              </a:ext>
            </a:extLst>
          </p:cNvPr>
          <p:cNvCxnSpPr>
            <a:cxnSpLocks/>
          </p:cNvCxnSpPr>
          <p:nvPr/>
        </p:nvCxnSpPr>
        <p:spPr>
          <a:xfrm flipH="1" flipV="1">
            <a:off x="7734852" y="4221706"/>
            <a:ext cx="143455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65F69-6E09-832A-78D5-ED33A7D10C14}"/>
              </a:ext>
            </a:extLst>
          </p:cNvPr>
          <p:cNvCxnSpPr>
            <a:cxnSpLocks/>
          </p:cNvCxnSpPr>
          <p:nvPr/>
        </p:nvCxnSpPr>
        <p:spPr>
          <a:xfrm>
            <a:off x="7737049" y="2411774"/>
            <a:ext cx="0" cy="18099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0DF8802-1022-5F2B-90E8-B5A662E79055}"/>
              </a:ext>
            </a:extLst>
          </p:cNvPr>
          <p:cNvCxnSpPr>
            <a:cxnSpLocks/>
          </p:cNvCxnSpPr>
          <p:nvPr/>
        </p:nvCxnSpPr>
        <p:spPr>
          <a:xfrm flipV="1">
            <a:off x="7407818" y="2428758"/>
            <a:ext cx="32703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584E9D-3FC9-878E-5D0B-C2E362580F4F}"/>
              </a:ext>
            </a:extLst>
          </p:cNvPr>
          <p:cNvCxnSpPr>
            <a:cxnSpLocks/>
          </p:cNvCxnSpPr>
          <p:nvPr/>
        </p:nvCxnSpPr>
        <p:spPr>
          <a:xfrm>
            <a:off x="7407818" y="2437970"/>
            <a:ext cx="0" cy="2838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4F44CB5-4CAD-D3A0-10B4-3B99D64A66E0}"/>
              </a:ext>
            </a:extLst>
          </p:cNvPr>
          <p:cNvCxnSpPr>
            <a:cxnSpLocks/>
          </p:cNvCxnSpPr>
          <p:nvPr/>
        </p:nvCxnSpPr>
        <p:spPr>
          <a:xfrm flipV="1">
            <a:off x="7407818" y="3372585"/>
            <a:ext cx="0" cy="28590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62B8D78-97DE-6E93-2428-43E8845DAD1A}"/>
              </a:ext>
            </a:extLst>
          </p:cNvPr>
          <p:cNvCxnSpPr>
            <a:cxnSpLocks/>
          </p:cNvCxnSpPr>
          <p:nvPr/>
        </p:nvCxnSpPr>
        <p:spPr>
          <a:xfrm flipV="1">
            <a:off x="8669827" y="3776757"/>
            <a:ext cx="0" cy="24754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F71221A7-674A-01FC-7F20-75E65D435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907" y="4333568"/>
            <a:ext cx="1067399" cy="901952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BD53F5-4F55-CC4C-2843-9669564EA453}"/>
              </a:ext>
            </a:extLst>
          </p:cNvPr>
          <p:cNvCxnSpPr>
            <a:cxnSpLocks/>
          </p:cNvCxnSpPr>
          <p:nvPr/>
        </p:nvCxnSpPr>
        <p:spPr>
          <a:xfrm>
            <a:off x="5664094" y="3882033"/>
            <a:ext cx="0" cy="5881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E7CCFD-1A3B-A947-01C2-0DCCA55A534E}"/>
              </a:ext>
            </a:extLst>
          </p:cNvPr>
          <p:cNvCxnSpPr>
            <a:cxnSpLocks/>
          </p:cNvCxnSpPr>
          <p:nvPr/>
        </p:nvCxnSpPr>
        <p:spPr>
          <a:xfrm>
            <a:off x="5441780" y="3882033"/>
            <a:ext cx="0" cy="58819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90FA7C7-C9B2-531B-F59C-70648A91AB38}"/>
              </a:ext>
            </a:extLst>
          </p:cNvPr>
          <p:cNvCxnSpPr>
            <a:cxnSpLocks/>
          </p:cNvCxnSpPr>
          <p:nvPr/>
        </p:nvCxnSpPr>
        <p:spPr>
          <a:xfrm>
            <a:off x="6084018" y="1646409"/>
            <a:ext cx="11982" cy="28238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F5B1C11-EF1F-E76C-50C1-349ABBBA3E62}"/>
              </a:ext>
            </a:extLst>
          </p:cNvPr>
          <p:cNvSpPr txBox="1"/>
          <p:nvPr/>
        </p:nvSpPr>
        <p:spPr>
          <a:xfrm>
            <a:off x="8830726" y="1943618"/>
            <a:ext cx="1120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Contact signal input </a:t>
            </a:r>
            <a:endParaRPr lang="en-SG" sz="12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E8F158A-FB92-E26A-3DF2-156B54313867}"/>
              </a:ext>
            </a:extLst>
          </p:cNvPr>
          <p:cNvSpPr txBox="1"/>
          <p:nvPr/>
        </p:nvSpPr>
        <p:spPr>
          <a:xfrm>
            <a:off x="7565483" y="4314844"/>
            <a:ext cx="1120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Coil signal output </a:t>
            </a:r>
            <a:endParaRPr lang="en-SG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3679A9A-F8B4-D854-E457-6ACFF8AB9F9F}"/>
              </a:ext>
            </a:extLst>
          </p:cNvPr>
          <p:cNvSpPr txBox="1"/>
          <p:nvPr/>
        </p:nvSpPr>
        <p:spPr>
          <a:xfrm>
            <a:off x="4954945" y="5152149"/>
            <a:ext cx="186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AC power load device</a:t>
            </a:r>
            <a:endParaRPr lang="en-SG" sz="12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315BB73-8A8F-4CAB-3DB5-3196C3748835}"/>
              </a:ext>
            </a:extLst>
          </p:cNvPr>
          <p:cNvSpPr txBox="1"/>
          <p:nvPr/>
        </p:nvSpPr>
        <p:spPr>
          <a:xfrm>
            <a:off x="3207717" y="365370"/>
            <a:ext cx="1344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motor AC power input </a:t>
            </a:r>
            <a:endParaRPr lang="en-SG" sz="1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780D62-9367-72EE-03B0-2464851872DE}"/>
              </a:ext>
            </a:extLst>
          </p:cNvPr>
          <p:cNvSpPr txBox="1"/>
          <p:nvPr/>
        </p:nvSpPr>
        <p:spPr>
          <a:xfrm>
            <a:off x="7327678" y="547130"/>
            <a:ext cx="160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AC power input </a:t>
            </a:r>
            <a:endParaRPr lang="en-SG" sz="12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0EA3C2E-FDA1-AB5B-4613-C5680DD052D6}"/>
              </a:ext>
            </a:extLst>
          </p:cNvPr>
          <p:cNvSpPr txBox="1"/>
          <p:nvPr/>
        </p:nvSpPr>
        <p:spPr>
          <a:xfrm>
            <a:off x="3474747" y="3941612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Breaker Control Motor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1EB18FF-4F46-3A2A-B5A9-C7DDC69F5C73}"/>
              </a:ext>
            </a:extLst>
          </p:cNvPr>
          <p:cNvSpPr txBox="1"/>
          <p:nvPr/>
        </p:nvSpPr>
        <p:spPr>
          <a:xfrm>
            <a:off x="4954945" y="3917685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High Voltage AC Circuit Breaker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A5D472-E8BD-F56F-8285-A6E762E5DF78}"/>
              </a:ext>
            </a:extLst>
          </p:cNvPr>
          <p:cNvSpPr txBox="1"/>
          <p:nvPr/>
        </p:nvSpPr>
        <p:spPr>
          <a:xfrm>
            <a:off x="2099581" y="3918430"/>
            <a:ext cx="1420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Breaker State Sensor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AF807C-7D40-80AF-035C-3D74416D7B54}"/>
              </a:ext>
            </a:extLst>
          </p:cNvPr>
          <p:cNvSpPr txBox="1"/>
          <p:nvPr/>
        </p:nvSpPr>
        <p:spPr>
          <a:xfrm>
            <a:off x="6438076" y="3853179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5V-DC Relay with 48V-DC Contact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6" name="Picture 14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83043AB-E5D5-76D6-93B2-2232E73F0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>
          <a:xfrm>
            <a:off x="8887525" y="4470229"/>
            <a:ext cx="2460348" cy="17695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3B23985A-C5F7-4162-E1E2-56C9B125D370}"/>
              </a:ext>
            </a:extLst>
          </p:cNvPr>
          <p:cNvSpPr txBox="1"/>
          <p:nvPr/>
        </p:nvSpPr>
        <p:spPr>
          <a:xfrm>
            <a:off x="9255727" y="3987367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Power System SCADA HMI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5CA14C1-B17A-B17C-7CF4-B47883ECE313}"/>
              </a:ext>
            </a:extLst>
          </p:cNvPr>
          <p:cNvCxnSpPr/>
          <p:nvPr/>
        </p:nvCxnSpPr>
        <p:spPr>
          <a:xfrm flipV="1">
            <a:off x="8830726" y="3353243"/>
            <a:ext cx="1761930" cy="1934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40A9040-6645-5FFB-CA79-42D3A644A327}"/>
              </a:ext>
            </a:extLst>
          </p:cNvPr>
          <p:cNvCxnSpPr>
            <a:cxnSpLocks/>
          </p:cNvCxnSpPr>
          <p:nvPr/>
        </p:nvCxnSpPr>
        <p:spPr>
          <a:xfrm>
            <a:off x="10592656" y="3353243"/>
            <a:ext cx="0" cy="109578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Graphic 157" descr="Server with solid fill">
            <a:extLst>
              <a:ext uri="{FF2B5EF4-FFF2-40B4-BE49-F238E27FC236}">
                <a16:creationId xmlns:a16="http://schemas.microsoft.com/office/drawing/2014/main" id="{D4BFDAD7-B5B6-C81A-3309-B47989890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26415" y="3020843"/>
            <a:ext cx="532482" cy="532482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6653712-8E25-9167-A678-BA8563D1E041}"/>
              </a:ext>
            </a:extLst>
          </p:cNvPr>
          <p:cNvSpPr txBox="1"/>
          <p:nvPr/>
        </p:nvSpPr>
        <p:spPr>
          <a:xfrm>
            <a:off x="10242184" y="2681551"/>
            <a:ext cx="1233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OT-ICS network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EB4AA25-37E1-C001-B8D7-9BABC2C3F670}"/>
              </a:ext>
            </a:extLst>
          </p:cNvPr>
          <p:cNvSpPr txBox="1"/>
          <p:nvPr/>
        </p:nvSpPr>
        <p:spPr>
          <a:xfrm>
            <a:off x="4103477" y="1958982"/>
            <a:ext cx="1432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Motor control signal</a:t>
            </a:r>
            <a:endParaRPr lang="en-SG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09FA3-24CF-6B16-8430-2794D0ED692E}"/>
              </a:ext>
            </a:extLst>
          </p:cNvPr>
          <p:cNvSpPr txBox="1"/>
          <p:nvPr/>
        </p:nvSpPr>
        <p:spPr>
          <a:xfrm>
            <a:off x="4744720" y="344560"/>
            <a:ext cx="235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Circuit breaker input ( Can be other  high voltage AC/DC bus  )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4805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869AE-975D-E084-A91A-72214B92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3" y="667095"/>
            <a:ext cx="8333333" cy="55238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40129D-1FD5-3120-347B-655401EF0601}"/>
              </a:ext>
            </a:extLst>
          </p:cNvPr>
          <p:cNvCxnSpPr>
            <a:cxnSpLocks/>
          </p:cNvCxnSpPr>
          <p:nvPr/>
        </p:nvCxnSpPr>
        <p:spPr>
          <a:xfrm flipV="1">
            <a:off x="7687340" y="3429000"/>
            <a:ext cx="0" cy="5927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062F1D-6586-F59F-7153-65FB56FAAA47}"/>
              </a:ext>
            </a:extLst>
          </p:cNvPr>
          <p:cNvSpPr txBox="1"/>
          <p:nvPr/>
        </p:nvSpPr>
        <p:spPr>
          <a:xfrm>
            <a:off x="7419967" y="4021758"/>
            <a:ext cx="16624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[2] Circuit breaker Motor handle used to flip the breaker 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5BAB3-E4E4-4A3A-E3FC-B5B52F3710F3}"/>
              </a:ext>
            </a:extLst>
          </p:cNvPr>
          <p:cNvCxnSpPr>
            <a:cxnSpLocks/>
          </p:cNvCxnSpPr>
          <p:nvPr/>
        </p:nvCxnSpPr>
        <p:spPr>
          <a:xfrm flipV="1">
            <a:off x="9158177" y="3015662"/>
            <a:ext cx="0" cy="5927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AA3ECB-5A9D-AE87-562E-F4D9DED56B75}"/>
              </a:ext>
            </a:extLst>
          </p:cNvPr>
          <p:cNvSpPr txBox="1"/>
          <p:nvPr/>
        </p:nvSpPr>
        <p:spPr>
          <a:xfrm>
            <a:off x="9082418" y="3608420"/>
            <a:ext cx="14476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[1] Circuit breaker handle used to control the breaker on and off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DAC631-7F7C-920E-29EC-18A25F176C61}"/>
              </a:ext>
            </a:extLst>
          </p:cNvPr>
          <p:cNvCxnSpPr>
            <a:cxnSpLocks/>
          </p:cNvCxnSpPr>
          <p:nvPr/>
        </p:nvCxnSpPr>
        <p:spPr>
          <a:xfrm flipH="1">
            <a:off x="4593266" y="4975865"/>
            <a:ext cx="435935" cy="106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ED6787-7CAA-571E-93CA-CAECE12365A2}"/>
              </a:ext>
            </a:extLst>
          </p:cNvPr>
          <p:cNvSpPr/>
          <p:nvPr/>
        </p:nvSpPr>
        <p:spPr>
          <a:xfrm>
            <a:off x="4082902" y="4777971"/>
            <a:ext cx="510364" cy="49577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F4C083-BCD0-D28D-B960-28BA31F706F1}"/>
              </a:ext>
            </a:extLst>
          </p:cNvPr>
          <p:cNvSpPr txBox="1"/>
          <p:nvPr/>
        </p:nvSpPr>
        <p:spPr>
          <a:xfrm>
            <a:off x="5095210" y="4509443"/>
            <a:ext cx="17745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[3]  Sensor handle used to detect breaker and motor handle position  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43B918-D6B4-6098-FA5E-0E5FF1D2A737}"/>
              </a:ext>
            </a:extLst>
          </p:cNvPr>
          <p:cNvCxnSpPr>
            <a:cxnSpLocks/>
          </p:cNvCxnSpPr>
          <p:nvPr/>
        </p:nvCxnSpPr>
        <p:spPr>
          <a:xfrm>
            <a:off x="4338084" y="2528395"/>
            <a:ext cx="2244768" cy="106389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453A58-95E5-D83E-5AFA-739C4693F0CC}"/>
              </a:ext>
            </a:extLst>
          </p:cNvPr>
          <p:cNvCxnSpPr>
            <a:cxnSpLocks/>
          </p:cNvCxnSpPr>
          <p:nvPr/>
        </p:nvCxnSpPr>
        <p:spPr>
          <a:xfrm flipV="1">
            <a:off x="7900815" y="3015662"/>
            <a:ext cx="899231" cy="25170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8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1E59E-C9EF-9875-2BFF-C1BF1C23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97" y="623432"/>
            <a:ext cx="476190" cy="46666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695D49-EB3D-704D-F190-44B4BC31290D}"/>
              </a:ext>
            </a:extLst>
          </p:cNvPr>
          <p:cNvCxnSpPr/>
          <p:nvPr/>
        </p:nvCxnSpPr>
        <p:spPr>
          <a:xfrm>
            <a:off x="2156078" y="856765"/>
            <a:ext cx="38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8FD692-3D15-40F1-5DCE-074EDE931702}"/>
              </a:ext>
            </a:extLst>
          </p:cNvPr>
          <p:cNvCxnSpPr>
            <a:cxnSpLocks/>
          </p:cNvCxnSpPr>
          <p:nvPr/>
        </p:nvCxnSpPr>
        <p:spPr>
          <a:xfrm>
            <a:off x="3015687" y="856765"/>
            <a:ext cx="38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FAC259-3A8A-3AA0-479A-F690ECE00087}"/>
              </a:ext>
            </a:extLst>
          </p:cNvPr>
          <p:cNvCxnSpPr>
            <a:cxnSpLocks/>
          </p:cNvCxnSpPr>
          <p:nvPr/>
        </p:nvCxnSpPr>
        <p:spPr>
          <a:xfrm>
            <a:off x="2156078" y="1389308"/>
            <a:ext cx="12430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3F5A7F4-6B5A-919F-BC97-D5682C01A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00" y="906999"/>
            <a:ext cx="476190" cy="4285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F1487E-D997-68FC-2EB1-0285E8702259}"/>
              </a:ext>
            </a:extLst>
          </p:cNvPr>
          <p:cNvCxnSpPr>
            <a:cxnSpLocks/>
          </p:cNvCxnSpPr>
          <p:nvPr/>
        </p:nvCxnSpPr>
        <p:spPr>
          <a:xfrm>
            <a:off x="3388832" y="865539"/>
            <a:ext cx="0" cy="180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90DA1A-FFA0-5F5C-F051-EE020113245D}"/>
              </a:ext>
            </a:extLst>
          </p:cNvPr>
          <p:cNvCxnSpPr>
            <a:cxnSpLocks/>
          </p:cNvCxnSpPr>
          <p:nvPr/>
        </p:nvCxnSpPr>
        <p:spPr>
          <a:xfrm>
            <a:off x="3399106" y="1046087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BCB2BC-0376-65CE-2C45-FD05911C5130}"/>
              </a:ext>
            </a:extLst>
          </p:cNvPr>
          <p:cNvCxnSpPr>
            <a:cxnSpLocks/>
          </p:cNvCxnSpPr>
          <p:nvPr/>
        </p:nvCxnSpPr>
        <p:spPr>
          <a:xfrm>
            <a:off x="3399106" y="1204321"/>
            <a:ext cx="0" cy="180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92AA6A-B61B-3F04-F7B3-258174DAD530}"/>
              </a:ext>
            </a:extLst>
          </p:cNvPr>
          <p:cNvCxnSpPr>
            <a:cxnSpLocks/>
          </p:cNvCxnSpPr>
          <p:nvPr/>
        </p:nvCxnSpPr>
        <p:spPr>
          <a:xfrm>
            <a:off x="3399105" y="1204321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E39687-1A2C-A2C0-3A9E-4037971BA2EF}"/>
              </a:ext>
            </a:extLst>
          </p:cNvPr>
          <p:cNvCxnSpPr>
            <a:cxnSpLocks/>
          </p:cNvCxnSpPr>
          <p:nvPr/>
        </p:nvCxnSpPr>
        <p:spPr>
          <a:xfrm>
            <a:off x="4175690" y="1121284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61BE41-1D03-B75D-D636-6DE46F9335C4}"/>
              </a:ext>
            </a:extLst>
          </p:cNvPr>
          <p:cNvCxnSpPr>
            <a:cxnSpLocks/>
          </p:cNvCxnSpPr>
          <p:nvPr/>
        </p:nvCxnSpPr>
        <p:spPr>
          <a:xfrm>
            <a:off x="2156078" y="1716368"/>
            <a:ext cx="2309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C1AD2C-6408-AA45-DC38-50CA9BD6C57E}"/>
              </a:ext>
            </a:extLst>
          </p:cNvPr>
          <p:cNvCxnSpPr>
            <a:cxnSpLocks/>
          </p:cNvCxnSpPr>
          <p:nvPr/>
        </p:nvCxnSpPr>
        <p:spPr>
          <a:xfrm>
            <a:off x="4465811" y="1111010"/>
            <a:ext cx="0" cy="224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9BF7E3-677A-B16F-D1F8-BB419D88BD1C}"/>
              </a:ext>
            </a:extLst>
          </p:cNvPr>
          <p:cNvCxnSpPr>
            <a:cxnSpLocks/>
          </p:cNvCxnSpPr>
          <p:nvPr/>
        </p:nvCxnSpPr>
        <p:spPr>
          <a:xfrm>
            <a:off x="4465811" y="1486895"/>
            <a:ext cx="0" cy="229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B43B91-0664-E722-69EE-27CDA8A66577}"/>
              </a:ext>
            </a:extLst>
          </p:cNvPr>
          <p:cNvCxnSpPr>
            <a:cxnSpLocks/>
          </p:cNvCxnSpPr>
          <p:nvPr/>
        </p:nvCxnSpPr>
        <p:spPr>
          <a:xfrm>
            <a:off x="4465811" y="1335570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B1C046-3A8D-2146-17FB-1AC2C5D1B743}"/>
              </a:ext>
            </a:extLst>
          </p:cNvPr>
          <p:cNvCxnSpPr>
            <a:cxnSpLocks/>
          </p:cNvCxnSpPr>
          <p:nvPr/>
        </p:nvCxnSpPr>
        <p:spPr>
          <a:xfrm>
            <a:off x="4465811" y="1486895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D8109CC-D668-D303-1A97-BBF364E8A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930" y="1204321"/>
            <a:ext cx="476190" cy="4095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AF5493-CB5F-F718-9A83-D6047FAF2403}"/>
              </a:ext>
            </a:extLst>
          </p:cNvPr>
          <p:cNvCxnSpPr>
            <a:cxnSpLocks/>
          </p:cNvCxnSpPr>
          <p:nvPr/>
        </p:nvCxnSpPr>
        <p:spPr>
          <a:xfrm>
            <a:off x="5232120" y="1410198"/>
            <a:ext cx="572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B1A7B4-0FCF-8BF1-FEB0-C27DC3506D73}"/>
              </a:ext>
            </a:extLst>
          </p:cNvPr>
          <p:cNvSpPr txBox="1"/>
          <p:nvPr/>
        </p:nvSpPr>
        <p:spPr>
          <a:xfrm>
            <a:off x="693514" y="709986"/>
            <a:ext cx="147283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first scan bit</a:t>
            </a:r>
            <a:endParaRPr lang="en-SG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B9D284-D92B-12F4-9485-B8F68BD4C9C7}"/>
              </a:ext>
            </a:extLst>
          </p:cNvPr>
          <p:cNvSpPr txBox="1"/>
          <p:nvPr/>
        </p:nvSpPr>
        <p:spPr>
          <a:xfrm>
            <a:off x="684327" y="1158094"/>
            <a:ext cx="1482025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Contact state </a:t>
            </a:r>
            <a:endParaRPr lang="en-SG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6FC2D4-4B70-4BFC-290D-2ECA6D0E6355}"/>
              </a:ext>
            </a:extLst>
          </p:cNvPr>
          <p:cNvSpPr txBox="1"/>
          <p:nvPr/>
        </p:nvSpPr>
        <p:spPr>
          <a:xfrm>
            <a:off x="674053" y="1601631"/>
            <a:ext cx="148202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coil state</a:t>
            </a:r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937261-3537-FC15-B662-38058068BB2F}"/>
              </a:ext>
            </a:extLst>
          </p:cNvPr>
          <p:cNvSpPr txBox="1"/>
          <p:nvPr/>
        </p:nvSpPr>
        <p:spPr>
          <a:xfrm>
            <a:off x="5822634" y="1270583"/>
            <a:ext cx="182651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coil output [motor]</a:t>
            </a:r>
            <a:endParaRPr lang="en-SG" sz="12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9BFB43F-BA47-F333-6B34-A38CCE2D2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62" y="2910413"/>
            <a:ext cx="409524" cy="3238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21AD73-3F01-FE93-4A33-AB6901B58E55}"/>
              </a:ext>
            </a:extLst>
          </p:cNvPr>
          <p:cNvSpPr txBox="1"/>
          <p:nvPr/>
        </p:nvSpPr>
        <p:spPr>
          <a:xfrm>
            <a:off x="2931003" y="264880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%S13</a:t>
            </a:r>
            <a:endParaRPr lang="en-SG" sz="1100" b="1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82DABCD-EE9C-EF77-3575-4624FCB72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67" y="2926315"/>
            <a:ext cx="409524" cy="3238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8BDA5BA-379D-44B3-CBFA-233C1C937B0D}"/>
              </a:ext>
            </a:extLst>
          </p:cNvPr>
          <p:cNvSpPr txBox="1"/>
          <p:nvPr/>
        </p:nvSpPr>
        <p:spPr>
          <a:xfrm>
            <a:off x="4079658" y="264880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%I0.0</a:t>
            </a:r>
            <a:endParaRPr lang="en-SG" sz="11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D30DC-9AAF-804D-55E7-AA785EF87580}"/>
              </a:ext>
            </a:extLst>
          </p:cNvPr>
          <p:cNvCxnSpPr>
            <a:cxnSpLocks/>
          </p:cNvCxnSpPr>
          <p:nvPr/>
        </p:nvCxnSpPr>
        <p:spPr>
          <a:xfrm flipV="1">
            <a:off x="3396186" y="3088220"/>
            <a:ext cx="716732" cy="2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D2A843-CBFF-4A31-A11C-8F19AED3204B}"/>
              </a:ext>
            </a:extLst>
          </p:cNvPr>
          <p:cNvCxnSpPr>
            <a:cxnSpLocks/>
          </p:cNvCxnSpPr>
          <p:nvPr/>
        </p:nvCxnSpPr>
        <p:spPr>
          <a:xfrm flipV="1">
            <a:off x="4506540" y="3080269"/>
            <a:ext cx="2062133" cy="44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68F9F272-374B-C373-5A16-19DDADF1DE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49" y="2907268"/>
            <a:ext cx="438095" cy="3428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3EA0F1B-9707-EDEB-77E4-F408A58D148A}"/>
              </a:ext>
            </a:extLst>
          </p:cNvPr>
          <p:cNvSpPr txBox="1"/>
          <p:nvPr/>
        </p:nvSpPr>
        <p:spPr>
          <a:xfrm>
            <a:off x="6381223" y="2675144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%Q0.0</a:t>
            </a:r>
            <a:endParaRPr lang="en-SG" sz="1100" b="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5D91635-A625-BA1F-28DE-E90C686B7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62" y="3495833"/>
            <a:ext cx="438095" cy="3428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66A6076-5CC5-35D8-1A09-488D1A48DC4B}"/>
              </a:ext>
            </a:extLst>
          </p:cNvPr>
          <p:cNvSpPr txBox="1"/>
          <p:nvPr/>
        </p:nvSpPr>
        <p:spPr>
          <a:xfrm>
            <a:off x="2868196" y="326219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%Q0.0</a:t>
            </a:r>
            <a:endParaRPr lang="en-SG" sz="1100" b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FE4352-23FF-9564-0DD4-C367F7AD405F}"/>
              </a:ext>
            </a:extLst>
          </p:cNvPr>
          <p:cNvCxnSpPr>
            <a:cxnSpLocks/>
          </p:cNvCxnSpPr>
          <p:nvPr/>
        </p:nvCxnSpPr>
        <p:spPr>
          <a:xfrm>
            <a:off x="3424757" y="3665345"/>
            <a:ext cx="1493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775161-9286-F184-1652-815B496B63FB}"/>
              </a:ext>
            </a:extLst>
          </p:cNvPr>
          <p:cNvCxnSpPr>
            <a:cxnSpLocks/>
          </p:cNvCxnSpPr>
          <p:nvPr/>
        </p:nvCxnSpPr>
        <p:spPr>
          <a:xfrm>
            <a:off x="4917822" y="3080269"/>
            <a:ext cx="0" cy="586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85C039-BF62-AC88-DA9B-1F5924689BC7}"/>
              </a:ext>
            </a:extLst>
          </p:cNvPr>
          <p:cNvCxnSpPr>
            <a:cxnSpLocks/>
          </p:cNvCxnSpPr>
          <p:nvPr/>
        </p:nvCxnSpPr>
        <p:spPr>
          <a:xfrm>
            <a:off x="1296869" y="2479615"/>
            <a:ext cx="62886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0989FF8-E07A-0AD9-5A87-6EF44B5FC886}"/>
              </a:ext>
            </a:extLst>
          </p:cNvPr>
          <p:cNvCxnSpPr>
            <a:cxnSpLocks/>
          </p:cNvCxnSpPr>
          <p:nvPr/>
        </p:nvCxnSpPr>
        <p:spPr>
          <a:xfrm>
            <a:off x="1307592" y="4033432"/>
            <a:ext cx="63415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DC7D17-8BF7-5AC9-1F94-9B156171A007}"/>
              </a:ext>
            </a:extLst>
          </p:cNvPr>
          <p:cNvCxnSpPr>
            <a:cxnSpLocks/>
          </p:cNvCxnSpPr>
          <p:nvPr/>
        </p:nvCxnSpPr>
        <p:spPr>
          <a:xfrm>
            <a:off x="1307592" y="2479615"/>
            <a:ext cx="0" cy="1553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5E6532-1F4F-5168-8EE6-802C2A41D73E}"/>
              </a:ext>
            </a:extLst>
          </p:cNvPr>
          <p:cNvCxnSpPr>
            <a:cxnSpLocks/>
          </p:cNvCxnSpPr>
          <p:nvPr/>
        </p:nvCxnSpPr>
        <p:spPr>
          <a:xfrm>
            <a:off x="7584376" y="2504257"/>
            <a:ext cx="1168" cy="1529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61A3B3-9F49-77D8-B063-97C0A1E3DB1C}"/>
              </a:ext>
            </a:extLst>
          </p:cNvPr>
          <p:cNvCxnSpPr>
            <a:cxnSpLocks/>
          </p:cNvCxnSpPr>
          <p:nvPr/>
        </p:nvCxnSpPr>
        <p:spPr>
          <a:xfrm>
            <a:off x="2576205" y="2504257"/>
            <a:ext cx="21870" cy="15661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D4E8159-7786-2F58-538C-278EBB5D33BE}"/>
              </a:ext>
            </a:extLst>
          </p:cNvPr>
          <p:cNvSpPr txBox="1"/>
          <p:nvPr/>
        </p:nvSpPr>
        <p:spPr>
          <a:xfrm>
            <a:off x="1535848" y="302305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Rung0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63775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14919-F59A-8C08-7431-1153237C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403" y="490825"/>
            <a:ext cx="5495238" cy="5104762"/>
          </a:xfrm>
          <a:prstGeom prst="rect">
            <a:avLst/>
          </a:prstGeom>
        </p:spPr>
      </p:pic>
      <p:pic>
        <p:nvPicPr>
          <p:cNvPr id="6" name="Picture 5" descr="A close-up of a device&#10;&#10;Description automatically generated">
            <a:extLst>
              <a:ext uri="{FF2B5EF4-FFF2-40B4-BE49-F238E27FC236}">
                <a16:creationId xmlns:a16="http://schemas.microsoft.com/office/drawing/2014/main" id="{D6B03FCA-137A-0512-D921-F69A3487D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42" y="4100209"/>
            <a:ext cx="1495378" cy="1495378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F77505D-0B0D-388F-2951-E656D46BA80B}"/>
              </a:ext>
            </a:extLst>
          </p:cNvPr>
          <p:cNvCxnSpPr>
            <a:cxnSpLocks/>
          </p:cNvCxnSpPr>
          <p:nvPr/>
        </p:nvCxnSpPr>
        <p:spPr>
          <a:xfrm>
            <a:off x="2547991" y="4417888"/>
            <a:ext cx="1859622" cy="430010"/>
          </a:xfrm>
          <a:prstGeom prst="bentConnector3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44195B-98A3-39A3-B8FC-3940F3FD4953}"/>
              </a:ext>
            </a:extLst>
          </p:cNvPr>
          <p:cNvCxnSpPr>
            <a:cxnSpLocks/>
          </p:cNvCxnSpPr>
          <p:nvPr/>
        </p:nvCxnSpPr>
        <p:spPr>
          <a:xfrm>
            <a:off x="2424701" y="5465852"/>
            <a:ext cx="0" cy="410966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7D317B-857E-5960-1F37-E5033D0457CB}"/>
              </a:ext>
            </a:extLst>
          </p:cNvPr>
          <p:cNvCxnSpPr>
            <a:cxnSpLocks/>
          </p:cNvCxnSpPr>
          <p:nvPr/>
        </p:nvCxnSpPr>
        <p:spPr>
          <a:xfrm>
            <a:off x="2424701" y="5876818"/>
            <a:ext cx="4107950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695216-F89D-97EB-D7EC-4F485C26601C}"/>
              </a:ext>
            </a:extLst>
          </p:cNvPr>
          <p:cNvCxnSpPr>
            <a:cxnSpLocks/>
          </p:cNvCxnSpPr>
          <p:nvPr/>
        </p:nvCxnSpPr>
        <p:spPr>
          <a:xfrm>
            <a:off x="6532651" y="4847898"/>
            <a:ext cx="0" cy="102892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699D966-9052-112E-BBE6-5F05205985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70299" y="3046288"/>
            <a:ext cx="1715786" cy="1684962"/>
          </a:xfrm>
          <a:prstGeom prst="bentConnector3">
            <a:avLst>
              <a:gd name="adj1" fmla="val 8832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CDFF3E7-408A-F356-5991-D844ADEBB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435" y="1987461"/>
            <a:ext cx="1804042" cy="13650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47CB3A-2F1A-C2E4-E852-10DCE97A3C9D}"/>
              </a:ext>
            </a:extLst>
          </p:cNvPr>
          <p:cNvSpPr txBox="1"/>
          <p:nvPr/>
        </p:nvSpPr>
        <p:spPr>
          <a:xfrm>
            <a:off x="1168820" y="1576571"/>
            <a:ext cx="2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Hardware device</a:t>
            </a:r>
            <a:endParaRPr lang="en-SG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5A1A05-D95F-0BDF-2329-079CAC12140E}"/>
              </a:ext>
            </a:extLst>
          </p:cNvPr>
          <p:cNvSpPr txBox="1"/>
          <p:nvPr/>
        </p:nvSpPr>
        <p:spPr>
          <a:xfrm>
            <a:off x="1956048" y="3413620"/>
            <a:ext cx="112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Electrical signal </a:t>
            </a:r>
            <a:endParaRPr lang="en-SG" sz="1400" b="1" dirty="0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86C3B769-4465-A940-A9BF-CD26A1437AAD}"/>
              </a:ext>
            </a:extLst>
          </p:cNvPr>
          <p:cNvSpPr/>
          <p:nvPr/>
        </p:nvSpPr>
        <p:spPr>
          <a:xfrm>
            <a:off x="1787703" y="3429000"/>
            <a:ext cx="184935" cy="67120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49076E-904C-5C19-F39A-991DA835F53B}"/>
              </a:ext>
            </a:extLst>
          </p:cNvPr>
          <p:cNvSpPr txBox="1"/>
          <p:nvPr/>
        </p:nvSpPr>
        <p:spPr>
          <a:xfrm>
            <a:off x="2677103" y="3804968"/>
            <a:ext cx="131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Fetch sensor data from PLC holding register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D1310B-4DA6-C3F5-D7CB-6E5F9A5FEEA5}"/>
              </a:ext>
            </a:extLst>
          </p:cNvPr>
          <p:cNvSpPr txBox="1"/>
          <p:nvPr/>
        </p:nvSpPr>
        <p:spPr>
          <a:xfrm>
            <a:off x="2497135" y="5586686"/>
            <a:ext cx="3732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Set motor state by change the state of the coils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4E8AA7-460F-0362-817D-602F6CF88AE6}"/>
              </a:ext>
            </a:extLst>
          </p:cNvPr>
          <p:cNvSpPr txBox="1"/>
          <p:nvPr/>
        </p:nvSpPr>
        <p:spPr>
          <a:xfrm>
            <a:off x="4284324" y="2912236"/>
            <a:ext cx="248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Show breaker state on the HMI UI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6FCA43-3209-B3A5-62DC-BC7A32FC6BC6}"/>
              </a:ext>
            </a:extLst>
          </p:cNvPr>
          <p:cNvCxnSpPr>
            <a:cxnSpLocks/>
          </p:cNvCxnSpPr>
          <p:nvPr/>
        </p:nvCxnSpPr>
        <p:spPr>
          <a:xfrm flipV="1">
            <a:off x="7058346" y="5586686"/>
            <a:ext cx="0" cy="272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6F8D23-1B80-52CA-3922-FDE1EF235C34}"/>
              </a:ext>
            </a:extLst>
          </p:cNvPr>
          <p:cNvCxnSpPr>
            <a:cxnSpLocks/>
          </p:cNvCxnSpPr>
          <p:nvPr/>
        </p:nvCxnSpPr>
        <p:spPr>
          <a:xfrm flipV="1">
            <a:off x="7058346" y="5859454"/>
            <a:ext cx="2778271" cy="4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D67190-9E8B-9446-283E-3229E7EC13F7}"/>
              </a:ext>
            </a:extLst>
          </p:cNvPr>
          <p:cNvSpPr txBox="1"/>
          <p:nvPr/>
        </p:nvSpPr>
        <p:spPr>
          <a:xfrm>
            <a:off x="9836617" y="5409725"/>
            <a:ext cx="160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Contacts </a:t>
            </a:r>
          </a:p>
          <a:p>
            <a:r>
              <a:rPr lang="en-US" sz="1400" b="1" dirty="0"/>
              <a:t>Pin Index</a:t>
            </a:r>
            <a:endParaRPr lang="en-SG" sz="1400" b="1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15BD29-B03D-B7BF-E75E-78AE4E47E2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7813" y="4993240"/>
            <a:ext cx="2048804" cy="3691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721CDF-E66C-A572-F649-35DD38FD5D9E}"/>
              </a:ext>
            </a:extLst>
          </p:cNvPr>
          <p:cNvSpPr txBox="1"/>
          <p:nvPr/>
        </p:nvSpPr>
        <p:spPr>
          <a:xfrm>
            <a:off x="9873402" y="4580625"/>
            <a:ext cx="1407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Holding Register index and state </a:t>
            </a:r>
            <a:endParaRPr lang="en-SG" sz="14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4A7EBC4-EC00-8262-A9C8-A0D7579FA2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61321" y="4267560"/>
            <a:ext cx="1075296" cy="5315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DF88ADA-EFED-B9A9-242F-2B75B1856D23}"/>
              </a:ext>
            </a:extLst>
          </p:cNvPr>
          <p:cNvSpPr txBox="1"/>
          <p:nvPr/>
        </p:nvSpPr>
        <p:spPr>
          <a:xfrm>
            <a:off x="9857638" y="3804968"/>
            <a:ext cx="1143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Coils State and Control</a:t>
            </a:r>
            <a:endParaRPr lang="en-SG" sz="1400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8944C47-09C6-CB2F-46D0-289A0BCDD33F}"/>
              </a:ext>
            </a:extLst>
          </p:cNvPr>
          <p:cNvCxnSpPr>
            <a:cxnSpLocks/>
          </p:cNvCxnSpPr>
          <p:nvPr/>
        </p:nvCxnSpPr>
        <p:spPr>
          <a:xfrm rot="5400000">
            <a:off x="9001635" y="3555306"/>
            <a:ext cx="885826" cy="826179"/>
          </a:xfrm>
          <a:prstGeom prst="bentConnector3">
            <a:avLst>
              <a:gd name="adj1" fmla="val -1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80D7CD3-B867-6538-2BD0-254F4383D411}"/>
              </a:ext>
            </a:extLst>
          </p:cNvPr>
          <p:cNvSpPr txBox="1"/>
          <p:nvPr/>
        </p:nvSpPr>
        <p:spPr>
          <a:xfrm>
            <a:off x="9878605" y="3152010"/>
            <a:ext cx="1042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Coils  Pin Index</a:t>
            </a:r>
            <a:endParaRPr lang="en-SG" sz="14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1D85D96-E650-1F2A-B6EC-6FC3D00565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42617" y="976045"/>
            <a:ext cx="1645607" cy="58333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0282E4B-660D-DF8E-BFF2-31536AC19695}"/>
              </a:ext>
            </a:extLst>
          </p:cNvPr>
          <p:cNvSpPr txBox="1"/>
          <p:nvPr/>
        </p:nvSpPr>
        <p:spPr>
          <a:xfrm>
            <a:off x="9911052" y="713564"/>
            <a:ext cx="127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Circuit break is turned [on]</a:t>
            </a:r>
            <a:endParaRPr lang="en-SG" sz="14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07C5C10-4940-7164-E1CB-CF6D0E6BC424}"/>
              </a:ext>
            </a:extLst>
          </p:cNvPr>
          <p:cNvCxnSpPr>
            <a:cxnSpLocks/>
          </p:cNvCxnSpPr>
          <p:nvPr/>
        </p:nvCxnSpPr>
        <p:spPr>
          <a:xfrm rot="10800000">
            <a:off x="7279526" y="1767056"/>
            <a:ext cx="2557091" cy="195407"/>
          </a:xfrm>
          <a:prstGeom prst="bentConnector3">
            <a:avLst>
              <a:gd name="adj1" fmla="val 10022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A435125-E76F-E7BF-4BF1-82FB65F92D8F}"/>
              </a:ext>
            </a:extLst>
          </p:cNvPr>
          <p:cNvSpPr txBox="1"/>
          <p:nvPr/>
        </p:nvSpPr>
        <p:spPr>
          <a:xfrm>
            <a:off x="9857638" y="1675630"/>
            <a:ext cx="132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Circuit break is turned [off]</a:t>
            </a:r>
            <a:endParaRPr lang="en-SG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74D9F-32D3-394F-4B0F-7BA272AB1619}"/>
              </a:ext>
            </a:extLst>
          </p:cNvPr>
          <p:cNvSpPr txBox="1"/>
          <p:nvPr/>
        </p:nvSpPr>
        <p:spPr>
          <a:xfrm>
            <a:off x="1292702" y="5582314"/>
            <a:ext cx="71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PLC</a:t>
            </a:r>
            <a:endParaRPr lang="en-SG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439045-F04A-6AE6-0D24-B3A07D9AAE71}"/>
              </a:ext>
            </a:extLst>
          </p:cNvPr>
          <p:cNvSpPr txBox="1"/>
          <p:nvPr/>
        </p:nvSpPr>
        <p:spPr>
          <a:xfrm>
            <a:off x="1996261" y="516641"/>
            <a:ext cx="216640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Power system HMI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15994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44F592-F655-12FB-3CE1-387E7971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800"/>
          <a:stretch/>
        </p:blipFill>
        <p:spPr>
          <a:xfrm>
            <a:off x="1767163" y="3331737"/>
            <a:ext cx="5723809" cy="1702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A64AD-640D-A7C9-EFCA-0D724671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64" y="716406"/>
            <a:ext cx="4428571" cy="20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9B9D7-1C20-0E8A-2EB8-EBAEB0707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93" y="1845963"/>
            <a:ext cx="356217" cy="356217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7F7ED-CBF4-0695-93DF-825ED00CAB61}"/>
              </a:ext>
            </a:extLst>
          </p:cNvPr>
          <p:cNvCxnSpPr>
            <a:cxnSpLocks/>
          </p:cNvCxnSpPr>
          <p:nvPr/>
        </p:nvCxnSpPr>
        <p:spPr>
          <a:xfrm>
            <a:off x="5013789" y="1643865"/>
            <a:ext cx="0" cy="20209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D7682D-867E-1609-1CD9-B6F3DA0E09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1272" y="2268898"/>
            <a:ext cx="1893834" cy="1212350"/>
          </a:xfrm>
          <a:prstGeom prst="bentConnector3">
            <a:avLst>
              <a:gd name="adj1" fmla="val 89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3932EA-8F90-0ADF-7466-4AB35FAE056E}"/>
              </a:ext>
            </a:extLst>
          </p:cNvPr>
          <p:cNvSpPr txBox="1"/>
          <p:nvPr/>
        </p:nvSpPr>
        <p:spPr>
          <a:xfrm>
            <a:off x="1767163" y="2759061"/>
            <a:ext cx="469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When Circuit Breaker Exception Detected, show the flash alert signal under the breaker to remind operator. </a:t>
            </a:r>
            <a:endParaRPr lang="en-SG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59F2F4-EB41-4C82-D37F-6F44A449FA3D}"/>
              </a:ext>
            </a:extLst>
          </p:cNvPr>
          <p:cNvSpPr txBox="1"/>
          <p:nvPr/>
        </p:nvSpPr>
        <p:spPr>
          <a:xfrm>
            <a:off x="6611679" y="1589510"/>
            <a:ext cx="1758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Operator needs to check </a:t>
            </a:r>
            <a:r>
              <a:rPr lang="en-US" sz="1400" b="1" dirty="0"/>
              <a:t>the breaker state, then change the breaker to correct state to clear the alert.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271625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320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16</cp:revision>
  <dcterms:created xsi:type="dcterms:W3CDTF">2024-09-17T15:01:21Z</dcterms:created>
  <dcterms:modified xsi:type="dcterms:W3CDTF">2024-09-19T09:46:54Z</dcterms:modified>
</cp:coreProperties>
</file>