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DF8F-E71E-D8AF-E3BD-1888720C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AA01D-4B27-3537-CA52-E7690E2F3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E-809C-04B8-E214-4627F40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9C85-7CC9-8310-7810-0C98787B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31AE-A6E5-368D-3664-DBC8DB9E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9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D490-691A-7527-038D-F1E13630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D1AF0-7FEC-D9E5-609F-400181DD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9A26-A1D3-6759-125E-DD254741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4A6F-C558-C82B-F760-487C6CF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BEF1-AD19-6A2E-3208-F5E985C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26E52-32B9-B16A-64D7-0EEB61046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B73F-6ED3-920E-0E79-9945D94C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C6A-DA50-BC0A-4EAE-09754DD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954-CA2F-956B-A51A-6EC5AE5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158A-1A6C-20AD-065D-184F1625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2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10D-E3E0-3282-802A-4F4E86E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30B8-B254-0210-0AAF-E3861AB3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996A-4D33-F3C8-EB57-26F7767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2F99-4A36-AAEC-60A9-FD30B2F8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B3A9-E164-365C-C22D-50CCDF2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2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159-DCF1-0B9F-C2A5-5655613C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B0B1-5B07-E3F4-0D4E-D85E0FE1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EE4E-32D7-56D4-4748-B22176A2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C4CC-B2C8-D00A-D768-3BDF440F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9BC8-CD99-1DB6-BB14-58864233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E11-FD35-2B64-2B7A-A68322E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CC45-2AF2-61AB-AD28-3637BE0A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452B-ACCD-3DD9-0CDB-A2B48AE6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ED4-579A-EEC0-956D-69508E93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FEF4-B56D-8E6F-F534-1A19C76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9723-1549-D9C1-C002-4B0A743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6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613-FA00-4F5C-AE97-D3B2867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20C2-EFBF-D0BC-EE10-0B4DAF40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C2FA-F5E3-1C4C-1D13-77C292F8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14490-694E-9007-C68D-B93A6B9B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1800E-AB3D-DD88-EBA8-82462A54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E3806-E0DE-45D1-3510-3C274A2D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68778-D24F-F88B-251F-9ED8E41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07A3F-0218-1C72-150E-D7FB4BCC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3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284-6992-B229-F758-5294C301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00BD-CB22-DDE0-C436-459F01F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97AB6-C326-350B-3357-EACA88E2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2B865-8B5B-C807-C981-6A7B143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4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1E5F0-4B24-10A9-EB61-1678C93E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C344C-C294-20E1-2971-EC015CF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CFB3-162E-54BF-BFC3-C96A164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7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B75-3D37-6531-AA50-7417FB0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B90-7534-618A-CAA3-72F9DD35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E6DE-3101-EB72-EDE9-39DFE22D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298F-30D9-8A30-441F-D5844C8E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95FF-6069-5434-36B4-CE232B06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5069-4F05-AD49-60D1-6FC8722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B1E1-B795-9E03-66E4-CE1048A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813CA-8F14-312E-EA9C-2A1BA0CEA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2E1A-5409-3395-ECBD-3C8C6663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E9DB-7AA6-6A21-103E-FB5F20BD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9488-6959-C793-F6E3-6486E45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211A-F152-5DAB-BE30-F9696EA5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2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95B45-7548-7749-E04B-85D8C38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81AF-AEAB-F1DA-73C3-6224C874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6AFA-4905-1559-419A-B3F7358B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7D30-517B-4F82-BB6C-561A23409F2A}" type="datetimeFigureOut">
              <a:rPr lang="en-SG" smtClean="0"/>
              <a:t>8/1/2025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B144-9727-3B27-7971-D7AC7B61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9850-3D1D-B760-AFF3-A558BD0D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597002" y="186679"/>
            <a:ext cx="42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Power Grid and Railway Combine System</a:t>
            </a:r>
            <a:endParaRPr lang="en-SG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679041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48DD-0D62-7610-340C-ACE1F46E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0" y="1455237"/>
            <a:ext cx="2167709" cy="12410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770374" y="90645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rail-md-pw-rail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Physical World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597002" y="583402"/>
            <a:ext cx="3161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 Physical World Simulation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D12D9-ABA3-5E0A-9FCD-8107109E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9" y="3233301"/>
            <a:ext cx="2167709" cy="1228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81B1E-375B-EF31-80D8-FD6215E51820}"/>
              </a:ext>
            </a:extLst>
          </p:cNvPr>
          <p:cNvSpPr txBox="1"/>
          <p:nvPr/>
        </p:nvSpPr>
        <p:spPr>
          <a:xfrm>
            <a:off x="770374" y="2696250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System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6B01D-5AE3-DCFA-F107-1A1B9F5F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9" y="4621001"/>
            <a:ext cx="531176" cy="467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C60528-AAE0-2B86-E9C8-3C42C6FBB2BF}"/>
              </a:ext>
            </a:extLst>
          </p:cNvPr>
          <p:cNvSpPr txBox="1"/>
          <p:nvPr/>
        </p:nvSpPr>
        <p:spPr>
          <a:xfrm>
            <a:off x="1373615" y="4578418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rail-md-pl-rail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Link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576DC-E45F-7C90-7E4E-DB856123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38" y="524916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ECA6E46-07BC-1CB0-886A-EF92F2DDF50D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1255618" y="4941350"/>
            <a:ext cx="347329" cy="6425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96C385-11A1-547A-B1A4-D8F8CBECEF80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2407583" y="3847485"/>
            <a:ext cx="602565" cy="1588786"/>
          </a:xfrm>
          <a:prstGeom prst="bentConnector3">
            <a:avLst>
              <a:gd name="adj1" fmla="val 137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1D511E4-6B58-74E5-E2B8-308881A7833A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3010148" y="2075744"/>
            <a:ext cx="1" cy="1771741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F8F09-693F-2F0D-279A-115CB1359BAB}"/>
              </a:ext>
            </a:extLst>
          </p:cNvPr>
          <p:cNvSpPr/>
          <p:nvPr/>
        </p:nvSpPr>
        <p:spPr>
          <a:xfrm>
            <a:off x="3764776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3F9AD-7B12-03B7-76F7-569461EFC95C}"/>
              </a:ext>
            </a:extLst>
          </p:cNvPr>
          <p:cNvSpPr txBox="1"/>
          <p:nvPr/>
        </p:nvSpPr>
        <p:spPr>
          <a:xfrm>
            <a:off x="3726397" y="585800"/>
            <a:ext cx="219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Lvl1 OT Controller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14AC26-82D3-C568-B687-F45726F4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8" y="1098276"/>
            <a:ext cx="531176" cy="4679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A3AA53-6E6E-C42D-03C1-1ADF91C91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662" y="121328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092953-DF79-9C43-604F-81E4FB11BEF5}"/>
              </a:ext>
            </a:extLst>
          </p:cNvPr>
          <p:cNvSpPr txBox="1"/>
          <p:nvPr/>
        </p:nvSpPr>
        <p:spPr>
          <a:xfrm>
            <a:off x="4773852" y="101221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1701657"/>
            <a:ext cx="531176" cy="4679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181666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43D007-7D97-00D4-D4BD-9BC0A14083B1}"/>
              </a:ext>
            </a:extLst>
          </p:cNvPr>
          <p:cNvSpPr txBox="1"/>
          <p:nvPr/>
        </p:nvSpPr>
        <p:spPr>
          <a:xfrm>
            <a:off x="4798955" y="1615600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07C585-8287-C175-8512-35F45E61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308218"/>
            <a:ext cx="531176" cy="4679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0F5F1A-02F6-8C2F-9C58-22430934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2423227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6E0138-C813-460A-E81D-9B6B77652269}"/>
              </a:ext>
            </a:extLst>
          </p:cNvPr>
          <p:cNvSpPr txBox="1"/>
          <p:nvPr/>
        </p:nvSpPr>
        <p:spPr>
          <a:xfrm>
            <a:off x="4798955" y="2222161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rail-ED-plc03-rail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Blk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F0DE86-60C8-39D1-2107-9C07B181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938656"/>
            <a:ext cx="531176" cy="4679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ED0A6-2D3C-7740-CB79-8039EA92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305366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62B9FA-BBD8-556E-87C0-B20AC59BF314}"/>
              </a:ext>
            </a:extLst>
          </p:cNvPr>
          <p:cNvSpPr txBox="1"/>
          <p:nvPr/>
        </p:nvSpPr>
        <p:spPr>
          <a:xfrm>
            <a:off x="4798955" y="285259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rail-ED-plc04-rail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2CEF57-2D06-1C68-F49E-9768BD38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3521606"/>
            <a:ext cx="531176" cy="4679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29590EA-B760-A024-2C26-F738E1A9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3628593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8AB3DA-E9F6-AD79-6E8C-BC3A9F1F1333}"/>
              </a:ext>
            </a:extLst>
          </p:cNvPr>
          <p:cNvSpPr txBox="1"/>
          <p:nvPr/>
        </p:nvSpPr>
        <p:spPr>
          <a:xfrm>
            <a:off x="4798955" y="3483037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RTU01-10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08.9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B502D41-3732-08B6-AF95-15D3147A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4163966"/>
            <a:ext cx="531176" cy="46794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ED0194D-851C-5600-CAC2-8FE9146C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427897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09386BA-D202-9F6A-7748-9F0345D2ECBF}"/>
              </a:ext>
            </a:extLst>
          </p:cNvPr>
          <p:cNvSpPr txBox="1"/>
          <p:nvPr/>
        </p:nvSpPr>
        <p:spPr>
          <a:xfrm>
            <a:off x="4798955" y="407790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rail-ED-plc05-rail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08.10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4EE80D-E6F0-129F-FCF8-62A2A9C8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4753762"/>
            <a:ext cx="531176" cy="4679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BB5AFA-E272-9DAC-93D5-FE7B3F3C1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4860749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6B4150-FBC5-131F-0721-81A2108C01A3}"/>
              </a:ext>
            </a:extLst>
          </p:cNvPr>
          <p:cNvSpPr txBox="1"/>
          <p:nvPr/>
        </p:nvSpPr>
        <p:spPr>
          <a:xfrm>
            <a:off x="4798955" y="4715193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RTU01-08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08.11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2DBE09-06F4-A787-BE7F-14D7C5005B22}"/>
              </a:ext>
            </a:extLst>
          </p:cNvPr>
          <p:cNvCxnSpPr>
            <a:cxnSpLocks/>
          </p:cNvCxnSpPr>
          <p:nvPr/>
        </p:nvCxnSpPr>
        <p:spPr>
          <a:xfrm>
            <a:off x="3908550" y="1611343"/>
            <a:ext cx="0" cy="382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0906FCC-5BA4-FBB9-F20B-A27314144246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4172526" y="1302241"/>
            <a:ext cx="52884" cy="58083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9949F3F-EFE2-2BF6-70B9-0684C6A68B0A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185710" y="1891077"/>
            <a:ext cx="50258" cy="60730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AA2F0EB-554A-2C0D-CA6A-D9A250687F2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172060" y="2522090"/>
            <a:ext cx="88361" cy="5964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EF3204-ACFF-A3D7-856B-45A45F54DAA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4169036" y="3136672"/>
            <a:ext cx="75528" cy="615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31EB86A-3EC9-80F3-DBC7-83823C52871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4190908" y="3716630"/>
            <a:ext cx="69543" cy="6153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9FC7987-AB58-665A-555B-8129EE441C0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179315" y="4380021"/>
            <a:ext cx="83288" cy="587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BAEC919-98D8-47BC-FE72-01D52BBEEF87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192606" y="4956526"/>
            <a:ext cx="75585" cy="6059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119DE298-79E1-04CF-B215-A45C0CE24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332" y="5306690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18B922-B2C1-9DC7-3D88-047547779572}"/>
              </a:ext>
            </a:extLst>
          </p:cNvPr>
          <p:cNvCxnSpPr>
            <a:cxnSpLocks/>
          </p:cNvCxnSpPr>
          <p:nvPr/>
        </p:nvCxnSpPr>
        <p:spPr>
          <a:xfrm flipV="1">
            <a:off x="3908379" y="5414046"/>
            <a:ext cx="915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6827117" y="860948"/>
            <a:ext cx="4907683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E561E86-9565-1547-B200-CB5C43227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8" y="3406597"/>
            <a:ext cx="1991878" cy="11403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75A9680-87F9-8271-B2FD-6B953F74B09C}"/>
              </a:ext>
            </a:extLst>
          </p:cNvPr>
          <p:cNvSpPr txBox="1"/>
          <p:nvPr/>
        </p:nvSpPr>
        <p:spPr>
          <a:xfrm>
            <a:off x="6735961" y="576820"/>
            <a:ext cx="1946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Lvl2 SCADA HMI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87" descr="A screenshot of a computer&#10;&#10;Description automatically generated">
            <a:extLst>
              <a:ext uri="{FF2B5EF4-FFF2-40B4-BE49-F238E27FC236}">
                <a16:creationId xmlns:a16="http://schemas.microsoft.com/office/drawing/2014/main" id="{714FC7CA-A7FF-9DFD-D80E-973671D06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83" y="3393048"/>
            <a:ext cx="1990875" cy="1140350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89" name="Picture 88" descr="A screenshot of a computer&#10;&#10;Description automatically generated">
            <a:extLst>
              <a:ext uri="{FF2B5EF4-FFF2-40B4-BE49-F238E27FC236}">
                <a16:creationId xmlns:a16="http://schemas.microsoft.com/office/drawing/2014/main" id="{3D4C1FBD-87B5-C235-9E80-759EFE94F1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62" y="1566217"/>
            <a:ext cx="2027496" cy="1162932"/>
          </a:xfrm>
          <a:prstGeom prst="rect">
            <a:avLst/>
          </a:prstGeom>
          <a:ln>
            <a:solidFill>
              <a:srgbClr val="D67A3B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FD6C496-0CBC-662C-288E-38C6A2F78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7176" y="1566217"/>
            <a:ext cx="2028369" cy="1162932"/>
          </a:xfrm>
          <a:prstGeom prst="rect">
            <a:avLst/>
          </a:prstGeom>
          <a:ln w="12700">
            <a:solidFill>
              <a:srgbClr val="D67A3B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943412A-DB78-611F-73CF-2153BA45B45B}"/>
              </a:ext>
            </a:extLst>
          </p:cNvPr>
          <p:cNvSpPr txBox="1"/>
          <p:nvPr/>
        </p:nvSpPr>
        <p:spPr>
          <a:xfrm>
            <a:off x="7020697" y="981904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rail-op-tb-rail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block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D19BF5-04F1-3EA4-D275-457B864510A2}"/>
              </a:ext>
            </a:extLst>
          </p:cNvPr>
          <p:cNvSpPr txBox="1"/>
          <p:nvPr/>
        </p:nvSpPr>
        <p:spPr>
          <a:xfrm>
            <a:off x="9377748" y="97702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Control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731B65-4272-C8EC-8F36-7EED8D0F0116}"/>
              </a:ext>
            </a:extLst>
          </p:cNvPr>
          <p:cNvSpPr txBox="1"/>
          <p:nvPr/>
        </p:nvSpPr>
        <p:spPr>
          <a:xfrm>
            <a:off x="9402613" y="283905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Signal Monitor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B07777-45AF-64F1-28BA-85530F2C3087}"/>
              </a:ext>
            </a:extLst>
          </p:cNvPr>
          <p:cNvSpPr txBox="1"/>
          <p:nvPr/>
        </p:nvSpPr>
        <p:spPr>
          <a:xfrm>
            <a:off x="6967738" y="2823239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A83D31-8C6A-5123-3E50-ADFFEAD4E43C}"/>
              </a:ext>
            </a:extLst>
          </p:cNvPr>
          <p:cNvCxnSpPr>
            <a:cxnSpLocks/>
          </p:cNvCxnSpPr>
          <p:nvPr/>
        </p:nvCxnSpPr>
        <p:spPr>
          <a:xfrm>
            <a:off x="9255903" y="2157650"/>
            <a:ext cx="0" cy="3139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6FA4B5-7FB9-867A-086F-4DEEC645D5A5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>
            <a:off x="9065545" y="2147683"/>
            <a:ext cx="380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0A23FA-7A01-6F57-863F-8E1125C8AE9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9034573" y="3963223"/>
            <a:ext cx="448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148C173-F482-9148-A036-AA2048DE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380" y="531399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A16597E-E8F5-EFA0-A2BC-6513127307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120" y="5845781"/>
            <a:ext cx="562405" cy="4436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58A3314-9175-1D3D-811F-B3AAC82C1FFF}"/>
              </a:ext>
            </a:extLst>
          </p:cNvPr>
          <p:cNvCxnSpPr>
            <a:cxnSpLocks/>
            <a:stCxn id="103" idx="1"/>
            <a:endCxn id="16" idx="2"/>
          </p:cNvCxnSpPr>
          <p:nvPr/>
        </p:nvCxnSpPr>
        <p:spPr>
          <a:xfrm rot="10800000">
            <a:off x="2079062" y="5623376"/>
            <a:ext cx="3845059" cy="444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CA18667-D775-EDAC-73B0-96EAAB35FDC8}"/>
              </a:ext>
            </a:extLst>
          </p:cNvPr>
          <p:cNvCxnSpPr>
            <a:cxnSpLocks/>
            <a:stCxn id="103" idx="1"/>
            <a:endCxn id="81" idx="2"/>
          </p:cNvCxnSpPr>
          <p:nvPr/>
        </p:nvCxnSpPr>
        <p:spPr>
          <a:xfrm rot="10800000">
            <a:off x="5177856" y="5680902"/>
            <a:ext cx="746265" cy="3867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C056E79-4560-24D4-F80D-F2200565F9FB}"/>
              </a:ext>
            </a:extLst>
          </p:cNvPr>
          <p:cNvCxnSpPr>
            <a:cxnSpLocks/>
            <a:stCxn id="103" idx="3"/>
            <a:endCxn id="102" idx="2"/>
          </p:cNvCxnSpPr>
          <p:nvPr/>
        </p:nvCxnSpPr>
        <p:spPr>
          <a:xfrm flipV="1">
            <a:off x="6486525" y="5688207"/>
            <a:ext cx="2769378" cy="3794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2041184" y="56655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10.107.X09.1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7BC803-A20E-E893-0B12-2B2DC057DFEA}"/>
              </a:ext>
            </a:extLst>
          </p:cNvPr>
          <p:cNvSpPr txBox="1"/>
          <p:nvPr/>
        </p:nvSpPr>
        <p:spPr>
          <a:xfrm>
            <a:off x="4317567" y="5706949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10.107.X08.1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73C824-172C-0299-B799-98C6C2C8E279}"/>
              </a:ext>
            </a:extLst>
          </p:cNvPr>
          <p:cNvSpPr txBox="1"/>
          <p:nvPr/>
        </p:nvSpPr>
        <p:spPr>
          <a:xfrm>
            <a:off x="8309857" y="56752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10.107.X21.1</a:t>
            </a:r>
            <a:endParaRPr lang="en-SG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B340F-4D16-20A6-E72A-1A9BE047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82084" y="214706"/>
            <a:ext cx="10314878" cy="56617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3669B-5EBD-CDF4-F60D-F04A33207C76}"/>
              </a:ext>
            </a:extLst>
          </p:cNvPr>
          <p:cNvCxnSpPr>
            <a:cxnSpLocks/>
          </p:cNvCxnSpPr>
          <p:nvPr/>
        </p:nvCxnSpPr>
        <p:spPr>
          <a:xfrm flipV="1">
            <a:off x="4301370" y="4988456"/>
            <a:ext cx="0" cy="76822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A529E5-7D96-B2CB-AFC6-B3EE6EF58DF9}"/>
              </a:ext>
            </a:extLst>
          </p:cNvPr>
          <p:cNvSpPr txBox="1"/>
          <p:nvPr/>
        </p:nvSpPr>
        <p:spPr>
          <a:xfrm>
            <a:off x="3276047" y="4914759"/>
            <a:ext cx="110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7BFAF1A5-BE05-3F09-D9EF-7DC0C194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438" y="4398289"/>
            <a:ext cx="590167" cy="590167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AC8C0B-233E-74C7-A70D-047600A9D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355" y="3819400"/>
            <a:ext cx="578889" cy="57888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6F70FB07-1E67-F304-3A2E-4484F54A1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489" y="3906360"/>
            <a:ext cx="459116" cy="459116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6A10E07E-7B99-92F2-D832-DBB68ADA4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385" y="4301136"/>
            <a:ext cx="487325" cy="487325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F9C81A28-5E08-02C8-6458-D80CC8BAB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1486" y="3616914"/>
            <a:ext cx="578889" cy="57888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C82D1BEF-B9C7-166E-311A-F784814E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714" y="1964557"/>
            <a:ext cx="578889" cy="578889"/>
          </a:xfrm>
          <a:prstGeom prst="rect">
            <a:avLst/>
          </a:prstGeom>
        </p:spPr>
      </p:pic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E75F4D0C-F4CA-B321-8F44-77387CBB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0299" y="5187397"/>
            <a:ext cx="485715" cy="4857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DF189E-BC22-7539-A1CE-EBB5FCC2ADD7}"/>
              </a:ext>
            </a:extLst>
          </p:cNvPr>
          <p:cNvSpPr txBox="1"/>
          <p:nvPr/>
        </p:nvSpPr>
        <p:spPr>
          <a:xfrm>
            <a:off x="9160931" y="5211447"/>
            <a:ext cx="1395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33E29DCB-8CB0-8566-DE7D-C7CD5AACD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0298" y="5806059"/>
            <a:ext cx="485716" cy="485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B33A9C-1559-9FCE-9097-ED53C92ACADB}"/>
              </a:ext>
            </a:extLst>
          </p:cNvPr>
          <p:cNvSpPr txBox="1"/>
          <p:nvPr/>
        </p:nvSpPr>
        <p:spPr>
          <a:xfrm>
            <a:off x="9209646" y="5799227"/>
            <a:ext cx="169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VM effected during the attack progress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A7E0F-0A47-14C0-4A29-C713B75F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196" y="5737929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E3A29-26AE-EA3F-7A39-3DDE267A4DBE}"/>
              </a:ext>
            </a:extLst>
          </p:cNvPr>
          <p:cNvCxnSpPr>
            <a:cxnSpLocks/>
          </p:cNvCxnSpPr>
          <p:nvPr/>
        </p:nvCxnSpPr>
        <p:spPr>
          <a:xfrm flipV="1">
            <a:off x="4607605" y="4767209"/>
            <a:ext cx="231899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555376-1CD1-93E8-F897-DAC0D62CDA8C}"/>
              </a:ext>
            </a:extLst>
          </p:cNvPr>
          <p:cNvCxnSpPr>
            <a:cxnSpLocks/>
          </p:cNvCxnSpPr>
          <p:nvPr/>
        </p:nvCxnSpPr>
        <p:spPr>
          <a:xfrm flipV="1">
            <a:off x="6992753" y="4227387"/>
            <a:ext cx="0" cy="53982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82B234-A65D-6984-6E37-93D1C6603CB3}"/>
              </a:ext>
            </a:extLst>
          </p:cNvPr>
          <p:cNvCxnSpPr>
            <a:cxnSpLocks/>
          </p:cNvCxnSpPr>
          <p:nvPr/>
        </p:nvCxnSpPr>
        <p:spPr>
          <a:xfrm flipH="1">
            <a:off x="3002048" y="3906359"/>
            <a:ext cx="101539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C774E9-012B-B76E-A377-1B5B943A1374}"/>
              </a:ext>
            </a:extLst>
          </p:cNvPr>
          <p:cNvCxnSpPr>
            <a:cxnSpLocks/>
          </p:cNvCxnSpPr>
          <p:nvPr/>
        </p:nvCxnSpPr>
        <p:spPr>
          <a:xfrm>
            <a:off x="1211115" y="4069927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DC97D8-CEBE-B2A3-6D4F-B347C8037BE4}"/>
              </a:ext>
            </a:extLst>
          </p:cNvPr>
          <p:cNvCxnSpPr>
            <a:cxnSpLocks/>
          </p:cNvCxnSpPr>
          <p:nvPr/>
        </p:nvCxnSpPr>
        <p:spPr>
          <a:xfrm>
            <a:off x="1419659" y="4662230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0A7B83-1826-BC02-A6B6-B3C3A3A6F971}"/>
              </a:ext>
            </a:extLst>
          </p:cNvPr>
          <p:cNvCxnSpPr>
            <a:cxnSpLocks/>
          </p:cNvCxnSpPr>
          <p:nvPr/>
        </p:nvCxnSpPr>
        <p:spPr>
          <a:xfrm>
            <a:off x="1445869" y="4872187"/>
            <a:ext cx="183017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A2C5A0-E859-3A23-F420-CAC89EBAA47A}"/>
              </a:ext>
            </a:extLst>
          </p:cNvPr>
          <p:cNvCxnSpPr>
            <a:cxnSpLocks/>
          </p:cNvCxnSpPr>
          <p:nvPr/>
        </p:nvCxnSpPr>
        <p:spPr>
          <a:xfrm flipV="1">
            <a:off x="3276047" y="1723437"/>
            <a:ext cx="0" cy="306502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7F0E4-79BC-15DB-B4DD-AA0B44C51124}"/>
              </a:ext>
            </a:extLst>
          </p:cNvPr>
          <p:cNvCxnSpPr>
            <a:cxnSpLocks/>
          </p:cNvCxnSpPr>
          <p:nvPr/>
        </p:nvCxnSpPr>
        <p:spPr>
          <a:xfrm flipH="1">
            <a:off x="2965004" y="1695862"/>
            <a:ext cx="3110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A6E8FD-9D00-F524-4E76-A9A3A243336F}"/>
              </a:ext>
            </a:extLst>
          </p:cNvPr>
          <p:cNvCxnSpPr>
            <a:cxnSpLocks/>
          </p:cNvCxnSpPr>
          <p:nvPr/>
        </p:nvCxnSpPr>
        <p:spPr>
          <a:xfrm>
            <a:off x="6333060" y="6030059"/>
            <a:ext cx="5935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9F2A7A-4E15-BB48-5E44-DAE127FD1740}"/>
              </a:ext>
            </a:extLst>
          </p:cNvPr>
          <p:cNvSpPr txBox="1"/>
          <p:nvPr/>
        </p:nvSpPr>
        <p:spPr>
          <a:xfrm>
            <a:off x="6992753" y="5910417"/>
            <a:ext cx="1395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Data Flow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4B162E-A1C6-7A13-87FC-1A0CF4EAB6FE}"/>
              </a:ext>
            </a:extLst>
          </p:cNvPr>
          <p:cNvCxnSpPr>
            <a:cxnSpLocks/>
          </p:cNvCxnSpPr>
          <p:nvPr/>
        </p:nvCxnSpPr>
        <p:spPr>
          <a:xfrm flipH="1">
            <a:off x="4568453" y="3906359"/>
            <a:ext cx="19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E2912D-D956-6015-1BA1-9593DD37DBD8}"/>
              </a:ext>
            </a:extLst>
          </p:cNvPr>
          <p:cNvSpPr/>
          <p:nvPr/>
        </p:nvSpPr>
        <p:spPr>
          <a:xfrm>
            <a:off x="585794" y="1890333"/>
            <a:ext cx="1130711" cy="5760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System Introduction</a:t>
            </a:r>
            <a:endParaRPr lang="en-SG" sz="12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6A2766-D704-3C06-264D-DDC4EB6EF5BB}"/>
              </a:ext>
            </a:extLst>
          </p:cNvPr>
          <p:cNvSpPr/>
          <p:nvPr/>
        </p:nvSpPr>
        <p:spPr>
          <a:xfrm>
            <a:off x="1770159" y="2023731"/>
            <a:ext cx="265176" cy="2391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CA6B9B-B63D-1BB1-0F57-1C25BCCB4F40}"/>
              </a:ext>
            </a:extLst>
          </p:cNvPr>
          <p:cNvSpPr/>
          <p:nvPr/>
        </p:nvSpPr>
        <p:spPr>
          <a:xfrm>
            <a:off x="2099999" y="1890333"/>
            <a:ext cx="1130711" cy="576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Background knowledge </a:t>
            </a:r>
            <a:endParaRPr lang="en-SG" sz="1200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925369-A3DB-CBDE-64BD-E68E0B62A2AD}"/>
              </a:ext>
            </a:extLst>
          </p:cNvPr>
          <p:cNvSpPr/>
          <p:nvPr/>
        </p:nvSpPr>
        <p:spPr>
          <a:xfrm rot="19188392">
            <a:off x="3293006" y="1727245"/>
            <a:ext cx="265176" cy="23915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895092-D2A0-9FDC-16D0-5BB1FFAEF0B8}"/>
              </a:ext>
            </a:extLst>
          </p:cNvPr>
          <p:cNvSpPr/>
          <p:nvPr/>
        </p:nvSpPr>
        <p:spPr>
          <a:xfrm>
            <a:off x="3689076" y="1476210"/>
            <a:ext cx="1130711" cy="57607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Vulnerability Introduction </a:t>
            </a:r>
            <a:endParaRPr lang="en-SG" sz="12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F08C941-011A-6E9C-BE5F-019FEAF4FEC5}"/>
              </a:ext>
            </a:extLst>
          </p:cNvPr>
          <p:cNvSpPr/>
          <p:nvPr/>
        </p:nvSpPr>
        <p:spPr>
          <a:xfrm rot="1948786">
            <a:off x="3308552" y="2428436"/>
            <a:ext cx="265176" cy="23915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0E68D-E2FF-36E0-EB67-525C0B8E93DC}"/>
              </a:ext>
            </a:extLst>
          </p:cNvPr>
          <p:cNvSpPr/>
          <p:nvPr/>
        </p:nvSpPr>
        <p:spPr>
          <a:xfrm>
            <a:off x="3682361" y="2401832"/>
            <a:ext cx="1216635" cy="57607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Attack Vector Introduction </a:t>
            </a:r>
            <a:endParaRPr lang="en-SG" sz="12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627963-739F-5830-F0F8-9AFDE543A2BB}"/>
              </a:ext>
            </a:extLst>
          </p:cNvPr>
          <p:cNvSpPr/>
          <p:nvPr/>
        </p:nvSpPr>
        <p:spPr>
          <a:xfrm rot="1818275">
            <a:off x="4978403" y="2015795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BB8F0D-6DC9-BF64-7027-C09F04FE43D4}"/>
              </a:ext>
            </a:extLst>
          </p:cNvPr>
          <p:cNvSpPr/>
          <p:nvPr/>
        </p:nvSpPr>
        <p:spPr>
          <a:xfrm rot="19840491">
            <a:off x="5011587" y="2634647"/>
            <a:ext cx="265176" cy="23915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9E1D2F-4D0B-0D71-5650-53C83F88137F}"/>
              </a:ext>
            </a:extLst>
          </p:cNvPr>
          <p:cNvSpPr/>
          <p:nvPr/>
        </p:nvSpPr>
        <p:spPr>
          <a:xfrm>
            <a:off x="5313093" y="2101083"/>
            <a:ext cx="1130711" cy="576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Attack Demo</a:t>
            </a:r>
            <a:endParaRPr lang="en-SG" sz="12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7855F4-D2C6-58AA-7CB6-4622331F4EA9}"/>
              </a:ext>
            </a:extLst>
          </p:cNvPr>
          <p:cNvSpPr/>
          <p:nvPr/>
        </p:nvSpPr>
        <p:spPr>
          <a:xfrm>
            <a:off x="6508326" y="2245129"/>
            <a:ext cx="265176" cy="23915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A84CB9-E26E-0309-1FB4-69BBF7CA5B13}"/>
              </a:ext>
            </a:extLst>
          </p:cNvPr>
          <p:cNvSpPr/>
          <p:nvPr/>
        </p:nvSpPr>
        <p:spPr>
          <a:xfrm>
            <a:off x="6909398" y="2095888"/>
            <a:ext cx="1130711" cy="5760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Attack Path analysis </a:t>
            </a:r>
            <a:endParaRPr lang="en-SG" sz="1200" b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F0A3F9F-D823-C56D-853A-4DE9FA322657}"/>
              </a:ext>
            </a:extLst>
          </p:cNvPr>
          <p:cNvSpPr/>
          <p:nvPr/>
        </p:nvSpPr>
        <p:spPr>
          <a:xfrm rot="16200000">
            <a:off x="7306691" y="1745509"/>
            <a:ext cx="265176" cy="239154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B20F6D-7CAF-C6AD-2625-9D1C7DB248B3}"/>
              </a:ext>
            </a:extLst>
          </p:cNvPr>
          <p:cNvSpPr/>
          <p:nvPr/>
        </p:nvSpPr>
        <p:spPr>
          <a:xfrm>
            <a:off x="6759412" y="1039585"/>
            <a:ext cx="1564720" cy="57607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b="1" dirty="0"/>
              <a:t>Defense strategies Implement </a:t>
            </a:r>
            <a:endParaRPr lang="en-SG" sz="12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461E0B2-8E54-674D-8611-3249FC4FBBF6}"/>
              </a:ext>
            </a:extLst>
          </p:cNvPr>
          <p:cNvSpPr/>
          <p:nvPr/>
        </p:nvSpPr>
        <p:spPr>
          <a:xfrm rot="19731344">
            <a:off x="4888605" y="1277199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E2F316-3B54-5A90-2117-69711C1E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78" y="1002822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9DD587-E9E6-EA99-D557-EBC3886E7332}"/>
              </a:ext>
            </a:extLst>
          </p:cNvPr>
          <p:cNvSpPr/>
          <p:nvPr/>
        </p:nvSpPr>
        <p:spPr>
          <a:xfrm>
            <a:off x="6418893" y="1182572"/>
            <a:ext cx="265176" cy="239154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3E2F75-BC82-74F6-2FCD-74A0EEE22A60}"/>
              </a:ext>
            </a:extLst>
          </p:cNvPr>
          <p:cNvSpPr/>
          <p:nvPr/>
        </p:nvSpPr>
        <p:spPr>
          <a:xfrm>
            <a:off x="8139695" y="2276710"/>
            <a:ext cx="265176" cy="23915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C2EFA3-D0AF-8908-6F32-469384A0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24" y="2090968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F9416-9D96-E0BD-812E-E834A3BED097}"/>
              </a:ext>
            </a:extLst>
          </p:cNvPr>
          <p:cNvSpPr txBox="1"/>
          <p:nvPr/>
        </p:nvSpPr>
        <p:spPr>
          <a:xfrm>
            <a:off x="5055284" y="438651"/>
            <a:ext cx="3187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Matching to MITRE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400" dirty="0"/>
              <a:t>ommon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400" dirty="0"/>
              <a:t>eakness </a:t>
            </a:r>
            <a:r>
              <a:rPr lang="en-US" sz="1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1400" dirty="0"/>
              <a:t>numeration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FF126-EDD6-EB72-4E32-F75F2F4156D8}"/>
              </a:ext>
            </a:extLst>
          </p:cNvPr>
          <p:cNvSpPr txBox="1"/>
          <p:nvPr/>
        </p:nvSpPr>
        <p:spPr>
          <a:xfrm>
            <a:off x="7967074" y="2731110"/>
            <a:ext cx="300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Mapping to MITRE</a:t>
            </a:r>
            <a:r>
              <a:rPr lang="en-US" sz="1400" b="1" dirty="0"/>
              <a:t> </a:t>
            </a:r>
          </a:p>
          <a:p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1400" dirty="0"/>
              <a:t>dversarial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400" dirty="0"/>
              <a:t>actics,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sz="1400" dirty="0"/>
              <a:t>echniques, </a:t>
            </a:r>
          </a:p>
          <a:p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sz="1400" dirty="0" err="1"/>
              <a:t>nd</a:t>
            </a:r>
            <a:r>
              <a:rPr lang="en-US" sz="1400" dirty="0"/>
              <a:t>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1400" dirty="0"/>
              <a:t>ommon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sz="1400" dirty="0"/>
              <a:t>nowledge</a:t>
            </a:r>
            <a:endParaRPr lang="en-SG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E3576-C525-D617-82D4-576446F2CA54}"/>
              </a:ext>
            </a:extLst>
          </p:cNvPr>
          <p:cNvSpPr txBox="1"/>
          <p:nvPr/>
        </p:nvSpPr>
        <p:spPr>
          <a:xfrm>
            <a:off x="585794" y="530984"/>
            <a:ext cx="201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Case Study Flow </a:t>
            </a:r>
          </a:p>
        </p:txBody>
      </p:sp>
    </p:spTree>
    <p:extLst>
      <p:ext uri="{BB962C8B-B14F-4D97-AF65-F5344CB8AC3E}">
        <p14:creationId xmlns:p14="http://schemas.microsoft.com/office/powerpoint/2010/main" val="171997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347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2025-01-07T09:13:51Z</dcterms:created>
  <dcterms:modified xsi:type="dcterms:W3CDTF">2025-01-08T08:38:36Z</dcterms:modified>
</cp:coreProperties>
</file>