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F9B4-F712-1CCF-E375-CD040C294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95016-3201-36CE-2E37-DCB0A6848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60934-3A8B-CE38-D6E8-BC66B23D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E3E1F-D5E9-A4EF-409D-8C37363D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AF62-7DE5-D63D-A536-73875426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01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A140-CB54-D601-2996-FAAE7564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3ECF-6A13-0E75-44A3-3C333F5D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310C-2535-16CE-D9EC-0EC7CD36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781A-58DF-A593-DAC0-835927DB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1379-9FC5-A0D2-DCA9-38186083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1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8DAA7-4E8F-58BC-2C46-7B9007BD9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13914-D7C7-E9CA-39E9-8A17E374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BCA5-7F00-3DFA-A85A-013813D3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3188-58D0-3CAA-4704-CDE0BEC8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31E7-03D0-9DF7-B623-E2E53E09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9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07B5-4C65-3EE5-4B67-3C71E8CF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861E-C8F0-457A-566F-76D794E8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3512-7B78-2D00-99FC-D7B43A4A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3104-CA84-E963-BAE1-DF460717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0F55-B493-BC9C-7018-36581333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565E-F062-3D99-41F5-9B9531AF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E2EEE-27BA-833C-166D-C72C8A8F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8AC6-C8D5-5572-EE9B-4F10DCE4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CB36-E578-E011-8F8D-36A55278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739E-FC21-AF28-B40D-E5FE95C9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75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1CAB-697E-4E31-7944-F99F8A91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0615-8545-4906-36AC-18AF64558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A07C0-736D-70CB-94DA-07CD308EB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5304D-EB6F-F567-721D-DD8BD1D7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9917D-568D-9179-2188-EC8426CB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3388D-F541-DBFF-609A-0A7AB567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62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5C04-7EBF-76DF-5B8A-15532270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7FE4-040B-97D4-4112-3C29F794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9E79A-8AD7-641A-09F3-43E9BB6E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873E6-3249-2A76-2705-42803A6EE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D9B5F-16B2-8A72-0DA5-ED2FB559F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81110-13CF-F6D5-FB68-2DCC793F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2360E-C8FD-68AA-3CBA-71947DAE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7A4F9-A0B0-7A14-9AFE-7D93BF11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78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D93-261F-C5D0-8BC5-AD61C077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5B737-8942-1E7E-8794-5EC9545A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71A12-F610-07BB-9B4F-DDA7BCF0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0C1E1-1C8E-7295-1563-D04A2C07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86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C712F-BD5A-AD71-978D-A59974F3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8EAD1-729B-9883-FCC4-16917BDE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28C0A-6DDC-6E40-5BB5-B666240B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8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2C0A-2E6C-33DB-DA71-CD78E981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ACB8-255D-A7BC-4922-6D4810C2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E2A3-C3F2-F6B9-3113-214B5C6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403F-F06F-13A0-5D10-AF5C7F9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E549B-0118-6C2C-6583-16FDDDA5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D428A-4EE0-33C5-6ACB-02C28F6D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03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1B4B-06BC-38D2-14AD-83F195C3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12794-3011-F72D-301F-C10F0B261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7A7CA-DC1A-3140-9D02-9BBD94C3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9121D-BB98-3DF5-B4B9-6BA3173D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AF032-2E1C-1DEC-9597-31D527C8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22E6-90F9-5425-B7B5-89ED2CBD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16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F5D73-2078-6F52-C774-02C0B7FA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D3BF2-1BC2-CD76-E53A-74551EAB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C459A-DC75-919A-06BA-463FE5621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2B68-924E-5A5E-6263-B9DE4D0B0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D809-0BCB-E6A7-ED2B-852BA0E63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21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sv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1DEA7FE-6F35-F44E-9FF5-41EE1049B257}"/>
              </a:ext>
            </a:extLst>
          </p:cNvPr>
          <p:cNvSpPr/>
          <p:nvPr/>
        </p:nvSpPr>
        <p:spPr>
          <a:xfrm>
            <a:off x="3995928" y="1490472"/>
            <a:ext cx="6144768" cy="3922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1E1B28-1192-B9FD-3C08-1AA984C315B5}"/>
              </a:ext>
            </a:extLst>
          </p:cNvPr>
          <p:cNvSpPr/>
          <p:nvPr/>
        </p:nvSpPr>
        <p:spPr>
          <a:xfrm>
            <a:off x="4420312" y="3758886"/>
            <a:ext cx="4379976" cy="1334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DeepSeek Logo and symbol, meaning ...">
            <a:extLst>
              <a:ext uri="{FF2B5EF4-FFF2-40B4-BE49-F238E27FC236}">
                <a16:creationId xmlns:a16="http://schemas.microsoft.com/office/drawing/2014/main" id="{2A910E59-A283-E0CD-8BAD-CE4EA0CA4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4588630" y="4099872"/>
            <a:ext cx="2234452" cy="78668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bed Text | Nomic Atlas Documentation">
            <a:extLst>
              <a:ext uri="{FF2B5EF4-FFF2-40B4-BE49-F238E27FC236}">
                <a16:creationId xmlns:a16="http://schemas.microsoft.com/office/drawing/2014/main" id="{FDB66E18-DF98-3FEC-FE3C-BAD36B710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434" y="4078425"/>
            <a:ext cx="1112648" cy="78668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CB67419E-BD82-9244-FD1F-0BD24831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83" y="3166055"/>
            <a:ext cx="1903917" cy="65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ythingLLM - Open Source &amp; Private ChatGPT for PDF Docs?">
            <a:extLst>
              <a:ext uri="{FF2B5EF4-FFF2-40B4-BE49-F238E27FC236}">
                <a16:creationId xmlns:a16="http://schemas.microsoft.com/office/drawing/2014/main" id="{4458CDBC-68F9-5512-2E37-DA6F68729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43" y="1852983"/>
            <a:ext cx="2284686" cy="128647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C91B8-8003-6845-DF9E-F46D583EC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655" y="1904006"/>
            <a:ext cx="336995" cy="3893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98D2F2-A8EB-1807-257E-474ABC7C2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655" y="2397077"/>
            <a:ext cx="340677" cy="389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A17EC-E212-FC11-614E-740CD988C3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5854" y="2414847"/>
            <a:ext cx="382456" cy="403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EBD9EB-2875-4D0C-1465-F15EE2E525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2234" y="1889500"/>
            <a:ext cx="519772" cy="330507"/>
          </a:xfrm>
          <a:prstGeom prst="rect">
            <a:avLst/>
          </a:prstGeom>
        </p:spPr>
      </p:pic>
      <p:pic>
        <p:nvPicPr>
          <p:cNvPr id="11" name="Picture 2" descr="Json file - Free ui icons">
            <a:extLst>
              <a:ext uri="{FF2B5EF4-FFF2-40B4-BE49-F238E27FC236}">
                <a16:creationId xmlns:a16="http://schemas.microsoft.com/office/drawing/2014/main" id="{5503BA7D-88EA-6391-9F33-F8C0DED19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062" y="1904006"/>
            <a:ext cx="455312" cy="4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63111-5B0A-C006-1675-6D402E2F9B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12898" y="2414847"/>
            <a:ext cx="431471" cy="337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FD9356-6FC2-99A9-D9CD-1C053D4E98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9950" y="2339026"/>
            <a:ext cx="340677" cy="4445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28887F-5349-D95B-F4C4-E8B01FDA5F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78841" y="1869792"/>
            <a:ext cx="417675" cy="4235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D0912C-0FF8-DE75-1658-EE4EF55CFCFB}"/>
              </a:ext>
            </a:extLst>
          </p:cNvPr>
          <p:cNvSpPr/>
          <p:nvPr/>
        </p:nvSpPr>
        <p:spPr>
          <a:xfrm>
            <a:off x="7580832" y="1777623"/>
            <a:ext cx="2069211" cy="1130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3D2A8-4F1B-A5A2-2398-DAB13C537C6E}"/>
              </a:ext>
            </a:extLst>
          </p:cNvPr>
          <p:cNvSpPr txBox="1"/>
          <p:nvPr/>
        </p:nvSpPr>
        <p:spPr>
          <a:xfrm>
            <a:off x="7439858" y="2935223"/>
            <a:ext cx="249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Private data or data not included in pre-training knowledge</a:t>
            </a:r>
            <a:endParaRPr lang="en-SG" sz="1200" b="1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1718086-E582-7F4C-7949-F5728910440E}"/>
              </a:ext>
            </a:extLst>
          </p:cNvPr>
          <p:cNvSpPr/>
          <p:nvPr/>
        </p:nvSpPr>
        <p:spPr>
          <a:xfrm rot="5400000">
            <a:off x="7009537" y="2308970"/>
            <a:ext cx="181762" cy="6762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848BF-E6DD-5DBF-A79D-8A67464A96C9}"/>
              </a:ext>
            </a:extLst>
          </p:cNvPr>
          <p:cNvSpPr txBox="1"/>
          <p:nvPr/>
        </p:nvSpPr>
        <p:spPr>
          <a:xfrm>
            <a:off x="6736758" y="2137848"/>
            <a:ext cx="1069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Embed</a:t>
            </a:r>
            <a:endParaRPr lang="en-SG" sz="1200" b="1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42D33A5-552A-7D55-DB28-4D7021C388D7}"/>
              </a:ext>
            </a:extLst>
          </p:cNvPr>
          <p:cNvSpPr/>
          <p:nvPr/>
        </p:nvSpPr>
        <p:spPr>
          <a:xfrm>
            <a:off x="5524646" y="3166055"/>
            <a:ext cx="181210" cy="230833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8B344-536E-B2AF-A91D-EEDBAC0140BA}"/>
              </a:ext>
            </a:extLst>
          </p:cNvPr>
          <p:cNvSpPr txBox="1"/>
          <p:nvPr/>
        </p:nvSpPr>
        <p:spPr>
          <a:xfrm>
            <a:off x="1519563" y="3945983"/>
            <a:ext cx="66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F264C4-441B-2287-9028-B660F58AB3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72" y="1930213"/>
            <a:ext cx="2196795" cy="16916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8194E910-6A80-AE9B-197F-C859498FD8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55446" y="3394842"/>
            <a:ext cx="683583" cy="683583"/>
          </a:xfrm>
          <a:prstGeom prst="rect">
            <a:avLst/>
          </a:prstGeom>
        </p:spPr>
      </p:pic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D6BF1EEF-C9AD-BB21-5EBF-60F4EAC7F830}"/>
              </a:ext>
            </a:extLst>
          </p:cNvPr>
          <p:cNvSpPr/>
          <p:nvPr/>
        </p:nvSpPr>
        <p:spPr>
          <a:xfrm>
            <a:off x="3739896" y="2414847"/>
            <a:ext cx="530073" cy="14138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BEE4B-480B-B6CA-2B2B-E1312FD96E97}"/>
              </a:ext>
            </a:extLst>
          </p:cNvPr>
          <p:cNvSpPr txBox="1"/>
          <p:nvPr/>
        </p:nvSpPr>
        <p:spPr>
          <a:xfrm>
            <a:off x="1400935" y="1597061"/>
            <a:ext cx="200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Anything LLM Chat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A13333-2D8D-7C2B-34BA-771A1B689A1A}"/>
              </a:ext>
            </a:extLst>
          </p:cNvPr>
          <p:cNvSpPr txBox="1"/>
          <p:nvPr/>
        </p:nvSpPr>
        <p:spPr>
          <a:xfrm>
            <a:off x="3995928" y="1439069"/>
            <a:ext cx="200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Local PC/Server</a:t>
            </a:r>
            <a:endParaRPr lang="en-SG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21A4A5-0276-8232-B8F0-3FBAA224251B}"/>
              </a:ext>
            </a:extLst>
          </p:cNvPr>
          <p:cNvSpPr txBox="1"/>
          <p:nvPr/>
        </p:nvSpPr>
        <p:spPr>
          <a:xfrm>
            <a:off x="1455446" y="893558"/>
            <a:ext cx="8685249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Deploying DeepSeek-R1 Locally with a Custom RAG Knowledge Base</a:t>
            </a:r>
            <a:endParaRPr lang="en-SG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1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A96F26D2-A1AC-C2DA-BF70-AEA73D32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895" y="1580918"/>
            <a:ext cx="667512" cy="6675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7BA653-8522-2CF4-E59D-12386794AE85}"/>
              </a:ext>
            </a:extLst>
          </p:cNvPr>
          <p:cNvSpPr/>
          <p:nvPr/>
        </p:nvSpPr>
        <p:spPr>
          <a:xfrm>
            <a:off x="4951475" y="1631210"/>
            <a:ext cx="731520" cy="5669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LLM</a:t>
            </a:r>
            <a:endParaRPr lang="en-SG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15AFD3-B77E-B9F9-ECEE-6E493E3FB052}"/>
              </a:ext>
            </a:extLst>
          </p:cNvPr>
          <p:cNvCxnSpPr>
            <a:cxnSpLocks/>
          </p:cNvCxnSpPr>
          <p:nvPr/>
        </p:nvCxnSpPr>
        <p:spPr>
          <a:xfrm>
            <a:off x="2189987" y="1818662"/>
            <a:ext cx="2624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F8986C-462E-6583-8479-31ECF35895FB}"/>
              </a:ext>
            </a:extLst>
          </p:cNvPr>
          <p:cNvSpPr txBox="1"/>
          <p:nvPr/>
        </p:nvSpPr>
        <p:spPr>
          <a:xfrm>
            <a:off x="1522475" y="2198138"/>
            <a:ext cx="66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4E853-B90D-B712-46AF-4F7F19EB2A52}"/>
              </a:ext>
            </a:extLst>
          </p:cNvPr>
          <p:cNvSpPr txBox="1"/>
          <p:nvPr/>
        </p:nvSpPr>
        <p:spPr>
          <a:xfrm>
            <a:off x="4700015" y="2224843"/>
            <a:ext cx="169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Pre-Trained LLM</a:t>
            </a:r>
            <a:endParaRPr lang="en-SG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91626-B228-B81B-599E-7308C5EF77CF}"/>
              </a:ext>
            </a:extLst>
          </p:cNvPr>
          <p:cNvSpPr txBox="1"/>
          <p:nvPr/>
        </p:nvSpPr>
        <p:spPr>
          <a:xfrm>
            <a:off x="2121407" y="1494175"/>
            <a:ext cx="145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 a question </a:t>
            </a:r>
            <a:endParaRPr lang="en-SG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58EB11-483B-ADE2-CA97-7526E844936D}"/>
              </a:ext>
            </a:extLst>
          </p:cNvPr>
          <p:cNvCxnSpPr>
            <a:cxnSpLocks/>
          </p:cNvCxnSpPr>
          <p:nvPr/>
        </p:nvCxnSpPr>
        <p:spPr>
          <a:xfrm flipH="1">
            <a:off x="2189987" y="2108222"/>
            <a:ext cx="2510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DB07D3-CC40-A9DE-AECB-D1FABF0F9E18}"/>
              </a:ext>
            </a:extLst>
          </p:cNvPr>
          <p:cNvSpPr txBox="1"/>
          <p:nvPr/>
        </p:nvSpPr>
        <p:spPr>
          <a:xfrm>
            <a:off x="2258567" y="2091511"/>
            <a:ext cx="254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General Answer based on pre-trained knowledge (No RAG answer)</a:t>
            </a:r>
            <a:endParaRPr lang="en-SG" sz="1200" dirty="0"/>
          </a:p>
        </p:txBody>
      </p: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12962A3A-32B1-4E70-3CB6-F42CF8E03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756" y="3478038"/>
            <a:ext cx="667512" cy="667512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232880-F4AC-5029-F011-1AF9DA51FC75}"/>
              </a:ext>
            </a:extLst>
          </p:cNvPr>
          <p:cNvSpPr/>
          <p:nvPr/>
        </p:nvSpPr>
        <p:spPr>
          <a:xfrm>
            <a:off x="4219955" y="4585914"/>
            <a:ext cx="731520" cy="5669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LLM</a:t>
            </a:r>
            <a:endParaRPr lang="en-SG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AC9DD7-88A2-A731-B1C9-4E934F2F2CCF}"/>
              </a:ext>
            </a:extLst>
          </p:cNvPr>
          <p:cNvCxnSpPr>
            <a:cxnSpLocks/>
          </p:cNvCxnSpPr>
          <p:nvPr/>
        </p:nvCxnSpPr>
        <p:spPr>
          <a:xfrm>
            <a:off x="2212848" y="3715782"/>
            <a:ext cx="1924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A8171-8C87-A05B-2D6E-B60CFAADD810}"/>
              </a:ext>
            </a:extLst>
          </p:cNvPr>
          <p:cNvSpPr txBox="1"/>
          <p:nvPr/>
        </p:nvSpPr>
        <p:spPr>
          <a:xfrm>
            <a:off x="1545336" y="4095258"/>
            <a:ext cx="66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D4645-783A-B095-B97B-29FFF9CFD0CA}"/>
              </a:ext>
            </a:extLst>
          </p:cNvPr>
          <p:cNvSpPr txBox="1"/>
          <p:nvPr/>
        </p:nvSpPr>
        <p:spPr>
          <a:xfrm>
            <a:off x="4941662" y="4804187"/>
            <a:ext cx="169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Pre-Trained LLM</a:t>
            </a:r>
            <a:endParaRPr lang="en-SG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0C6CD1-7B18-5082-4F10-66698A90885E}"/>
              </a:ext>
            </a:extLst>
          </p:cNvPr>
          <p:cNvSpPr txBox="1"/>
          <p:nvPr/>
        </p:nvSpPr>
        <p:spPr>
          <a:xfrm>
            <a:off x="2144268" y="3391295"/>
            <a:ext cx="145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 a question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B01358-812A-51C5-3ED8-E58E3487712C}"/>
              </a:ext>
            </a:extLst>
          </p:cNvPr>
          <p:cNvCxnSpPr>
            <a:cxnSpLocks/>
          </p:cNvCxnSpPr>
          <p:nvPr/>
        </p:nvCxnSpPr>
        <p:spPr>
          <a:xfrm>
            <a:off x="4610140" y="4037018"/>
            <a:ext cx="0" cy="424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9197B3-81D1-61AD-3A1A-381023245D88}"/>
              </a:ext>
            </a:extLst>
          </p:cNvPr>
          <p:cNvSpPr txBox="1"/>
          <p:nvPr/>
        </p:nvSpPr>
        <p:spPr>
          <a:xfrm>
            <a:off x="2023488" y="4223047"/>
            <a:ext cx="21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accurate answer based on pre-trained knowledge and </a:t>
            </a:r>
            <a:r>
              <a:rPr lang="en-SG" sz="1200" dirty="0"/>
              <a:t>Retrieved data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18B9F1F-CA8A-BF16-82A2-39685E477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638" y="3456795"/>
            <a:ext cx="336995" cy="3893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0DB6F14-1F7F-EFAB-99E3-EF4FCE2F4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638" y="3949866"/>
            <a:ext cx="340677" cy="38934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A16751E-F431-5600-C3C7-095A0C37C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1837" y="3967636"/>
            <a:ext cx="382456" cy="40385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35A846-91CC-3890-F424-AE145AD79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8217" y="3442289"/>
            <a:ext cx="519772" cy="330507"/>
          </a:xfrm>
          <a:prstGeom prst="rect">
            <a:avLst/>
          </a:prstGeom>
        </p:spPr>
      </p:pic>
      <p:pic>
        <p:nvPicPr>
          <p:cNvPr id="46" name="Picture 2" descr="Json file - Free ui icons">
            <a:extLst>
              <a:ext uri="{FF2B5EF4-FFF2-40B4-BE49-F238E27FC236}">
                <a16:creationId xmlns:a16="http://schemas.microsoft.com/office/drawing/2014/main" id="{504796AF-0CCD-837E-B279-D0BF4F17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045" y="3456795"/>
            <a:ext cx="455312" cy="4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214078C-F507-B465-4A96-F044D757B9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8881" y="3967636"/>
            <a:ext cx="431471" cy="33708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A6273AF-5F29-E969-F1E7-03AA1E587F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5933" y="3891815"/>
            <a:ext cx="340677" cy="4445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5E0DD9F-1207-9601-3983-49C7BA5BBB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4824" y="3422581"/>
            <a:ext cx="417675" cy="42355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BA46393-B49D-C992-28FA-D65A010CFDC8}"/>
              </a:ext>
            </a:extLst>
          </p:cNvPr>
          <p:cNvSpPr/>
          <p:nvPr/>
        </p:nvSpPr>
        <p:spPr>
          <a:xfrm>
            <a:off x="8276815" y="3330412"/>
            <a:ext cx="2069211" cy="1130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42413B-7B7C-BA5B-97A8-9BF4F78BD6B5}"/>
              </a:ext>
            </a:extLst>
          </p:cNvPr>
          <p:cNvSpPr txBox="1"/>
          <p:nvPr/>
        </p:nvSpPr>
        <p:spPr>
          <a:xfrm>
            <a:off x="8135841" y="4488012"/>
            <a:ext cx="249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Private data or data not included in pre-training knowledge</a:t>
            </a:r>
            <a:endParaRPr lang="en-SG" sz="1200" b="1" dirty="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3E1FACB-DB04-9CEB-2080-A5F486C32400}"/>
              </a:ext>
            </a:extLst>
          </p:cNvPr>
          <p:cNvSpPr/>
          <p:nvPr/>
        </p:nvSpPr>
        <p:spPr>
          <a:xfrm rot="5400000">
            <a:off x="7706817" y="3130209"/>
            <a:ext cx="181762" cy="6762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846372-4F05-EE16-925E-B1EA566EEFC8}"/>
              </a:ext>
            </a:extLst>
          </p:cNvPr>
          <p:cNvSpPr txBox="1"/>
          <p:nvPr/>
        </p:nvSpPr>
        <p:spPr>
          <a:xfrm>
            <a:off x="7284665" y="2980449"/>
            <a:ext cx="1069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Embedding</a:t>
            </a:r>
            <a:endParaRPr lang="en-SG" sz="1200" b="1" dirty="0"/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459A0A74-10B3-5922-20C8-A88B7FFE3438}"/>
              </a:ext>
            </a:extLst>
          </p:cNvPr>
          <p:cNvSpPr/>
          <p:nvPr/>
        </p:nvSpPr>
        <p:spPr>
          <a:xfrm>
            <a:off x="6480608" y="3204307"/>
            <a:ext cx="836676" cy="52808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Vector Database</a:t>
            </a:r>
            <a:endParaRPr lang="en-SG" sz="1100" b="1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C160E30-E565-27FC-1C3D-B341EB275426}"/>
              </a:ext>
            </a:extLst>
          </p:cNvPr>
          <p:cNvSpPr/>
          <p:nvPr/>
        </p:nvSpPr>
        <p:spPr>
          <a:xfrm>
            <a:off x="4244380" y="3523436"/>
            <a:ext cx="731520" cy="4101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RAG</a:t>
            </a:r>
            <a:endParaRPr lang="en-SG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10E778-F8A8-F610-BA23-0175F10B06FC}"/>
              </a:ext>
            </a:extLst>
          </p:cNvPr>
          <p:cNvCxnSpPr>
            <a:cxnSpLocks/>
          </p:cNvCxnSpPr>
          <p:nvPr/>
        </p:nvCxnSpPr>
        <p:spPr>
          <a:xfrm>
            <a:off x="5065014" y="3559231"/>
            <a:ext cx="1285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190D2A-A971-18D2-3A49-BE7BE5A24A32}"/>
              </a:ext>
            </a:extLst>
          </p:cNvPr>
          <p:cNvSpPr txBox="1"/>
          <p:nvPr/>
        </p:nvSpPr>
        <p:spPr>
          <a:xfrm>
            <a:off x="4941662" y="3068718"/>
            <a:ext cx="145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Retrieves relevant information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16E80FF-51FA-8780-0EB2-A1D9B959493F}"/>
              </a:ext>
            </a:extLst>
          </p:cNvPr>
          <p:cNvCxnSpPr>
            <a:stCxn id="57" idx="3"/>
          </p:cNvCxnSpPr>
          <p:nvPr/>
        </p:nvCxnSpPr>
        <p:spPr>
          <a:xfrm rot="5400000">
            <a:off x="5893177" y="2927854"/>
            <a:ext cx="201228" cy="18103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38B9BA-1728-2552-E509-5B9ECC47747A}"/>
              </a:ext>
            </a:extLst>
          </p:cNvPr>
          <p:cNvSpPr txBox="1"/>
          <p:nvPr/>
        </p:nvSpPr>
        <p:spPr>
          <a:xfrm>
            <a:off x="5826197" y="3680477"/>
            <a:ext cx="145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retrieved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E8CB74-59B8-9EFD-901C-A0829F84C3E1}"/>
              </a:ext>
            </a:extLst>
          </p:cNvPr>
          <p:cNvSpPr txBox="1"/>
          <p:nvPr/>
        </p:nvSpPr>
        <p:spPr>
          <a:xfrm>
            <a:off x="4654296" y="4182674"/>
            <a:ext cx="251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Original question + Retrieved data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36D07AE-A068-FCD4-AD29-B8381FEE87C3}"/>
              </a:ext>
            </a:extLst>
          </p:cNvPr>
          <p:cNvCxnSpPr>
            <a:cxnSpLocks/>
            <a:stCxn id="26" idx="1"/>
            <a:endCxn id="28" idx="2"/>
          </p:cNvCxnSpPr>
          <p:nvPr/>
        </p:nvCxnSpPr>
        <p:spPr>
          <a:xfrm rot="10800000">
            <a:off x="1879093" y="4403036"/>
            <a:ext cx="2340863" cy="4663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079043B-7060-DE0D-D23B-A908DC7AF8A6}"/>
              </a:ext>
            </a:extLst>
          </p:cNvPr>
          <p:cNvCxnSpPr/>
          <p:nvPr/>
        </p:nvCxnSpPr>
        <p:spPr>
          <a:xfrm>
            <a:off x="1559156" y="2779776"/>
            <a:ext cx="8869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0E9501-72D3-3A09-0CCE-102D57C0C51A}"/>
              </a:ext>
            </a:extLst>
          </p:cNvPr>
          <p:cNvSpPr txBox="1"/>
          <p:nvPr/>
        </p:nvSpPr>
        <p:spPr>
          <a:xfrm>
            <a:off x="1414069" y="2864132"/>
            <a:ext cx="4124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LLM with RAG Question-Answer Flow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A27CB4-D9D0-3A39-FDD8-BE53C1DBB6A9}"/>
              </a:ext>
            </a:extLst>
          </p:cNvPr>
          <p:cNvSpPr txBox="1"/>
          <p:nvPr/>
        </p:nvSpPr>
        <p:spPr>
          <a:xfrm>
            <a:off x="1382546" y="1187222"/>
            <a:ext cx="4124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Normal AI LLM Question-Answer Flow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39BA94C-DCBB-B8D3-C09B-88E908EAD9EE}"/>
              </a:ext>
            </a:extLst>
          </p:cNvPr>
          <p:cNvSpPr/>
          <p:nvPr/>
        </p:nvSpPr>
        <p:spPr>
          <a:xfrm>
            <a:off x="2064497" y="17143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E41A126-C778-B49A-7DEA-E0A30CBBA37A}"/>
              </a:ext>
            </a:extLst>
          </p:cNvPr>
          <p:cNvSpPr/>
          <p:nvPr/>
        </p:nvSpPr>
        <p:spPr>
          <a:xfrm>
            <a:off x="4600694" y="197612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84A3A4-C4C4-37BE-6B80-F2EDB9DD4C64}"/>
              </a:ext>
            </a:extLst>
          </p:cNvPr>
          <p:cNvSpPr/>
          <p:nvPr/>
        </p:nvSpPr>
        <p:spPr>
          <a:xfrm>
            <a:off x="2116083" y="366829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1454630-26F0-1EA1-0811-958E09B0827C}"/>
              </a:ext>
            </a:extLst>
          </p:cNvPr>
          <p:cNvSpPr/>
          <p:nvPr/>
        </p:nvSpPr>
        <p:spPr>
          <a:xfrm>
            <a:off x="5935431" y="340566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FE13F4A-73F2-FEBB-C5AC-81E0AB5540FA}"/>
              </a:ext>
            </a:extLst>
          </p:cNvPr>
          <p:cNvSpPr/>
          <p:nvPr/>
        </p:nvSpPr>
        <p:spPr>
          <a:xfrm>
            <a:off x="5379203" y="382289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30C29A4-F924-B12B-A964-670BE42608AF}"/>
              </a:ext>
            </a:extLst>
          </p:cNvPr>
          <p:cNvSpPr/>
          <p:nvPr/>
        </p:nvSpPr>
        <p:spPr>
          <a:xfrm>
            <a:off x="4510819" y="400704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E117244-E5D5-DAFB-9205-3AA8B89D56CC}"/>
              </a:ext>
            </a:extLst>
          </p:cNvPr>
          <p:cNvSpPr/>
          <p:nvPr/>
        </p:nvSpPr>
        <p:spPr>
          <a:xfrm>
            <a:off x="3330309" y="478304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1E512F-56A1-0593-5871-FF4B9541A803}"/>
              </a:ext>
            </a:extLst>
          </p:cNvPr>
          <p:cNvSpPr txBox="1"/>
          <p:nvPr/>
        </p:nvSpPr>
        <p:spPr>
          <a:xfrm>
            <a:off x="6637874" y="1288220"/>
            <a:ext cx="3790552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SG" b="1" dirty="0"/>
              <a:t>Question-Answer Flow Compare between </a:t>
            </a:r>
            <a:r>
              <a:rPr lang="en-SG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Normal LLM </a:t>
            </a:r>
            <a:r>
              <a:rPr lang="en-SG" b="1" dirty="0"/>
              <a:t>and 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LLM with Retrieval-Augmented Generation</a:t>
            </a:r>
          </a:p>
        </p:txBody>
      </p:sp>
    </p:spTree>
    <p:extLst>
      <p:ext uri="{BB962C8B-B14F-4D97-AF65-F5344CB8AC3E}">
        <p14:creationId xmlns:p14="http://schemas.microsoft.com/office/powerpoint/2010/main" val="25170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57D171-7581-B0DA-4F9A-50F0B3BDF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0" t="12351" r="8751" b="6947"/>
          <a:stretch/>
        </p:blipFill>
        <p:spPr>
          <a:xfrm>
            <a:off x="6250164" y="301751"/>
            <a:ext cx="5356534" cy="5746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C798F-0C6B-9868-64E7-2B548AE3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43" y="301751"/>
            <a:ext cx="5268470" cy="36992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797ADB-5BF3-B055-21EC-EAD24942F40F}"/>
              </a:ext>
            </a:extLst>
          </p:cNvPr>
          <p:cNvSpPr/>
          <p:nvPr/>
        </p:nvSpPr>
        <p:spPr>
          <a:xfrm>
            <a:off x="6748272" y="3063240"/>
            <a:ext cx="3630168" cy="66751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D1FC39-CFED-2401-16C1-2F3F9823751E}"/>
              </a:ext>
            </a:extLst>
          </p:cNvPr>
          <p:cNvCxnSpPr>
            <a:cxnSpLocks/>
          </p:cNvCxnSpPr>
          <p:nvPr/>
        </p:nvCxnSpPr>
        <p:spPr>
          <a:xfrm flipH="1" flipV="1">
            <a:off x="5623560" y="1764792"/>
            <a:ext cx="1124712" cy="16642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3F3E314-3553-ECF2-55D0-256FE347AB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2982"/>
          <a:stretch/>
        </p:blipFill>
        <p:spPr>
          <a:xfrm>
            <a:off x="1053583" y="3186821"/>
            <a:ext cx="5225863" cy="33694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DB5774-09DB-309B-5039-1B963B7BF0AE}"/>
              </a:ext>
            </a:extLst>
          </p:cNvPr>
          <p:cNvSpPr/>
          <p:nvPr/>
        </p:nvSpPr>
        <p:spPr>
          <a:xfrm>
            <a:off x="6748272" y="4001030"/>
            <a:ext cx="3630168" cy="114704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9D217D-352D-8D7D-C164-519763C829F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538217" y="4574550"/>
            <a:ext cx="1210055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9CBF59-5558-8341-689A-F7171321B42D}"/>
              </a:ext>
            </a:extLst>
          </p:cNvPr>
          <p:cNvSpPr txBox="1"/>
          <p:nvPr/>
        </p:nvSpPr>
        <p:spPr>
          <a:xfrm>
            <a:off x="4743389" y="1004982"/>
            <a:ext cx="2396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Find the API Function and use correctly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C61336-0BF6-8CF3-4A5E-42F434658ED6}"/>
              </a:ext>
            </a:extLst>
          </p:cNvPr>
          <p:cNvSpPr txBox="1"/>
          <p:nvPr/>
        </p:nvSpPr>
        <p:spPr>
          <a:xfrm>
            <a:off x="5206977" y="4789207"/>
            <a:ext cx="18476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Find the API Function but didn’t use correctly</a:t>
            </a:r>
            <a:endParaRPr lang="en-SG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1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128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11</cp:revision>
  <dcterms:created xsi:type="dcterms:W3CDTF">2025-02-07T01:18:36Z</dcterms:created>
  <dcterms:modified xsi:type="dcterms:W3CDTF">2025-02-09T00:32:33Z</dcterms:modified>
</cp:coreProperties>
</file>