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92" r:id="rId6"/>
    <p:sldId id="295" r:id="rId7"/>
    <p:sldId id="293" r:id="rId8"/>
    <p:sldId id="294" r:id="rId9"/>
    <p:sldId id="29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F1E68C-EA5B-4EF9-A820-8F11FFDB3AFD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308DC6-8DD5-4DF0-A70A-85C4CFE05B56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5819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835C3-D1D1-4287-8520-E4130C4A71CB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835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4990B-C038-B9DA-370E-DBEE7E68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6E6959-FA49-341E-6867-D46D0EB3A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9D6-DF7D-CF25-2539-0E722E43B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1FA05A-A0A9-C6CC-48EF-2DB397F0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66AF2-C394-CA54-8F88-3E5FEFB17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340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0C2B8-5068-F70B-BFA5-3DCDF39A6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81BCA9-48C6-E5DA-2356-4D0B5C128C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72046-E5A1-FA29-B006-246D6693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67C2F-E8EF-2809-F51C-D68179E7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3A585-3F8E-7BFB-367E-540157152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8991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E5C262-CEC2-A97A-07E4-8DA2E532F8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712798-B21A-E12C-2E3B-F0579CC57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0290E-0337-F895-62D6-FFBCE41D1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60A63-4E95-E59A-68F8-6DE4AA6CD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26DD0-9FE6-9E1E-E466-D873D194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610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7720A-7E4E-BC16-64E0-17F670CDA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7CEE8-B247-A60D-333D-AB7192C7E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EE435-6CBB-D0C7-35DF-78F94D035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794DD-2488-6211-5DD3-8514B6E63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FD2A9-30D5-2C8B-6B51-E478DB2A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6894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E0D10-4126-DB57-19A3-EC14D72A2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551EC-614A-7872-3F38-27C1D2A4A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2DE0F-88A4-6781-4BBA-AB539E3CA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0E2D2-AEA4-2077-A1BE-47E86CF0E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A5404-FA3F-F7B4-AA7E-2702394EC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23965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3461-A787-A544-8E57-0AF2B482C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93C52-DBD8-E92B-E54E-B5E3FD9E89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603C3-D312-1D73-1C60-1A91B2A0EE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9F6BE3-5E63-0403-D836-2C662EE31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5F1E-5E68-27E0-9ACF-583BFA329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5E76D-84B9-D9CB-79B8-7E889EBDB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917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EB86A-7923-6BF0-5D09-05EC8614F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E9E7C-5402-2DD7-1C39-F37F85F80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0AFA7-0A27-7659-777F-A30BEE9A2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3333F-FEA3-69C2-BF28-73F3F39DE6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15668B-C749-F53D-F84B-7356268DC6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8781ED-F305-7D68-A6AC-FCFF8C910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7AACB7-3EE3-2072-0B18-A98985B6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43434F-68D6-0C82-9AD4-57C8F99DA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87808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C1795-EB59-7DF9-7631-BC9AB303F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983163-5FFD-9384-7B69-AA8F206F0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4FAE58-A36A-3FE5-08FD-2C1F46DCC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F2AE1C-2330-100E-AF3F-B43FFD8B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24941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8393C2-1CE1-9D44-1789-DFA5D0F1F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91D9-9629-4440-68A1-0D446B3A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FD0F7-67EB-08B2-E6C9-6CB2BA3E0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826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8747C-90A4-7B3B-BC91-D49F9D299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A683-6768-6600-8B5F-2F06FB705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4FA25-9AA9-1F15-9EC3-B527ADBA6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68DDA-1AFC-6D21-D7B8-76271FCF3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D6BC1-A0C8-6042-4C80-DF03303C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93EBB-9B0E-7CA3-02DD-3F3CA7E95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0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440D-602A-52B5-8FF7-238E4D497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3BEB2B-834C-317E-167F-49A63E7B83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F745FB-27D7-2EA7-D9E3-08AACFCF9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838C9-33AA-CE85-DD3D-BDC2F0DC8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0D196-E09C-B40D-8F22-A29648757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6453B-887F-8088-FF5A-08FD576A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57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B90B2E-7741-87A9-6340-1A673C726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7470C-243F-0F0F-3915-A82B8DB37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E59A-5600-737A-B10C-83AEA60EC2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70DC58-6C99-499A-9930-98E8DE65C392}" type="datetimeFigureOut">
              <a:rPr lang="en-SG" smtClean="0"/>
              <a:t>6/7/2025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85E77-461A-F671-2EFA-CCFBE75728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A443-298A-1E77-7716-CDF6184F44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B38A64-EC4B-46EC-A3ED-07FBDC477CE4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9514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2.png"/><Relationship Id="rId12" Type="http://schemas.openxmlformats.org/officeDocument/2006/relationships/image" Target="../media/image1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.png"/><Relationship Id="rId4" Type="http://schemas.openxmlformats.org/officeDocument/2006/relationships/image" Target="../media/image19.png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35479B72-66F0-0EBD-07F8-16A3BDEA8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12192000" cy="6553200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71DA754-89A0-84D2-A837-42E91E20B4D6}"/>
              </a:ext>
            </a:extLst>
          </p:cNvPr>
          <p:cNvSpPr/>
          <p:nvPr/>
        </p:nvSpPr>
        <p:spPr>
          <a:xfrm>
            <a:off x="0" y="-1"/>
            <a:ext cx="12192000" cy="6705600"/>
          </a:xfrm>
          <a:custGeom>
            <a:avLst/>
            <a:gdLst>
              <a:gd name="connsiteX0" fmla="*/ 4957572 w 12192000"/>
              <a:gd name="connsiteY0" fmla="*/ 5666232 h 6705600"/>
              <a:gd name="connsiteX1" fmla="*/ 4541520 w 12192000"/>
              <a:gd name="connsiteY1" fmla="*/ 6022848 h 6705600"/>
              <a:gd name="connsiteX2" fmla="*/ 4957572 w 12192000"/>
              <a:gd name="connsiteY2" fmla="*/ 6379464 h 6705600"/>
              <a:gd name="connsiteX3" fmla="*/ 5373624 w 12192000"/>
              <a:gd name="connsiteY3" fmla="*/ 6022848 h 6705600"/>
              <a:gd name="connsiteX4" fmla="*/ 4957572 w 12192000"/>
              <a:gd name="connsiteY4" fmla="*/ 5666232 h 6705600"/>
              <a:gd name="connsiteX5" fmla="*/ 8679180 w 12192000"/>
              <a:gd name="connsiteY5" fmla="*/ 4687823 h 6705600"/>
              <a:gd name="connsiteX6" fmla="*/ 8263128 w 12192000"/>
              <a:gd name="connsiteY6" fmla="*/ 5044439 h 6705600"/>
              <a:gd name="connsiteX7" fmla="*/ 8679180 w 12192000"/>
              <a:gd name="connsiteY7" fmla="*/ 5401055 h 6705600"/>
              <a:gd name="connsiteX8" fmla="*/ 9095232 w 12192000"/>
              <a:gd name="connsiteY8" fmla="*/ 5044439 h 6705600"/>
              <a:gd name="connsiteX9" fmla="*/ 8679180 w 12192000"/>
              <a:gd name="connsiteY9" fmla="*/ 4687823 h 6705600"/>
              <a:gd name="connsiteX10" fmla="*/ 4957572 w 12192000"/>
              <a:gd name="connsiteY10" fmla="*/ 4626864 h 6705600"/>
              <a:gd name="connsiteX11" fmla="*/ 4541520 w 12192000"/>
              <a:gd name="connsiteY11" fmla="*/ 4983480 h 6705600"/>
              <a:gd name="connsiteX12" fmla="*/ 4957572 w 12192000"/>
              <a:gd name="connsiteY12" fmla="*/ 5340096 h 6705600"/>
              <a:gd name="connsiteX13" fmla="*/ 5373624 w 12192000"/>
              <a:gd name="connsiteY13" fmla="*/ 4983480 h 6705600"/>
              <a:gd name="connsiteX14" fmla="*/ 4957572 w 12192000"/>
              <a:gd name="connsiteY14" fmla="*/ 4626864 h 6705600"/>
              <a:gd name="connsiteX15" fmla="*/ 2397253 w 12192000"/>
              <a:gd name="connsiteY15" fmla="*/ 3974592 h 6705600"/>
              <a:gd name="connsiteX16" fmla="*/ 1981201 w 12192000"/>
              <a:gd name="connsiteY16" fmla="*/ 4331208 h 6705600"/>
              <a:gd name="connsiteX17" fmla="*/ 2397253 w 12192000"/>
              <a:gd name="connsiteY17" fmla="*/ 4687824 h 6705600"/>
              <a:gd name="connsiteX18" fmla="*/ 2813305 w 12192000"/>
              <a:gd name="connsiteY18" fmla="*/ 4331208 h 6705600"/>
              <a:gd name="connsiteX19" fmla="*/ 2397253 w 12192000"/>
              <a:gd name="connsiteY19" fmla="*/ 3974592 h 6705600"/>
              <a:gd name="connsiteX20" fmla="*/ 10892028 w 12192000"/>
              <a:gd name="connsiteY20" fmla="*/ 3072384 h 6705600"/>
              <a:gd name="connsiteX21" fmla="*/ 10475976 w 12192000"/>
              <a:gd name="connsiteY21" fmla="*/ 3429000 h 6705600"/>
              <a:gd name="connsiteX22" fmla="*/ 10892028 w 12192000"/>
              <a:gd name="connsiteY22" fmla="*/ 3785616 h 6705600"/>
              <a:gd name="connsiteX23" fmla="*/ 11308080 w 12192000"/>
              <a:gd name="connsiteY23" fmla="*/ 3429000 h 6705600"/>
              <a:gd name="connsiteX24" fmla="*/ 10892028 w 12192000"/>
              <a:gd name="connsiteY24" fmla="*/ 3072384 h 6705600"/>
              <a:gd name="connsiteX25" fmla="*/ 7417308 w 12192000"/>
              <a:gd name="connsiteY25" fmla="*/ 2228088 h 6705600"/>
              <a:gd name="connsiteX26" fmla="*/ 7001256 w 12192000"/>
              <a:gd name="connsiteY26" fmla="*/ 2584704 h 6705600"/>
              <a:gd name="connsiteX27" fmla="*/ 7417308 w 12192000"/>
              <a:gd name="connsiteY27" fmla="*/ 2941320 h 6705600"/>
              <a:gd name="connsiteX28" fmla="*/ 7833360 w 12192000"/>
              <a:gd name="connsiteY28" fmla="*/ 2584704 h 6705600"/>
              <a:gd name="connsiteX29" fmla="*/ 7417308 w 12192000"/>
              <a:gd name="connsiteY29" fmla="*/ 2228088 h 6705600"/>
              <a:gd name="connsiteX30" fmla="*/ 1830325 w 12192000"/>
              <a:gd name="connsiteY30" fmla="*/ 2063497 h 6705600"/>
              <a:gd name="connsiteX31" fmla="*/ 1414273 w 12192000"/>
              <a:gd name="connsiteY31" fmla="*/ 2420113 h 6705600"/>
              <a:gd name="connsiteX32" fmla="*/ 1830325 w 12192000"/>
              <a:gd name="connsiteY32" fmla="*/ 2776728 h 6705600"/>
              <a:gd name="connsiteX33" fmla="*/ 2246377 w 12192000"/>
              <a:gd name="connsiteY33" fmla="*/ 2420113 h 6705600"/>
              <a:gd name="connsiteX34" fmla="*/ 1830325 w 12192000"/>
              <a:gd name="connsiteY34" fmla="*/ 2063497 h 6705600"/>
              <a:gd name="connsiteX35" fmla="*/ 9511284 w 12192000"/>
              <a:gd name="connsiteY35" fmla="*/ 1514857 h 6705600"/>
              <a:gd name="connsiteX36" fmla="*/ 9095232 w 12192000"/>
              <a:gd name="connsiteY36" fmla="*/ 1871473 h 6705600"/>
              <a:gd name="connsiteX37" fmla="*/ 9511284 w 12192000"/>
              <a:gd name="connsiteY37" fmla="*/ 2228089 h 6705600"/>
              <a:gd name="connsiteX38" fmla="*/ 9927336 w 12192000"/>
              <a:gd name="connsiteY38" fmla="*/ 1871473 h 6705600"/>
              <a:gd name="connsiteX39" fmla="*/ 9511284 w 12192000"/>
              <a:gd name="connsiteY39" fmla="*/ 1514857 h 6705600"/>
              <a:gd name="connsiteX40" fmla="*/ 4210812 w 12192000"/>
              <a:gd name="connsiteY40" fmla="*/ 969265 h 6705600"/>
              <a:gd name="connsiteX41" fmla="*/ 3794761 w 12192000"/>
              <a:gd name="connsiteY41" fmla="*/ 1325881 h 6705600"/>
              <a:gd name="connsiteX42" fmla="*/ 4210812 w 12192000"/>
              <a:gd name="connsiteY42" fmla="*/ 1682497 h 6705600"/>
              <a:gd name="connsiteX43" fmla="*/ 4626864 w 12192000"/>
              <a:gd name="connsiteY43" fmla="*/ 1325881 h 6705600"/>
              <a:gd name="connsiteX44" fmla="*/ 4210812 w 12192000"/>
              <a:gd name="connsiteY44" fmla="*/ 969265 h 6705600"/>
              <a:gd name="connsiteX45" fmla="*/ 8322564 w 12192000"/>
              <a:gd name="connsiteY45" fmla="*/ 612648 h 6705600"/>
              <a:gd name="connsiteX46" fmla="*/ 7906512 w 12192000"/>
              <a:gd name="connsiteY46" fmla="*/ 969264 h 6705600"/>
              <a:gd name="connsiteX47" fmla="*/ 8322564 w 12192000"/>
              <a:gd name="connsiteY47" fmla="*/ 1325880 h 6705600"/>
              <a:gd name="connsiteX48" fmla="*/ 8738616 w 12192000"/>
              <a:gd name="connsiteY48" fmla="*/ 969264 h 6705600"/>
              <a:gd name="connsiteX49" fmla="*/ 8322564 w 12192000"/>
              <a:gd name="connsiteY49" fmla="*/ 612648 h 6705600"/>
              <a:gd name="connsiteX50" fmla="*/ 0 w 12192000"/>
              <a:gd name="connsiteY50" fmla="*/ 0 h 6705600"/>
              <a:gd name="connsiteX51" fmla="*/ 12192000 w 12192000"/>
              <a:gd name="connsiteY51" fmla="*/ 0 h 6705600"/>
              <a:gd name="connsiteX52" fmla="*/ 12192000 w 12192000"/>
              <a:gd name="connsiteY52" fmla="*/ 6705600 h 6705600"/>
              <a:gd name="connsiteX53" fmla="*/ 0 w 12192000"/>
              <a:gd name="connsiteY53" fmla="*/ 6705600 h 6705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2192000" h="6705600">
                <a:moveTo>
                  <a:pt x="4957572" y="5666232"/>
                </a:moveTo>
                <a:cubicBezTo>
                  <a:pt x="4727793" y="5666232"/>
                  <a:pt x="4541520" y="5825894"/>
                  <a:pt x="4541520" y="6022848"/>
                </a:cubicBezTo>
                <a:cubicBezTo>
                  <a:pt x="4541520" y="6219802"/>
                  <a:pt x="4727793" y="6379464"/>
                  <a:pt x="4957572" y="6379464"/>
                </a:cubicBezTo>
                <a:cubicBezTo>
                  <a:pt x="5187351" y="6379464"/>
                  <a:pt x="5373624" y="6219802"/>
                  <a:pt x="5373624" y="6022848"/>
                </a:cubicBezTo>
                <a:cubicBezTo>
                  <a:pt x="5373624" y="5825894"/>
                  <a:pt x="5187351" y="5666232"/>
                  <a:pt x="4957572" y="5666232"/>
                </a:cubicBezTo>
                <a:close/>
                <a:moveTo>
                  <a:pt x="8679180" y="4687823"/>
                </a:moveTo>
                <a:cubicBezTo>
                  <a:pt x="8449401" y="4687823"/>
                  <a:pt x="8263128" y="4847485"/>
                  <a:pt x="8263128" y="5044439"/>
                </a:cubicBezTo>
                <a:cubicBezTo>
                  <a:pt x="8263128" y="5241393"/>
                  <a:pt x="8449401" y="5401055"/>
                  <a:pt x="8679180" y="5401055"/>
                </a:cubicBezTo>
                <a:cubicBezTo>
                  <a:pt x="8908959" y="5401055"/>
                  <a:pt x="9095232" y="5241393"/>
                  <a:pt x="9095232" y="5044439"/>
                </a:cubicBezTo>
                <a:cubicBezTo>
                  <a:pt x="9095232" y="4847485"/>
                  <a:pt x="8908959" y="4687823"/>
                  <a:pt x="8679180" y="4687823"/>
                </a:cubicBezTo>
                <a:close/>
                <a:moveTo>
                  <a:pt x="4957572" y="4626864"/>
                </a:moveTo>
                <a:cubicBezTo>
                  <a:pt x="4727793" y="4626864"/>
                  <a:pt x="4541520" y="4786526"/>
                  <a:pt x="4541520" y="4983480"/>
                </a:cubicBezTo>
                <a:cubicBezTo>
                  <a:pt x="4541520" y="5180434"/>
                  <a:pt x="4727793" y="5340096"/>
                  <a:pt x="4957572" y="5340096"/>
                </a:cubicBezTo>
                <a:cubicBezTo>
                  <a:pt x="5187351" y="5340096"/>
                  <a:pt x="5373624" y="5180434"/>
                  <a:pt x="5373624" y="4983480"/>
                </a:cubicBezTo>
                <a:cubicBezTo>
                  <a:pt x="5373624" y="4786526"/>
                  <a:pt x="5187351" y="4626864"/>
                  <a:pt x="4957572" y="4626864"/>
                </a:cubicBezTo>
                <a:close/>
                <a:moveTo>
                  <a:pt x="2397253" y="3974592"/>
                </a:moveTo>
                <a:cubicBezTo>
                  <a:pt x="2167474" y="3974592"/>
                  <a:pt x="1981201" y="4134254"/>
                  <a:pt x="1981201" y="4331208"/>
                </a:cubicBezTo>
                <a:cubicBezTo>
                  <a:pt x="1981201" y="4528162"/>
                  <a:pt x="2167474" y="4687824"/>
                  <a:pt x="2397253" y="4687824"/>
                </a:cubicBezTo>
                <a:cubicBezTo>
                  <a:pt x="2627032" y="4687824"/>
                  <a:pt x="2813305" y="4528162"/>
                  <a:pt x="2813305" y="4331208"/>
                </a:cubicBezTo>
                <a:cubicBezTo>
                  <a:pt x="2813305" y="4134254"/>
                  <a:pt x="2627032" y="3974592"/>
                  <a:pt x="2397253" y="3974592"/>
                </a:cubicBezTo>
                <a:close/>
                <a:moveTo>
                  <a:pt x="10892028" y="3072384"/>
                </a:moveTo>
                <a:cubicBezTo>
                  <a:pt x="10662249" y="3072384"/>
                  <a:pt x="10475976" y="3232046"/>
                  <a:pt x="10475976" y="3429000"/>
                </a:cubicBezTo>
                <a:cubicBezTo>
                  <a:pt x="10475976" y="3625954"/>
                  <a:pt x="10662249" y="3785616"/>
                  <a:pt x="10892028" y="3785616"/>
                </a:cubicBezTo>
                <a:cubicBezTo>
                  <a:pt x="11121807" y="3785616"/>
                  <a:pt x="11308080" y="3625954"/>
                  <a:pt x="11308080" y="3429000"/>
                </a:cubicBezTo>
                <a:cubicBezTo>
                  <a:pt x="11308080" y="3232046"/>
                  <a:pt x="11121807" y="3072384"/>
                  <a:pt x="10892028" y="3072384"/>
                </a:cubicBezTo>
                <a:close/>
                <a:moveTo>
                  <a:pt x="7417308" y="2228088"/>
                </a:moveTo>
                <a:cubicBezTo>
                  <a:pt x="7187529" y="2228088"/>
                  <a:pt x="7001256" y="2387750"/>
                  <a:pt x="7001256" y="2584704"/>
                </a:cubicBezTo>
                <a:cubicBezTo>
                  <a:pt x="7001256" y="2781658"/>
                  <a:pt x="7187529" y="2941320"/>
                  <a:pt x="7417308" y="2941320"/>
                </a:cubicBezTo>
                <a:cubicBezTo>
                  <a:pt x="7647087" y="2941320"/>
                  <a:pt x="7833360" y="2781658"/>
                  <a:pt x="7833360" y="2584704"/>
                </a:cubicBezTo>
                <a:cubicBezTo>
                  <a:pt x="7833360" y="2387750"/>
                  <a:pt x="7647087" y="2228088"/>
                  <a:pt x="7417308" y="2228088"/>
                </a:cubicBezTo>
                <a:close/>
                <a:moveTo>
                  <a:pt x="1830325" y="2063497"/>
                </a:moveTo>
                <a:cubicBezTo>
                  <a:pt x="1600546" y="2063497"/>
                  <a:pt x="1414273" y="2223158"/>
                  <a:pt x="1414273" y="2420113"/>
                </a:cubicBezTo>
                <a:cubicBezTo>
                  <a:pt x="1414273" y="2617066"/>
                  <a:pt x="1600546" y="2776728"/>
                  <a:pt x="1830325" y="2776728"/>
                </a:cubicBezTo>
                <a:cubicBezTo>
                  <a:pt x="2060104" y="2776728"/>
                  <a:pt x="2246377" y="2617066"/>
                  <a:pt x="2246377" y="2420113"/>
                </a:cubicBezTo>
                <a:cubicBezTo>
                  <a:pt x="2246377" y="2223158"/>
                  <a:pt x="2060104" y="2063497"/>
                  <a:pt x="1830325" y="2063497"/>
                </a:cubicBezTo>
                <a:close/>
                <a:moveTo>
                  <a:pt x="9511284" y="1514857"/>
                </a:moveTo>
                <a:cubicBezTo>
                  <a:pt x="9281505" y="1514857"/>
                  <a:pt x="9095232" y="1674519"/>
                  <a:pt x="9095232" y="1871473"/>
                </a:cubicBezTo>
                <a:cubicBezTo>
                  <a:pt x="9095232" y="2068427"/>
                  <a:pt x="9281505" y="2228089"/>
                  <a:pt x="9511284" y="2228089"/>
                </a:cubicBezTo>
                <a:cubicBezTo>
                  <a:pt x="9741063" y="2228089"/>
                  <a:pt x="9927336" y="2068427"/>
                  <a:pt x="9927336" y="1871473"/>
                </a:cubicBezTo>
                <a:cubicBezTo>
                  <a:pt x="9927336" y="1674519"/>
                  <a:pt x="9741063" y="1514857"/>
                  <a:pt x="9511284" y="1514857"/>
                </a:cubicBezTo>
                <a:close/>
                <a:moveTo>
                  <a:pt x="4210812" y="969265"/>
                </a:moveTo>
                <a:cubicBezTo>
                  <a:pt x="3981034" y="969265"/>
                  <a:pt x="3794761" y="1128927"/>
                  <a:pt x="3794761" y="1325881"/>
                </a:cubicBezTo>
                <a:cubicBezTo>
                  <a:pt x="3794761" y="1522835"/>
                  <a:pt x="3981034" y="1682497"/>
                  <a:pt x="4210812" y="1682497"/>
                </a:cubicBezTo>
                <a:cubicBezTo>
                  <a:pt x="4440591" y="1682497"/>
                  <a:pt x="4626864" y="1522835"/>
                  <a:pt x="4626864" y="1325881"/>
                </a:cubicBezTo>
                <a:cubicBezTo>
                  <a:pt x="4626864" y="1128927"/>
                  <a:pt x="4440591" y="969265"/>
                  <a:pt x="4210812" y="969265"/>
                </a:cubicBezTo>
                <a:close/>
                <a:moveTo>
                  <a:pt x="8322564" y="612648"/>
                </a:moveTo>
                <a:cubicBezTo>
                  <a:pt x="8092785" y="612648"/>
                  <a:pt x="7906512" y="772310"/>
                  <a:pt x="7906512" y="969264"/>
                </a:cubicBezTo>
                <a:cubicBezTo>
                  <a:pt x="7906512" y="1166218"/>
                  <a:pt x="8092785" y="1325880"/>
                  <a:pt x="8322564" y="1325880"/>
                </a:cubicBezTo>
                <a:cubicBezTo>
                  <a:pt x="8552343" y="1325880"/>
                  <a:pt x="8738616" y="1166218"/>
                  <a:pt x="8738616" y="969264"/>
                </a:cubicBezTo>
                <a:cubicBezTo>
                  <a:pt x="8738616" y="772310"/>
                  <a:pt x="8552343" y="612648"/>
                  <a:pt x="8322564" y="61264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705600"/>
                </a:lnTo>
                <a:lnTo>
                  <a:pt x="0" y="6705600"/>
                </a:lnTo>
                <a:close/>
              </a:path>
            </a:pathLst>
          </a:custGeom>
          <a:solidFill>
            <a:schemeClr val="dk1">
              <a:alpha val="63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637663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DCB55C-DC43-59CD-88BC-0442A3A47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0" y="1374960"/>
            <a:ext cx="267859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7F1CBBA-3E06-3A99-5760-2315DAC25F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4651" y="1374960"/>
            <a:ext cx="6189215" cy="332930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8EF906-9FB3-AFE4-5EB8-F3A172D64110}"/>
              </a:ext>
            </a:extLst>
          </p:cNvPr>
          <p:cNvSpPr txBox="1"/>
          <p:nvPr/>
        </p:nvSpPr>
        <p:spPr>
          <a:xfrm>
            <a:off x="2036501" y="1097961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On-Train Driver Console</a:t>
            </a:r>
            <a:endParaRPr lang="en-SG" sz="12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28B1DC-C6A3-850F-35F8-25E1A65B360F}"/>
              </a:ext>
            </a:extLst>
          </p:cNvPr>
          <p:cNvSpPr txBox="1"/>
          <p:nvPr/>
        </p:nvSpPr>
        <p:spPr>
          <a:xfrm>
            <a:off x="5094651" y="1097960"/>
            <a:ext cx="22534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HQ Train Monitoring HMI</a:t>
            </a:r>
            <a:endParaRPr lang="en-SG" sz="1200" b="1" dirty="0"/>
          </a:p>
        </p:txBody>
      </p:sp>
    </p:spTree>
    <p:extLst>
      <p:ext uri="{BB962C8B-B14F-4D97-AF65-F5344CB8AC3E}">
        <p14:creationId xmlns:p14="http://schemas.microsoft.com/office/powerpoint/2010/main" val="1232292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7AF9415-94D1-4B10-155D-2EEB486C4029}"/>
              </a:ext>
            </a:extLst>
          </p:cNvPr>
          <p:cNvSpPr/>
          <p:nvPr/>
        </p:nvSpPr>
        <p:spPr>
          <a:xfrm>
            <a:off x="923544" y="548640"/>
            <a:ext cx="6254496" cy="4069080"/>
          </a:xfrm>
          <a:prstGeom prst="rect">
            <a:avLst/>
          </a:prstGeom>
          <a:solidFill>
            <a:schemeClr val="bg2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BEC16-0727-D4C0-42E1-452F2F07F797}"/>
              </a:ext>
            </a:extLst>
          </p:cNvPr>
          <p:cNvSpPr txBox="1"/>
          <p:nvPr/>
        </p:nvSpPr>
        <p:spPr>
          <a:xfrm>
            <a:off x="1168523" y="633421"/>
            <a:ext cx="35543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1(</a:t>
            </a:r>
            <a:r>
              <a:rPr lang="en-US" sz="1400" b="1" dirty="0">
                <a:solidFill>
                  <a:srgbClr val="FF0000"/>
                </a:solidFill>
              </a:rPr>
              <a:t>Red+</a:t>
            </a:r>
            <a:r>
              <a:rPr lang="en-US" sz="1400" b="1" dirty="0">
                <a:solidFill>
                  <a:schemeClr val="bg2">
                    <a:lumMod val="25000"/>
                  </a:schemeClr>
                </a:solidFill>
              </a:rPr>
              <a:t>Gray</a:t>
            </a:r>
            <a:r>
              <a:rPr lang="en-US" sz="1400" b="1" dirty="0">
                <a:solidFill>
                  <a:srgbClr val="FF0000"/>
                </a:solidFill>
              </a:rPr>
              <a:t> blinking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5" name="Picture 4" descr="A red and green rectangles with a green arrow&#10;&#10;Description automatically generated">
            <a:extLst>
              <a:ext uri="{FF2B5EF4-FFF2-40B4-BE49-F238E27FC236}">
                <a16:creationId xmlns:a16="http://schemas.microsoft.com/office/drawing/2014/main" id="{3D118A08-8C8E-67CE-1CCC-B840C274B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071" y="779787"/>
            <a:ext cx="1476190" cy="628571"/>
          </a:xfrm>
          <a:prstGeom prst="rect">
            <a:avLst/>
          </a:prstGeom>
        </p:spPr>
      </p:pic>
      <p:pic>
        <p:nvPicPr>
          <p:cNvPr id="6" name="Picture 5" descr="A computer screen shot of a diagram&#10;&#10;Description automatically generated">
            <a:extLst>
              <a:ext uri="{FF2B5EF4-FFF2-40B4-BE49-F238E27FC236}">
                <a16:creationId xmlns:a16="http://schemas.microsoft.com/office/drawing/2014/main" id="{3BF5EBEF-57C0-483A-977A-E12A7ECD0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08"/>
          <a:stretch>
            <a:fillRect/>
          </a:stretch>
        </p:blipFill>
        <p:spPr>
          <a:xfrm>
            <a:off x="5210071" y="1621375"/>
            <a:ext cx="1676190" cy="7499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8D17BD-3E29-5874-6D3A-4A32AAF5D964}"/>
              </a:ext>
            </a:extLst>
          </p:cNvPr>
          <p:cNvSpPr txBox="1"/>
          <p:nvPr/>
        </p:nvSpPr>
        <p:spPr>
          <a:xfrm>
            <a:off x="1168523" y="1619149"/>
            <a:ext cx="38217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</a:rPr>
              <a:t>Orange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low (0 km/ h – 20km/h)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10 ~ 20 A</a:t>
            </a:r>
            <a:endParaRPr lang="en-SG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38D0-BE34-8DDB-6E53-7242DEEF61FF}"/>
              </a:ext>
            </a:extLst>
          </p:cNvPr>
          <p:cNvSpPr txBox="1"/>
          <p:nvPr/>
        </p:nvSpPr>
        <p:spPr>
          <a:xfrm>
            <a:off x="1168523" y="2584367"/>
            <a:ext cx="40527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2(</a:t>
            </a:r>
            <a:r>
              <a:rPr lang="en-US" sz="1400" b="1" dirty="0">
                <a:solidFill>
                  <a:srgbClr val="00B050"/>
                </a:solidFill>
              </a:rPr>
              <a:t>Green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ON 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 : Running (56 km/ h – 90 km/ 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 :  140A ~ 180A </a:t>
            </a:r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8C9F00-A8C1-43C9-16B8-F3E8D494AD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433"/>
          <a:stretch>
            <a:fillRect/>
          </a:stretch>
        </p:blipFill>
        <p:spPr>
          <a:xfrm>
            <a:off x="5095785" y="2686432"/>
            <a:ext cx="1790476" cy="7499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024163-92EE-0979-70AF-42E9F6ACDB9A}"/>
              </a:ext>
            </a:extLst>
          </p:cNvPr>
          <p:cNvSpPr txBox="1"/>
          <p:nvPr/>
        </p:nvSpPr>
        <p:spPr>
          <a:xfrm>
            <a:off x="1168523" y="3549585"/>
            <a:ext cx="318829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4(</a:t>
            </a:r>
            <a:r>
              <a:rPr lang="en-US" sz="1400" b="1" dirty="0">
                <a:solidFill>
                  <a:srgbClr val="FF0000"/>
                </a:solidFill>
              </a:rPr>
              <a:t>Red + Alert</a:t>
            </a:r>
            <a:r>
              <a:rPr lang="en-US" sz="1400" b="1" dirty="0"/>
              <a:t>)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power : OFF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Train speed: 0 km/h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Input current:  0A </a:t>
            </a:r>
            <a:endParaRPr lang="en-SG" sz="1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BB6E7E-4201-50E6-7416-68E101E8FE5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8292" t="28903" r="19421" b="15079"/>
          <a:stretch>
            <a:fillRect/>
          </a:stretch>
        </p:blipFill>
        <p:spPr>
          <a:xfrm>
            <a:off x="4944854" y="3685194"/>
            <a:ext cx="1941407" cy="68288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4B1C7F4F-8642-8E57-A770-2C69B88ED748}"/>
              </a:ext>
            </a:extLst>
          </p:cNvPr>
          <p:cNvSpPr/>
          <p:nvPr/>
        </p:nvSpPr>
        <p:spPr>
          <a:xfrm>
            <a:off x="4421124" y="1026574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85F26C9-0CD7-A672-8742-507A52B29AF9}"/>
              </a:ext>
            </a:extLst>
          </p:cNvPr>
          <p:cNvSpPr/>
          <p:nvPr/>
        </p:nvSpPr>
        <p:spPr>
          <a:xfrm>
            <a:off x="4425696" y="1912462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7895313-958A-6F44-D582-D469C0A89883}"/>
              </a:ext>
            </a:extLst>
          </p:cNvPr>
          <p:cNvSpPr/>
          <p:nvPr/>
        </p:nvSpPr>
        <p:spPr>
          <a:xfrm>
            <a:off x="4421124" y="277187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B2D8B936-75D4-9A93-26C1-4D1BF18E1CAA}"/>
              </a:ext>
            </a:extLst>
          </p:cNvPr>
          <p:cNvSpPr/>
          <p:nvPr/>
        </p:nvSpPr>
        <p:spPr>
          <a:xfrm>
            <a:off x="4421124" y="3942737"/>
            <a:ext cx="301752" cy="167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6141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Rectangle 1145">
            <a:extLst>
              <a:ext uri="{FF2B5EF4-FFF2-40B4-BE49-F238E27FC236}">
                <a16:creationId xmlns:a16="http://schemas.microsoft.com/office/drawing/2014/main" id="{EDF9C10D-9B50-7191-9228-B8BBF85D0FC2}"/>
              </a:ext>
            </a:extLst>
          </p:cNvPr>
          <p:cNvSpPr/>
          <p:nvPr/>
        </p:nvSpPr>
        <p:spPr>
          <a:xfrm>
            <a:off x="6320594" y="1691000"/>
            <a:ext cx="2042760" cy="1199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02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05C84AC5-8E7D-B336-5800-78633156BD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427194" y="3611985"/>
            <a:ext cx="5674025" cy="166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8" name="Straight Connector 1097">
            <a:extLst>
              <a:ext uri="{FF2B5EF4-FFF2-40B4-BE49-F238E27FC236}">
                <a16:creationId xmlns:a16="http://schemas.microsoft.com/office/drawing/2014/main" id="{9C12CFB3-043B-39D5-F7AB-41220F1668EF}"/>
              </a:ext>
            </a:extLst>
          </p:cNvPr>
          <p:cNvCxnSpPr>
            <a:cxnSpLocks/>
          </p:cNvCxnSpPr>
          <p:nvPr/>
        </p:nvCxnSpPr>
        <p:spPr>
          <a:xfrm>
            <a:off x="1281528" y="5049491"/>
            <a:ext cx="7081825" cy="307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Arrow: Up-Down 62">
            <a:extLst>
              <a:ext uri="{FF2B5EF4-FFF2-40B4-BE49-F238E27FC236}">
                <a16:creationId xmlns:a16="http://schemas.microsoft.com/office/drawing/2014/main" id="{4E2444A7-FC0D-1144-4E1B-166B540AFAD1}"/>
              </a:ext>
            </a:extLst>
          </p:cNvPr>
          <p:cNvSpPr/>
          <p:nvPr/>
        </p:nvSpPr>
        <p:spPr>
          <a:xfrm>
            <a:off x="4478518" y="3135476"/>
            <a:ext cx="199199" cy="673904"/>
          </a:xfrm>
          <a:prstGeom prst="upDownArrow">
            <a:avLst/>
          </a:prstGeom>
          <a:ln w="3175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26CA1B7-1FE9-36C8-6804-06B5C86E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433"/>
          <a:stretch>
            <a:fillRect/>
          </a:stretch>
        </p:blipFill>
        <p:spPr>
          <a:xfrm>
            <a:off x="3532674" y="2103435"/>
            <a:ext cx="2197290" cy="920377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D22889C-A1F1-B0A0-2203-AC5FBF52D7B4}"/>
              </a:ext>
            </a:extLst>
          </p:cNvPr>
          <p:cNvSpPr/>
          <p:nvPr/>
        </p:nvSpPr>
        <p:spPr>
          <a:xfrm rot="16200000">
            <a:off x="4827274" y="1775548"/>
            <a:ext cx="847725" cy="1318235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7D77336-6A32-673B-193C-5CA1FE807357}"/>
              </a:ext>
            </a:extLst>
          </p:cNvPr>
          <p:cNvSpPr/>
          <p:nvPr/>
        </p:nvSpPr>
        <p:spPr>
          <a:xfrm rot="16200000">
            <a:off x="7309787" y="3893870"/>
            <a:ext cx="847725" cy="1653871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A51EB4-09A6-B19E-38AD-D6A3EB8EAECD}"/>
              </a:ext>
            </a:extLst>
          </p:cNvPr>
          <p:cNvSpPr/>
          <p:nvPr/>
        </p:nvSpPr>
        <p:spPr>
          <a:xfrm>
            <a:off x="6793537" y="4677707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9" name="Picture 8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B17530AE-2CE8-9259-EF43-F93E2EFC8F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236" y="509295"/>
            <a:ext cx="641390" cy="703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BD4F52-1293-433A-4385-4A27C56A1995}"/>
              </a:ext>
            </a:extLst>
          </p:cNvPr>
          <p:cNvCxnSpPr>
            <a:cxnSpLocks/>
          </p:cNvCxnSpPr>
          <p:nvPr/>
        </p:nvCxnSpPr>
        <p:spPr>
          <a:xfrm>
            <a:off x="1517904" y="1455864"/>
            <a:ext cx="6937223" cy="1554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459E76-8A71-EF31-0B71-E97C2A636750}"/>
              </a:ext>
            </a:extLst>
          </p:cNvPr>
          <p:cNvCxnSpPr>
            <a:cxnSpLocks/>
          </p:cNvCxnSpPr>
          <p:nvPr/>
        </p:nvCxnSpPr>
        <p:spPr>
          <a:xfrm flipH="1">
            <a:off x="2716978" y="1671524"/>
            <a:ext cx="0" cy="2820411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E03FE7C-3356-094C-44B5-03945AF6BE20}"/>
              </a:ext>
            </a:extLst>
          </p:cNvPr>
          <p:cNvCxnSpPr>
            <a:cxnSpLocks/>
          </p:cNvCxnSpPr>
          <p:nvPr/>
        </p:nvCxnSpPr>
        <p:spPr>
          <a:xfrm>
            <a:off x="4123611" y="1412316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FF6801A-49EA-B38E-8314-E6488EE0B5E0}"/>
              </a:ext>
            </a:extLst>
          </p:cNvPr>
          <p:cNvSpPr/>
          <p:nvPr/>
        </p:nvSpPr>
        <p:spPr>
          <a:xfrm>
            <a:off x="4058005" y="1350932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DF40B6-AF45-DBE2-DFC0-6FD620C39778}"/>
              </a:ext>
            </a:extLst>
          </p:cNvPr>
          <p:cNvSpPr txBox="1"/>
          <p:nvPr/>
        </p:nvSpPr>
        <p:spPr>
          <a:xfrm>
            <a:off x="1042438" y="1477705"/>
            <a:ext cx="16703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Railway third track 750V DC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620A2FC-F4F9-2AC5-84A9-3E4EE73BDF3C}"/>
              </a:ext>
            </a:extLst>
          </p:cNvPr>
          <p:cNvCxnSpPr>
            <a:cxnSpLocks/>
          </p:cNvCxnSpPr>
          <p:nvPr/>
        </p:nvCxnSpPr>
        <p:spPr>
          <a:xfrm>
            <a:off x="2766842" y="1492269"/>
            <a:ext cx="128371" cy="1987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07F35FC-0495-5CA2-9FC7-077A4630AF1E}"/>
              </a:ext>
            </a:extLst>
          </p:cNvPr>
          <p:cNvSpPr txBox="1"/>
          <p:nvPr/>
        </p:nvSpPr>
        <p:spPr>
          <a:xfrm>
            <a:off x="7257310" y="3153769"/>
            <a:ext cx="154614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 detection area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2B7CAF1-45F7-323F-CDFD-3CF7795DB710}"/>
              </a:ext>
            </a:extLst>
          </p:cNvPr>
          <p:cNvCxnSpPr>
            <a:cxnSpLocks/>
            <a:stCxn id="59" idx="1"/>
          </p:cNvCxnSpPr>
          <p:nvPr/>
        </p:nvCxnSpPr>
        <p:spPr>
          <a:xfrm flipH="1" flipV="1">
            <a:off x="6016344" y="2908040"/>
            <a:ext cx="1240966" cy="461173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9A9C2D04-CFD1-36C8-762F-E0336D7AD71B}"/>
              </a:ext>
            </a:extLst>
          </p:cNvPr>
          <p:cNvCxnSpPr>
            <a:cxnSpLocks/>
          </p:cNvCxnSpPr>
          <p:nvPr/>
        </p:nvCxnSpPr>
        <p:spPr>
          <a:xfrm>
            <a:off x="7913597" y="3611985"/>
            <a:ext cx="0" cy="83455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9" name="Connector: Elbow 1028">
            <a:extLst>
              <a:ext uri="{FF2B5EF4-FFF2-40B4-BE49-F238E27FC236}">
                <a16:creationId xmlns:a16="http://schemas.microsoft.com/office/drawing/2014/main" id="{08888F50-4BD6-325F-E6AB-2891EE4F79A3}"/>
              </a:ext>
            </a:extLst>
          </p:cNvPr>
          <p:cNvCxnSpPr>
            <a:cxnSpLocks/>
            <a:stCxn id="19" idx="0"/>
          </p:cNvCxnSpPr>
          <p:nvPr/>
        </p:nvCxnSpPr>
        <p:spPr>
          <a:xfrm rot="5400000" flipH="1" flipV="1">
            <a:off x="5058645" y="176340"/>
            <a:ext cx="252687" cy="2096499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2" name="Connector: Elbow 1031">
            <a:extLst>
              <a:ext uri="{FF2B5EF4-FFF2-40B4-BE49-F238E27FC236}">
                <a16:creationId xmlns:a16="http://schemas.microsoft.com/office/drawing/2014/main" id="{D10888A0-7325-CE2A-5FEF-D60D96686AE7}"/>
              </a:ext>
            </a:extLst>
          </p:cNvPr>
          <p:cNvCxnSpPr>
            <a:cxnSpLocks/>
            <a:stCxn id="15" idx="0"/>
            <a:endCxn id="9" idx="1"/>
          </p:cNvCxnSpPr>
          <p:nvPr/>
        </p:nvCxnSpPr>
        <p:spPr>
          <a:xfrm rot="5400000" flipH="1" flipV="1">
            <a:off x="4235118" y="-623371"/>
            <a:ext cx="513875" cy="348236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FFD7B9B4-4E92-3FCA-9DFC-9BA68529A170}"/>
              </a:ext>
            </a:extLst>
          </p:cNvPr>
          <p:cNvCxnSpPr>
            <a:cxnSpLocks/>
          </p:cNvCxnSpPr>
          <p:nvPr/>
        </p:nvCxnSpPr>
        <p:spPr>
          <a:xfrm>
            <a:off x="4149306" y="1667052"/>
            <a:ext cx="1" cy="738049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3" name="Picture 1042" descr="A black and white circular object with a circular object in the middle&#10;&#10;Description automatically generated">
            <a:extLst>
              <a:ext uri="{FF2B5EF4-FFF2-40B4-BE49-F238E27FC236}">
                <a16:creationId xmlns:a16="http://schemas.microsoft.com/office/drawing/2014/main" id="{95FD3222-8196-ED77-5CB1-B79AB5CF3D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94" y="4518783"/>
            <a:ext cx="533481" cy="5334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3" name="TextBox 1052">
            <a:extLst>
              <a:ext uri="{FF2B5EF4-FFF2-40B4-BE49-F238E27FC236}">
                <a16:creationId xmlns:a16="http://schemas.microsoft.com/office/drawing/2014/main" id="{65A1A3D0-3686-6B7A-28C5-CDAF83EF1E07}"/>
              </a:ext>
            </a:extLst>
          </p:cNvPr>
          <p:cNvSpPr txBox="1"/>
          <p:nvPr/>
        </p:nvSpPr>
        <p:spPr>
          <a:xfrm>
            <a:off x="678073" y="5012915"/>
            <a:ext cx="118862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</a:t>
            </a:r>
          </a:p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DC motor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56" name="Picture 1055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8D7F0C4-93AA-EEFD-F9D3-B85A38490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6862" y="5314612"/>
            <a:ext cx="559540" cy="613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Connector: Elbow 1056">
            <a:extLst>
              <a:ext uri="{FF2B5EF4-FFF2-40B4-BE49-F238E27FC236}">
                <a16:creationId xmlns:a16="http://schemas.microsoft.com/office/drawing/2014/main" id="{5BFEE4BE-CB43-B711-D1E4-2FF44FFC2C80}"/>
              </a:ext>
            </a:extLst>
          </p:cNvPr>
          <p:cNvCxnSpPr>
            <a:cxnSpLocks/>
            <a:stCxn id="1056" idx="3"/>
            <a:endCxn id="8" idx="2"/>
          </p:cNvCxnSpPr>
          <p:nvPr/>
        </p:nvCxnSpPr>
        <p:spPr>
          <a:xfrm flipV="1">
            <a:off x="5896402" y="4796897"/>
            <a:ext cx="959129" cy="824426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Connector: Elbow 1059">
            <a:extLst>
              <a:ext uri="{FF2B5EF4-FFF2-40B4-BE49-F238E27FC236}">
                <a16:creationId xmlns:a16="http://schemas.microsoft.com/office/drawing/2014/main" id="{404C0C81-7C66-B99D-CF76-31D8C0F0DAEF}"/>
              </a:ext>
            </a:extLst>
          </p:cNvPr>
          <p:cNvCxnSpPr>
            <a:cxnSpLocks/>
            <a:stCxn id="1043" idx="2"/>
            <a:endCxn id="1056" idx="1"/>
          </p:cNvCxnSpPr>
          <p:nvPr/>
        </p:nvCxnSpPr>
        <p:spPr>
          <a:xfrm rot="16200000" flipH="1">
            <a:off x="3783869" y="4068329"/>
            <a:ext cx="569059" cy="2536927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9FFF8A3-AC59-0EC7-5E72-7B555735952B}"/>
              </a:ext>
            </a:extLst>
          </p:cNvPr>
          <p:cNvSpPr/>
          <p:nvPr/>
        </p:nvSpPr>
        <p:spPr>
          <a:xfrm>
            <a:off x="2672140" y="1374747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63" name="TextBox 1062">
            <a:extLst>
              <a:ext uri="{FF2B5EF4-FFF2-40B4-BE49-F238E27FC236}">
                <a16:creationId xmlns:a16="http://schemas.microsoft.com/office/drawing/2014/main" id="{A30572B1-AF9B-8ABB-B3A0-E4AC87857E98}"/>
              </a:ext>
            </a:extLst>
          </p:cNvPr>
          <p:cNvSpPr txBox="1"/>
          <p:nvPr/>
        </p:nvSpPr>
        <p:spPr>
          <a:xfrm>
            <a:off x="2761183" y="815853"/>
            <a:ext cx="143350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Third track power block Input control breakers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65" name="Picture 1064">
            <a:extLst>
              <a:ext uri="{FF2B5EF4-FFF2-40B4-BE49-F238E27FC236}">
                <a16:creationId xmlns:a16="http://schemas.microsoft.com/office/drawing/2014/main" id="{DF2C0F3C-3AD8-E371-8C42-5FB8A53567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5269" y="4966207"/>
            <a:ext cx="642054" cy="456572"/>
          </a:xfrm>
          <a:prstGeom prst="rect">
            <a:avLst/>
          </a:prstGeom>
        </p:spPr>
      </p:pic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FE4F6AB3-B101-ADE7-6E50-8BDF4131BD85}"/>
              </a:ext>
            </a:extLst>
          </p:cNvPr>
          <p:cNvCxnSpPr>
            <a:cxnSpLocks/>
            <a:endCxn id="1068" idx="3"/>
          </p:cNvCxnSpPr>
          <p:nvPr/>
        </p:nvCxnSpPr>
        <p:spPr>
          <a:xfrm>
            <a:off x="2716978" y="4206423"/>
            <a:ext cx="149849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0750F095-033B-1A77-469F-B2CBB251D5F9}"/>
              </a:ext>
            </a:extLst>
          </p:cNvPr>
          <p:cNvSpPr/>
          <p:nvPr/>
        </p:nvSpPr>
        <p:spPr>
          <a:xfrm flipH="1">
            <a:off x="4215472" y="4126563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78" name="Rectangle 1077">
            <a:extLst>
              <a:ext uri="{FF2B5EF4-FFF2-40B4-BE49-F238E27FC236}">
                <a16:creationId xmlns:a16="http://schemas.microsoft.com/office/drawing/2014/main" id="{0F474119-F290-8B89-0F0B-8DF87A54DCF3}"/>
              </a:ext>
            </a:extLst>
          </p:cNvPr>
          <p:cNvSpPr/>
          <p:nvPr/>
        </p:nvSpPr>
        <p:spPr>
          <a:xfrm flipH="1">
            <a:off x="2646720" y="426688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2" name="TextBox 1081">
            <a:extLst>
              <a:ext uri="{FF2B5EF4-FFF2-40B4-BE49-F238E27FC236}">
                <a16:creationId xmlns:a16="http://schemas.microsoft.com/office/drawing/2014/main" id="{1BAF3119-7B23-9417-AC0A-CD6000AE670A}"/>
              </a:ext>
            </a:extLst>
          </p:cNvPr>
          <p:cNvSpPr txBox="1"/>
          <p:nvPr/>
        </p:nvSpPr>
        <p:spPr>
          <a:xfrm>
            <a:off x="2887230" y="3544683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 current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A4B398E-C560-CED5-EB98-546825AB7879}"/>
              </a:ext>
            </a:extLst>
          </p:cNvPr>
          <p:cNvSpPr/>
          <p:nvPr/>
        </p:nvSpPr>
        <p:spPr>
          <a:xfrm flipH="1">
            <a:off x="5041298" y="4652171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099" name="Connector: Elbow 1098">
            <a:extLst>
              <a:ext uri="{FF2B5EF4-FFF2-40B4-BE49-F238E27FC236}">
                <a16:creationId xmlns:a16="http://schemas.microsoft.com/office/drawing/2014/main" id="{A071B3AB-903E-78C0-2EB5-57FD23AD33CA}"/>
              </a:ext>
            </a:extLst>
          </p:cNvPr>
          <p:cNvCxnSpPr>
            <a:cxnSpLocks/>
            <a:stCxn id="1065" idx="3"/>
            <a:endCxn id="8" idx="1"/>
          </p:cNvCxnSpPr>
          <p:nvPr/>
        </p:nvCxnSpPr>
        <p:spPr>
          <a:xfrm flipV="1">
            <a:off x="4777323" y="4737302"/>
            <a:ext cx="2016214" cy="457191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3" name="Connector: Elbow 1102">
            <a:extLst>
              <a:ext uri="{FF2B5EF4-FFF2-40B4-BE49-F238E27FC236}">
                <a16:creationId xmlns:a16="http://schemas.microsoft.com/office/drawing/2014/main" id="{648905BF-77AF-974E-870B-A15A344AAD7E}"/>
              </a:ext>
            </a:extLst>
          </p:cNvPr>
          <p:cNvCxnSpPr>
            <a:cxnSpLocks/>
            <a:stCxn id="1065" idx="3"/>
            <a:endCxn id="1091" idx="2"/>
          </p:cNvCxnSpPr>
          <p:nvPr/>
        </p:nvCxnSpPr>
        <p:spPr>
          <a:xfrm flipV="1">
            <a:off x="4777323" y="4811890"/>
            <a:ext cx="337129" cy="382603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Connector: Elbow 1105">
            <a:extLst>
              <a:ext uri="{FF2B5EF4-FFF2-40B4-BE49-F238E27FC236}">
                <a16:creationId xmlns:a16="http://schemas.microsoft.com/office/drawing/2014/main" id="{68E617F6-1A63-751C-E07E-7CE0B4BE0937}"/>
              </a:ext>
            </a:extLst>
          </p:cNvPr>
          <p:cNvCxnSpPr>
            <a:cxnSpLocks/>
            <a:stCxn id="1065" idx="0"/>
            <a:endCxn id="1068" idx="2"/>
          </p:cNvCxnSpPr>
          <p:nvPr/>
        </p:nvCxnSpPr>
        <p:spPr>
          <a:xfrm rot="16200000" flipV="1">
            <a:off x="4032499" y="4542410"/>
            <a:ext cx="679925" cy="167670"/>
          </a:xfrm>
          <a:prstGeom prst="bentConnector3">
            <a:avLst>
              <a:gd name="adj1" fmla="val 50000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9" name="Connector: Elbow 1108">
            <a:extLst>
              <a:ext uri="{FF2B5EF4-FFF2-40B4-BE49-F238E27FC236}">
                <a16:creationId xmlns:a16="http://schemas.microsoft.com/office/drawing/2014/main" id="{B0B19B5C-FE6E-B5FC-2BDC-2ED29474753C}"/>
              </a:ext>
            </a:extLst>
          </p:cNvPr>
          <p:cNvCxnSpPr>
            <a:cxnSpLocks/>
            <a:stCxn id="1065" idx="1"/>
          </p:cNvCxnSpPr>
          <p:nvPr/>
        </p:nvCxnSpPr>
        <p:spPr>
          <a:xfrm rot="10800000">
            <a:off x="2819761" y="4333607"/>
            <a:ext cx="1315509" cy="860886"/>
          </a:xfrm>
          <a:prstGeom prst="bentConnector3">
            <a:avLst>
              <a:gd name="adj1" fmla="val 61295"/>
            </a:avLst>
          </a:prstGeom>
          <a:ln w="1905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7" name="Connector: Elbow 1116">
            <a:extLst>
              <a:ext uri="{FF2B5EF4-FFF2-40B4-BE49-F238E27FC236}">
                <a16:creationId xmlns:a16="http://schemas.microsoft.com/office/drawing/2014/main" id="{4E5B2FD1-BC58-61D2-7143-0FFFB449923A}"/>
              </a:ext>
            </a:extLst>
          </p:cNvPr>
          <p:cNvCxnSpPr>
            <a:cxnSpLocks/>
            <a:stCxn id="1065" idx="2"/>
          </p:cNvCxnSpPr>
          <p:nvPr/>
        </p:nvCxnSpPr>
        <p:spPr>
          <a:xfrm rot="16200000" flipH="1">
            <a:off x="4846278" y="5032797"/>
            <a:ext cx="91671" cy="871634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B0D02CF8-D9FD-7D03-9A99-8895A49E7F67}"/>
              </a:ext>
            </a:extLst>
          </p:cNvPr>
          <p:cNvSpPr txBox="1"/>
          <p:nvPr/>
        </p:nvSpPr>
        <p:spPr>
          <a:xfrm>
            <a:off x="4558669" y="1630307"/>
            <a:ext cx="1892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2D Train in physical world simulation </a:t>
            </a:r>
          </a:p>
        </p:txBody>
      </p:sp>
      <p:sp>
        <p:nvSpPr>
          <p:cNvPr id="1120" name="TextBox 1119">
            <a:extLst>
              <a:ext uri="{FF2B5EF4-FFF2-40B4-BE49-F238E27FC236}">
                <a16:creationId xmlns:a16="http://schemas.microsoft.com/office/drawing/2014/main" id="{41D45341-49D6-B98C-E5D5-3E7823D7F92B}"/>
              </a:ext>
            </a:extLst>
          </p:cNvPr>
          <p:cNvSpPr txBox="1"/>
          <p:nvPr/>
        </p:nvSpPr>
        <p:spPr>
          <a:xfrm>
            <a:off x="2819760" y="3254151"/>
            <a:ext cx="38856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Real-world train module function mapping </a:t>
            </a:r>
            <a:endParaRPr lang="en-SG" sz="1400" b="1" dirty="0"/>
          </a:p>
        </p:txBody>
      </p:sp>
      <p:sp>
        <p:nvSpPr>
          <p:cNvPr id="1121" name="TextBox 1120">
            <a:extLst>
              <a:ext uri="{FF2B5EF4-FFF2-40B4-BE49-F238E27FC236}">
                <a16:creationId xmlns:a16="http://schemas.microsoft.com/office/drawing/2014/main" id="{F372504B-3945-0598-FF50-4551EE0EF4E7}"/>
              </a:ext>
            </a:extLst>
          </p:cNvPr>
          <p:cNvSpPr txBox="1"/>
          <p:nvPr/>
        </p:nvSpPr>
        <p:spPr>
          <a:xfrm>
            <a:off x="6855531" y="363302"/>
            <a:ext cx="14842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Third track block power control PLC</a:t>
            </a:r>
            <a:endParaRPr lang="en-SG" sz="1200" b="1" dirty="0"/>
          </a:p>
        </p:txBody>
      </p:sp>
      <p:sp>
        <p:nvSpPr>
          <p:cNvPr id="1122" name="TextBox 1121">
            <a:extLst>
              <a:ext uri="{FF2B5EF4-FFF2-40B4-BE49-F238E27FC236}">
                <a16:creationId xmlns:a16="http://schemas.microsoft.com/office/drawing/2014/main" id="{AD87C052-FA55-C274-3781-861DAFE5E90A}"/>
              </a:ext>
            </a:extLst>
          </p:cNvPr>
          <p:cNvSpPr txBox="1"/>
          <p:nvPr/>
        </p:nvSpPr>
        <p:spPr>
          <a:xfrm>
            <a:off x="5852691" y="5146740"/>
            <a:ext cx="11285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driving control PLC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3" name="TextBox 1122">
            <a:extLst>
              <a:ext uri="{FF2B5EF4-FFF2-40B4-BE49-F238E27FC236}">
                <a16:creationId xmlns:a16="http://schemas.microsoft.com/office/drawing/2014/main" id="{747D5387-E797-7817-45A6-AAA0C24E36B6}"/>
              </a:ext>
            </a:extLst>
          </p:cNvPr>
          <p:cNvSpPr txBox="1"/>
          <p:nvPr/>
        </p:nvSpPr>
        <p:spPr>
          <a:xfrm>
            <a:off x="4011313" y="5663151"/>
            <a:ext cx="140454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onboard RTU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29" name="TextBox 1128">
            <a:extLst>
              <a:ext uri="{FF2B5EF4-FFF2-40B4-BE49-F238E27FC236}">
                <a16:creationId xmlns:a16="http://schemas.microsoft.com/office/drawing/2014/main" id="{9A3E4ADB-A99A-0EB1-389E-08C4CC9A0290}"/>
              </a:ext>
            </a:extLst>
          </p:cNvPr>
          <p:cNvSpPr txBox="1"/>
          <p:nvPr/>
        </p:nvSpPr>
        <p:spPr>
          <a:xfrm>
            <a:off x="7087538" y="5304236"/>
            <a:ext cx="15028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On-Train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1130" name="Connector: Elbow 1129">
            <a:extLst>
              <a:ext uri="{FF2B5EF4-FFF2-40B4-BE49-F238E27FC236}">
                <a16:creationId xmlns:a16="http://schemas.microsoft.com/office/drawing/2014/main" id="{38FD973D-163B-243C-5F4A-7875F0C149EF}"/>
              </a:ext>
            </a:extLst>
          </p:cNvPr>
          <p:cNvCxnSpPr>
            <a:cxnSpLocks/>
          </p:cNvCxnSpPr>
          <p:nvPr/>
        </p:nvCxnSpPr>
        <p:spPr>
          <a:xfrm>
            <a:off x="4748879" y="5346609"/>
            <a:ext cx="3991996" cy="575605"/>
          </a:xfrm>
          <a:prstGeom prst="bentConnector3">
            <a:avLst>
              <a:gd name="adj1" fmla="val -3142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6" name="TextBox 1135">
            <a:extLst>
              <a:ext uri="{FF2B5EF4-FFF2-40B4-BE49-F238E27FC236}">
                <a16:creationId xmlns:a16="http://schemas.microsoft.com/office/drawing/2014/main" id="{99CC3018-30B0-A7A2-A0F8-1E85AA302E8A}"/>
              </a:ext>
            </a:extLst>
          </p:cNvPr>
          <p:cNvSpPr txBox="1"/>
          <p:nvPr/>
        </p:nvSpPr>
        <p:spPr>
          <a:xfrm>
            <a:off x="6573100" y="5920605"/>
            <a:ext cx="18136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On-Train S7comm Bus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sp>
        <p:nvSpPr>
          <p:cNvPr id="1140" name="TextBox 1139">
            <a:extLst>
              <a:ext uri="{FF2B5EF4-FFF2-40B4-BE49-F238E27FC236}">
                <a16:creationId xmlns:a16="http://schemas.microsoft.com/office/drawing/2014/main" id="{FED38978-27C5-8183-F47B-989849080E7F}"/>
              </a:ext>
            </a:extLst>
          </p:cNvPr>
          <p:cNvSpPr txBox="1"/>
          <p:nvPr/>
        </p:nvSpPr>
        <p:spPr>
          <a:xfrm>
            <a:off x="8692398" y="2346442"/>
            <a:ext cx="25170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Train Driver Console [ on Train ]</a:t>
            </a:r>
            <a:endParaRPr lang="en-SG" sz="1200" b="1" dirty="0"/>
          </a:p>
        </p:txBody>
      </p:sp>
      <p:pic>
        <p:nvPicPr>
          <p:cNvPr id="1142" name="Picture 1141">
            <a:extLst>
              <a:ext uri="{FF2B5EF4-FFF2-40B4-BE49-F238E27FC236}">
                <a16:creationId xmlns:a16="http://schemas.microsoft.com/office/drawing/2014/main" id="{ED93FCE2-3D54-2043-C505-36F6DF7EF2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058" y="4408216"/>
            <a:ext cx="379553" cy="36756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43" name="TextBox 1142">
            <a:extLst>
              <a:ext uri="{FF2B5EF4-FFF2-40B4-BE49-F238E27FC236}">
                <a16:creationId xmlns:a16="http://schemas.microsoft.com/office/drawing/2014/main" id="{27B0C8AC-F6DD-0A37-B288-9436B8F01A65}"/>
              </a:ext>
            </a:extLst>
          </p:cNvPr>
          <p:cNvSpPr txBox="1"/>
          <p:nvPr/>
        </p:nvSpPr>
        <p:spPr>
          <a:xfrm>
            <a:off x="634596" y="4381863"/>
            <a:ext cx="76067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On train antenna 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144" name="Straight Arrow Connector 1143">
            <a:extLst>
              <a:ext uri="{FF2B5EF4-FFF2-40B4-BE49-F238E27FC236}">
                <a16:creationId xmlns:a16="http://schemas.microsoft.com/office/drawing/2014/main" id="{E0CE0585-220E-D4F3-7EC2-D1F0A06F2396}"/>
              </a:ext>
            </a:extLst>
          </p:cNvPr>
          <p:cNvCxnSpPr>
            <a:cxnSpLocks/>
          </p:cNvCxnSpPr>
          <p:nvPr/>
        </p:nvCxnSpPr>
        <p:spPr>
          <a:xfrm flipV="1">
            <a:off x="3772020" y="1822823"/>
            <a:ext cx="323008" cy="1238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47" name="Connector: Elbow 1146">
            <a:extLst>
              <a:ext uri="{FF2B5EF4-FFF2-40B4-BE49-F238E27FC236}">
                <a16:creationId xmlns:a16="http://schemas.microsoft.com/office/drawing/2014/main" id="{A7D508F8-C439-F466-E00C-448286FA3FE5}"/>
              </a:ext>
            </a:extLst>
          </p:cNvPr>
          <p:cNvCxnSpPr>
            <a:cxnSpLocks/>
            <a:endCxn id="1142" idx="3"/>
          </p:cNvCxnSpPr>
          <p:nvPr/>
        </p:nvCxnSpPr>
        <p:spPr>
          <a:xfrm rot="16200000" flipV="1">
            <a:off x="1876393" y="4848219"/>
            <a:ext cx="734847" cy="222410"/>
          </a:xfrm>
          <a:prstGeom prst="bentConnector2">
            <a:avLst/>
          </a:prstGeom>
          <a:ln w="19050">
            <a:solidFill>
              <a:schemeClr val="tx2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A5B80EED-E2EA-D1F3-3AA3-9A8A0E69F0EF}"/>
              </a:ext>
            </a:extLst>
          </p:cNvPr>
          <p:cNvCxnSpPr/>
          <p:nvPr/>
        </p:nvCxnSpPr>
        <p:spPr>
          <a:xfrm>
            <a:off x="2355022" y="5326847"/>
            <a:ext cx="1780247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3" name="Straight Connector 1172">
            <a:extLst>
              <a:ext uri="{FF2B5EF4-FFF2-40B4-BE49-F238E27FC236}">
                <a16:creationId xmlns:a16="http://schemas.microsoft.com/office/drawing/2014/main" id="{5DAE4A83-89D2-07A1-F39B-263EE6DF884C}"/>
              </a:ext>
            </a:extLst>
          </p:cNvPr>
          <p:cNvCxnSpPr>
            <a:cxnSpLocks/>
          </p:cNvCxnSpPr>
          <p:nvPr/>
        </p:nvCxnSpPr>
        <p:spPr>
          <a:xfrm>
            <a:off x="5896402" y="5770212"/>
            <a:ext cx="284447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80" name="Picture 1179">
            <a:extLst>
              <a:ext uri="{FF2B5EF4-FFF2-40B4-BE49-F238E27FC236}">
                <a16:creationId xmlns:a16="http://schemas.microsoft.com/office/drawing/2014/main" id="{DC0E9BFB-824F-81AC-9152-60EE4EE329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26980" y="6041868"/>
            <a:ext cx="625739" cy="619418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183" name="TextBox 1182">
            <a:extLst>
              <a:ext uri="{FF2B5EF4-FFF2-40B4-BE49-F238E27FC236}">
                <a16:creationId xmlns:a16="http://schemas.microsoft.com/office/drawing/2014/main" id="{5FE68155-7D17-F9B8-F565-500C2229FD95}"/>
              </a:ext>
            </a:extLst>
          </p:cNvPr>
          <p:cNvSpPr txBox="1"/>
          <p:nvPr/>
        </p:nvSpPr>
        <p:spPr>
          <a:xfrm>
            <a:off x="693884" y="5634411"/>
            <a:ext cx="15323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Railway train communication  antenna  </a:t>
            </a:r>
            <a:endParaRPr lang="en-SG" sz="1200" b="1" dirty="0"/>
          </a:p>
        </p:txBody>
      </p:sp>
      <p:cxnSp>
        <p:nvCxnSpPr>
          <p:cNvPr id="1184" name="Straight Connector 1183">
            <a:extLst>
              <a:ext uri="{FF2B5EF4-FFF2-40B4-BE49-F238E27FC236}">
                <a16:creationId xmlns:a16="http://schemas.microsoft.com/office/drawing/2014/main" id="{662B7F3D-BDAE-D671-0FA7-3D3921543B54}"/>
              </a:ext>
            </a:extLst>
          </p:cNvPr>
          <p:cNvCxnSpPr>
            <a:cxnSpLocks/>
            <a:endCxn id="1180" idx="0"/>
          </p:cNvCxnSpPr>
          <p:nvPr/>
        </p:nvCxnSpPr>
        <p:spPr>
          <a:xfrm>
            <a:off x="1939850" y="4773144"/>
            <a:ext cx="0" cy="126872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89" name="Picture 1188">
            <a:extLst>
              <a:ext uri="{FF2B5EF4-FFF2-40B4-BE49-F238E27FC236}">
                <a16:creationId xmlns:a16="http://schemas.microsoft.com/office/drawing/2014/main" id="{CC32FDF2-961F-4918-A10B-A6C58F99C8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5890" y="2183931"/>
            <a:ext cx="854072" cy="683258"/>
          </a:xfrm>
          <a:prstGeom prst="rect">
            <a:avLst/>
          </a:prstGeom>
        </p:spPr>
      </p:pic>
      <p:sp>
        <p:nvSpPr>
          <p:cNvPr id="1190" name="TextBox 1189">
            <a:extLst>
              <a:ext uri="{FF2B5EF4-FFF2-40B4-BE49-F238E27FC236}">
                <a16:creationId xmlns:a16="http://schemas.microsoft.com/office/drawing/2014/main" id="{A5C5595E-3C19-2FA2-B8AD-A7D8CF5FE9E1}"/>
              </a:ext>
            </a:extLst>
          </p:cNvPr>
          <p:cNvSpPr txBox="1"/>
          <p:nvPr/>
        </p:nvSpPr>
        <p:spPr>
          <a:xfrm>
            <a:off x="597770" y="2853272"/>
            <a:ext cx="175710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On train Emergency power control breaker </a:t>
            </a:r>
            <a:endParaRPr lang="en-SG" sz="1200" b="1" dirty="0"/>
          </a:p>
        </p:txBody>
      </p:sp>
      <p:sp>
        <p:nvSpPr>
          <p:cNvPr id="1191" name="Oval 1190">
            <a:extLst>
              <a:ext uri="{FF2B5EF4-FFF2-40B4-BE49-F238E27FC236}">
                <a16:creationId xmlns:a16="http://schemas.microsoft.com/office/drawing/2014/main" id="{6C60814D-7EDD-2994-77F7-AA15913C9D11}"/>
              </a:ext>
            </a:extLst>
          </p:cNvPr>
          <p:cNvSpPr/>
          <p:nvPr/>
        </p:nvSpPr>
        <p:spPr>
          <a:xfrm>
            <a:off x="2631773" y="3776705"/>
            <a:ext cx="157467" cy="19332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2" name="Straight Connector 1191">
            <a:extLst>
              <a:ext uri="{FF2B5EF4-FFF2-40B4-BE49-F238E27FC236}">
                <a16:creationId xmlns:a16="http://schemas.microsoft.com/office/drawing/2014/main" id="{B62BEAD8-CAE0-BAEB-F542-966D00E64132}"/>
              </a:ext>
            </a:extLst>
          </p:cNvPr>
          <p:cNvCxnSpPr>
            <a:cxnSpLocks/>
          </p:cNvCxnSpPr>
          <p:nvPr/>
        </p:nvCxnSpPr>
        <p:spPr>
          <a:xfrm flipH="1" flipV="1">
            <a:off x="2526253" y="3574830"/>
            <a:ext cx="139955" cy="1716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6" name="Oval 1195">
            <a:extLst>
              <a:ext uri="{FF2B5EF4-FFF2-40B4-BE49-F238E27FC236}">
                <a16:creationId xmlns:a16="http://schemas.microsoft.com/office/drawing/2014/main" id="{FDEBE31E-7809-7559-F961-32DFD3D15372}"/>
              </a:ext>
            </a:extLst>
          </p:cNvPr>
          <p:cNvSpPr/>
          <p:nvPr/>
        </p:nvSpPr>
        <p:spPr>
          <a:xfrm>
            <a:off x="4075970" y="2135191"/>
            <a:ext cx="157467" cy="193325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197" name="Straight Connector 1196">
            <a:extLst>
              <a:ext uri="{FF2B5EF4-FFF2-40B4-BE49-F238E27FC236}">
                <a16:creationId xmlns:a16="http://schemas.microsoft.com/office/drawing/2014/main" id="{583D9EF9-EC21-9581-3C31-16BF8F5A9E67}"/>
              </a:ext>
            </a:extLst>
          </p:cNvPr>
          <p:cNvCxnSpPr>
            <a:cxnSpLocks/>
          </p:cNvCxnSpPr>
          <p:nvPr/>
        </p:nvCxnSpPr>
        <p:spPr>
          <a:xfrm flipH="1" flipV="1">
            <a:off x="3999748" y="2098779"/>
            <a:ext cx="82803" cy="98068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9" name="Connector: Elbow 1198">
            <a:extLst>
              <a:ext uri="{FF2B5EF4-FFF2-40B4-BE49-F238E27FC236}">
                <a16:creationId xmlns:a16="http://schemas.microsoft.com/office/drawing/2014/main" id="{E819F192-30FB-BE9D-116F-04C8BF9AC59C}"/>
              </a:ext>
            </a:extLst>
          </p:cNvPr>
          <p:cNvCxnSpPr>
            <a:cxnSpLocks/>
            <a:stCxn id="1189" idx="3"/>
            <a:endCxn id="1191" idx="2"/>
          </p:cNvCxnSpPr>
          <p:nvPr/>
        </p:nvCxnSpPr>
        <p:spPr>
          <a:xfrm>
            <a:off x="1889962" y="2525560"/>
            <a:ext cx="741811" cy="134780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2" name="Connector: Elbow 1201">
            <a:extLst>
              <a:ext uri="{FF2B5EF4-FFF2-40B4-BE49-F238E27FC236}">
                <a16:creationId xmlns:a16="http://schemas.microsoft.com/office/drawing/2014/main" id="{29154012-2E1B-E5B7-C097-A99E57E12C0F}"/>
              </a:ext>
            </a:extLst>
          </p:cNvPr>
          <p:cNvCxnSpPr>
            <a:cxnSpLocks/>
            <a:stCxn id="1189" idx="3"/>
            <a:endCxn id="1196" idx="2"/>
          </p:cNvCxnSpPr>
          <p:nvPr/>
        </p:nvCxnSpPr>
        <p:spPr>
          <a:xfrm flipV="1">
            <a:off x="1889962" y="2231854"/>
            <a:ext cx="2186008" cy="293706"/>
          </a:xfrm>
          <a:prstGeom prst="bentConnector3">
            <a:avLst>
              <a:gd name="adj1" fmla="val 16955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4" name="Connector: Elbow 1243">
            <a:extLst>
              <a:ext uri="{FF2B5EF4-FFF2-40B4-BE49-F238E27FC236}">
                <a16:creationId xmlns:a16="http://schemas.microsoft.com/office/drawing/2014/main" id="{A0C91CB8-D7E9-1DC4-81F2-C4E149C0D2B4}"/>
              </a:ext>
            </a:extLst>
          </p:cNvPr>
          <p:cNvCxnSpPr>
            <a:cxnSpLocks/>
            <a:endCxn id="1240" idx="3"/>
          </p:cNvCxnSpPr>
          <p:nvPr/>
        </p:nvCxnSpPr>
        <p:spPr>
          <a:xfrm flipV="1">
            <a:off x="2226231" y="1368035"/>
            <a:ext cx="9644244" cy="4946848"/>
          </a:xfrm>
          <a:prstGeom prst="bentConnector3">
            <a:avLst>
              <a:gd name="adj1" fmla="val 99336"/>
            </a:avLst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7" name="Connector: Elbow 1246">
            <a:extLst>
              <a:ext uri="{FF2B5EF4-FFF2-40B4-BE49-F238E27FC236}">
                <a16:creationId xmlns:a16="http://schemas.microsoft.com/office/drawing/2014/main" id="{B2C079C1-CEED-ECD6-E64F-DE73DDB7C57D}"/>
              </a:ext>
            </a:extLst>
          </p:cNvPr>
          <p:cNvCxnSpPr>
            <a:cxnSpLocks/>
            <a:stCxn id="9" idx="3"/>
            <a:endCxn id="1240" idx="1"/>
          </p:cNvCxnSpPr>
          <p:nvPr/>
        </p:nvCxnSpPr>
        <p:spPr>
          <a:xfrm>
            <a:off x="6874626" y="860872"/>
            <a:ext cx="1781642" cy="507163"/>
          </a:xfrm>
          <a:prstGeom prst="bentConnector3">
            <a:avLst>
              <a:gd name="adj1" fmla="val 99271"/>
            </a:avLst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1" name="TextBox 1240">
            <a:extLst>
              <a:ext uri="{FF2B5EF4-FFF2-40B4-BE49-F238E27FC236}">
                <a16:creationId xmlns:a16="http://schemas.microsoft.com/office/drawing/2014/main" id="{85F366BD-1882-1877-2329-F129175D95BE}"/>
              </a:ext>
            </a:extLst>
          </p:cNvPr>
          <p:cNvSpPr txBox="1"/>
          <p:nvPr/>
        </p:nvSpPr>
        <p:spPr>
          <a:xfrm>
            <a:off x="8590378" y="232296"/>
            <a:ext cx="272108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HQ Trains Operation &amp; Monitor HMI</a:t>
            </a:r>
            <a:endParaRPr lang="en-SG" sz="1200" b="1" dirty="0"/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57766BA1-38D8-4805-1583-8B2EDC5C2A67}"/>
              </a:ext>
            </a:extLst>
          </p:cNvPr>
          <p:cNvSpPr txBox="1"/>
          <p:nvPr/>
        </p:nvSpPr>
        <p:spPr>
          <a:xfrm>
            <a:off x="7075767" y="848419"/>
            <a:ext cx="14449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SCADA Modbus-TCP Link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2" name="TextBox 1251">
            <a:extLst>
              <a:ext uri="{FF2B5EF4-FFF2-40B4-BE49-F238E27FC236}">
                <a16:creationId xmlns:a16="http://schemas.microsoft.com/office/drawing/2014/main" id="{217F9B8D-F2C8-A997-6467-B022AE33ECB4}"/>
              </a:ext>
            </a:extLst>
          </p:cNvPr>
          <p:cNvSpPr txBox="1"/>
          <p:nvPr/>
        </p:nvSpPr>
        <p:spPr>
          <a:xfrm>
            <a:off x="1892112" y="5448992"/>
            <a:ext cx="9866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/>
              <a:t>Wireless connection</a:t>
            </a:r>
            <a:endParaRPr lang="en-SG" sz="1200" b="1" dirty="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9E354A-0CC1-52B7-2686-67B7DCAB9BF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0875" y="2633483"/>
            <a:ext cx="2804839" cy="34862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40" name="Picture 1239">
            <a:extLst>
              <a:ext uri="{FF2B5EF4-FFF2-40B4-BE49-F238E27FC236}">
                <a16:creationId xmlns:a16="http://schemas.microsoft.com/office/drawing/2014/main" id="{941B4CAE-184A-FAF9-3F36-8FD3904B2FF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656268" y="504217"/>
            <a:ext cx="3214207" cy="172763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D46A18E9-875A-9323-0791-658EDC643FC9}"/>
              </a:ext>
            </a:extLst>
          </p:cNvPr>
          <p:cNvSpPr txBox="1"/>
          <p:nvPr/>
        </p:nvSpPr>
        <p:spPr>
          <a:xfrm>
            <a:off x="626302" y="3475402"/>
            <a:ext cx="161903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power control breaker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8BE661D-0739-9181-DE03-EF6B96E463E4}"/>
              </a:ext>
            </a:extLst>
          </p:cNvPr>
          <p:cNvSpPr/>
          <p:nvPr/>
        </p:nvSpPr>
        <p:spPr>
          <a:xfrm>
            <a:off x="6320593" y="4268269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846480F-17EE-52F0-4BFD-4A97A0288A41}"/>
              </a:ext>
            </a:extLst>
          </p:cNvPr>
          <p:cNvCxnSpPr>
            <a:cxnSpLocks/>
            <a:stCxn id="55" idx="1"/>
          </p:cNvCxnSpPr>
          <p:nvPr/>
        </p:nvCxnSpPr>
        <p:spPr>
          <a:xfrm flipH="1">
            <a:off x="2742239" y="1796131"/>
            <a:ext cx="323385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D784E7C-18A1-A289-6AEB-ABD6504FAF54}"/>
              </a:ext>
            </a:extLst>
          </p:cNvPr>
          <p:cNvSpPr txBox="1"/>
          <p:nvPr/>
        </p:nvSpPr>
        <p:spPr>
          <a:xfrm>
            <a:off x="3065624" y="1496049"/>
            <a:ext cx="78664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sz="1100" b="1" baseline="30000" dirty="0">
                <a:solidFill>
                  <a:schemeClr val="accent2">
                    <a:lumMod val="75000"/>
                  </a:schemeClr>
                </a:solidFill>
              </a:rPr>
              <a:t>rd</a:t>
            </a:r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 track power to train link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1E61CFD6-FA00-4877-88E0-2DD513D43201}"/>
              </a:ext>
            </a:extLst>
          </p:cNvPr>
          <p:cNvCxnSpPr>
            <a:cxnSpLocks/>
          </p:cNvCxnSpPr>
          <p:nvPr/>
        </p:nvCxnSpPr>
        <p:spPr>
          <a:xfrm flipH="1" flipV="1">
            <a:off x="4318214" y="5420711"/>
            <a:ext cx="4076" cy="29142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36" name="Straight Arrow Connector 1035">
            <a:extLst>
              <a:ext uri="{FF2B5EF4-FFF2-40B4-BE49-F238E27FC236}">
                <a16:creationId xmlns:a16="http://schemas.microsoft.com/office/drawing/2014/main" id="{12E94B3B-BC6B-A59D-DDB0-038FEEC998CF}"/>
              </a:ext>
            </a:extLst>
          </p:cNvPr>
          <p:cNvCxnSpPr>
            <a:cxnSpLocks/>
          </p:cNvCxnSpPr>
          <p:nvPr/>
        </p:nvCxnSpPr>
        <p:spPr>
          <a:xfrm flipV="1">
            <a:off x="1255341" y="4571424"/>
            <a:ext cx="487092" cy="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9" name="TextBox 1038">
            <a:extLst>
              <a:ext uri="{FF2B5EF4-FFF2-40B4-BE49-F238E27FC236}">
                <a16:creationId xmlns:a16="http://schemas.microsoft.com/office/drawing/2014/main" id="{318506D4-B8D4-E26B-E9B2-8462B17C2E00}"/>
              </a:ext>
            </a:extLst>
          </p:cNvPr>
          <p:cNvSpPr txBox="1"/>
          <p:nvPr/>
        </p:nvSpPr>
        <p:spPr>
          <a:xfrm>
            <a:off x="6896582" y="4012094"/>
            <a:ext cx="11175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radar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0" name="Connector: Elbow 1039">
            <a:extLst>
              <a:ext uri="{FF2B5EF4-FFF2-40B4-BE49-F238E27FC236}">
                <a16:creationId xmlns:a16="http://schemas.microsoft.com/office/drawing/2014/main" id="{10F993CE-5E91-89F3-EAD2-A3E2DFE35F97}"/>
              </a:ext>
            </a:extLst>
          </p:cNvPr>
          <p:cNvCxnSpPr>
            <a:cxnSpLocks/>
            <a:stCxn id="1056" idx="0"/>
            <a:endCxn id="44" idx="1"/>
          </p:cNvCxnSpPr>
          <p:nvPr/>
        </p:nvCxnSpPr>
        <p:spPr>
          <a:xfrm rot="5400000" flipH="1" flipV="1">
            <a:off x="5475238" y="4469258"/>
            <a:ext cx="986748" cy="703961"/>
          </a:xfrm>
          <a:prstGeom prst="bentConnector2">
            <a:avLst/>
          </a:prstGeom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5" name="TextBox 1044">
            <a:extLst>
              <a:ext uri="{FF2B5EF4-FFF2-40B4-BE49-F238E27FC236}">
                <a16:creationId xmlns:a16="http://schemas.microsoft.com/office/drawing/2014/main" id="{150DA37E-3517-2206-FBF3-9C53CECC0D85}"/>
              </a:ext>
            </a:extLst>
          </p:cNvPr>
          <p:cNvSpPr txBox="1"/>
          <p:nvPr/>
        </p:nvSpPr>
        <p:spPr>
          <a:xfrm>
            <a:off x="6183904" y="3596136"/>
            <a:ext cx="142588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front signal state receiver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46" name="Straight Arrow Connector 1045">
            <a:extLst>
              <a:ext uri="{FF2B5EF4-FFF2-40B4-BE49-F238E27FC236}">
                <a16:creationId xmlns:a16="http://schemas.microsoft.com/office/drawing/2014/main" id="{D10FF2CE-AD64-893E-1358-53032EAA5808}"/>
              </a:ext>
            </a:extLst>
          </p:cNvPr>
          <p:cNvCxnSpPr>
            <a:cxnSpLocks/>
          </p:cNvCxnSpPr>
          <p:nvPr/>
        </p:nvCxnSpPr>
        <p:spPr>
          <a:xfrm flipH="1">
            <a:off x="6488166" y="4084810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1" name="Straight Arrow Connector 1050">
            <a:extLst>
              <a:ext uri="{FF2B5EF4-FFF2-40B4-BE49-F238E27FC236}">
                <a16:creationId xmlns:a16="http://schemas.microsoft.com/office/drawing/2014/main" id="{A5A7A551-C63A-CDCD-54F6-9D2F458BD8EE}"/>
              </a:ext>
            </a:extLst>
          </p:cNvPr>
          <p:cNvCxnSpPr>
            <a:cxnSpLocks/>
          </p:cNvCxnSpPr>
          <p:nvPr/>
        </p:nvCxnSpPr>
        <p:spPr>
          <a:xfrm>
            <a:off x="1855527" y="3660651"/>
            <a:ext cx="700196" cy="102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8" name="Straight Arrow Connector 1057">
            <a:extLst>
              <a:ext uri="{FF2B5EF4-FFF2-40B4-BE49-F238E27FC236}">
                <a16:creationId xmlns:a16="http://schemas.microsoft.com/office/drawing/2014/main" id="{4840625C-0BC6-7D26-8363-22764D85828A}"/>
              </a:ext>
            </a:extLst>
          </p:cNvPr>
          <p:cNvCxnSpPr>
            <a:cxnSpLocks/>
          </p:cNvCxnSpPr>
          <p:nvPr/>
        </p:nvCxnSpPr>
        <p:spPr>
          <a:xfrm flipV="1">
            <a:off x="1841042" y="2257999"/>
            <a:ext cx="2127584" cy="137903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6" name="Straight Arrow Connector 1065">
            <a:extLst>
              <a:ext uri="{FF2B5EF4-FFF2-40B4-BE49-F238E27FC236}">
                <a16:creationId xmlns:a16="http://schemas.microsoft.com/office/drawing/2014/main" id="{8BC0BB03-3EAB-EABD-AB4E-7765548BFC69}"/>
              </a:ext>
            </a:extLst>
          </p:cNvPr>
          <p:cNvCxnSpPr>
            <a:cxnSpLocks/>
          </p:cNvCxnSpPr>
          <p:nvPr/>
        </p:nvCxnSpPr>
        <p:spPr>
          <a:xfrm flipV="1">
            <a:off x="1584957" y="5084999"/>
            <a:ext cx="941296" cy="95131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73" name="Straight Arrow Connector 1072">
            <a:extLst>
              <a:ext uri="{FF2B5EF4-FFF2-40B4-BE49-F238E27FC236}">
                <a16:creationId xmlns:a16="http://schemas.microsoft.com/office/drawing/2014/main" id="{3E8B5585-7ED3-01D3-33D9-5245A5907CDE}"/>
              </a:ext>
            </a:extLst>
          </p:cNvPr>
          <p:cNvCxnSpPr>
            <a:cxnSpLocks/>
          </p:cNvCxnSpPr>
          <p:nvPr/>
        </p:nvCxnSpPr>
        <p:spPr>
          <a:xfrm flipH="1">
            <a:off x="2828803" y="3911949"/>
            <a:ext cx="174556" cy="402854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77" name="TextBox 1076">
            <a:extLst>
              <a:ext uri="{FF2B5EF4-FFF2-40B4-BE49-F238E27FC236}">
                <a16:creationId xmlns:a16="http://schemas.microsoft.com/office/drawing/2014/main" id="{E55DEFF9-847E-3E59-A8D7-4FC1DB6FAF9B}"/>
              </a:ext>
            </a:extLst>
          </p:cNvPr>
          <p:cNvSpPr txBox="1"/>
          <p:nvPr/>
        </p:nvSpPr>
        <p:spPr>
          <a:xfrm>
            <a:off x="4706702" y="3516038"/>
            <a:ext cx="140139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input electric voltage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1080" name="Straight Arrow Connector 1079">
            <a:extLst>
              <a:ext uri="{FF2B5EF4-FFF2-40B4-BE49-F238E27FC236}">
                <a16:creationId xmlns:a16="http://schemas.microsoft.com/office/drawing/2014/main" id="{0EDD226C-7DDA-3F41-BF59-355EBC451E8B}"/>
              </a:ext>
            </a:extLst>
          </p:cNvPr>
          <p:cNvCxnSpPr>
            <a:cxnSpLocks/>
          </p:cNvCxnSpPr>
          <p:nvPr/>
        </p:nvCxnSpPr>
        <p:spPr>
          <a:xfrm flipH="1">
            <a:off x="4405773" y="3838999"/>
            <a:ext cx="306399" cy="358470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83" name="TextBox 1082">
            <a:extLst>
              <a:ext uri="{FF2B5EF4-FFF2-40B4-BE49-F238E27FC236}">
                <a16:creationId xmlns:a16="http://schemas.microsoft.com/office/drawing/2014/main" id="{FABD69FF-270E-E241-C44F-71D097ABEC21}"/>
              </a:ext>
            </a:extLst>
          </p:cNvPr>
          <p:cNvSpPr txBox="1"/>
          <p:nvPr/>
        </p:nvSpPr>
        <p:spPr>
          <a:xfrm>
            <a:off x="5164624" y="4477491"/>
            <a:ext cx="106117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Train speed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85" name="Rectangle 1084">
            <a:extLst>
              <a:ext uri="{FF2B5EF4-FFF2-40B4-BE49-F238E27FC236}">
                <a16:creationId xmlns:a16="http://schemas.microsoft.com/office/drawing/2014/main" id="{23F342F4-6C88-4F96-D17E-246F723DF18A}"/>
              </a:ext>
            </a:extLst>
          </p:cNvPr>
          <p:cNvSpPr/>
          <p:nvPr/>
        </p:nvSpPr>
        <p:spPr>
          <a:xfrm flipH="1">
            <a:off x="3721258" y="4842698"/>
            <a:ext cx="146309" cy="15971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87" name="Picture 1086">
            <a:extLst>
              <a:ext uri="{FF2B5EF4-FFF2-40B4-BE49-F238E27FC236}">
                <a16:creationId xmlns:a16="http://schemas.microsoft.com/office/drawing/2014/main" id="{09C092E1-6701-186A-9D85-39FE93BAEF6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98264" y="4591999"/>
            <a:ext cx="498186" cy="474463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088" name="Straight Arrow Connector 1087">
            <a:extLst>
              <a:ext uri="{FF2B5EF4-FFF2-40B4-BE49-F238E27FC236}">
                <a16:creationId xmlns:a16="http://schemas.microsoft.com/office/drawing/2014/main" id="{ED96E156-0C1E-B1A8-F3EC-853143E7D542}"/>
              </a:ext>
            </a:extLst>
          </p:cNvPr>
          <p:cNvCxnSpPr>
            <a:cxnSpLocks/>
          </p:cNvCxnSpPr>
          <p:nvPr/>
        </p:nvCxnSpPr>
        <p:spPr>
          <a:xfrm flipH="1" flipV="1">
            <a:off x="3528598" y="5116547"/>
            <a:ext cx="4076" cy="726859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3" name="Straight Connector 1092">
            <a:extLst>
              <a:ext uri="{FF2B5EF4-FFF2-40B4-BE49-F238E27FC236}">
                <a16:creationId xmlns:a16="http://schemas.microsoft.com/office/drawing/2014/main" id="{6395F692-E2FB-AB18-14FD-C1890A199965}"/>
              </a:ext>
            </a:extLst>
          </p:cNvPr>
          <p:cNvCxnSpPr>
            <a:stCxn id="1087" idx="2"/>
          </p:cNvCxnSpPr>
          <p:nvPr/>
        </p:nvCxnSpPr>
        <p:spPr>
          <a:xfrm>
            <a:off x="3747357" y="5066462"/>
            <a:ext cx="0" cy="12803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4" name="TextBox 1093">
            <a:extLst>
              <a:ext uri="{FF2B5EF4-FFF2-40B4-BE49-F238E27FC236}">
                <a16:creationId xmlns:a16="http://schemas.microsoft.com/office/drawing/2014/main" id="{41FEEDAF-A0C2-1DA2-EDAD-7DD80A3850F4}"/>
              </a:ext>
            </a:extLst>
          </p:cNvPr>
          <p:cNvSpPr txBox="1"/>
          <p:nvPr/>
        </p:nvSpPr>
        <p:spPr>
          <a:xfrm>
            <a:off x="2882081" y="5795344"/>
            <a:ext cx="178405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accent2">
                    <a:lumMod val="75000"/>
                  </a:schemeClr>
                </a:solidFill>
              </a:rPr>
              <a:t>Air Brake Pressure meter </a:t>
            </a:r>
            <a:endParaRPr lang="en-SG" sz="11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7D739F5A-115F-F581-6C38-5AA6A67B32D0}"/>
              </a:ext>
            </a:extLst>
          </p:cNvPr>
          <p:cNvSpPr txBox="1"/>
          <p:nvPr/>
        </p:nvSpPr>
        <p:spPr>
          <a:xfrm>
            <a:off x="5200136" y="6356712"/>
            <a:ext cx="30894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SCADA S7comm Link </a:t>
            </a:r>
            <a:endParaRPr lang="en-SG" sz="1200" b="1" dirty="0">
              <a:solidFill>
                <a:schemeClr val="accent1"/>
              </a:solidFill>
            </a:endParaRPr>
          </a:p>
        </p:txBody>
      </p:sp>
      <p:cxnSp>
        <p:nvCxnSpPr>
          <p:cNvPr id="1110" name="Straight Arrow Connector 1109">
            <a:extLst>
              <a:ext uri="{FF2B5EF4-FFF2-40B4-BE49-F238E27FC236}">
                <a16:creationId xmlns:a16="http://schemas.microsoft.com/office/drawing/2014/main" id="{A4075046-96FD-F245-CF0F-EF2572763CB3}"/>
              </a:ext>
            </a:extLst>
          </p:cNvPr>
          <p:cNvCxnSpPr>
            <a:cxnSpLocks/>
          </p:cNvCxnSpPr>
          <p:nvPr/>
        </p:nvCxnSpPr>
        <p:spPr>
          <a:xfrm flipH="1">
            <a:off x="6915082" y="4427583"/>
            <a:ext cx="64661" cy="153172"/>
          </a:xfrm>
          <a:prstGeom prst="straightConnector1">
            <a:avLst/>
          </a:prstGeom>
          <a:ln w="9525">
            <a:prstDash val="sysDash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82019F96-F044-C7C3-ABF9-B725E90BA2E5}"/>
              </a:ext>
            </a:extLst>
          </p:cNvPr>
          <p:cNvCxnSpPr>
            <a:cxnSpLocks/>
          </p:cNvCxnSpPr>
          <p:nvPr/>
        </p:nvCxnSpPr>
        <p:spPr>
          <a:xfrm>
            <a:off x="6446388" y="1823563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13" name="TextBox 1112">
            <a:extLst>
              <a:ext uri="{FF2B5EF4-FFF2-40B4-BE49-F238E27FC236}">
                <a16:creationId xmlns:a16="http://schemas.microsoft.com/office/drawing/2014/main" id="{DCCBD96D-A252-8D23-B8DC-026D90D77616}"/>
              </a:ext>
            </a:extLst>
          </p:cNvPr>
          <p:cNvSpPr txBox="1"/>
          <p:nvPr/>
        </p:nvSpPr>
        <p:spPr>
          <a:xfrm>
            <a:off x="6798652" y="1719980"/>
            <a:ext cx="166422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Electrical Signal to PLC</a:t>
            </a:r>
            <a:endParaRPr lang="en-SG" sz="900" b="1" dirty="0"/>
          </a:p>
        </p:txBody>
      </p:sp>
      <p:cxnSp>
        <p:nvCxnSpPr>
          <p:cNvPr id="1114" name="Straight Connector 1113">
            <a:extLst>
              <a:ext uri="{FF2B5EF4-FFF2-40B4-BE49-F238E27FC236}">
                <a16:creationId xmlns:a16="http://schemas.microsoft.com/office/drawing/2014/main" id="{93235B4E-1225-FD8F-E40C-042EC498CC87}"/>
              </a:ext>
            </a:extLst>
          </p:cNvPr>
          <p:cNvCxnSpPr>
            <a:cxnSpLocks/>
          </p:cNvCxnSpPr>
          <p:nvPr/>
        </p:nvCxnSpPr>
        <p:spPr>
          <a:xfrm flipV="1">
            <a:off x="6649978" y="2038718"/>
            <a:ext cx="165526" cy="26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5" name="Oval 1114">
            <a:extLst>
              <a:ext uri="{FF2B5EF4-FFF2-40B4-BE49-F238E27FC236}">
                <a16:creationId xmlns:a16="http://schemas.microsoft.com/office/drawing/2014/main" id="{2FDF7B5D-24EA-D433-8221-794BC28BA6F8}"/>
              </a:ext>
            </a:extLst>
          </p:cNvPr>
          <p:cNvSpPr/>
          <p:nvPr/>
        </p:nvSpPr>
        <p:spPr>
          <a:xfrm>
            <a:off x="6413372" y="1974021"/>
            <a:ext cx="130215" cy="158768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116" name="TextBox 1115">
            <a:extLst>
              <a:ext uri="{FF2B5EF4-FFF2-40B4-BE49-F238E27FC236}">
                <a16:creationId xmlns:a16="http://schemas.microsoft.com/office/drawing/2014/main" id="{1EE4F71F-40E8-3347-7F50-9BF9420C1384}"/>
              </a:ext>
            </a:extLst>
          </p:cNvPr>
          <p:cNvSpPr txBox="1"/>
          <p:nvPr/>
        </p:nvSpPr>
        <p:spPr>
          <a:xfrm>
            <a:off x="6798947" y="1927989"/>
            <a:ext cx="167228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latching relay or switch</a:t>
            </a:r>
            <a:endParaRPr lang="en-SG" sz="1000" b="1" dirty="0"/>
          </a:p>
        </p:txBody>
      </p:sp>
      <p:sp>
        <p:nvSpPr>
          <p:cNvPr id="1118" name="Rectangle 1117">
            <a:extLst>
              <a:ext uri="{FF2B5EF4-FFF2-40B4-BE49-F238E27FC236}">
                <a16:creationId xmlns:a16="http://schemas.microsoft.com/office/drawing/2014/main" id="{DB9AB95F-6EAA-A948-81AA-280B2844A214}"/>
              </a:ext>
            </a:extLst>
          </p:cNvPr>
          <p:cNvSpPr/>
          <p:nvPr/>
        </p:nvSpPr>
        <p:spPr>
          <a:xfrm>
            <a:off x="6424721" y="2279176"/>
            <a:ext cx="123987" cy="11919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5" name="Rectangle 1124">
            <a:extLst>
              <a:ext uri="{FF2B5EF4-FFF2-40B4-BE49-F238E27FC236}">
                <a16:creationId xmlns:a16="http://schemas.microsoft.com/office/drawing/2014/main" id="{0EE9E52F-1E18-3989-B39A-FA26F4F42670}"/>
              </a:ext>
            </a:extLst>
          </p:cNvPr>
          <p:cNvSpPr/>
          <p:nvPr/>
        </p:nvSpPr>
        <p:spPr>
          <a:xfrm flipH="1">
            <a:off x="6652275" y="2269117"/>
            <a:ext cx="115540" cy="119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6" name="TextBox 1125">
            <a:extLst>
              <a:ext uri="{FF2B5EF4-FFF2-40B4-BE49-F238E27FC236}">
                <a16:creationId xmlns:a16="http://schemas.microsoft.com/office/drawing/2014/main" id="{B142ACBD-5D8F-07AC-467F-8329DD724DD2}"/>
              </a:ext>
            </a:extLst>
          </p:cNvPr>
          <p:cNvSpPr txBox="1"/>
          <p:nvPr/>
        </p:nvSpPr>
        <p:spPr>
          <a:xfrm>
            <a:off x="6819473" y="2205811"/>
            <a:ext cx="154614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Sensors and meters </a:t>
            </a:r>
            <a:endParaRPr lang="en-SG" sz="1000" b="1" dirty="0"/>
          </a:p>
        </p:txBody>
      </p:sp>
      <p:cxnSp>
        <p:nvCxnSpPr>
          <p:cNvPr id="1127" name="Straight Connector 1126">
            <a:extLst>
              <a:ext uri="{FF2B5EF4-FFF2-40B4-BE49-F238E27FC236}">
                <a16:creationId xmlns:a16="http://schemas.microsoft.com/office/drawing/2014/main" id="{032F0BB3-946D-09AD-FA92-93132AEC9539}"/>
              </a:ext>
            </a:extLst>
          </p:cNvPr>
          <p:cNvCxnSpPr>
            <a:cxnSpLocks/>
          </p:cNvCxnSpPr>
          <p:nvPr/>
        </p:nvCxnSpPr>
        <p:spPr>
          <a:xfrm>
            <a:off x="6422636" y="2562136"/>
            <a:ext cx="314022" cy="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128" name="TextBox 1127">
            <a:extLst>
              <a:ext uri="{FF2B5EF4-FFF2-40B4-BE49-F238E27FC236}">
                <a16:creationId xmlns:a16="http://schemas.microsoft.com/office/drawing/2014/main" id="{46CCFE3D-749B-94CC-10FB-16D6FEF45A92}"/>
              </a:ext>
            </a:extLst>
          </p:cNvPr>
          <p:cNvSpPr txBox="1"/>
          <p:nvPr/>
        </p:nvSpPr>
        <p:spPr>
          <a:xfrm>
            <a:off x="6799335" y="2425743"/>
            <a:ext cx="160252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/>
              <a:t>Electrical Signal to RTU</a:t>
            </a:r>
            <a:endParaRPr lang="en-SG" sz="1000" b="1" dirty="0"/>
          </a:p>
        </p:txBody>
      </p: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1A83FBB3-2B13-279E-BEF3-72E7D70FA76C}"/>
              </a:ext>
            </a:extLst>
          </p:cNvPr>
          <p:cNvCxnSpPr>
            <a:cxnSpLocks/>
          </p:cNvCxnSpPr>
          <p:nvPr/>
        </p:nvCxnSpPr>
        <p:spPr>
          <a:xfrm flipV="1">
            <a:off x="6544961" y="1933043"/>
            <a:ext cx="148071" cy="71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8" name="Straight Connector 1137">
            <a:extLst>
              <a:ext uri="{FF2B5EF4-FFF2-40B4-BE49-F238E27FC236}">
                <a16:creationId xmlns:a16="http://schemas.microsoft.com/office/drawing/2014/main" id="{E46E6796-FDE6-8ACE-2B17-2FA3DB2037CB}"/>
              </a:ext>
            </a:extLst>
          </p:cNvPr>
          <p:cNvCxnSpPr>
            <a:cxnSpLocks/>
          </p:cNvCxnSpPr>
          <p:nvPr/>
        </p:nvCxnSpPr>
        <p:spPr>
          <a:xfrm>
            <a:off x="6435059" y="2777437"/>
            <a:ext cx="33194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9" name="TextBox 1138">
            <a:extLst>
              <a:ext uri="{FF2B5EF4-FFF2-40B4-BE49-F238E27FC236}">
                <a16:creationId xmlns:a16="http://schemas.microsoft.com/office/drawing/2014/main" id="{52FCB2EF-2D9C-7B9C-5164-E8EAE7681D95}"/>
              </a:ext>
            </a:extLst>
          </p:cNvPr>
          <p:cNvSpPr txBox="1"/>
          <p:nvPr/>
        </p:nvSpPr>
        <p:spPr>
          <a:xfrm>
            <a:off x="6820577" y="2647277"/>
            <a:ext cx="122092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DC power link </a:t>
            </a:r>
            <a:endParaRPr lang="en-SG" sz="1050" b="1" dirty="0"/>
          </a:p>
        </p:txBody>
      </p:sp>
      <p:pic>
        <p:nvPicPr>
          <p:cNvPr id="1149" name="Picture 1148" descr="A logo of a train&#10;&#10;AI-generated content may be incorrect.">
            <a:extLst>
              <a:ext uri="{FF2B5EF4-FFF2-40B4-BE49-F238E27FC236}">
                <a16:creationId xmlns:a16="http://schemas.microsoft.com/office/drawing/2014/main" id="{793BC161-3174-8736-3563-5D02D848BD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00" y="531993"/>
            <a:ext cx="794166" cy="81618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9190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FA9595C3-4862-7AA0-5B84-F9307B757FE4}"/>
              </a:ext>
            </a:extLst>
          </p:cNvPr>
          <p:cNvSpPr/>
          <p:nvPr/>
        </p:nvSpPr>
        <p:spPr>
          <a:xfrm>
            <a:off x="5993643" y="4137886"/>
            <a:ext cx="1773168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DB61D3-2064-0BB6-CB3C-0AF3FEDF0A80}"/>
              </a:ext>
            </a:extLst>
          </p:cNvPr>
          <p:cNvSpPr txBox="1"/>
          <p:nvPr/>
        </p:nvSpPr>
        <p:spPr>
          <a:xfrm>
            <a:off x="338339" y="105077"/>
            <a:ext cx="33237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Physical-world Simulator </a:t>
            </a:r>
            <a:endParaRPr lang="en-SG" sz="1400" b="1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7831CCB-FEC3-2BEB-16A2-56BC1FC1B555}"/>
              </a:ext>
            </a:extLst>
          </p:cNvPr>
          <p:cNvCxnSpPr>
            <a:cxnSpLocks/>
            <a:endCxn id="75" idx="0"/>
          </p:cNvCxnSpPr>
          <p:nvPr/>
        </p:nvCxnSpPr>
        <p:spPr>
          <a:xfrm>
            <a:off x="3631962" y="3564445"/>
            <a:ext cx="827573" cy="51162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1745667-3BE2-F2A0-BFEC-A5C8C7B83D60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3662116" y="3677498"/>
            <a:ext cx="607821" cy="528228"/>
          </a:xfrm>
          <a:prstGeom prst="bentConnector3">
            <a:avLst>
              <a:gd name="adj1" fmla="val -1895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E819578-89C0-11BE-A6D3-1C42A57EEFF0}"/>
              </a:ext>
            </a:extLst>
          </p:cNvPr>
          <p:cNvCxnSpPr>
            <a:cxnSpLocks/>
          </p:cNvCxnSpPr>
          <p:nvPr/>
        </p:nvCxnSpPr>
        <p:spPr>
          <a:xfrm flipV="1">
            <a:off x="1772858" y="3758924"/>
            <a:ext cx="0" cy="317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9174DFB-F985-48EA-3597-2FBC6DA7DFFB}"/>
              </a:ext>
            </a:extLst>
          </p:cNvPr>
          <p:cNvSpPr txBox="1"/>
          <p:nvPr/>
        </p:nvSpPr>
        <p:spPr>
          <a:xfrm>
            <a:off x="1912639" y="4015064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10.0.10.12X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DAD988-4064-2AA7-6254-F257E9B09BB9}"/>
              </a:ext>
            </a:extLst>
          </p:cNvPr>
          <p:cNvSpPr txBox="1"/>
          <p:nvPr/>
        </p:nvSpPr>
        <p:spPr>
          <a:xfrm>
            <a:off x="1522380" y="5728744"/>
            <a:ext cx="27620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Coils set request </a:t>
            </a:r>
            <a:endParaRPr lang="en-SG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40A1CB2-A20E-10B5-66CA-BBEBC4FBCCB8}"/>
              </a:ext>
            </a:extLst>
          </p:cNvPr>
          <p:cNvSpPr txBox="1"/>
          <p:nvPr/>
        </p:nvSpPr>
        <p:spPr>
          <a:xfrm>
            <a:off x="332769" y="3732846"/>
            <a:ext cx="1389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PLC coils state (output to 3</a:t>
            </a:r>
            <a:r>
              <a:rPr lang="en-US" sz="900" baseline="30000" dirty="0"/>
              <a:t>rd</a:t>
            </a:r>
            <a:r>
              <a:rPr lang="en-US" sz="900" dirty="0"/>
              <a:t> track power switch) </a:t>
            </a:r>
            <a:endParaRPr lang="en-SG" sz="9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0F40215-A092-87B7-16C8-D447AF1E897E}"/>
              </a:ext>
            </a:extLst>
          </p:cNvPr>
          <p:cNvSpPr txBox="1"/>
          <p:nvPr/>
        </p:nvSpPr>
        <p:spPr>
          <a:xfrm>
            <a:off x="6835284" y="113722"/>
            <a:ext cx="3003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Railway HQ Trains Monitor HMI(s)</a:t>
            </a:r>
            <a:endParaRPr lang="en-SG" sz="14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7E7BD82-C789-23A4-FFA3-9B168FAC7783}"/>
              </a:ext>
            </a:extLst>
          </p:cNvPr>
          <p:cNvSpPr txBox="1"/>
          <p:nvPr/>
        </p:nvSpPr>
        <p:spPr>
          <a:xfrm>
            <a:off x="4439306" y="3559072"/>
            <a:ext cx="12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10 train front radar state  ( input to PLC)   </a:t>
            </a:r>
            <a:endParaRPr lang="en-SG" sz="9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6015DAD-6C46-866B-C574-32B529CDDBCF}"/>
              </a:ext>
            </a:extLst>
          </p:cNvPr>
          <p:cNvSpPr txBox="1"/>
          <p:nvPr/>
        </p:nvSpPr>
        <p:spPr>
          <a:xfrm>
            <a:off x="3156810" y="3762469"/>
            <a:ext cx="1397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20 PLC coils ( output to moto and brake) </a:t>
            </a:r>
            <a:endParaRPr lang="en-SG" sz="90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B02F2FB-5AEF-1130-2B1A-72B16F362A9D}"/>
              </a:ext>
            </a:extLst>
          </p:cNvPr>
          <p:cNvCxnSpPr>
            <a:cxnSpLocks/>
          </p:cNvCxnSpPr>
          <p:nvPr/>
        </p:nvCxnSpPr>
        <p:spPr>
          <a:xfrm>
            <a:off x="472677" y="5986692"/>
            <a:ext cx="7719053" cy="1697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8" descr="Router | Cisco Network Topology Icons 3015">
            <a:extLst>
              <a:ext uri="{FF2B5EF4-FFF2-40B4-BE49-F238E27FC236}">
                <a16:creationId xmlns:a16="http://schemas.microsoft.com/office/drawing/2014/main" id="{374A48B4-4BDA-34FC-DE01-EDA38C2A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3617" y="4358744"/>
            <a:ext cx="473861" cy="324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AC69845-138F-E239-2D3A-B43DC734FAEA}"/>
              </a:ext>
            </a:extLst>
          </p:cNvPr>
          <p:cNvCxnSpPr>
            <a:cxnSpLocks/>
          </p:cNvCxnSpPr>
          <p:nvPr/>
        </p:nvCxnSpPr>
        <p:spPr>
          <a:xfrm>
            <a:off x="8191730" y="4665578"/>
            <a:ext cx="0" cy="1316108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5DDBE6-340D-8804-14BB-2780758EC000}"/>
              </a:ext>
            </a:extLst>
          </p:cNvPr>
          <p:cNvCxnSpPr>
            <a:cxnSpLocks/>
          </p:cNvCxnSpPr>
          <p:nvPr/>
        </p:nvCxnSpPr>
        <p:spPr>
          <a:xfrm>
            <a:off x="8299916" y="3115588"/>
            <a:ext cx="0" cy="1249614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F15322E2-0FAD-5627-4EDE-4E077CEC60A5}"/>
              </a:ext>
            </a:extLst>
          </p:cNvPr>
          <p:cNvSpPr txBox="1"/>
          <p:nvPr/>
        </p:nvSpPr>
        <p:spPr>
          <a:xfrm>
            <a:off x="7192099" y="3337460"/>
            <a:ext cx="1566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HMI network 192.168.10.x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D3A0C7D-F48B-DCDA-DED9-13ADA66A59CE}"/>
              </a:ext>
            </a:extLst>
          </p:cNvPr>
          <p:cNvSpPr txBox="1"/>
          <p:nvPr/>
        </p:nvSpPr>
        <p:spPr>
          <a:xfrm>
            <a:off x="5827685" y="5737975"/>
            <a:ext cx="2699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Railway Modbus 192.168.100.0/24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190321D-A2DF-C525-28F2-97E9E3614518}"/>
              </a:ext>
            </a:extLst>
          </p:cNvPr>
          <p:cNvCxnSpPr>
            <a:cxnSpLocks/>
          </p:cNvCxnSpPr>
          <p:nvPr/>
        </p:nvCxnSpPr>
        <p:spPr>
          <a:xfrm>
            <a:off x="1518268" y="5658969"/>
            <a:ext cx="0" cy="322717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D739E28A-4A4E-0057-74B5-25648FF95834}"/>
              </a:ext>
            </a:extLst>
          </p:cNvPr>
          <p:cNvSpPr txBox="1"/>
          <p:nvPr/>
        </p:nvSpPr>
        <p:spPr>
          <a:xfrm>
            <a:off x="6226740" y="5538142"/>
            <a:ext cx="128065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RTU Memory data </a:t>
            </a:r>
            <a:endParaRPr lang="en-SG" sz="1000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6CA66A9-6EDC-E7EF-4D05-B706CEE95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7560" y="2259038"/>
            <a:ext cx="367500" cy="3822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AB07376B-BA8A-3455-063B-83A47F3DF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9317" y="1076010"/>
            <a:ext cx="370773" cy="34678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sp>
        <p:nvSpPr>
          <p:cNvPr id="105" name="TextBox 104">
            <a:extLst>
              <a:ext uri="{FF2B5EF4-FFF2-40B4-BE49-F238E27FC236}">
                <a16:creationId xmlns:a16="http://schemas.microsoft.com/office/drawing/2014/main" id="{E56E1553-BACC-EABF-912E-E4BF8CBB6264}"/>
              </a:ext>
            </a:extLst>
          </p:cNvPr>
          <p:cNvSpPr txBox="1"/>
          <p:nvPr/>
        </p:nvSpPr>
        <p:spPr>
          <a:xfrm>
            <a:off x="5962535" y="794644"/>
            <a:ext cx="6288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Users</a:t>
            </a:r>
            <a:endParaRPr lang="en-SG" sz="11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2836AC0-8E9E-9921-1DDA-ECE7CB0593F2}"/>
              </a:ext>
            </a:extLst>
          </p:cNvPr>
          <p:cNvSpPr txBox="1"/>
          <p:nvPr/>
        </p:nvSpPr>
        <p:spPr>
          <a:xfrm>
            <a:off x="5956442" y="1821593"/>
            <a:ext cx="81669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Railway engineer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7" name="Arrow: Right 106">
            <a:extLst>
              <a:ext uri="{FF2B5EF4-FFF2-40B4-BE49-F238E27FC236}">
                <a16:creationId xmlns:a16="http://schemas.microsoft.com/office/drawing/2014/main" id="{AB8FC1EF-BC54-E921-EE36-8F96776F526F}"/>
              </a:ext>
            </a:extLst>
          </p:cNvPr>
          <p:cNvSpPr/>
          <p:nvPr/>
        </p:nvSpPr>
        <p:spPr>
          <a:xfrm flipH="1">
            <a:off x="5779157" y="1191053"/>
            <a:ext cx="195046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8" name="Arrow: Right 107">
            <a:extLst>
              <a:ext uri="{FF2B5EF4-FFF2-40B4-BE49-F238E27FC236}">
                <a16:creationId xmlns:a16="http://schemas.microsoft.com/office/drawing/2014/main" id="{FA4BC919-7A2A-FC11-1BBF-8F576FF9E2E5}"/>
              </a:ext>
            </a:extLst>
          </p:cNvPr>
          <p:cNvSpPr/>
          <p:nvPr/>
        </p:nvSpPr>
        <p:spPr>
          <a:xfrm flipH="1">
            <a:off x="5713927" y="2412329"/>
            <a:ext cx="325505" cy="1322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9" name="Arrow: Right 108">
            <a:extLst>
              <a:ext uri="{FF2B5EF4-FFF2-40B4-BE49-F238E27FC236}">
                <a16:creationId xmlns:a16="http://schemas.microsoft.com/office/drawing/2014/main" id="{D0450FD8-B075-9A9E-40FE-2013555E54CF}"/>
              </a:ext>
            </a:extLst>
          </p:cNvPr>
          <p:cNvSpPr/>
          <p:nvPr/>
        </p:nvSpPr>
        <p:spPr>
          <a:xfrm flipV="1">
            <a:off x="6467264" y="2407933"/>
            <a:ext cx="305870" cy="1366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DDA821-8EED-2048-FA74-0B7166D1E16C}"/>
              </a:ext>
            </a:extLst>
          </p:cNvPr>
          <p:cNvSpPr/>
          <p:nvPr/>
        </p:nvSpPr>
        <p:spPr>
          <a:xfrm>
            <a:off x="338341" y="4251895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D835C5-CDE7-CD47-0B14-EBFF11BC4F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77" y="4832165"/>
            <a:ext cx="818082" cy="4689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BD026-5D93-43F5-B096-DB85262B7E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37048" y="4824134"/>
            <a:ext cx="818082" cy="4689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DD068DE-A2F1-415F-33E5-9F6A58B06C02}"/>
              </a:ext>
            </a:extLst>
          </p:cNvPr>
          <p:cNvSpPr txBox="1"/>
          <p:nvPr/>
        </p:nvSpPr>
        <p:spPr>
          <a:xfrm>
            <a:off x="350044" y="4251894"/>
            <a:ext cx="247044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Railway 3</a:t>
            </a:r>
            <a:r>
              <a:rPr lang="en-US" sz="1100" b="1" baseline="30000" dirty="0">
                <a:solidFill>
                  <a:srgbClr val="002060"/>
                </a:solidFill>
              </a:rPr>
              <a:t>rd</a:t>
            </a:r>
            <a:r>
              <a:rPr lang="en-US" sz="1100" b="1" dirty="0">
                <a:solidFill>
                  <a:srgbClr val="002060"/>
                </a:solidFill>
              </a:rPr>
              <a:t> tack power switches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BD2E2E5-E160-08EC-F7D4-79153F841DBC}"/>
              </a:ext>
            </a:extLst>
          </p:cNvPr>
          <p:cNvSpPr txBox="1"/>
          <p:nvPr/>
        </p:nvSpPr>
        <p:spPr>
          <a:xfrm>
            <a:off x="496324" y="4590607"/>
            <a:ext cx="7922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PLC-06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E70A207-F2AF-232A-21F2-9255D79A167E}"/>
              </a:ext>
            </a:extLst>
          </p:cNvPr>
          <p:cNvSpPr txBox="1"/>
          <p:nvPr/>
        </p:nvSpPr>
        <p:spPr>
          <a:xfrm>
            <a:off x="1745356" y="4604887"/>
            <a:ext cx="7005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PLC-07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F4FF62-E8B9-F3FA-5059-3472408EAAA8}"/>
              </a:ext>
            </a:extLst>
          </p:cNvPr>
          <p:cNvSpPr txBox="1"/>
          <p:nvPr/>
        </p:nvSpPr>
        <p:spPr>
          <a:xfrm>
            <a:off x="1722654" y="5235034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0/2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7F293B0-C15C-A214-AE80-3F0609AE5C88}"/>
              </a:ext>
            </a:extLst>
          </p:cNvPr>
          <p:cNvSpPr txBox="1"/>
          <p:nvPr/>
        </p:nvSpPr>
        <p:spPr>
          <a:xfrm>
            <a:off x="383255" y="5263890"/>
            <a:ext cx="12025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0/8</a:t>
            </a:r>
            <a:endParaRPr lang="en-SG" sz="1100" b="1" dirty="0"/>
          </a:p>
        </p:txBody>
      </p:sp>
      <p:pic>
        <p:nvPicPr>
          <p:cNvPr id="46" name="Picture 8" descr="Router | Cisco Network Topology Icons 3015">
            <a:extLst>
              <a:ext uri="{FF2B5EF4-FFF2-40B4-BE49-F238E27FC236}">
                <a16:creationId xmlns:a16="http://schemas.microsoft.com/office/drawing/2014/main" id="{3C38B589-1397-2602-DA9D-0162CAAC0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160" y="4084313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4B8305B-0FF6-955C-549F-C5C51A63AD40}"/>
              </a:ext>
            </a:extLst>
          </p:cNvPr>
          <p:cNvCxnSpPr>
            <a:cxnSpLocks/>
          </p:cNvCxnSpPr>
          <p:nvPr/>
        </p:nvCxnSpPr>
        <p:spPr>
          <a:xfrm>
            <a:off x="1306059" y="5081267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A5E636DD-FF89-ADCA-F226-B398487703A1}"/>
              </a:ext>
            </a:extLst>
          </p:cNvPr>
          <p:cNvSpPr/>
          <p:nvPr/>
        </p:nvSpPr>
        <p:spPr>
          <a:xfrm>
            <a:off x="3147392" y="4185088"/>
            <a:ext cx="2368079" cy="1414026"/>
          </a:xfrm>
          <a:prstGeom prst="rect">
            <a:avLst/>
          </a:prstGeom>
          <a:ln w="9525"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SG" sz="1400" b="1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66FB1E0-90EE-7398-EEEA-AA91DCC51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728" y="4765358"/>
            <a:ext cx="818082" cy="468901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9DA33BF2-3CA1-FC84-557A-BCDDF4CE2B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6099" y="4757327"/>
            <a:ext cx="818082" cy="468901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D08880D-9F1A-B4AA-25F5-A9ED87DBD461}"/>
              </a:ext>
            </a:extLst>
          </p:cNvPr>
          <p:cNvSpPr txBox="1"/>
          <p:nvPr/>
        </p:nvSpPr>
        <p:spPr>
          <a:xfrm>
            <a:off x="3168649" y="4233335"/>
            <a:ext cx="24396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operation control PLC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A5665C-2D76-A464-ED39-F720F96803E4}"/>
              </a:ext>
            </a:extLst>
          </p:cNvPr>
          <p:cNvSpPr txBox="1"/>
          <p:nvPr/>
        </p:nvSpPr>
        <p:spPr>
          <a:xfrm>
            <a:off x="3305375" y="4523800"/>
            <a:ext cx="8180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7A9F96F-1BC5-D4B2-4F3A-F55F74BF4E56}"/>
              </a:ext>
            </a:extLst>
          </p:cNvPr>
          <p:cNvSpPr txBox="1"/>
          <p:nvPr/>
        </p:nvSpPr>
        <p:spPr>
          <a:xfrm>
            <a:off x="4554383" y="4530728"/>
            <a:ext cx="7573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PLC-12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9DE159A-7BE5-4199-3F3E-6130EE6FEEAF}"/>
              </a:ext>
            </a:extLst>
          </p:cNvPr>
          <p:cNvSpPr txBox="1"/>
          <p:nvPr/>
        </p:nvSpPr>
        <p:spPr>
          <a:xfrm>
            <a:off x="4531705" y="5168227"/>
            <a:ext cx="107657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[Slave, Slot-1] </a:t>
            </a:r>
            <a:r>
              <a:rPr lang="en-SG" sz="1100" b="1" dirty="0"/>
              <a:t>I/O: 2/4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912EF91-48B5-41EC-BD78-898AA89B10B1}"/>
              </a:ext>
            </a:extLst>
          </p:cNvPr>
          <p:cNvSpPr txBox="1"/>
          <p:nvPr/>
        </p:nvSpPr>
        <p:spPr>
          <a:xfrm>
            <a:off x="3192306" y="5197083"/>
            <a:ext cx="12390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[Master, Slot-0]</a:t>
            </a:r>
          </a:p>
          <a:p>
            <a:r>
              <a:rPr lang="en-US" sz="1100" b="1" dirty="0"/>
              <a:t>I/O: 8/16</a:t>
            </a:r>
            <a:endParaRPr lang="en-SG" sz="1100" b="1" dirty="0"/>
          </a:p>
        </p:txBody>
      </p:sp>
      <p:pic>
        <p:nvPicPr>
          <p:cNvPr id="75" name="Picture 8" descr="Router | Cisco Network Topology Icons 3015">
            <a:extLst>
              <a:ext uri="{FF2B5EF4-FFF2-40B4-BE49-F238E27FC236}">
                <a16:creationId xmlns:a16="http://schemas.microsoft.com/office/drawing/2014/main" id="{9CE4912C-A5A4-5BA6-CA25-835643C77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936" y="4076074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E1A5B5D-CB70-BC1C-B1F2-FEF1836031CB}"/>
              </a:ext>
            </a:extLst>
          </p:cNvPr>
          <p:cNvCxnSpPr>
            <a:cxnSpLocks/>
          </p:cNvCxnSpPr>
          <p:nvPr/>
        </p:nvCxnSpPr>
        <p:spPr>
          <a:xfrm>
            <a:off x="4115110" y="5014460"/>
            <a:ext cx="430989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A301CC12-94EE-35CD-C323-A25817A5DCA3}"/>
              </a:ext>
            </a:extLst>
          </p:cNvPr>
          <p:cNvSpPr txBox="1"/>
          <p:nvPr/>
        </p:nvSpPr>
        <p:spPr>
          <a:xfrm>
            <a:off x="4580436" y="3909812"/>
            <a:ext cx="1023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70C0"/>
                </a:solidFill>
              </a:rPr>
              <a:t>10.0.10.13X</a:t>
            </a:r>
            <a:endParaRPr lang="en-SG" sz="1100" b="1" dirty="0">
              <a:solidFill>
                <a:srgbClr val="0070C0"/>
              </a:solidFill>
            </a:endParaRPr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3AADB3A9-70A2-5F72-9AF4-1D90AC2575D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1717" y="4646787"/>
            <a:ext cx="1338285" cy="731277"/>
          </a:xfrm>
          <a:prstGeom prst="rect">
            <a:avLst/>
          </a:prstGeom>
        </p:spPr>
      </p:pic>
      <p:sp>
        <p:nvSpPr>
          <p:cNvPr id="98" name="TextBox 97">
            <a:extLst>
              <a:ext uri="{FF2B5EF4-FFF2-40B4-BE49-F238E27FC236}">
                <a16:creationId xmlns:a16="http://schemas.microsoft.com/office/drawing/2014/main" id="{CE46C77B-FE79-D549-4902-19B699ADECF0}"/>
              </a:ext>
            </a:extLst>
          </p:cNvPr>
          <p:cNvSpPr txBox="1"/>
          <p:nvPr/>
        </p:nvSpPr>
        <p:spPr>
          <a:xfrm>
            <a:off x="6378015" y="4439446"/>
            <a:ext cx="11948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RTU 00 - 09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DAA16EDB-7B6B-0928-572A-DEF59BBBE90A}"/>
              </a:ext>
            </a:extLst>
          </p:cNvPr>
          <p:cNvSpPr txBox="1"/>
          <p:nvPr/>
        </p:nvSpPr>
        <p:spPr>
          <a:xfrm>
            <a:off x="5963931" y="4234397"/>
            <a:ext cx="16329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002060"/>
                </a:solidFill>
              </a:rPr>
              <a:t>On train RTU network </a:t>
            </a:r>
            <a:endParaRPr lang="en-SG" sz="1100" b="1" dirty="0">
              <a:solidFill>
                <a:srgbClr val="002060"/>
              </a:solidFill>
            </a:endParaRPr>
          </a:p>
        </p:txBody>
      </p:sp>
      <p:pic>
        <p:nvPicPr>
          <p:cNvPr id="111" name="Picture 8" descr="Router | Cisco Network Topology Icons 3015">
            <a:extLst>
              <a:ext uri="{FF2B5EF4-FFF2-40B4-BE49-F238E27FC236}">
                <a16:creationId xmlns:a16="http://schemas.microsoft.com/office/drawing/2014/main" id="{243991F1-37FF-5E62-C462-5CF3E443C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864" y="3991000"/>
            <a:ext cx="379197" cy="259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88D62EBB-B0DE-FB1B-3D06-6B529FE70CCB}"/>
              </a:ext>
            </a:extLst>
          </p:cNvPr>
          <p:cNvCxnSpPr>
            <a:cxnSpLocks/>
            <a:endCxn id="111" idx="0"/>
          </p:cNvCxnSpPr>
          <p:nvPr/>
        </p:nvCxnSpPr>
        <p:spPr>
          <a:xfrm rot="16200000" flipH="1">
            <a:off x="4615693" y="1733229"/>
            <a:ext cx="618573" cy="3896968"/>
          </a:xfrm>
          <a:prstGeom prst="bentConnector3">
            <a:avLst>
              <a:gd name="adj1" fmla="val 17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C3AF215-98B6-A782-901F-7C858B4DCC83}"/>
              </a:ext>
            </a:extLst>
          </p:cNvPr>
          <p:cNvSpPr/>
          <p:nvPr/>
        </p:nvSpPr>
        <p:spPr>
          <a:xfrm>
            <a:off x="1306059" y="3333104"/>
            <a:ext cx="2324999" cy="3962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 dirty="0"/>
              <a:t>Electrical signal communication simulation module (10.0.10.100) </a:t>
            </a:r>
            <a:endParaRPr lang="en-SG" sz="1100" b="1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7F5DB2D-9E80-68B7-C8DC-DA13BF7AFC5E}"/>
              </a:ext>
            </a:extLst>
          </p:cNvPr>
          <p:cNvSpPr txBox="1"/>
          <p:nvPr/>
        </p:nvSpPr>
        <p:spPr>
          <a:xfrm>
            <a:off x="5656206" y="3505008"/>
            <a:ext cx="139757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50 RTU input ( trains throttle, brake, voltage, current ,speed sensors) </a:t>
            </a:r>
            <a:endParaRPr lang="en-SG" sz="900" dirty="0"/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C27F744-19F4-3CA4-139A-07B5EC5305E8}"/>
              </a:ext>
            </a:extLst>
          </p:cNvPr>
          <p:cNvCxnSpPr>
            <a:cxnSpLocks/>
            <a:stCxn id="67" idx="3"/>
            <a:endCxn id="95" idx="1"/>
          </p:cNvCxnSpPr>
          <p:nvPr/>
        </p:nvCxnSpPr>
        <p:spPr>
          <a:xfrm>
            <a:off x="5364181" y="4991778"/>
            <a:ext cx="967536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17BF242A-1A88-4AA5-0B94-A1608C3DDF9F}"/>
              </a:ext>
            </a:extLst>
          </p:cNvPr>
          <p:cNvSpPr txBox="1"/>
          <p:nvPr/>
        </p:nvSpPr>
        <p:spPr>
          <a:xfrm>
            <a:off x="5505748" y="4469709"/>
            <a:ext cx="90139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/>
              <a:t>Serial Comm link between PLC and RTU</a:t>
            </a:r>
            <a:endParaRPr lang="en-SG" sz="900" b="1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F216130-BD2E-923B-3220-FB8E57C6B8DA}"/>
              </a:ext>
            </a:extLst>
          </p:cNvPr>
          <p:cNvCxnSpPr>
            <a:cxnSpLocks/>
          </p:cNvCxnSpPr>
          <p:nvPr/>
        </p:nvCxnSpPr>
        <p:spPr>
          <a:xfrm>
            <a:off x="496324" y="6220068"/>
            <a:ext cx="11105126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2FCF1-5A71-6833-01B8-05DD339D4036}"/>
              </a:ext>
            </a:extLst>
          </p:cNvPr>
          <p:cNvCxnSpPr>
            <a:cxnSpLocks/>
          </p:cNvCxnSpPr>
          <p:nvPr/>
        </p:nvCxnSpPr>
        <p:spPr>
          <a:xfrm>
            <a:off x="3758548" y="5599114"/>
            <a:ext cx="0" cy="631899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1758140E-B240-9A7D-5CB6-3AFD49BAE92C}"/>
              </a:ext>
            </a:extLst>
          </p:cNvPr>
          <p:cNvSpPr txBox="1"/>
          <p:nvPr/>
        </p:nvSpPr>
        <p:spPr>
          <a:xfrm>
            <a:off x="3790668" y="5604399"/>
            <a:ext cx="14917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Register read request  and Coils set request </a:t>
            </a:r>
            <a:endParaRPr lang="en-SG" sz="1000" dirty="0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801CB94-B91B-3BDF-CB00-C82B7F7E8EEB}"/>
              </a:ext>
            </a:extLst>
          </p:cNvPr>
          <p:cNvCxnSpPr>
            <a:cxnSpLocks/>
          </p:cNvCxnSpPr>
          <p:nvPr/>
        </p:nvCxnSpPr>
        <p:spPr>
          <a:xfrm>
            <a:off x="474808" y="6485008"/>
            <a:ext cx="8007657" cy="1378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9B6061D1-F73B-BD3D-E801-0F2560F961F2}"/>
              </a:ext>
            </a:extLst>
          </p:cNvPr>
          <p:cNvCxnSpPr>
            <a:cxnSpLocks/>
          </p:cNvCxnSpPr>
          <p:nvPr/>
        </p:nvCxnSpPr>
        <p:spPr>
          <a:xfrm>
            <a:off x="6239466" y="5567062"/>
            <a:ext cx="0" cy="939462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1" name="Picture 140">
            <a:extLst>
              <a:ext uri="{FF2B5EF4-FFF2-40B4-BE49-F238E27FC236}">
                <a16:creationId xmlns:a16="http://schemas.microsoft.com/office/drawing/2014/main" id="{E5BE1E9F-B388-F275-247E-6EF43C06CB8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51998" y="466753"/>
            <a:ext cx="4903967" cy="263996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E185D8D7-6E1B-8966-660E-B5F2274D8A06}"/>
              </a:ext>
            </a:extLst>
          </p:cNvPr>
          <p:cNvCxnSpPr>
            <a:cxnSpLocks/>
          </p:cNvCxnSpPr>
          <p:nvPr/>
        </p:nvCxnSpPr>
        <p:spPr>
          <a:xfrm flipH="1">
            <a:off x="8382097" y="4646787"/>
            <a:ext cx="0" cy="1859737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86051B3-CB96-DA01-A111-7E8CDC91A5D4}"/>
              </a:ext>
            </a:extLst>
          </p:cNvPr>
          <p:cNvCxnSpPr>
            <a:cxnSpLocks/>
          </p:cNvCxnSpPr>
          <p:nvPr/>
        </p:nvCxnSpPr>
        <p:spPr>
          <a:xfrm>
            <a:off x="9468080" y="5981686"/>
            <a:ext cx="0" cy="238382"/>
          </a:xfrm>
          <a:prstGeom prst="straightConnector1">
            <a:avLst/>
          </a:prstGeom>
          <a:ln w="190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92081FFD-ADD2-0E61-EFA8-B58A59FE866F}"/>
              </a:ext>
            </a:extLst>
          </p:cNvPr>
          <p:cNvCxnSpPr>
            <a:cxnSpLocks/>
          </p:cNvCxnSpPr>
          <p:nvPr/>
        </p:nvCxnSpPr>
        <p:spPr>
          <a:xfrm>
            <a:off x="9746974" y="5966274"/>
            <a:ext cx="0" cy="735740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B1778ACC-2317-4DAA-E765-6570913C8884}"/>
              </a:ext>
            </a:extLst>
          </p:cNvPr>
          <p:cNvSpPr txBox="1"/>
          <p:nvPr/>
        </p:nvSpPr>
        <p:spPr>
          <a:xfrm>
            <a:off x="8620089" y="3104818"/>
            <a:ext cx="31676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Train driver consoles </a:t>
            </a:r>
            <a:endParaRPr lang="en-SG" sz="1400" b="1" dirty="0"/>
          </a:p>
        </p:txBody>
      </p:sp>
      <p:pic>
        <p:nvPicPr>
          <p:cNvPr id="154" name="Picture 153">
            <a:extLst>
              <a:ext uri="{FF2B5EF4-FFF2-40B4-BE49-F238E27FC236}">
                <a16:creationId xmlns:a16="http://schemas.microsoft.com/office/drawing/2014/main" id="{DA1911A7-74BB-160C-9B3E-48ED2C80D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5067" y="4822050"/>
            <a:ext cx="309914" cy="32231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55" name="Arrow: Right 154">
            <a:extLst>
              <a:ext uri="{FF2B5EF4-FFF2-40B4-BE49-F238E27FC236}">
                <a16:creationId xmlns:a16="http://schemas.microsoft.com/office/drawing/2014/main" id="{FD05D8C8-E915-6C97-3241-22A843A34788}"/>
              </a:ext>
            </a:extLst>
          </p:cNvPr>
          <p:cNvSpPr/>
          <p:nvPr/>
        </p:nvSpPr>
        <p:spPr>
          <a:xfrm rot="16200000" flipV="1">
            <a:off x="10131868" y="5626682"/>
            <a:ext cx="190459" cy="16620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00F824A3-2907-95F3-8FB1-8059745D1B00}"/>
              </a:ext>
            </a:extLst>
          </p:cNvPr>
          <p:cNvSpPr txBox="1"/>
          <p:nvPr/>
        </p:nvSpPr>
        <p:spPr>
          <a:xfrm>
            <a:off x="10989003" y="4400256"/>
            <a:ext cx="766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drivers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A95D82B-E8CF-AE44-6C8F-17A829E0AEDD}"/>
              </a:ext>
            </a:extLst>
          </p:cNvPr>
          <p:cNvSpPr txBox="1"/>
          <p:nvPr/>
        </p:nvSpPr>
        <p:spPr>
          <a:xfrm>
            <a:off x="412628" y="5966274"/>
            <a:ext cx="2675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Trains Modbus 192.168.101.0/24 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173BFD7C-1AF8-829A-3908-7C4AEC8426D5}"/>
              </a:ext>
            </a:extLst>
          </p:cNvPr>
          <p:cNvSpPr txBox="1"/>
          <p:nvPr/>
        </p:nvSpPr>
        <p:spPr>
          <a:xfrm>
            <a:off x="436035" y="6241753"/>
            <a:ext cx="29506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Railway S7Comm bus 192.168.102.0/24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A521E7-5919-6BBB-D225-3194697053FE}"/>
              </a:ext>
            </a:extLst>
          </p:cNvPr>
          <p:cNvSpPr/>
          <p:nvPr/>
        </p:nvSpPr>
        <p:spPr>
          <a:xfrm>
            <a:off x="2858395" y="381662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0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AB4FAFA-C817-3513-6022-582706CB1588}"/>
              </a:ext>
            </a:extLst>
          </p:cNvPr>
          <p:cNvSpPr/>
          <p:nvPr/>
        </p:nvSpPr>
        <p:spPr>
          <a:xfrm>
            <a:off x="1278857" y="253417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D99B554-EE27-2246-59FD-7C6B178E9B11}"/>
              </a:ext>
            </a:extLst>
          </p:cNvPr>
          <p:cNvSpPr/>
          <p:nvPr/>
        </p:nvSpPr>
        <p:spPr>
          <a:xfrm>
            <a:off x="2445902" y="444484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2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452BA3C-439B-3C7C-46A9-CF56460D6475}"/>
              </a:ext>
            </a:extLst>
          </p:cNvPr>
          <p:cNvSpPr/>
          <p:nvPr/>
        </p:nvSpPr>
        <p:spPr>
          <a:xfrm>
            <a:off x="3791588" y="149281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3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C64924-CA69-4B02-8078-E272C41E18D7}"/>
              </a:ext>
            </a:extLst>
          </p:cNvPr>
          <p:cNvSpPr/>
          <p:nvPr/>
        </p:nvSpPr>
        <p:spPr>
          <a:xfrm>
            <a:off x="3768304" y="118761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4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85E3AA-C988-BBCD-59F7-1EE1D2A56489}"/>
              </a:ext>
            </a:extLst>
          </p:cNvPr>
          <p:cNvSpPr/>
          <p:nvPr/>
        </p:nvSpPr>
        <p:spPr>
          <a:xfrm>
            <a:off x="4012421" y="132591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5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4715DE2-E2FC-979C-FC15-232D49D9D293}"/>
              </a:ext>
            </a:extLst>
          </p:cNvPr>
          <p:cNvSpPr/>
          <p:nvPr/>
        </p:nvSpPr>
        <p:spPr>
          <a:xfrm>
            <a:off x="5278187" y="431952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6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13855B-9095-5469-E092-EA49555EC9EF}"/>
              </a:ext>
            </a:extLst>
          </p:cNvPr>
          <p:cNvSpPr/>
          <p:nvPr/>
        </p:nvSpPr>
        <p:spPr>
          <a:xfrm>
            <a:off x="7476553" y="427262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7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9EE594-72AF-2A22-6F1C-E697F7D5A8FD}"/>
              </a:ext>
            </a:extLst>
          </p:cNvPr>
          <p:cNvSpPr/>
          <p:nvPr/>
        </p:nvSpPr>
        <p:spPr>
          <a:xfrm>
            <a:off x="11411007" y="254459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9</a:t>
            </a:r>
            <a:endParaRPr lang="en-SG" sz="1600" b="1" dirty="0">
              <a:solidFill>
                <a:srgbClr val="C00000"/>
              </a:solidFill>
            </a:endParaRPr>
          </a:p>
        </p:txBody>
      </p:sp>
      <p:pic>
        <p:nvPicPr>
          <p:cNvPr id="22" name="Picture 21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69ED0CC6-D98C-6DFD-4ACF-DF0130DC36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0" y="425717"/>
            <a:ext cx="5393811" cy="289917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C5F9E1-A913-DC15-0490-A26EC731457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7887" y="3391536"/>
            <a:ext cx="2054266" cy="255330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851577D-07B7-6876-A089-70D6FD8473B0}"/>
              </a:ext>
            </a:extLst>
          </p:cNvPr>
          <p:cNvCxnSpPr>
            <a:cxnSpLocks/>
          </p:cNvCxnSpPr>
          <p:nvPr/>
        </p:nvCxnSpPr>
        <p:spPr>
          <a:xfrm>
            <a:off x="457551" y="6719195"/>
            <a:ext cx="11165415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E0416F-4683-9DF4-D6ED-BEB53EE171A3}"/>
              </a:ext>
            </a:extLst>
          </p:cNvPr>
          <p:cNvCxnSpPr>
            <a:cxnSpLocks/>
          </p:cNvCxnSpPr>
          <p:nvPr/>
        </p:nvCxnSpPr>
        <p:spPr>
          <a:xfrm>
            <a:off x="7476947" y="5559329"/>
            <a:ext cx="0" cy="1142685"/>
          </a:xfrm>
          <a:prstGeom prst="straightConnector1">
            <a:avLst/>
          </a:prstGeom>
          <a:ln w="1905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5EC6B8A-A3D9-D55D-7AB0-EF6FE8E0BDEE}"/>
              </a:ext>
            </a:extLst>
          </p:cNvPr>
          <p:cNvSpPr txBox="1"/>
          <p:nvPr/>
        </p:nvSpPr>
        <p:spPr>
          <a:xfrm>
            <a:off x="10025868" y="6275691"/>
            <a:ext cx="1691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1"/>
                </a:solidFill>
              </a:rPr>
              <a:t>Train S7Comm bus 192.168.101.0/24 </a:t>
            </a:r>
          </a:p>
        </p:txBody>
      </p:sp>
    </p:spTree>
    <p:extLst>
      <p:ext uri="{BB962C8B-B14F-4D97-AF65-F5344CB8AC3E}">
        <p14:creationId xmlns:p14="http://schemas.microsoft.com/office/powerpoint/2010/main" val="2361759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squares with black lines&#10;&#10;Description automatically generated">
            <a:extLst>
              <a:ext uri="{FF2B5EF4-FFF2-40B4-BE49-F238E27FC236}">
                <a16:creationId xmlns:a16="http://schemas.microsoft.com/office/drawing/2014/main" id="{1A621FD9-9389-06C9-8A2F-C8D0F6DA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6369" y="939041"/>
            <a:ext cx="1935629" cy="1137431"/>
          </a:xfrm>
          <a:prstGeom prst="rect">
            <a:avLst/>
          </a:prstGeom>
        </p:spPr>
      </p:pic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C9DCCF56-B71C-1AFE-6866-8391AC38EAEF}"/>
              </a:ext>
            </a:extLst>
          </p:cNvPr>
          <p:cNvSpPr/>
          <p:nvPr/>
        </p:nvSpPr>
        <p:spPr>
          <a:xfrm rot="16200000">
            <a:off x="4507060" y="1025241"/>
            <a:ext cx="847725" cy="1016544"/>
          </a:xfrm>
          <a:prstGeom prst="triangl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BBEF8EA-CEEB-4F22-42CE-0625F62D5A0D}"/>
              </a:ext>
            </a:extLst>
          </p:cNvPr>
          <p:cNvCxnSpPr>
            <a:cxnSpLocks/>
          </p:cNvCxnSpPr>
          <p:nvPr/>
        </p:nvCxnSpPr>
        <p:spPr>
          <a:xfrm flipH="1">
            <a:off x="5516475" y="1063157"/>
            <a:ext cx="581022" cy="15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A16B3C6-5957-4860-FA3C-DE3DD68FC4FA}"/>
              </a:ext>
            </a:extLst>
          </p:cNvPr>
          <p:cNvSpPr txBox="1"/>
          <p:nvPr/>
        </p:nvSpPr>
        <p:spPr>
          <a:xfrm>
            <a:off x="6148399" y="723622"/>
            <a:ext cx="158536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radar detection area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306257-487E-F2D2-D54D-C60B05AC763A}"/>
              </a:ext>
            </a:extLst>
          </p:cNvPr>
          <p:cNvCxnSpPr>
            <a:cxnSpLocks/>
          </p:cNvCxnSpPr>
          <p:nvPr/>
        </p:nvCxnSpPr>
        <p:spPr>
          <a:xfrm flipH="1">
            <a:off x="4344710" y="857485"/>
            <a:ext cx="10386" cy="555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1A80AF-14C5-23A7-38B3-4294F1100446}"/>
              </a:ext>
            </a:extLst>
          </p:cNvPr>
          <p:cNvSpPr txBox="1"/>
          <p:nvPr/>
        </p:nvSpPr>
        <p:spPr>
          <a:xfrm>
            <a:off x="4111958" y="599889"/>
            <a:ext cx="1787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detection sensor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D75F6-D57A-BE23-171C-43FA9D9B0460}"/>
              </a:ext>
            </a:extLst>
          </p:cNvPr>
          <p:cNvCxnSpPr>
            <a:cxnSpLocks/>
          </p:cNvCxnSpPr>
          <p:nvPr/>
        </p:nvCxnSpPr>
        <p:spPr>
          <a:xfrm>
            <a:off x="4143480" y="650727"/>
            <a:ext cx="0" cy="762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3245965-D600-1168-5884-7B631F95A2C6}"/>
              </a:ext>
            </a:extLst>
          </p:cNvPr>
          <p:cNvSpPr txBox="1"/>
          <p:nvPr/>
        </p:nvSpPr>
        <p:spPr>
          <a:xfrm>
            <a:off x="3853828" y="440995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3B8603-5CA7-C7C0-50E9-26A46D21E514}"/>
              </a:ext>
            </a:extLst>
          </p:cNvPr>
          <p:cNvCxnSpPr>
            <a:cxnSpLocks/>
          </p:cNvCxnSpPr>
          <p:nvPr/>
        </p:nvCxnSpPr>
        <p:spPr>
          <a:xfrm>
            <a:off x="3558413" y="717994"/>
            <a:ext cx="432667" cy="7060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3B39A4C-5985-A0FA-3923-26D1D90477AF}"/>
              </a:ext>
            </a:extLst>
          </p:cNvPr>
          <p:cNvSpPr txBox="1"/>
          <p:nvPr/>
        </p:nvSpPr>
        <p:spPr>
          <a:xfrm>
            <a:off x="2660539" y="486809"/>
            <a:ext cx="1585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Throttle &amp; break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E8A6CA-EF3F-85B2-376D-59CB3FE67AED}"/>
              </a:ext>
            </a:extLst>
          </p:cNvPr>
          <p:cNvSpPr/>
          <p:nvPr/>
        </p:nvSpPr>
        <p:spPr>
          <a:xfrm>
            <a:off x="2535570" y="2847722"/>
            <a:ext cx="3152775" cy="175811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AF675FE-FF92-791C-40C5-EDC1E42C1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3854" y="4272849"/>
            <a:ext cx="421420" cy="2486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73D253-2888-1502-6BBF-667ADE4D5ED5}"/>
              </a:ext>
            </a:extLst>
          </p:cNvPr>
          <p:cNvSpPr txBox="1"/>
          <p:nvPr/>
        </p:nvSpPr>
        <p:spPr>
          <a:xfrm>
            <a:off x="4604756" y="2964507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HR0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0485A666-13C7-34F7-250C-910B6EA3B28F}"/>
              </a:ext>
            </a:extLst>
          </p:cNvPr>
          <p:cNvCxnSpPr>
            <a:endCxn id="16" idx="3"/>
          </p:cNvCxnSpPr>
          <p:nvPr/>
        </p:nvCxnSpPr>
        <p:spPr>
          <a:xfrm rot="16200000" flipH="1">
            <a:off x="4028872" y="1973520"/>
            <a:ext cx="1501877" cy="849428"/>
          </a:xfrm>
          <a:prstGeom prst="bentConnector4">
            <a:avLst>
              <a:gd name="adj1" fmla="val 43852"/>
              <a:gd name="adj2" fmla="val 12691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4CF9F4C-5143-E533-50E1-808FA24534DE}"/>
              </a:ext>
            </a:extLst>
          </p:cNvPr>
          <p:cNvSpPr txBox="1"/>
          <p:nvPr/>
        </p:nvSpPr>
        <p:spPr>
          <a:xfrm>
            <a:off x="2641654" y="3612525"/>
            <a:ext cx="849429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Coil00</a:t>
            </a:r>
            <a:endParaRPr lang="en-SG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51848-29E4-828E-E830-44D344F24A83}"/>
              </a:ext>
            </a:extLst>
          </p:cNvPr>
          <p:cNvSpPr txBox="1"/>
          <p:nvPr/>
        </p:nvSpPr>
        <p:spPr>
          <a:xfrm>
            <a:off x="2660539" y="4109178"/>
            <a:ext cx="825321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Coil01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0FF459A-EBB9-3097-6A23-CD8CE4B31CD6}"/>
              </a:ext>
            </a:extLst>
          </p:cNvPr>
          <p:cNvCxnSpPr>
            <a:cxnSpLocks/>
          </p:cNvCxnSpPr>
          <p:nvPr/>
        </p:nvCxnSpPr>
        <p:spPr>
          <a:xfrm>
            <a:off x="2730562" y="1109650"/>
            <a:ext cx="986378" cy="3143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9F177E-3618-8CF3-BC7D-B83D45862ED9}"/>
              </a:ext>
            </a:extLst>
          </p:cNvPr>
          <p:cNvSpPr txBox="1"/>
          <p:nvPr/>
        </p:nvSpPr>
        <p:spPr>
          <a:xfrm>
            <a:off x="2122356" y="744972"/>
            <a:ext cx="986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Overall train </a:t>
            </a:r>
          </a:p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power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1F1290-05C5-2EDA-C9AB-D158161423D7}"/>
              </a:ext>
            </a:extLst>
          </p:cNvPr>
          <p:cNvSpPr txBox="1"/>
          <p:nvPr/>
        </p:nvSpPr>
        <p:spPr>
          <a:xfrm>
            <a:off x="4702114" y="3600503"/>
            <a:ext cx="599768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HR1</a:t>
            </a:r>
            <a:endParaRPr lang="en-SG" dirty="0">
              <a:solidFill>
                <a:schemeClr val="bg1"/>
              </a:solidFill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EC272F40-7EC9-B992-5CE0-30B40B54B638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05417" y="2286204"/>
            <a:ext cx="1959956" cy="683827"/>
          </a:xfrm>
          <a:prstGeom prst="bentConnector3">
            <a:avLst>
              <a:gd name="adj1" fmla="val 90132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9C1E14-0BD0-C4D9-E98E-FA35F31BB969}"/>
              </a:ext>
            </a:extLst>
          </p:cNvPr>
          <p:cNvCxnSpPr>
            <a:cxnSpLocks/>
          </p:cNvCxnSpPr>
          <p:nvPr/>
        </p:nvCxnSpPr>
        <p:spPr>
          <a:xfrm flipH="1">
            <a:off x="4300500" y="3214773"/>
            <a:ext cx="304255" cy="55041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AA5B95FC-1DB2-CA2A-D4EA-CF4B7926B2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0336" y="3524812"/>
            <a:ext cx="610493" cy="520714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A8BEDA-1A4B-D616-B952-764BDEB113BA}"/>
              </a:ext>
            </a:extLst>
          </p:cNvPr>
          <p:cNvCxnSpPr>
            <a:cxnSpLocks/>
            <a:stCxn id="25" idx="1"/>
            <a:endCxn id="18" idx="3"/>
          </p:cNvCxnSpPr>
          <p:nvPr/>
        </p:nvCxnSpPr>
        <p:spPr>
          <a:xfrm flipH="1">
            <a:off x="3491083" y="3785169"/>
            <a:ext cx="209253" cy="1202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7032DF8D-C684-B687-0551-FD73565EBFE3}"/>
              </a:ext>
            </a:extLst>
          </p:cNvPr>
          <p:cNvCxnSpPr>
            <a:cxnSpLocks/>
            <a:endCxn id="18" idx="0"/>
          </p:cNvCxnSpPr>
          <p:nvPr/>
        </p:nvCxnSpPr>
        <p:spPr>
          <a:xfrm rot="5400000">
            <a:off x="2544326" y="2192688"/>
            <a:ext cx="1941881" cy="897793"/>
          </a:xfrm>
          <a:prstGeom prst="bentConnector3">
            <a:avLst>
              <a:gd name="adj1" fmla="val 5000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F7B69DA1-AB40-EBCA-AA37-5E8CAE0A52D3}"/>
              </a:ext>
            </a:extLst>
          </p:cNvPr>
          <p:cNvCxnSpPr>
            <a:cxnSpLocks/>
            <a:endCxn id="19" idx="1"/>
          </p:cNvCxnSpPr>
          <p:nvPr/>
        </p:nvCxnSpPr>
        <p:spPr>
          <a:xfrm rot="5400000">
            <a:off x="1891025" y="2387589"/>
            <a:ext cx="2675769" cy="1136740"/>
          </a:xfrm>
          <a:prstGeom prst="bentConnector4">
            <a:avLst>
              <a:gd name="adj1" fmla="val 27682"/>
              <a:gd name="adj2" fmla="val 120110"/>
            </a:avLst>
          </a:prstGeom>
          <a:ln w="28575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E1B702E-1BF6-E813-8345-6E8717EABEA8}"/>
              </a:ext>
            </a:extLst>
          </p:cNvPr>
          <p:cNvSpPr txBox="1"/>
          <p:nvPr/>
        </p:nvSpPr>
        <p:spPr>
          <a:xfrm>
            <a:off x="4315005" y="2637860"/>
            <a:ext cx="13466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Front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E1C2C0F-A033-F323-4C34-14F42984FCC6}"/>
              </a:ext>
            </a:extLst>
          </p:cNvPr>
          <p:cNvSpPr txBox="1"/>
          <p:nvPr/>
        </p:nvSpPr>
        <p:spPr>
          <a:xfrm>
            <a:off x="5253814" y="3467834"/>
            <a:ext cx="97594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Speed sensor state holding register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8C0086-159B-1B39-AAB7-B58CBB063488}"/>
              </a:ext>
            </a:extLst>
          </p:cNvPr>
          <p:cNvSpPr txBox="1"/>
          <p:nvPr/>
        </p:nvSpPr>
        <p:spPr>
          <a:xfrm>
            <a:off x="2569565" y="3234735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throttle 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FCAB5C-1414-18DE-AE6F-D520515593F2}"/>
              </a:ext>
            </a:extLst>
          </p:cNvPr>
          <p:cNvSpPr txBox="1"/>
          <p:nvPr/>
        </p:nvSpPr>
        <p:spPr>
          <a:xfrm>
            <a:off x="3432105" y="4095936"/>
            <a:ext cx="111794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Coil output to train brake</a:t>
            </a:r>
            <a:endParaRPr lang="en-SG" sz="1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096413-BFCE-38A4-9766-5D784C275261}"/>
              </a:ext>
            </a:extLst>
          </p:cNvPr>
          <p:cNvSpPr txBox="1"/>
          <p:nvPr/>
        </p:nvSpPr>
        <p:spPr>
          <a:xfrm>
            <a:off x="6358279" y="1162848"/>
            <a:ext cx="229363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HMI control panel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7E04294-FD97-F76E-F95E-9E790B0B2BE1}"/>
              </a:ext>
            </a:extLst>
          </p:cNvPr>
          <p:cNvCxnSpPr>
            <a:stCxn id="22" idx="2"/>
          </p:cNvCxnSpPr>
          <p:nvPr/>
        </p:nvCxnSpPr>
        <p:spPr>
          <a:xfrm rot="16200000" flipH="1">
            <a:off x="5650238" y="3321594"/>
            <a:ext cx="139343" cy="1435823"/>
          </a:xfrm>
          <a:prstGeom prst="bent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002B978-8B12-5686-B3C5-8045FA700392}"/>
              </a:ext>
            </a:extLst>
          </p:cNvPr>
          <p:cNvSpPr txBox="1"/>
          <p:nvPr/>
        </p:nvSpPr>
        <p:spPr>
          <a:xfrm>
            <a:off x="4702114" y="4614185"/>
            <a:ext cx="1872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command 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0A55E17-5A91-CC7E-9081-92D442E3E2A8}"/>
              </a:ext>
            </a:extLst>
          </p:cNvPr>
          <p:cNvCxnSpPr>
            <a:cxnSpLocks/>
            <a:endCxn id="19" idx="2"/>
          </p:cNvCxnSpPr>
          <p:nvPr/>
        </p:nvCxnSpPr>
        <p:spPr>
          <a:xfrm rot="5400000" flipH="1">
            <a:off x="5174687" y="2377024"/>
            <a:ext cx="127322" cy="4330295"/>
          </a:xfrm>
          <a:prstGeom prst="bentConnector3">
            <a:avLst>
              <a:gd name="adj1" fmla="val -179545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4B1F88A-0BD8-9118-94C4-2F9C858CCF90}"/>
              </a:ext>
            </a:extLst>
          </p:cNvPr>
          <p:cNvSpPr txBox="1"/>
          <p:nvPr/>
        </p:nvSpPr>
        <p:spPr>
          <a:xfrm>
            <a:off x="3575437" y="3162776"/>
            <a:ext cx="130916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Train Auto control logic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811C794-D4F5-6867-39E3-201CC0C1ED55}"/>
              </a:ext>
            </a:extLst>
          </p:cNvPr>
          <p:cNvSpPr txBox="1"/>
          <p:nvPr/>
        </p:nvSpPr>
        <p:spPr>
          <a:xfrm>
            <a:off x="5681918" y="3879632"/>
            <a:ext cx="777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Modbus data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3" name="Picture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C5C00A-B5FF-E8BF-A8D4-F3F94548CB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1071" y="1555746"/>
            <a:ext cx="2475185" cy="307647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6C2DD53-7D15-211C-E49F-F439ACA92C68}"/>
              </a:ext>
            </a:extLst>
          </p:cNvPr>
          <p:cNvCxnSpPr>
            <a:cxnSpLocks/>
          </p:cNvCxnSpPr>
          <p:nvPr/>
        </p:nvCxnSpPr>
        <p:spPr>
          <a:xfrm flipH="1">
            <a:off x="3533452" y="4046282"/>
            <a:ext cx="154062" cy="81660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9504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a computer scheme&#10;&#10;AI-generated content may be incorrect.">
            <a:extLst>
              <a:ext uri="{FF2B5EF4-FFF2-40B4-BE49-F238E27FC236}">
                <a16:creationId xmlns:a16="http://schemas.microsoft.com/office/drawing/2014/main" id="{26E2E6E9-7EA0-E97B-F6E0-2B53C75B9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493" y="518055"/>
            <a:ext cx="10346499" cy="556124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BE1C764-E555-2405-9EBE-FC095F519742}"/>
              </a:ext>
            </a:extLst>
          </p:cNvPr>
          <p:cNvSpPr/>
          <p:nvPr/>
        </p:nvSpPr>
        <p:spPr>
          <a:xfrm>
            <a:off x="978945" y="518055"/>
            <a:ext cx="10972800" cy="5710623"/>
          </a:xfrm>
          <a:custGeom>
            <a:avLst/>
            <a:gdLst>
              <a:gd name="connsiteX0" fmla="*/ 365759 w 10972800"/>
              <a:gd name="connsiteY0" fmla="*/ 460891 h 5710623"/>
              <a:gd name="connsiteX1" fmla="*/ 365759 w 10972800"/>
              <a:gd name="connsiteY1" fmla="*/ 5355620 h 5710623"/>
              <a:gd name="connsiteX2" fmla="*/ 1388472 w 10972800"/>
              <a:gd name="connsiteY2" fmla="*/ 5355620 h 5710623"/>
              <a:gd name="connsiteX3" fmla="*/ 1388472 w 10972800"/>
              <a:gd name="connsiteY3" fmla="*/ 460891 h 5710623"/>
              <a:gd name="connsiteX4" fmla="*/ 0 w 10972800"/>
              <a:gd name="connsiteY4" fmla="*/ 0 h 5710623"/>
              <a:gd name="connsiteX5" fmla="*/ 10972800 w 10972800"/>
              <a:gd name="connsiteY5" fmla="*/ 0 h 5710623"/>
              <a:gd name="connsiteX6" fmla="*/ 10972800 w 10972800"/>
              <a:gd name="connsiteY6" fmla="*/ 5710623 h 5710623"/>
              <a:gd name="connsiteX7" fmla="*/ 0 w 10972800"/>
              <a:gd name="connsiteY7" fmla="*/ 5710623 h 5710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972800" h="5710623">
                <a:moveTo>
                  <a:pt x="365759" y="460891"/>
                </a:moveTo>
                <a:lnTo>
                  <a:pt x="365759" y="5355620"/>
                </a:lnTo>
                <a:lnTo>
                  <a:pt x="1388472" y="5355620"/>
                </a:lnTo>
                <a:lnTo>
                  <a:pt x="1388472" y="460891"/>
                </a:lnTo>
                <a:close/>
                <a:moveTo>
                  <a:pt x="0" y="0"/>
                </a:moveTo>
                <a:lnTo>
                  <a:pt x="10972800" y="0"/>
                </a:lnTo>
                <a:lnTo>
                  <a:pt x="10972800" y="5710623"/>
                </a:lnTo>
                <a:lnTo>
                  <a:pt x="0" y="5710623"/>
                </a:lnTo>
                <a:close/>
              </a:path>
            </a:pathLst>
          </a:custGeom>
          <a:solidFill>
            <a:schemeClr val="tx1">
              <a:alpha val="5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BB6A48-E924-5586-8D05-92D3743BC112}"/>
              </a:ext>
            </a:extLst>
          </p:cNvPr>
          <p:cNvCxnSpPr/>
          <p:nvPr/>
        </p:nvCxnSpPr>
        <p:spPr>
          <a:xfrm flipH="1">
            <a:off x="2239108" y="1418492"/>
            <a:ext cx="539261" cy="1289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115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B427720-8109-F038-BA32-4ED381318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194" y="433075"/>
            <a:ext cx="4705677" cy="58488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9A7DC6-D33D-48B7-44F7-7CBFD5B72F99}"/>
              </a:ext>
            </a:extLst>
          </p:cNvPr>
          <p:cNvCxnSpPr>
            <a:cxnSpLocks/>
          </p:cNvCxnSpPr>
          <p:nvPr/>
        </p:nvCxnSpPr>
        <p:spPr>
          <a:xfrm>
            <a:off x="2785082" y="719587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CF6D50-3C05-C6C6-F67C-630E5CFF1DD0}"/>
              </a:ext>
            </a:extLst>
          </p:cNvPr>
          <p:cNvSpPr txBox="1"/>
          <p:nvPr/>
        </p:nvSpPr>
        <p:spPr>
          <a:xfrm>
            <a:off x="2069708" y="588782"/>
            <a:ext cx="67248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79EC13-B57C-BE9D-095A-30AFCD4FA914}"/>
              </a:ext>
            </a:extLst>
          </p:cNvPr>
          <p:cNvSpPr txBox="1"/>
          <p:nvPr/>
        </p:nvSpPr>
        <p:spPr>
          <a:xfrm>
            <a:off x="1806455" y="99557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current speed gauge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2183D0-3262-5FF6-590D-B00F0776A17E}"/>
              </a:ext>
            </a:extLst>
          </p:cNvPr>
          <p:cNvCxnSpPr>
            <a:cxnSpLocks/>
          </p:cNvCxnSpPr>
          <p:nvPr/>
        </p:nvCxnSpPr>
        <p:spPr>
          <a:xfrm>
            <a:off x="2798014" y="1284172"/>
            <a:ext cx="73770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4A6FFE-B0D2-6C51-2AF6-B2298B5CE843}"/>
              </a:ext>
            </a:extLst>
          </p:cNvPr>
          <p:cNvSpPr txBox="1"/>
          <p:nvPr/>
        </p:nvSpPr>
        <p:spPr>
          <a:xfrm>
            <a:off x="1806455" y="1856154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average speed display 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FD91176-31AF-77EC-21DE-A1CDD276853C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3005445" y="2071598"/>
            <a:ext cx="880755" cy="691783"/>
          </a:xfrm>
          <a:prstGeom prst="bentConnector3">
            <a:avLst>
              <a:gd name="adj1" fmla="val 5726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41C-0939-93E6-27D0-A53458CCFAC4}"/>
              </a:ext>
            </a:extLst>
          </p:cNvPr>
          <p:cNvSpPr txBox="1"/>
          <p:nvPr/>
        </p:nvSpPr>
        <p:spPr>
          <a:xfrm>
            <a:off x="1806455" y="254793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throttle state indicator</a:t>
            </a:r>
            <a:endParaRPr lang="en-SG" sz="1100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3FF69DD-FAAF-A201-CF52-E46B530BD335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005445" y="2763381"/>
            <a:ext cx="672001" cy="47633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B584330-169A-369D-3CE2-2DC70BD50A95}"/>
              </a:ext>
            </a:extLst>
          </p:cNvPr>
          <p:cNvSpPr txBox="1"/>
          <p:nvPr/>
        </p:nvSpPr>
        <p:spPr>
          <a:xfrm>
            <a:off x="1811761" y="3110775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throttle control slider </a:t>
            </a:r>
            <a:endParaRPr lang="en-SG" sz="1100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AA321E3-2267-177F-1B32-E1A2C3319F8E}"/>
              </a:ext>
            </a:extLst>
          </p:cNvPr>
          <p:cNvCxnSpPr>
            <a:cxnSpLocks/>
          </p:cNvCxnSpPr>
          <p:nvPr/>
        </p:nvCxnSpPr>
        <p:spPr>
          <a:xfrm>
            <a:off x="2967956" y="3386587"/>
            <a:ext cx="1155988" cy="3639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011C74-2EA4-D6B3-CA92-27028C4D0377}"/>
              </a:ext>
            </a:extLst>
          </p:cNvPr>
          <p:cNvCxnSpPr>
            <a:cxnSpLocks/>
          </p:cNvCxnSpPr>
          <p:nvPr/>
        </p:nvCxnSpPr>
        <p:spPr>
          <a:xfrm>
            <a:off x="3001607" y="3816234"/>
            <a:ext cx="1568575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FF7917-F98B-40FB-3F73-C81E4C3E56C1}"/>
              </a:ext>
            </a:extLst>
          </p:cNvPr>
          <p:cNvSpPr txBox="1"/>
          <p:nvPr/>
        </p:nvSpPr>
        <p:spPr>
          <a:xfrm>
            <a:off x="1806455" y="3621519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Current brake state indicator</a:t>
            </a:r>
            <a:endParaRPr lang="en-SG" sz="1100" b="1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2DAE6121-2508-5CFD-4C1D-C6A526D38C96}"/>
              </a:ext>
            </a:extLst>
          </p:cNvPr>
          <p:cNvCxnSpPr>
            <a:cxnSpLocks/>
          </p:cNvCxnSpPr>
          <p:nvPr/>
        </p:nvCxnSpPr>
        <p:spPr>
          <a:xfrm flipV="1">
            <a:off x="3056749" y="3925564"/>
            <a:ext cx="1908443" cy="388647"/>
          </a:xfrm>
          <a:prstGeom prst="bentConnector3">
            <a:avLst>
              <a:gd name="adj1" fmla="val 1007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0CB0EE6-881F-447A-B452-C3C71738E51A}"/>
              </a:ext>
            </a:extLst>
          </p:cNvPr>
          <p:cNvSpPr txBox="1"/>
          <p:nvPr/>
        </p:nvSpPr>
        <p:spPr>
          <a:xfrm>
            <a:off x="1832107" y="4102747"/>
            <a:ext cx="119899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brake control slider</a:t>
            </a:r>
            <a:endParaRPr lang="en-SG" sz="1100" b="1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FEBADFD-9D5A-38C9-A536-7D036A22AE7A}"/>
              </a:ext>
            </a:extLst>
          </p:cNvPr>
          <p:cNvCxnSpPr>
            <a:cxnSpLocks/>
          </p:cNvCxnSpPr>
          <p:nvPr/>
        </p:nvCxnSpPr>
        <p:spPr>
          <a:xfrm>
            <a:off x="2992385" y="469417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C152D5-E119-4098-8490-998AFCEB830D}"/>
              </a:ext>
            </a:extLst>
          </p:cNvPr>
          <p:cNvSpPr txBox="1"/>
          <p:nvPr/>
        </p:nvSpPr>
        <p:spPr>
          <a:xfrm>
            <a:off x="1815022" y="4602263"/>
            <a:ext cx="12160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PLC information </a:t>
            </a:r>
            <a:endParaRPr lang="en-SG" sz="11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45DEBCC-2B6E-0180-3FFF-60EDD874F59F}"/>
              </a:ext>
            </a:extLst>
          </p:cNvPr>
          <p:cNvCxnSpPr>
            <a:cxnSpLocks/>
          </p:cNvCxnSpPr>
          <p:nvPr/>
        </p:nvCxnSpPr>
        <p:spPr>
          <a:xfrm>
            <a:off x="2967956" y="5395219"/>
            <a:ext cx="54333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31EDCE79-C67E-F5E9-418D-B2D9EA66A6BC}"/>
              </a:ext>
            </a:extLst>
          </p:cNvPr>
          <p:cNvSpPr txBox="1"/>
          <p:nvPr/>
        </p:nvSpPr>
        <p:spPr>
          <a:xfrm>
            <a:off x="1825616" y="5112048"/>
            <a:ext cx="13565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Input contact ID and State</a:t>
            </a:r>
            <a:endParaRPr lang="en-SG" sz="1100" b="1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63316EA-CB95-ED10-B0C0-F9B98605819B}"/>
              </a:ext>
            </a:extLst>
          </p:cNvPr>
          <p:cNvCxnSpPr>
            <a:cxnSpLocks/>
          </p:cNvCxnSpPr>
          <p:nvPr/>
        </p:nvCxnSpPr>
        <p:spPr>
          <a:xfrm>
            <a:off x="2798014" y="5867659"/>
            <a:ext cx="1282126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2CBC153-3FF3-15C7-E751-99A23926C6EE}"/>
              </a:ext>
            </a:extLst>
          </p:cNvPr>
          <p:cNvSpPr txBox="1"/>
          <p:nvPr/>
        </p:nvSpPr>
        <p:spPr>
          <a:xfrm>
            <a:off x="1851669" y="5672621"/>
            <a:ext cx="11407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ID</a:t>
            </a:r>
            <a:endParaRPr lang="en-SG" sz="1100" b="1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1F7ED2D-EA4C-6776-9CCD-9D56869212E7}"/>
              </a:ext>
            </a:extLst>
          </p:cNvPr>
          <p:cNvCxnSpPr>
            <a:cxnSpLocks/>
          </p:cNvCxnSpPr>
          <p:nvPr/>
        </p:nvCxnSpPr>
        <p:spPr>
          <a:xfrm rot="10800000" flipV="1">
            <a:off x="5934456" y="576103"/>
            <a:ext cx="2779776" cy="419473"/>
          </a:xfrm>
          <a:prstGeom prst="bentConnector3">
            <a:avLst>
              <a:gd name="adj1" fmla="val 99671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665BAA8-B823-34EE-54C3-8463D208D877}"/>
              </a:ext>
            </a:extLst>
          </p:cNvPr>
          <p:cNvSpPr txBox="1"/>
          <p:nvPr/>
        </p:nvSpPr>
        <p:spPr>
          <a:xfrm>
            <a:off x="8710388" y="457879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Train air brake pressure gauge 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62B8B59-DFBC-9B46-C08D-F254F252015F}"/>
              </a:ext>
            </a:extLst>
          </p:cNvPr>
          <p:cNvCxnSpPr>
            <a:cxnSpLocks/>
          </p:cNvCxnSpPr>
          <p:nvPr/>
        </p:nvCxnSpPr>
        <p:spPr>
          <a:xfrm flipH="1">
            <a:off x="7626096" y="995577"/>
            <a:ext cx="108429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9C1F08F6-6E41-FCC5-665F-E2CD076BAF39}"/>
              </a:ext>
            </a:extLst>
          </p:cNvPr>
          <p:cNvSpPr txBox="1"/>
          <p:nvPr/>
        </p:nvSpPr>
        <p:spPr>
          <a:xfrm>
            <a:off x="8710388" y="866814"/>
            <a:ext cx="23629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Manual control enable checkbox </a:t>
            </a:r>
            <a:endParaRPr lang="en-SG" sz="1100" b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61D3B8E-560F-5E18-631F-4FFC56C6ED92}"/>
              </a:ext>
            </a:extLst>
          </p:cNvPr>
          <p:cNvCxnSpPr>
            <a:cxnSpLocks/>
          </p:cNvCxnSpPr>
          <p:nvPr/>
        </p:nvCxnSpPr>
        <p:spPr>
          <a:xfrm flipH="1">
            <a:off x="7738076" y="1426464"/>
            <a:ext cx="9723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CF59EB30-2403-E1FC-486B-522861984825}"/>
              </a:ext>
            </a:extLst>
          </p:cNvPr>
          <p:cNvSpPr txBox="1"/>
          <p:nvPr/>
        </p:nvSpPr>
        <p:spPr>
          <a:xfrm>
            <a:off x="8710388" y="1269410"/>
            <a:ext cx="23629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current operation state</a:t>
            </a:r>
            <a:endParaRPr lang="en-SG" sz="1100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61408E-C8D0-3FCB-60A3-FCA45DBAB83C}"/>
              </a:ext>
            </a:extLst>
          </p:cNvPr>
          <p:cNvCxnSpPr>
            <a:cxnSpLocks/>
          </p:cNvCxnSpPr>
          <p:nvPr/>
        </p:nvCxnSpPr>
        <p:spPr>
          <a:xfrm flipH="1">
            <a:off x="8016172" y="1904522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9CD7AF3-9257-0145-31D8-E25B30230929}"/>
              </a:ext>
            </a:extLst>
          </p:cNvPr>
          <p:cNvSpPr txBox="1"/>
          <p:nvPr/>
        </p:nvSpPr>
        <p:spPr>
          <a:xfrm>
            <a:off x="8710388" y="1743943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moving direction control </a:t>
            </a:r>
            <a:endParaRPr lang="en-SG" sz="11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2C6E13C-00FB-B7FE-4FCD-32E33C9A64E1}"/>
              </a:ext>
            </a:extLst>
          </p:cNvPr>
          <p:cNvCxnSpPr>
            <a:cxnSpLocks/>
          </p:cNvCxnSpPr>
          <p:nvPr/>
        </p:nvCxnSpPr>
        <p:spPr>
          <a:xfrm flipH="1">
            <a:off x="8027636" y="2151888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841ADBFF-4079-8F4F-8699-6EE6E8B1618C}"/>
              </a:ext>
            </a:extLst>
          </p:cNvPr>
          <p:cNvSpPr txBox="1"/>
          <p:nvPr/>
        </p:nvSpPr>
        <p:spPr>
          <a:xfrm>
            <a:off x="8710388" y="2025431"/>
            <a:ext cx="22441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max speed configuration</a:t>
            </a:r>
            <a:endParaRPr lang="en-SG" sz="11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C14497-2AE0-30A7-F351-DDCD4F937374}"/>
              </a:ext>
            </a:extLst>
          </p:cNvPr>
          <p:cNvCxnSpPr>
            <a:cxnSpLocks/>
          </p:cNvCxnSpPr>
          <p:nvPr/>
        </p:nvCxnSpPr>
        <p:spPr>
          <a:xfrm flipH="1">
            <a:off x="8027636" y="2417489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79BB086-9675-A76B-3C00-B4232A685685}"/>
              </a:ext>
            </a:extLst>
          </p:cNvPr>
          <p:cNvSpPr txBox="1"/>
          <p:nvPr/>
        </p:nvSpPr>
        <p:spPr>
          <a:xfrm>
            <a:off x="8710388" y="2282693"/>
            <a:ext cx="273180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station waiting time configuration </a:t>
            </a:r>
            <a:endParaRPr lang="en-SG" sz="1100" b="1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D81FEF1-7A17-0BC3-9EEC-67751A051D5A}"/>
              </a:ext>
            </a:extLst>
          </p:cNvPr>
          <p:cNvCxnSpPr>
            <a:cxnSpLocks/>
          </p:cNvCxnSpPr>
          <p:nvPr/>
        </p:nvCxnSpPr>
        <p:spPr>
          <a:xfrm flipH="1">
            <a:off x="8027636" y="2652185"/>
            <a:ext cx="710184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BF7BE358-8919-9438-7B71-D55F573AB040}"/>
              </a:ext>
            </a:extLst>
          </p:cNvPr>
          <p:cNvSpPr txBox="1"/>
          <p:nvPr/>
        </p:nvSpPr>
        <p:spPr>
          <a:xfrm>
            <a:off x="8717383" y="2521380"/>
            <a:ext cx="26629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emergency cut off button</a:t>
            </a:r>
            <a:endParaRPr lang="en-SG" sz="1100" b="1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15C0BAAB-39EF-7C49-E24D-DEF2C007CF84}"/>
              </a:ext>
            </a:extLst>
          </p:cNvPr>
          <p:cNvCxnSpPr>
            <a:cxnSpLocks/>
          </p:cNvCxnSpPr>
          <p:nvPr/>
        </p:nvCxnSpPr>
        <p:spPr>
          <a:xfrm rot="10800000">
            <a:off x="7424931" y="2821446"/>
            <a:ext cx="1319885" cy="110557"/>
          </a:xfrm>
          <a:prstGeom prst="bentConnector3">
            <a:avLst>
              <a:gd name="adj1" fmla="val 99188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5FA97A05-6E26-E744-7150-A6278BD0AC40}"/>
              </a:ext>
            </a:extLst>
          </p:cNvPr>
          <p:cNvSpPr txBox="1"/>
          <p:nvPr/>
        </p:nvSpPr>
        <p:spPr>
          <a:xfrm>
            <a:off x="8710388" y="2809903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power turn on button</a:t>
            </a:r>
            <a:endParaRPr lang="en-SG" sz="1100" b="1" dirty="0"/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9F8E3E9-133E-BA78-1655-BFB9BFB9ADC7}"/>
              </a:ext>
            </a:extLst>
          </p:cNvPr>
          <p:cNvCxnSpPr>
            <a:cxnSpLocks/>
          </p:cNvCxnSpPr>
          <p:nvPr/>
        </p:nvCxnSpPr>
        <p:spPr>
          <a:xfrm rot="10800000">
            <a:off x="7059168" y="2821444"/>
            <a:ext cx="1685648" cy="418279"/>
          </a:xfrm>
          <a:prstGeom prst="bentConnector3">
            <a:avLst>
              <a:gd name="adj1" fmla="val 99364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1E8F065-4D8B-E769-CECB-A19B77620013}"/>
              </a:ext>
            </a:extLst>
          </p:cNvPr>
          <p:cNvSpPr txBox="1"/>
          <p:nvPr/>
        </p:nvSpPr>
        <p:spPr>
          <a:xfrm>
            <a:off x="8710387" y="3068810"/>
            <a:ext cx="20664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control reset button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9653E66-8D13-1F7A-0BBA-D9D465D0F8BC}"/>
              </a:ext>
            </a:extLst>
          </p:cNvPr>
          <p:cNvCxnSpPr>
            <a:cxnSpLocks/>
          </p:cNvCxnSpPr>
          <p:nvPr/>
        </p:nvCxnSpPr>
        <p:spPr>
          <a:xfrm flipH="1">
            <a:off x="7967404" y="3539039"/>
            <a:ext cx="777412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F5C0FC06-F2EB-7F80-C120-3EE42AA421FA}"/>
              </a:ext>
            </a:extLst>
          </p:cNvPr>
          <p:cNvSpPr txBox="1"/>
          <p:nvPr/>
        </p:nvSpPr>
        <p:spPr>
          <a:xfrm>
            <a:off x="8717383" y="3334411"/>
            <a:ext cx="1825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alert indicators display area </a:t>
            </a:r>
            <a:endParaRPr lang="en-SG" sz="1100" b="1" dirty="0"/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DE5A0D7F-3A0D-E623-591B-23924CF9AC10}"/>
              </a:ext>
            </a:extLst>
          </p:cNvPr>
          <p:cNvCxnSpPr>
            <a:cxnSpLocks/>
          </p:cNvCxnSpPr>
          <p:nvPr/>
        </p:nvCxnSpPr>
        <p:spPr>
          <a:xfrm rot="10800000">
            <a:off x="5387001" y="3682020"/>
            <a:ext cx="3330384" cy="370386"/>
          </a:xfrm>
          <a:prstGeom prst="bentConnector3">
            <a:avLst>
              <a:gd name="adj1" fmla="val 81575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4DA4B0BA-0C40-E0F5-C38B-97C7BC948BB2}"/>
              </a:ext>
            </a:extLst>
          </p:cNvPr>
          <p:cNvSpPr txBox="1"/>
          <p:nvPr/>
        </p:nvSpPr>
        <p:spPr>
          <a:xfrm>
            <a:off x="8710387" y="3896281"/>
            <a:ext cx="182564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Train mode control slider</a:t>
            </a:r>
            <a:endParaRPr lang="en-SG" sz="1100" b="1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4FE0E91B-2E29-7AC9-552F-DEDC3D17A666}"/>
              </a:ext>
            </a:extLst>
          </p:cNvPr>
          <p:cNvCxnSpPr>
            <a:cxnSpLocks/>
          </p:cNvCxnSpPr>
          <p:nvPr/>
        </p:nvCxnSpPr>
        <p:spPr>
          <a:xfrm flipH="1">
            <a:off x="7772505" y="4314211"/>
            <a:ext cx="972311" cy="0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BAB97FD-73B1-42AA-F25E-5CF4B839ABBC}"/>
              </a:ext>
            </a:extLst>
          </p:cNvPr>
          <p:cNvSpPr txBox="1"/>
          <p:nvPr/>
        </p:nvSpPr>
        <p:spPr>
          <a:xfrm>
            <a:off x="8717383" y="4169084"/>
            <a:ext cx="14248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1100" b="1" dirty="0"/>
              <a:t>On Train PLC ID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96BA675-0F1C-FB56-4FFC-43658C2E3E39}"/>
              </a:ext>
            </a:extLst>
          </p:cNvPr>
          <p:cNvSpPr txBox="1"/>
          <p:nvPr/>
        </p:nvSpPr>
        <p:spPr>
          <a:xfrm>
            <a:off x="8710387" y="4518354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IP address and port </a:t>
            </a:r>
            <a:endParaRPr lang="en-SG" sz="1100" b="1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1556EE33-3605-AACE-957B-DD58834796B0}"/>
              </a:ext>
            </a:extLst>
          </p:cNvPr>
          <p:cNvCxnSpPr>
            <a:cxnSpLocks/>
            <a:stCxn id="93" idx="1"/>
          </p:cNvCxnSpPr>
          <p:nvPr/>
        </p:nvCxnSpPr>
        <p:spPr>
          <a:xfrm rot="10800000">
            <a:off x="7901997" y="4494707"/>
            <a:ext cx="808391" cy="154453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E89B37B-7432-7E51-F14E-57FB47F066E2}"/>
              </a:ext>
            </a:extLst>
          </p:cNvPr>
          <p:cNvSpPr txBox="1"/>
          <p:nvPr/>
        </p:nvSpPr>
        <p:spPr>
          <a:xfrm>
            <a:off x="8656284" y="4853301"/>
            <a:ext cx="20557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connection state</a:t>
            </a:r>
            <a:endParaRPr lang="en-SG" sz="1100" b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2C0C02F8-AD77-7A9D-27C6-34F5D76A884A}"/>
              </a:ext>
            </a:extLst>
          </p:cNvPr>
          <p:cNvCxnSpPr>
            <a:cxnSpLocks/>
          </p:cNvCxnSpPr>
          <p:nvPr/>
        </p:nvCxnSpPr>
        <p:spPr>
          <a:xfrm rot="10800000">
            <a:off x="7738076" y="4672808"/>
            <a:ext cx="972308" cy="311302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15C27891-9F8B-F74B-8592-1EBD9FD94B6D}"/>
              </a:ext>
            </a:extLst>
          </p:cNvPr>
          <p:cNvCxnSpPr>
            <a:cxnSpLocks/>
          </p:cNvCxnSpPr>
          <p:nvPr/>
        </p:nvCxnSpPr>
        <p:spPr>
          <a:xfrm flipH="1">
            <a:off x="7949538" y="5395219"/>
            <a:ext cx="713308" cy="8316"/>
          </a:xfrm>
          <a:prstGeom prst="straightConnector1">
            <a:avLst/>
          </a:prstGeom>
          <a:ln w="19050">
            <a:solidFill>
              <a:schemeClr val="tx2">
                <a:lumMod val="50000"/>
                <a:lumOff val="50000"/>
              </a:schemeClr>
            </a:solidFill>
            <a:prstDash val="sys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29664D33-DAFA-AAE7-077E-3AAF16C6A311}"/>
              </a:ext>
            </a:extLst>
          </p:cNvPr>
          <p:cNvSpPr txBox="1"/>
          <p:nvPr/>
        </p:nvSpPr>
        <p:spPr>
          <a:xfrm>
            <a:off x="8744815" y="5286702"/>
            <a:ext cx="15955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PLC output coil state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761789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0C397CE-1D4C-3DED-A8B7-E14F376FD908}"/>
              </a:ext>
            </a:extLst>
          </p:cNvPr>
          <p:cNvSpPr/>
          <p:nvPr/>
        </p:nvSpPr>
        <p:spPr>
          <a:xfrm>
            <a:off x="603504" y="0"/>
            <a:ext cx="109728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4" descr="A diagram of a train&#10;&#10;AI-generated content may be incorrect.">
            <a:extLst>
              <a:ext uri="{FF2B5EF4-FFF2-40B4-BE49-F238E27FC236}">
                <a16:creationId xmlns:a16="http://schemas.microsoft.com/office/drawing/2014/main" id="{AF292558-08F4-83C1-9857-9ECF168C6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5" t="2979" r="1660" b="1690"/>
          <a:stretch>
            <a:fillRect/>
          </a:stretch>
        </p:blipFill>
        <p:spPr>
          <a:xfrm>
            <a:off x="1381466" y="995495"/>
            <a:ext cx="9224852" cy="523596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5C76E-71D3-BD7B-D225-B29770BF7A43}"/>
              </a:ext>
            </a:extLst>
          </p:cNvPr>
          <p:cNvSpPr txBox="1"/>
          <p:nvPr/>
        </p:nvSpPr>
        <p:spPr>
          <a:xfrm>
            <a:off x="1381466" y="394155"/>
            <a:ext cx="9224852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Design of the Train Control for Land-Based Railway Cyber Range</a:t>
            </a:r>
            <a:endParaRPr lang="en-SG" sz="2400" b="1" dirty="0"/>
          </a:p>
        </p:txBody>
      </p:sp>
    </p:spTree>
    <p:extLst>
      <p:ext uri="{BB962C8B-B14F-4D97-AF65-F5344CB8AC3E}">
        <p14:creationId xmlns:p14="http://schemas.microsoft.com/office/powerpoint/2010/main" val="1851526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621</Words>
  <Application>Microsoft Office PowerPoint</Application>
  <PresentationFormat>Widescreen</PresentationFormat>
  <Paragraphs>141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22</cp:revision>
  <dcterms:created xsi:type="dcterms:W3CDTF">2025-07-01T09:01:19Z</dcterms:created>
  <dcterms:modified xsi:type="dcterms:W3CDTF">2025-07-06T03:42:55Z</dcterms:modified>
</cp:coreProperties>
</file>