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308" r:id="rId4"/>
    <p:sldId id="277" r:id="rId5"/>
    <p:sldId id="305" r:id="rId6"/>
    <p:sldId id="306" r:id="rId7"/>
    <p:sldId id="307" r:id="rId8"/>
    <p:sldId id="309" r:id="rId9"/>
    <p:sldId id="31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27686-0639-4705-A5BA-AA7EDAB93D84}" type="datetimeFigureOut">
              <a:rPr lang="en-SG" smtClean="0"/>
              <a:t>22/6/2025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B7A7-DA60-44F9-841D-F9802CF05E2F}" type="slidenum">
              <a:rPr lang="en-SG" smtClean="0"/>
              <a:t>‹#›</a:t>
            </a:fld>
            <a:endParaRPr lang="en-SG"/>
          </a:p>
        </p:txBody>
      </p:sp>
    </p:spTree>
    <p:extLst>
      <p:ext uri="{BB962C8B-B14F-4D97-AF65-F5344CB8AC3E}">
        <p14:creationId xmlns:p14="http://schemas.microsoft.com/office/powerpoint/2010/main" val="118948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1</a:t>
            </a:fld>
            <a:endParaRPr lang="en-SG"/>
          </a:p>
        </p:txBody>
      </p:sp>
    </p:spTree>
    <p:extLst>
      <p:ext uri="{BB962C8B-B14F-4D97-AF65-F5344CB8AC3E}">
        <p14:creationId xmlns:p14="http://schemas.microsoft.com/office/powerpoint/2010/main" val="295459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7</a:t>
            </a:fld>
            <a:endParaRPr lang="en-SG"/>
          </a:p>
        </p:txBody>
      </p:sp>
    </p:spTree>
    <p:extLst>
      <p:ext uri="{BB962C8B-B14F-4D97-AF65-F5344CB8AC3E}">
        <p14:creationId xmlns:p14="http://schemas.microsoft.com/office/powerpoint/2010/main" val="31563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C68-7D1E-89CD-CD4A-630E16D4D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B4B343F-C27A-EB0D-8223-D44EF8A74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D9B814-C67D-7CA7-5D3D-A948DEE179C1}"/>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598B556F-1C9F-AA5A-E252-0750FF17BF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3DDC887-14C1-3B6E-A97D-5B974C68B76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384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889-994B-D3C0-1523-1CC53833868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72F336-C73A-719D-AFE8-30EC08319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BE534A-DC27-3FA4-E104-7FBE7B8F2815}"/>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AE244A2B-8540-F588-4B3C-B9976614FB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8C0D26-1745-C676-02EF-B3796DEA9D7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12720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A9F1D-DD7F-8751-B5A1-F121F4E6C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ADC5E60-93C1-3942-1A3D-CC631A9A7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7E20BC-0A02-A62B-08FA-5843A0921675}"/>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07C24120-D3C3-9114-B4CE-1E697EE2C6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00F00-F9C2-4ADD-5E9D-7E69342A84A0}"/>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5075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7504-B79E-B782-7D65-5F64DFFC668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9059BB-7EBD-8A9F-3348-54144571E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7DC9A3-0816-1DBE-8009-54FF72528226}"/>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DECEE05B-7E12-D3F1-CB1F-AE9AA7C0DE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DF48E1-A8FE-CDEF-EBC8-A4AEC7BDC31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0481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9355-10DB-9A42-E8F9-E48E410EC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014E585-7223-A9B1-F0EA-4AD6D4B7FB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8BAF8-43C9-054D-0331-F70C7CF9756C}"/>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7C26C5FB-8060-5D91-9AD1-20400F8A7E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D99AB6-9705-42F8-6D66-C01F3CA5A98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042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B2DD-6BEB-1E32-F2D8-8AE728C04D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E93F5D-E075-1C01-8CEC-38F4897AE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FD58756-B5B6-0BB9-B3AD-85795D071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94857CE-62CB-37EE-234A-7ED2C55EBD3A}"/>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9C4E230D-56EF-8954-8246-0EE30230F38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5E77EC1-EBB7-397E-DEFD-121E85CC614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409674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0F07-5AB7-7195-3866-8601BBFE34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95F7DC-C045-08E1-C18F-4179212F6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8EEDF-A51E-8FE0-05E5-1EF0DEEE9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EB4DF5E-31F4-36FD-0133-B9B476882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684A4-9CCF-461D-D244-979142C8F7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66D7408-BDC9-FFDE-AB86-64A8D51F47DA}"/>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8" name="Footer Placeholder 7">
            <a:extLst>
              <a:ext uri="{FF2B5EF4-FFF2-40B4-BE49-F238E27FC236}">
                <a16:creationId xmlns:a16="http://schemas.microsoft.com/office/drawing/2014/main" id="{EB708C2B-E9C6-5867-53E2-35FFED9FE58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8B46416-7C13-4C0C-5E3B-60CC9084574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05918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2500-CC67-CE5A-7F29-20BE09B9144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7D6DA3-38BD-B1E5-DED1-3E7BF02BBA19}"/>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4" name="Footer Placeholder 3">
            <a:extLst>
              <a:ext uri="{FF2B5EF4-FFF2-40B4-BE49-F238E27FC236}">
                <a16:creationId xmlns:a16="http://schemas.microsoft.com/office/drawing/2014/main" id="{783086A5-C206-5F69-A097-B6F17A95E7B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101AAB2-A59E-4EB5-6617-EBAA3D4A5EBA}"/>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67369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B558-EF2D-937E-84A9-E0568A0E0D8C}"/>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3" name="Footer Placeholder 2">
            <a:extLst>
              <a:ext uri="{FF2B5EF4-FFF2-40B4-BE49-F238E27FC236}">
                <a16:creationId xmlns:a16="http://schemas.microsoft.com/office/drawing/2014/main" id="{87C99370-8B85-A04C-A329-6C4D2A45BC7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DF9C232-BA67-BAF5-4F51-6BF5DF3691EF}"/>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03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E5CB-30A2-990D-0E55-515ADC814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185A755-DA29-9FAA-6E41-5F4F6EE90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546385B-3142-17B8-F314-FB3CD8076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D7F26-012D-A07D-2C0E-22398D0821A4}"/>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0E3C654D-BBD4-FAA6-63B4-2C78F010E1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5B0A96-0688-72C6-3E40-21A519ACE87D}"/>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366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A2E0-A88A-7C80-3613-6E7DE8778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0BB9D94-1630-A3AF-900C-B905508F3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E91343-857D-C05A-DD0B-2D3B17CC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E77FC-52EB-D491-6FAC-D72E7AE51FDB}"/>
              </a:ext>
            </a:extLst>
          </p:cNvPr>
          <p:cNvSpPr>
            <a:spLocks noGrp="1"/>
          </p:cNvSpPr>
          <p:nvPr>
            <p:ph type="dt" sz="half" idx="10"/>
          </p:nvPr>
        </p:nvSpPr>
        <p:spPr/>
        <p:txBody>
          <a:bodyPr/>
          <a:lstStyle/>
          <a:p>
            <a:fld id="{87D5F1AA-6CA2-4487-AEBF-1827FADC72BF}" type="datetimeFigureOut">
              <a:rPr lang="en-SG" smtClean="0"/>
              <a:t>22/6/2025</a:t>
            </a:fld>
            <a:endParaRPr lang="en-SG"/>
          </a:p>
        </p:txBody>
      </p:sp>
      <p:sp>
        <p:nvSpPr>
          <p:cNvPr id="6" name="Footer Placeholder 5">
            <a:extLst>
              <a:ext uri="{FF2B5EF4-FFF2-40B4-BE49-F238E27FC236}">
                <a16:creationId xmlns:a16="http://schemas.microsoft.com/office/drawing/2014/main" id="{FB22156B-7A04-34C9-C660-D51703AFF3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FA9DE1-CEAD-EBE8-8717-71387C578A7B}"/>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82749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119FE-19B9-D7F9-DBDC-6F51E5A7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14D85A4-0ACA-5567-4705-4816C3763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EDE3FDE-5E87-2D45-A590-171C4F670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5F1AA-6CA2-4487-AEBF-1827FADC72BF}" type="datetimeFigureOut">
              <a:rPr lang="en-SG" smtClean="0"/>
              <a:t>22/6/2025</a:t>
            </a:fld>
            <a:endParaRPr lang="en-SG"/>
          </a:p>
        </p:txBody>
      </p:sp>
      <p:sp>
        <p:nvSpPr>
          <p:cNvPr id="5" name="Footer Placeholder 4">
            <a:extLst>
              <a:ext uri="{FF2B5EF4-FFF2-40B4-BE49-F238E27FC236}">
                <a16:creationId xmlns:a16="http://schemas.microsoft.com/office/drawing/2014/main" id="{19498345-300B-3078-10E6-36DFDCAA0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07A9B4E5-1797-2744-E425-BFD781AF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E05B9C-33EF-4DC5-9C9B-F6ABBCBF7F74}" type="slidenum">
              <a:rPr lang="en-SG" smtClean="0"/>
              <a:t>‹#›</a:t>
            </a:fld>
            <a:endParaRPr lang="en-SG"/>
          </a:p>
        </p:txBody>
      </p:sp>
    </p:spTree>
    <p:extLst>
      <p:ext uri="{BB962C8B-B14F-4D97-AF65-F5344CB8AC3E}">
        <p14:creationId xmlns:p14="http://schemas.microsoft.com/office/powerpoint/2010/main" val="877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BF39AC-9A2F-9546-9780-639493463BFF}"/>
              </a:ext>
            </a:extLst>
          </p:cNvPr>
          <p:cNvSpPr/>
          <p:nvPr/>
        </p:nvSpPr>
        <p:spPr>
          <a:xfrm>
            <a:off x="451821" y="3141233"/>
            <a:ext cx="900227" cy="2422069"/>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61D640A9-5651-32C0-E8A3-6B8A115D2D6C}"/>
              </a:ext>
            </a:extLst>
          </p:cNvPr>
          <p:cNvSpPr txBox="1"/>
          <p:nvPr/>
        </p:nvSpPr>
        <p:spPr>
          <a:xfrm>
            <a:off x="336769" y="5595007"/>
            <a:ext cx="1600597" cy="523220"/>
          </a:xfrm>
          <a:prstGeom prst="rect">
            <a:avLst/>
          </a:prstGeom>
          <a:noFill/>
        </p:spPr>
        <p:txBody>
          <a:bodyPr wrap="square" rtlCol="0">
            <a:spAutoFit/>
          </a:bodyPr>
          <a:lstStyle/>
          <a:p>
            <a:r>
              <a:rPr lang="en-US" sz="1400" b="1" dirty="0">
                <a:solidFill>
                  <a:schemeClr val="accent1">
                    <a:lumMod val="75000"/>
                  </a:schemeClr>
                </a:solidFill>
              </a:rPr>
              <a:t>OT Field Controller/Meter </a:t>
            </a:r>
            <a:endParaRPr lang="en-US" sz="1100" b="1" dirty="0">
              <a:solidFill>
                <a:schemeClr val="accent1">
                  <a:lumMod val="75000"/>
                </a:schemeClr>
              </a:solidFill>
            </a:endParaRPr>
          </a:p>
        </p:txBody>
      </p:sp>
      <p:sp>
        <p:nvSpPr>
          <p:cNvPr id="4" name="Rectangle 3">
            <a:extLst>
              <a:ext uri="{FF2B5EF4-FFF2-40B4-BE49-F238E27FC236}">
                <a16:creationId xmlns:a16="http://schemas.microsoft.com/office/drawing/2014/main" id="{72A5B42C-54C0-DD3A-2B16-349B47AA17CF}"/>
              </a:ext>
            </a:extLst>
          </p:cNvPr>
          <p:cNvSpPr/>
          <p:nvPr/>
        </p:nvSpPr>
        <p:spPr>
          <a:xfrm>
            <a:off x="4732354" y="372593"/>
            <a:ext cx="2384471" cy="40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HMI Program Main Thread  </a:t>
            </a:r>
            <a:endParaRPr lang="en-SG" sz="1400" b="1" dirty="0"/>
          </a:p>
        </p:txBody>
      </p:sp>
      <p:sp>
        <p:nvSpPr>
          <p:cNvPr id="5" name="Rectangle 4">
            <a:extLst>
              <a:ext uri="{FF2B5EF4-FFF2-40B4-BE49-F238E27FC236}">
                <a16:creationId xmlns:a16="http://schemas.microsoft.com/office/drawing/2014/main" id="{BCB4EA48-29C4-A1D1-BB1C-ADC5B8324984}"/>
              </a:ext>
            </a:extLst>
          </p:cNvPr>
          <p:cNvSpPr/>
          <p:nvPr/>
        </p:nvSpPr>
        <p:spPr>
          <a:xfrm>
            <a:off x="1922328" y="2926080"/>
            <a:ext cx="2197851" cy="33994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a:extLst>
              <a:ext uri="{FF2B5EF4-FFF2-40B4-BE49-F238E27FC236}">
                <a16:creationId xmlns:a16="http://schemas.microsoft.com/office/drawing/2014/main" id="{3E34F28D-E985-7427-F6DC-7579FE848858}"/>
              </a:ext>
            </a:extLst>
          </p:cNvPr>
          <p:cNvSpPr txBox="1"/>
          <p:nvPr/>
        </p:nvSpPr>
        <p:spPr>
          <a:xfrm>
            <a:off x="1922266" y="2936094"/>
            <a:ext cx="2197851" cy="307777"/>
          </a:xfrm>
          <a:prstGeom prst="rect">
            <a:avLst/>
          </a:prstGeom>
          <a:noFill/>
        </p:spPr>
        <p:txBody>
          <a:bodyPr wrap="square" rtlCol="0">
            <a:spAutoFit/>
          </a:bodyPr>
          <a:lstStyle/>
          <a:p>
            <a:r>
              <a:rPr lang="en-US" sz="1400" b="1" dirty="0">
                <a:solidFill>
                  <a:schemeClr val="tx2">
                    <a:lumMod val="75000"/>
                    <a:lumOff val="25000"/>
                  </a:schemeClr>
                </a:solidFill>
              </a:rPr>
              <a:t>OT Data Manager Thread</a:t>
            </a:r>
            <a:endParaRPr lang="en-SG" sz="1400" b="1" dirty="0">
              <a:solidFill>
                <a:schemeClr val="tx2">
                  <a:lumMod val="75000"/>
                  <a:lumOff val="25000"/>
                </a:schemeClr>
              </a:solidFill>
            </a:endParaRPr>
          </a:p>
        </p:txBody>
      </p:sp>
      <p:sp>
        <p:nvSpPr>
          <p:cNvPr id="7" name="Rectangle 6">
            <a:extLst>
              <a:ext uri="{FF2B5EF4-FFF2-40B4-BE49-F238E27FC236}">
                <a16:creationId xmlns:a16="http://schemas.microsoft.com/office/drawing/2014/main" id="{B26CA4CC-8D34-CBCD-AB52-07F9C58C9F05}"/>
              </a:ext>
            </a:extLst>
          </p:cNvPr>
          <p:cNvSpPr/>
          <p:nvPr/>
        </p:nvSpPr>
        <p:spPr>
          <a:xfrm>
            <a:off x="2029783" y="3427493"/>
            <a:ext cx="112220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t>ModBus</a:t>
            </a:r>
            <a:r>
              <a:rPr lang="en-US" sz="1200" b="1" dirty="0"/>
              <a:t>-TCP Comm Client</a:t>
            </a:r>
            <a:endParaRPr lang="en-SG" sz="1200" b="1" dirty="0"/>
          </a:p>
        </p:txBody>
      </p:sp>
      <p:sp>
        <p:nvSpPr>
          <p:cNvPr id="8" name="Rectangle 7">
            <a:extLst>
              <a:ext uri="{FF2B5EF4-FFF2-40B4-BE49-F238E27FC236}">
                <a16:creationId xmlns:a16="http://schemas.microsoft.com/office/drawing/2014/main" id="{D0965CD6-1C44-3E56-4BDB-B3ED02C55F74}"/>
              </a:ext>
            </a:extLst>
          </p:cNvPr>
          <p:cNvSpPr/>
          <p:nvPr/>
        </p:nvSpPr>
        <p:spPr>
          <a:xfrm>
            <a:off x="2029783" y="3966723"/>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Siemens-S7Comm</a:t>
            </a:r>
          </a:p>
          <a:p>
            <a:r>
              <a:rPr lang="en-US" sz="1200" b="1" dirty="0"/>
              <a:t>Comm Client</a:t>
            </a:r>
            <a:endParaRPr lang="en-SG" sz="1200" b="1" dirty="0"/>
          </a:p>
        </p:txBody>
      </p:sp>
      <p:sp>
        <p:nvSpPr>
          <p:cNvPr id="9" name="Rectangle 8">
            <a:extLst>
              <a:ext uri="{FF2B5EF4-FFF2-40B4-BE49-F238E27FC236}">
                <a16:creationId xmlns:a16="http://schemas.microsoft.com/office/drawing/2014/main" id="{BA9B3A50-9BF7-98B7-2A01-C70EAF043F9E}"/>
              </a:ext>
            </a:extLst>
          </p:cNvPr>
          <p:cNvSpPr/>
          <p:nvPr/>
        </p:nvSpPr>
        <p:spPr>
          <a:xfrm>
            <a:off x="2029782" y="4543238"/>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IEC-60870-5-104 Comm Client</a:t>
            </a:r>
            <a:endParaRPr lang="en-SG" sz="1200" b="1" dirty="0"/>
          </a:p>
        </p:txBody>
      </p:sp>
      <p:sp>
        <p:nvSpPr>
          <p:cNvPr id="10" name="Rectangle 9">
            <a:extLst>
              <a:ext uri="{FF2B5EF4-FFF2-40B4-BE49-F238E27FC236}">
                <a16:creationId xmlns:a16="http://schemas.microsoft.com/office/drawing/2014/main" id="{C901FAB8-337F-905C-6FEF-ED6C79D617B7}"/>
              </a:ext>
            </a:extLst>
          </p:cNvPr>
          <p:cNvSpPr/>
          <p:nvPr/>
        </p:nvSpPr>
        <p:spPr>
          <a:xfrm>
            <a:off x="2029783" y="5145081"/>
            <a:ext cx="1122206"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OPC-UA</a:t>
            </a:r>
          </a:p>
          <a:p>
            <a:r>
              <a:rPr lang="en-US" sz="1200" b="1" dirty="0"/>
              <a:t>Comm Client</a:t>
            </a:r>
            <a:endParaRPr lang="en-SG" sz="1200" b="1" dirty="0"/>
          </a:p>
        </p:txBody>
      </p:sp>
      <p:sp>
        <p:nvSpPr>
          <p:cNvPr id="11" name="Rectangle 10">
            <a:extLst>
              <a:ext uri="{FF2B5EF4-FFF2-40B4-BE49-F238E27FC236}">
                <a16:creationId xmlns:a16="http://schemas.microsoft.com/office/drawing/2014/main" id="{1DCDA12F-FB86-70E3-DC74-E6AD842BE831}"/>
              </a:ext>
            </a:extLst>
          </p:cNvPr>
          <p:cNvSpPr/>
          <p:nvPr/>
        </p:nvSpPr>
        <p:spPr>
          <a:xfrm>
            <a:off x="2029782" y="5755801"/>
            <a:ext cx="1982820" cy="41822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Raw OT Data Storage and process module</a:t>
            </a:r>
            <a:endParaRPr lang="en-SG" sz="1200" b="1" dirty="0"/>
          </a:p>
        </p:txBody>
      </p:sp>
      <p:cxnSp>
        <p:nvCxnSpPr>
          <p:cNvPr id="13" name="Connector: Elbow 12">
            <a:extLst>
              <a:ext uri="{FF2B5EF4-FFF2-40B4-BE49-F238E27FC236}">
                <a16:creationId xmlns:a16="http://schemas.microsoft.com/office/drawing/2014/main" id="{BBC1A985-922A-1644-CD49-0CA8927B4B65}"/>
              </a:ext>
            </a:extLst>
          </p:cNvPr>
          <p:cNvCxnSpPr>
            <a:stCxn id="7" idx="3"/>
          </p:cNvCxnSpPr>
          <p:nvPr/>
        </p:nvCxnSpPr>
        <p:spPr>
          <a:xfrm>
            <a:off x="3151988" y="3636604"/>
            <a:ext cx="677734" cy="211919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D5C0E74-4D20-C3DD-1C41-45B9497BB034}"/>
              </a:ext>
            </a:extLst>
          </p:cNvPr>
          <p:cNvCxnSpPr>
            <a:stCxn id="8" idx="3"/>
          </p:cNvCxnSpPr>
          <p:nvPr/>
        </p:nvCxnSpPr>
        <p:spPr>
          <a:xfrm>
            <a:off x="3573418" y="4175834"/>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0C2F0A-8B42-61C5-9BAE-E0833C43AF91}"/>
              </a:ext>
            </a:extLst>
          </p:cNvPr>
          <p:cNvCxnSpPr>
            <a:cxnSpLocks/>
          </p:cNvCxnSpPr>
          <p:nvPr/>
        </p:nvCxnSpPr>
        <p:spPr>
          <a:xfrm>
            <a:off x="3573417" y="4746455"/>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D9DDEA-1683-9D80-925D-91ED88AE4378}"/>
              </a:ext>
            </a:extLst>
          </p:cNvPr>
          <p:cNvCxnSpPr>
            <a:cxnSpLocks/>
          </p:cNvCxnSpPr>
          <p:nvPr/>
        </p:nvCxnSpPr>
        <p:spPr>
          <a:xfrm>
            <a:off x="3151988" y="5393707"/>
            <a:ext cx="677733" cy="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2996A374-BE6B-7DFC-373A-BF16B94A7F47}"/>
              </a:ext>
            </a:extLst>
          </p:cNvPr>
          <p:cNvPicPr>
            <a:picLocks noChangeAspect="1"/>
          </p:cNvPicPr>
          <p:nvPr/>
        </p:nvPicPr>
        <p:blipFill>
          <a:blip r:embed="rId3">
            <a:alphaModFix amt="70000"/>
          </a:blip>
          <a:stretch>
            <a:fillRect/>
          </a:stretch>
        </p:blipFill>
        <p:spPr>
          <a:xfrm>
            <a:off x="599603" y="4068696"/>
            <a:ext cx="537465" cy="527573"/>
          </a:xfrm>
          <a:prstGeom prst="roundRect">
            <a:avLst/>
          </a:prstGeom>
          <a:ln w="12700">
            <a:solidFill>
              <a:schemeClr val="tx1"/>
            </a:solidFill>
          </a:ln>
        </p:spPr>
      </p:pic>
      <p:pic>
        <p:nvPicPr>
          <p:cNvPr id="23" name="Picture 22">
            <a:extLst>
              <a:ext uri="{FF2B5EF4-FFF2-40B4-BE49-F238E27FC236}">
                <a16:creationId xmlns:a16="http://schemas.microsoft.com/office/drawing/2014/main" id="{0C25F864-62BE-C062-3CCA-D7041F322A90}"/>
              </a:ext>
            </a:extLst>
          </p:cNvPr>
          <p:cNvPicPr>
            <a:picLocks noChangeAspect="1"/>
          </p:cNvPicPr>
          <p:nvPr/>
        </p:nvPicPr>
        <p:blipFill>
          <a:blip r:embed="rId4">
            <a:alphaModFix amt="70000"/>
          </a:blip>
          <a:stretch>
            <a:fillRect/>
          </a:stretch>
        </p:blipFill>
        <p:spPr>
          <a:xfrm>
            <a:off x="586830" y="4802426"/>
            <a:ext cx="537465" cy="512155"/>
          </a:xfrm>
          <a:prstGeom prst="roundRect">
            <a:avLst/>
          </a:prstGeom>
          <a:ln w="6350">
            <a:solidFill>
              <a:schemeClr val="tx1"/>
            </a:solidFill>
          </a:ln>
        </p:spPr>
      </p:pic>
      <p:pic>
        <p:nvPicPr>
          <p:cNvPr id="24" name="Picture 23">
            <a:extLst>
              <a:ext uri="{FF2B5EF4-FFF2-40B4-BE49-F238E27FC236}">
                <a16:creationId xmlns:a16="http://schemas.microsoft.com/office/drawing/2014/main" id="{F61D11C6-1FFE-6293-9B4E-BCDBD592ED33}"/>
              </a:ext>
            </a:extLst>
          </p:cNvPr>
          <p:cNvPicPr>
            <a:picLocks noChangeAspect="1"/>
          </p:cNvPicPr>
          <p:nvPr/>
        </p:nvPicPr>
        <p:blipFill>
          <a:blip r:embed="rId5">
            <a:alphaModFix amt="70000"/>
          </a:blip>
          <a:stretch>
            <a:fillRect/>
          </a:stretch>
        </p:blipFill>
        <p:spPr>
          <a:xfrm>
            <a:off x="610277" y="3368514"/>
            <a:ext cx="549477" cy="494025"/>
          </a:xfrm>
          <a:prstGeom prst="roundRect">
            <a:avLst/>
          </a:prstGeom>
          <a:ln w="6350">
            <a:solidFill>
              <a:schemeClr val="tx1"/>
            </a:solidFill>
          </a:ln>
        </p:spPr>
      </p:pic>
      <p:cxnSp>
        <p:nvCxnSpPr>
          <p:cNvPr id="28" name="Straight Arrow Connector 27">
            <a:extLst>
              <a:ext uri="{FF2B5EF4-FFF2-40B4-BE49-F238E27FC236}">
                <a16:creationId xmlns:a16="http://schemas.microsoft.com/office/drawing/2014/main" id="{F93E43B3-A80B-F9BC-DC95-443BAD671A4E}"/>
              </a:ext>
            </a:extLst>
          </p:cNvPr>
          <p:cNvCxnSpPr>
            <a:cxnSpLocks/>
            <a:stCxn id="7" idx="1"/>
          </p:cNvCxnSpPr>
          <p:nvPr/>
        </p:nvCxnSpPr>
        <p:spPr>
          <a:xfrm flipH="1" flipV="1">
            <a:off x="1213482" y="363660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151FAC7-F86D-9745-0C8D-CDB47BC79FFD}"/>
              </a:ext>
            </a:extLst>
          </p:cNvPr>
          <p:cNvCxnSpPr>
            <a:cxnSpLocks/>
          </p:cNvCxnSpPr>
          <p:nvPr/>
        </p:nvCxnSpPr>
        <p:spPr>
          <a:xfrm flipH="1" flipV="1">
            <a:off x="1223720" y="417583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4E060749-560F-0E9A-164E-4E8ADCDB49B8}"/>
              </a:ext>
            </a:extLst>
          </p:cNvPr>
          <p:cNvCxnSpPr>
            <a:cxnSpLocks/>
          </p:cNvCxnSpPr>
          <p:nvPr/>
        </p:nvCxnSpPr>
        <p:spPr>
          <a:xfrm flipH="1" flipV="1">
            <a:off x="1223720" y="4746454"/>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CDAEEE8-47E2-077D-2180-C75323FAC6B6}"/>
              </a:ext>
            </a:extLst>
          </p:cNvPr>
          <p:cNvCxnSpPr>
            <a:cxnSpLocks/>
          </p:cNvCxnSpPr>
          <p:nvPr/>
        </p:nvCxnSpPr>
        <p:spPr>
          <a:xfrm flipH="1" flipV="1">
            <a:off x="1213481" y="5343419"/>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B8A2AC33-C87D-8C76-617A-BA8CD244C8BD}"/>
              </a:ext>
            </a:extLst>
          </p:cNvPr>
          <p:cNvSpPr/>
          <p:nvPr/>
        </p:nvSpPr>
        <p:spPr>
          <a:xfrm>
            <a:off x="1922266" y="1102199"/>
            <a:ext cx="2197851" cy="168242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TextBox 33">
            <a:extLst>
              <a:ext uri="{FF2B5EF4-FFF2-40B4-BE49-F238E27FC236}">
                <a16:creationId xmlns:a16="http://schemas.microsoft.com/office/drawing/2014/main" id="{91F99F79-F70E-DE32-E3DD-FB50EDB16A4C}"/>
              </a:ext>
            </a:extLst>
          </p:cNvPr>
          <p:cNvSpPr txBox="1"/>
          <p:nvPr/>
        </p:nvSpPr>
        <p:spPr>
          <a:xfrm>
            <a:off x="1922265" y="1168763"/>
            <a:ext cx="2197851" cy="307777"/>
          </a:xfrm>
          <a:prstGeom prst="rect">
            <a:avLst/>
          </a:prstGeom>
          <a:noFill/>
        </p:spPr>
        <p:txBody>
          <a:bodyPr wrap="square" rtlCol="0">
            <a:spAutoFit/>
          </a:bodyPr>
          <a:lstStyle/>
          <a:p>
            <a:r>
              <a:rPr lang="en-US" sz="1400" b="1" dirty="0">
                <a:solidFill>
                  <a:schemeClr val="accent5">
                    <a:lumMod val="75000"/>
                  </a:schemeClr>
                </a:solidFill>
              </a:rPr>
              <a:t>IT Data Manager Thread</a:t>
            </a:r>
            <a:endParaRPr lang="en-SG" sz="1400" b="1" dirty="0">
              <a:solidFill>
                <a:schemeClr val="accent5">
                  <a:lumMod val="75000"/>
                </a:schemeClr>
              </a:solidFill>
            </a:endParaRPr>
          </a:p>
        </p:txBody>
      </p:sp>
      <p:sp>
        <p:nvSpPr>
          <p:cNvPr id="35" name="Rectangle 34">
            <a:extLst>
              <a:ext uri="{FF2B5EF4-FFF2-40B4-BE49-F238E27FC236}">
                <a16:creationId xmlns:a16="http://schemas.microsoft.com/office/drawing/2014/main" id="{6C45E5DC-3ADF-E3FF-33DB-9D241FFEDBBF}"/>
              </a:ext>
            </a:extLst>
          </p:cNvPr>
          <p:cNvSpPr/>
          <p:nvPr/>
        </p:nvSpPr>
        <p:spPr>
          <a:xfrm>
            <a:off x="2040021" y="1552739"/>
            <a:ext cx="1875763"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Base Comm Client</a:t>
            </a:r>
            <a:endParaRPr lang="en-SG" sz="1200" b="1" dirty="0"/>
          </a:p>
        </p:txBody>
      </p:sp>
      <p:sp>
        <p:nvSpPr>
          <p:cNvPr id="36" name="Rectangle 35">
            <a:extLst>
              <a:ext uri="{FF2B5EF4-FFF2-40B4-BE49-F238E27FC236}">
                <a16:creationId xmlns:a16="http://schemas.microsoft.com/office/drawing/2014/main" id="{77896614-7881-3287-EA4A-D8CF9E6EE8CA}"/>
              </a:ext>
            </a:extLst>
          </p:cNvPr>
          <p:cNvSpPr/>
          <p:nvPr/>
        </p:nvSpPr>
        <p:spPr>
          <a:xfrm>
            <a:off x="2052873" y="1949909"/>
            <a:ext cx="1497452"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HMI Comm Client</a:t>
            </a:r>
            <a:endParaRPr lang="en-SG" sz="1200" b="1" dirty="0"/>
          </a:p>
        </p:txBody>
      </p:sp>
      <p:sp>
        <p:nvSpPr>
          <p:cNvPr id="37" name="Rectangle 36">
            <a:extLst>
              <a:ext uri="{FF2B5EF4-FFF2-40B4-BE49-F238E27FC236}">
                <a16:creationId xmlns:a16="http://schemas.microsoft.com/office/drawing/2014/main" id="{36048656-B44D-BA59-4EAE-EB4CD605887B}"/>
              </a:ext>
            </a:extLst>
          </p:cNvPr>
          <p:cNvSpPr/>
          <p:nvPr/>
        </p:nvSpPr>
        <p:spPr>
          <a:xfrm>
            <a:off x="2057697" y="2368611"/>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IT Data Storage module</a:t>
            </a:r>
            <a:endParaRPr lang="en-SG" sz="1200" b="1" dirty="0"/>
          </a:p>
        </p:txBody>
      </p:sp>
      <p:sp>
        <p:nvSpPr>
          <p:cNvPr id="38" name="Rectangle 37">
            <a:extLst>
              <a:ext uri="{FF2B5EF4-FFF2-40B4-BE49-F238E27FC236}">
                <a16:creationId xmlns:a16="http://schemas.microsoft.com/office/drawing/2014/main" id="{7B5BEB26-4C3D-EEE0-48E8-7654DD5418AA}"/>
              </a:ext>
            </a:extLst>
          </p:cNvPr>
          <p:cNvSpPr/>
          <p:nvPr/>
        </p:nvSpPr>
        <p:spPr>
          <a:xfrm>
            <a:off x="424814" y="1964629"/>
            <a:ext cx="1122205" cy="320725"/>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Master HMI</a:t>
            </a:r>
            <a:endParaRPr lang="en-SG" sz="1200" b="1" dirty="0"/>
          </a:p>
        </p:txBody>
      </p:sp>
      <p:sp>
        <p:nvSpPr>
          <p:cNvPr id="39" name="Rectangle 38">
            <a:extLst>
              <a:ext uri="{FF2B5EF4-FFF2-40B4-BE49-F238E27FC236}">
                <a16:creationId xmlns:a16="http://schemas.microsoft.com/office/drawing/2014/main" id="{AF884CE6-9668-B310-3011-401B222FBDF2}"/>
              </a:ext>
            </a:extLst>
          </p:cNvPr>
          <p:cNvSpPr/>
          <p:nvPr/>
        </p:nvSpPr>
        <p:spPr>
          <a:xfrm>
            <a:off x="429184" y="2439478"/>
            <a:ext cx="1122205" cy="320726"/>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Slave HMI</a:t>
            </a:r>
            <a:endParaRPr lang="en-SG" sz="1200" b="1" dirty="0"/>
          </a:p>
        </p:txBody>
      </p:sp>
      <p:sp>
        <p:nvSpPr>
          <p:cNvPr id="40" name="TextBox 39">
            <a:extLst>
              <a:ext uri="{FF2B5EF4-FFF2-40B4-BE49-F238E27FC236}">
                <a16:creationId xmlns:a16="http://schemas.microsoft.com/office/drawing/2014/main" id="{63F77700-E8B8-471F-A7D6-06089B3DA9B1}"/>
              </a:ext>
            </a:extLst>
          </p:cNvPr>
          <p:cNvSpPr txBox="1"/>
          <p:nvPr/>
        </p:nvSpPr>
        <p:spPr>
          <a:xfrm>
            <a:off x="615220" y="3819508"/>
            <a:ext cx="584778" cy="307777"/>
          </a:xfrm>
          <a:prstGeom prst="rect">
            <a:avLst/>
          </a:prstGeom>
          <a:noFill/>
        </p:spPr>
        <p:txBody>
          <a:bodyPr wrap="square" rtlCol="0">
            <a:spAutoFit/>
          </a:bodyPr>
          <a:lstStyle/>
          <a:p>
            <a:r>
              <a:rPr lang="en-US" sz="1400" b="1" dirty="0">
                <a:solidFill>
                  <a:schemeClr val="accent1">
                    <a:lumMod val="75000"/>
                  </a:schemeClr>
                </a:solidFill>
              </a:rPr>
              <a:t>PLC</a:t>
            </a:r>
          </a:p>
        </p:txBody>
      </p:sp>
      <p:sp>
        <p:nvSpPr>
          <p:cNvPr id="41" name="TextBox 40">
            <a:extLst>
              <a:ext uri="{FF2B5EF4-FFF2-40B4-BE49-F238E27FC236}">
                <a16:creationId xmlns:a16="http://schemas.microsoft.com/office/drawing/2014/main" id="{91F0FBF0-F91C-D6EB-7338-1223538DF111}"/>
              </a:ext>
            </a:extLst>
          </p:cNvPr>
          <p:cNvSpPr txBox="1"/>
          <p:nvPr/>
        </p:nvSpPr>
        <p:spPr>
          <a:xfrm>
            <a:off x="599603" y="4553705"/>
            <a:ext cx="584778" cy="307777"/>
          </a:xfrm>
          <a:prstGeom prst="rect">
            <a:avLst/>
          </a:prstGeom>
          <a:noFill/>
        </p:spPr>
        <p:txBody>
          <a:bodyPr wrap="square" rtlCol="0">
            <a:spAutoFit/>
          </a:bodyPr>
          <a:lstStyle/>
          <a:p>
            <a:r>
              <a:rPr lang="en-US" sz="1400" b="1" dirty="0">
                <a:solidFill>
                  <a:schemeClr val="accent1">
                    <a:lumMod val="75000"/>
                  </a:schemeClr>
                </a:solidFill>
              </a:rPr>
              <a:t>RTU</a:t>
            </a:r>
          </a:p>
        </p:txBody>
      </p:sp>
      <p:sp>
        <p:nvSpPr>
          <p:cNvPr id="42" name="TextBox 41">
            <a:extLst>
              <a:ext uri="{FF2B5EF4-FFF2-40B4-BE49-F238E27FC236}">
                <a16:creationId xmlns:a16="http://schemas.microsoft.com/office/drawing/2014/main" id="{1E7D4957-8F13-36C3-2FBD-49016E42FA68}"/>
              </a:ext>
            </a:extLst>
          </p:cNvPr>
          <p:cNvSpPr txBox="1"/>
          <p:nvPr/>
        </p:nvSpPr>
        <p:spPr>
          <a:xfrm>
            <a:off x="628703" y="3111547"/>
            <a:ext cx="584778" cy="307777"/>
          </a:xfrm>
          <a:prstGeom prst="rect">
            <a:avLst/>
          </a:prstGeom>
          <a:noFill/>
        </p:spPr>
        <p:txBody>
          <a:bodyPr wrap="square" rtlCol="0">
            <a:spAutoFit/>
          </a:bodyPr>
          <a:lstStyle/>
          <a:p>
            <a:r>
              <a:rPr lang="en-US" sz="1400" b="1" dirty="0">
                <a:solidFill>
                  <a:schemeClr val="accent1">
                    <a:lumMod val="75000"/>
                  </a:schemeClr>
                </a:solidFill>
              </a:rPr>
              <a:t>IED</a:t>
            </a:r>
          </a:p>
        </p:txBody>
      </p:sp>
      <p:cxnSp>
        <p:nvCxnSpPr>
          <p:cNvPr id="44" name="Connector: Elbow 43">
            <a:extLst>
              <a:ext uri="{FF2B5EF4-FFF2-40B4-BE49-F238E27FC236}">
                <a16:creationId xmlns:a16="http://schemas.microsoft.com/office/drawing/2014/main" id="{8E850466-E7D8-3749-1E1F-AE8905627391}"/>
              </a:ext>
            </a:extLst>
          </p:cNvPr>
          <p:cNvCxnSpPr>
            <a:stCxn id="36" idx="1"/>
            <a:endCxn id="39" idx="3"/>
          </p:cNvCxnSpPr>
          <p:nvPr/>
        </p:nvCxnSpPr>
        <p:spPr>
          <a:xfrm rot="10800000" flipV="1">
            <a:off x="1551389" y="2092565"/>
            <a:ext cx="501484" cy="507276"/>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84EB78D-D129-27A3-3F4F-7A87F983C775}"/>
              </a:ext>
            </a:extLst>
          </p:cNvPr>
          <p:cNvCxnSpPr>
            <a:cxnSpLocks/>
          </p:cNvCxnSpPr>
          <p:nvPr/>
        </p:nvCxnSpPr>
        <p:spPr>
          <a:xfrm flipH="1">
            <a:off x="1547019" y="2099099"/>
            <a:ext cx="275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9FEA554-B249-DEB3-131E-54DDE3E4E8BC}"/>
              </a:ext>
            </a:extLst>
          </p:cNvPr>
          <p:cNvCxnSpPr>
            <a:cxnSpLocks/>
          </p:cNvCxnSpPr>
          <p:nvPr/>
        </p:nvCxnSpPr>
        <p:spPr>
          <a:xfrm flipH="1" flipV="1">
            <a:off x="1547019" y="1681769"/>
            <a:ext cx="493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Cylinder 50">
            <a:extLst>
              <a:ext uri="{FF2B5EF4-FFF2-40B4-BE49-F238E27FC236}">
                <a16:creationId xmlns:a16="http://schemas.microsoft.com/office/drawing/2014/main" id="{39AB65C9-E96A-D8BE-C440-57B585652B54}"/>
              </a:ext>
            </a:extLst>
          </p:cNvPr>
          <p:cNvSpPr/>
          <p:nvPr/>
        </p:nvSpPr>
        <p:spPr>
          <a:xfrm>
            <a:off x="842116" y="1377206"/>
            <a:ext cx="595017" cy="48785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DB</a:t>
            </a:r>
            <a:endParaRPr lang="en-SG" sz="1600" b="1" dirty="0"/>
          </a:p>
        </p:txBody>
      </p:sp>
      <p:sp>
        <p:nvSpPr>
          <p:cNvPr id="52" name="Rectangle 51">
            <a:extLst>
              <a:ext uri="{FF2B5EF4-FFF2-40B4-BE49-F238E27FC236}">
                <a16:creationId xmlns:a16="http://schemas.microsoft.com/office/drawing/2014/main" id="{DA47B62C-7682-40A2-37C6-0B5B7137F506}"/>
              </a:ext>
            </a:extLst>
          </p:cNvPr>
          <p:cNvSpPr/>
          <p:nvPr/>
        </p:nvSpPr>
        <p:spPr>
          <a:xfrm>
            <a:off x="7788971" y="1102199"/>
            <a:ext cx="1602454" cy="23252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a:extLst>
              <a:ext uri="{FF2B5EF4-FFF2-40B4-BE49-F238E27FC236}">
                <a16:creationId xmlns:a16="http://schemas.microsoft.com/office/drawing/2014/main" id="{58318F50-6A8E-1739-68A8-B7D83E5D41EF}"/>
              </a:ext>
            </a:extLst>
          </p:cNvPr>
          <p:cNvSpPr txBox="1"/>
          <p:nvPr/>
        </p:nvSpPr>
        <p:spPr>
          <a:xfrm>
            <a:off x="7788970" y="1102199"/>
            <a:ext cx="1602455" cy="523220"/>
          </a:xfrm>
          <a:prstGeom prst="rect">
            <a:avLst/>
          </a:prstGeom>
          <a:noFill/>
        </p:spPr>
        <p:txBody>
          <a:bodyPr wrap="square" rtlCol="0">
            <a:spAutoFit/>
          </a:bodyPr>
          <a:lstStyle/>
          <a:p>
            <a:r>
              <a:rPr lang="en-US" sz="1400" b="1" dirty="0">
                <a:solidFill>
                  <a:schemeClr val="accent6">
                    <a:lumMod val="50000"/>
                  </a:schemeClr>
                </a:solidFill>
              </a:rPr>
              <a:t>UI Display Manager Thread</a:t>
            </a:r>
            <a:endParaRPr lang="en-SG" sz="1400" b="1" dirty="0">
              <a:solidFill>
                <a:schemeClr val="accent6">
                  <a:lumMod val="50000"/>
                </a:schemeClr>
              </a:solidFill>
            </a:endParaRPr>
          </a:p>
        </p:txBody>
      </p:sp>
      <p:sp>
        <p:nvSpPr>
          <p:cNvPr id="55" name="Rectangle 54">
            <a:extLst>
              <a:ext uri="{FF2B5EF4-FFF2-40B4-BE49-F238E27FC236}">
                <a16:creationId xmlns:a16="http://schemas.microsoft.com/office/drawing/2014/main" id="{13F35C97-23B4-0583-A9B5-36500754A5E1}"/>
              </a:ext>
            </a:extLst>
          </p:cNvPr>
          <p:cNvSpPr/>
          <p:nvPr/>
        </p:nvSpPr>
        <p:spPr>
          <a:xfrm>
            <a:off x="7984462" y="1695394"/>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UI Components Manager</a:t>
            </a:r>
            <a:endParaRPr lang="en-SG" sz="1100" b="1" dirty="0"/>
          </a:p>
        </p:txBody>
      </p:sp>
      <p:sp>
        <p:nvSpPr>
          <p:cNvPr id="56" name="Rectangle 55">
            <a:extLst>
              <a:ext uri="{FF2B5EF4-FFF2-40B4-BE49-F238E27FC236}">
                <a16:creationId xmlns:a16="http://schemas.microsoft.com/office/drawing/2014/main" id="{DA57900F-96A2-A744-4DEA-8497854CFDD1}"/>
              </a:ext>
            </a:extLst>
          </p:cNvPr>
          <p:cNvSpPr/>
          <p:nvPr/>
        </p:nvSpPr>
        <p:spPr>
          <a:xfrm>
            <a:off x="7984462" y="2258702"/>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Display Refresh</a:t>
            </a:r>
          </a:p>
          <a:p>
            <a:pPr algn="ctr"/>
            <a:r>
              <a:rPr lang="en-US" sz="1100" b="1" dirty="0"/>
              <a:t>Manager </a:t>
            </a:r>
            <a:endParaRPr lang="en-SG" sz="1100" b="1" dirty="0"/>
          </a:p>
        </p:txBody>
      </p:sp>
      <p:pic>
        <p:nvPicPr>
          <p:cNvPr id="57" name="Picture 56">
            <a:extLst>
              <a:ext uri="{FF2B5EF4-FFF2-40B4-BE49-F238E27FC236}">
                <a16:creationId xmlns:a16="http://schemas.microsoft.com/office/drawing/2014/main" id="{62B9EC1C-29D7-FA16-C6BC-0016B0001065}"/>
              </a:ext>
            </a:extLst>
          </p:cNvPr>
          <p:cNvPicPr>
            <a:picLocks noChangeAspect="1"/>
          </p:cNvPicPr>
          <p:nvPr/>
        </p:nvPicPr>
        <p:blipFill>
          <a:blip r:embed="rId6"/>
          <a:stretch>
            <a:fillRect/>
          </a:stretch>
        </p:blipFill>
        <p:spPr>
          <a:xfrm>
            <a:off x="9668433" y="1095795"/>
            <a:ext cx="1860638" cy="996770"/>
          </a:xfrm>
          <a:prstGeom prst="rect">
            <a:avLst/>
          </a:prstGeom>
          <a:ln w="19050">
            <a:solidFill>
              <a:srgbClr val="6458BC"/>
            </a:solidFill>
          </a:ln>
        </p:spPr>
      </p:pic>
      <p:cxnSp>
        <p:nvCxnSpPr>
          <p:cNvPr id="59" name="Connector: Elbow 58">
            <a:extLst>
              <a:ext uri="{FF2B5EF4-FFF2-40B4-BE49-F238E27FC236}">
                <a16:creationId xmlns:a16="http://schemas.microsoft.com/office/drawing/2014/main" id="{8DAFCEB6-E8A4-918D-8DD7-B5865F039118}"/>
              </a:ext>
            </a:extLst>
          </p:cNvPr>
          <p:cNvCxnSpPr>
            <a:cxnSpLocks/>
            <a:stCxn id="56" idx="3"/>
            <a:endCxn id="57" idx="1"/>
          </p:cNvCxnSpPr>
          <p:nvPr/>
        </p:nvCxnSpPr>
        <p:spPr>
          <a:xfrm flipV="1">
            <a:off x="9195932" y="1594180"/>
            <a:ext cx="472501" cy="869135"/>
          </a:xfrm>
          <a:prstGeom prst="bentConnector3">
            <a:avLst>
              <a:gd name="adj1" fmla="val 682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9984530-10FE-364B-21F4-5EA3C5B518F6}"/>
              </a:ext>
            </a:extLst>
          </p:cNvPr>
          <p:cNvCxnSpPr/>
          <p:nvPr/>
        </p:nvCxnSpPr>
        <p:spPr>
          <a:xfrm>
            <a:off x="3829721" y="1865059"/>
            <a:ext cx="0" cy="50355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6CA6BEF-1CB8-8C06-2975-226CE466A0A9}"/>
              </a:ext>
            </a:extLst>
          </p:cNvPr>
          <p:cNvCxnSpPr>
            <a:cxnSpLocks/>
            <a:stCxn id="36" idx="3"/>
          </p:cNvCxnSpPr>
          <p:nvPr/>
        </p:nvCxnSpPr>
        <p:spPr>
          <a:xfrm>
            <a:off x="3550325" y="2092565"/>
            <a:ext cx="279396" cy="0"/>
          </a:xfrm>
          <a:prstGeom prst="line">
            <a:avLst/>
          </a:prstGeom>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1FE70D35-E0EB-F16F-5CA4-DFDCBB68E91D}"/>
              </a:ext>
            </a:extLst>
          </p:cNvPr>
          <p:cNvSpPr/>
          <p:nvPr/>
        </p:nvSpPr>
        <p:spPr>
          <a:xfrm>
            <a:off x="7984462" y="2834646"/>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User Action and Event Handler </a:t>
            </a:r>
            <a:endParaRPr lang="en-SG" sz="1100" b="1" dirty="0"/>
          </a:p>
        </p:txBody>
      </p:sp>
      <p:pic>
        <p:nvPicPr>
          <p:cNvPr id="69" name="Picture 2" descr="Operator - Free user icons">
            <a:extLst>
              <a:ext uri="{FF2B5EF4-FFF2-40B4-BE49-F238E27FC236}">
                <a16:creationId xmlns:a16="http://schemas.microsoft.com/office/drawing/2014/main" id="{4037D97D-6CD8-B46D-CF4D-D2F6A273F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87563" y="2615154"/>
            <a:ext cx="698608" cy="698608"/>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a:extLst>
              <a:ext uri="{FF2B5EF4-FFF2-40B4-BE49-F238E27FC236}">
                <a16:creationId xmlns:a16="http://schemas.microsoft.com/office/drawing/2014/main" id="{E1065E03-6D04-2A59-56B8-535204C2D7F4}"/>
              </a:ext>
            </a:extLst>
          </p:cNvPr>
          <p:cNvCxnSpPr>
            <a:cxnSpLocks/>
            <a:endCxn id="69" idx="0"/>
          </p:cNvCxnSpPr>
          <p:nvPr/>
        </p:nvCxnSpPr>
        <p:spPr>
          <a:xfrm>
            <a:off x="10836866" y="2116835"/>
            <a:ext cx="1" cy="498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95CAA798-BE35-9F7A-22F0-95519278750B}"/>
              </a:ext>
            </a:extLst>
          </p:cNvPr>
          <p:cNvCxnSpPr>
            <a:cxnSpLocks/>
            <a:stCxn id="69" idx="1"/>
          </p:cNvCxnSpPr>
          <p:nvPr/>
        </p:nvCxnSpPr>
        <p:spPr>
          <a:xfrm flipH="1">
            <a:off x="9195932" y="2964458"/>
            <a:ext cx="1291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C3664A4-AED1-682A-E8E7-722B1C5F8EA6}"/>
              </a:ext>
            </a:extLst>
          </p:cNvPr>
          <p:cNvSpPr/>
          <p:nvPr/>
        </p:nvSpPr>
        <p:spPr>
          <a:xfrm>
            <a:off x="7788970" y="3636603"/>
            <a:ext cx="2373246" cy="15703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TextBox 79">
            <a:extLst>
              <a:ext uri="{FF2B5EF4-FFF2-40B4-BE49-F238E27FC236}">
                <a16:creationId xmlns:a16="http://schemas.microsoft.com/office/drawing/2014/main" id="{7994139A-18AB-44FA-62BB-11A50DEB840B}"/>
              </a:ext>
            </a:extLst>
          </p:cNvPr>
          <p:cNvSpPr txBox="1"/>
          <p:nvPr/>
        </p:nvSpPr>
        <p:spPr>
          <a:xfrm>
            <a:off x="7788969" y="3608434"/>
            <a:ext cx="2373247" cy="307777"/>
          </a:xfrm>
          <a:prstGeom prst="rect">
            <a:avLst/>
          </a:prstGeom>
          <a:noFill/>
        </p:spPr>
        <p:txBody>
          <a:bodyPr wrap="square" rtlCol="0">
            <a:spAutoFit/>
          </a:bodyPr>
          <a:lstStyle/>
          <a:p>
            <a:r>
              <a:rPr lang="en-US" sz="1400" b="1" dirty="0">
                <a:solidFill>
                  <a:schemeClr val="accent6">
                    <a:lumMod val="50000"/>
                  </a:schemeClr>
                </a:solidFill>
              </a:rPr>
              <a:t>Local I/O Manager Thread</a:t>
            </a:r>
            <a:endParaRPr lang="en-SG" sz="1400" b="1" dirty="0">
              <a:solidFill>
                <a:schemeClr val="accent6">
                  <a:lumMod val="50000"/>
                </a:schemeClr>
              </a:solidFill>
            </a:endParaRPr>
          </a:p>
        </p:txBody>
      </p:sp>
      <p:sp>
        <p:nvSpPr>
          <p:cNvPr id="81" name="TextBox 80">
            <a:extLst>
              <a:ext uri="{FF2B5EF4-FFF2-40B4-BE49-F238E27FC236}">
                <a16:creationId xmlns:a16="http://schemas.microsoft.com/office/drawing/2014/main" id="{D2C6790B-B2AF-18AF-E2C5-01522874FB76}"/>
              </a:ext>
            </a:extLst>
          </p:cNvPr>
          <p:cNvSpPr txBox="1"/>
          <p:nvPr/>
        </p:nvSpPr>
        <p:spPr>
          <a:xfrm>
            <a:off x="10374623" y="3243871"/>
            <a:ext cx="924487" cy="307777"/>
          </a:xfrm>
          <a:prstGeom prst="rect">
            <a:avLst/>
          </a:prstGeom>
          <a:noFill/>
        </p:spPr>
        <p:txBody>
          <a:bodyPr wrap="square" rtlCol="0">
            <a:spAutoFit/>
          </a:bodyPr>
          <a:lstStyle/>
          <a:p>
            <a:r>
              <a:rPr lang="en-US" sz="1400" b="1" dirty="0">
                <a:solidFill>
                  <a:schemeClr val="accent1">
                    <a:lumMod val="75000"/>
                  </a:schemeClr>
                </a:solidFill>
              </a:rPr>
              <a:t>Operator </a:t>
            </a:r>
          </a:p>
        </p:txBody>
      </p:sp>
      <p:sp>
        <p:nvSpPr>
          <p:cNvPr id="82" name="Rectangle 81">
            <a:extLst>
              <a:ext uri="{FF2B5EF4-FFF2-40B4-BE49-F238E27FC236}">
                <a16:creationId xmlns:a16="http://schemas.microsoft.com/office/drawing/2014/main" id="{2B74F4B7-4101-ED67-C331-A47F11D45532}"/>
              </a:ext>
            </a:extLst>
          </p:cNvPr>
          <p:cNvSpPr/>
          <p:nvPr/>
        </p:nvSpPr>
        <p:spPr>
          <a:xfrm>
            <a:off x="7984462" y="3981310"/>
            <a:ext cx="1211470"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Config Loader </a:t>
            </a:r>
            <a:endParaRPr lang="en-SG" sz="1200" b="1" dirty="0"/>
          </a:p>
        </p:txBody>
      </p:sp>
      <p:sp>
        <p:nvSpPr>
          <p:cNvPr id="83" name="Rectangle 82">
            <a:extLst>
              <a:ext uri="{FF2B5EF4-FFF2-40B4-BE49-F238E27FC236}">
                <a16:creationId xmlns:a16="http://schemas.microsoft.com/office/drawing/2014/main" id="{9FF204E5-779F-72BE-8FA3-996F1BD4299A}"/>
              </a:ext>
            </a:extLst>
          </p:cNvPr>
          <p:cNvSpPr/>
          <p:nvPr/>
        </p:nvSpPr>
        <p:spPr>
          <a:xfrm>
            <a:off x="7985170" y="4394028"/>
            <a:ext cx="2012409"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Log and Record Generator</a:t>
            </a:r>
            <a:endParaRPr lang="en-SG" sz="1200" b="1" dirty="0"/>
          </a:p>
        </p:txBody>
      </p:sp>
      <p:sp>
        <p:nvSpPr>
          <p:cNvPr id="85" name="Rectangle 84">
            <a:extLst>
              <a:ext uri="{FF2B5EF4-FFF2-40B4-BE49-F238E27FC236}">
                <a16:creationId xmlns:a16="http://schemas.microsoft.com/office/drawing/2014/main" id="{C5868D4C-A1C3-AAA7-CF69-A1C4DA41787C}"/>
              </a:ext>
            </a:extLst>
          </p:cNvPr>
          <p:cNvSpPr/>
          <p:nvPr/>
        </p:nvSpPr>
        <p:spPr>
          <a:xfrm>
            <a:off x="7979562" y="4844283"/>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Global Variable Module</a:t>
            </a:r>
            <a:endParaRPr lang="en-SG" sz="1200" b="1" dirty="0"/>
          </a:p>
        </p:txBody>
      </p:sp>
      <p:pic>
        <p:nvPicPr>
          <p:cNvPr id="86" name="Picture 85">
            <a:extLst>
              <a:ext uri="{FF2B5EF4-FFF2-40B4-BE49-F238E27FC236}">
                <a16:creationId xmlns:a16="http://schemas.microsoft.com/office/drawing/2014/main" id="{CD8F97BA-13C0-229D-C7F2-50656D6B60DF}"/>
              </a:ext>
            </a:extLst>
          </p:cNvPr>
          <p:cNvPicPr>
            <a:picLocks noChangeAspect="1"/>
          </p:cNvPicPr>
          <p:nvPr/>
        </p:nvPicPr>
        <p:blipFill>
          <a:blip r:embed="rId8"/>
          <a:stretch>
            <a:fillRect/>
          </a:stretch>
        </p:blipFill>
        <p:spPr>
          <a:xfrm>
            <a:off x="10604221" y="4435859"/>
            <a:ext cx="511583" cy="586375"/>
          </a:xfrm>
          <a:prstGeom prst="rect">
            <a:avLst/>
          </a:prstGeom>
        </p:spPr>
      </p:pic>
      <p:cxnSp>
        <p:nvCxnSpPr>
          <p:cNvPr id="87" name="Straight Arrow Connector 86">
            <a:extLst>
              <a:ext uri="{FF2B5EF4-FFF2-40B4-BE49-F238E27FC236}">
                <a16:creationId xmlns:a16="http://schemas.microsoft.com/office/drawing/2014/main" id="{E4064673-DEF2-3F8A-2132-762438847CB2}"/>
              </a:ext>
            </a:extLst>
          </p:cNvPr>
          <p:cNvCxnSpPr>
            <a:cxnSpLocks/>
          </p:cNvCxnSpPr>
          <p:nvPr/>
        </p:nvCxnSpPr>
        <p:spPr>
          <a:xfrm>
            <a:off x="10030033" y="4625788"/>
            <a:ext cx="584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7DDF3CC7-897B-240A-584B-ED716FA11B6E}"/>
              </a:ext>
            </a:extLst>
          </p:cNvPr>
          <p:cNvSpPr txBox="1"/>
          <p:nvPr/>
        </p:nvSpPr>
        <p:spPr>
          <a:xfrm>
            <a:off x="10543257" y="4951557"/>
            <a:ext cx="857457" cy="307777"/>
          </a:xfrm>
          <a:prstGeom prst="rect">
            <a:avLst/>
          </a:prstGeom>
          <a:noFill/>
        </p:spPr>
        <p:txBody>
          <a:bodyPr wrap="square" rtlCol="0">
            <a:spAutoFit/>
          </a:bodyPr>
          <a:lstStyle/>
          <a:p>
            <a:r>
              <a:rPr lang="en-US" sz="1400" b="1" dirty="0">
                <a:solidFill>
                  <a:schemeClr val="accent1">
                    <a:lumMod val="75000"/>
                  </a:schemeClr>
                </a:solidFill>
              </a:rPr>
              <a:t>Log file</a:t>
            </a:r>
          </a:p>
        </p:txBody>
      </p:sp>
      <p:pic>
        <p:nvPicPr>
          <p:cNvPr id="91" name="Picture 90">
            <a:extLst>
              <a:ext uri="{FF2B5EF4-FFF2-40B4-BE49-F238E27FC236}">
                <a16:creationId xmlns:a16="http://schemas.microsoft.com/office/drawing/2014/main" id="{DFC2BAA7-013C-4C1D-EB37-27C12A912BC9}"/>
              </a:ext>
            </a:extLst>
          </p:cNvPr>
          <p:cNvPicPr>
            <a:picLocks noChangeAspect="1"/>
          </p:cNvPicPr>
          <p:nvPr/>
        </p:nvPicPr>
        <p:blipFill>
          <a:blip r:embed="rId9"/>
          <a:stretch>
            <a:fillRect/>
          </a:stretch>
        </p:blipFill>
        <p:spPr>
          <a:xfrm>
            <a:off x="10604221" y="3706677"/>
            <a:ext cx="511583" cy="505834"/>
          </a:xfrm>
          <a:prstGeom prst="rect">
            <a:avLst/>
          </a:prstGeom>
        </p:spPr>
      </p:pic>
      <p:cxnSp>
        <p:nvCxnSpPr>
          <p:cNvPr id="92" name="Straight Arrow Connector 91">
            <a:extLst>
              <a:ext uri="{FF2B5EF4-FFF2-40B4-BE49-F238E27FC236}">
                <a16:creationId xmlns:a16="http://schemas.microsoft.com/office/drawing/2014/main" id="{94701F81-527C-2D50-5151-F9B5DB923B5E}"/>
              </a:ext>
            </a:extLst>
          </p:cNvPr>
          <p:cNvCxnSpPr>
            <a:cxnSpLocks/>
          </p:cNvCxnSpPr>
          <p:nvPr/>
        </p:nvCxnSpPr>
        <p:spPr>
          <a:xfrm>
            <a:off x="9106667" y="4105572"/>
            <a:ext cx="14920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33E24D26-1D43-AAF7-FF1E-02D01803971D}"/>
              </a:ext>
            </a:extLst>
          </p:cNvPr>
          <p:cNvSpPr txBox="1"/>
          <p:nvPr/>
        </p:nvSpPr>
        <p:spPr>
          <a:xfrm>
            <a:off x="10457445" y="4144769"/>
            <a:ext cx="1029079" cy="307777"/>
          </a:xfrm>
          <a:prstGeom prst="rect">
            <a:avLst/>
          </a:prstGeom>
          <a:noFill/>
        </p:spPr>
        <p:txBody>
          <a:bodyPr wrap="square" rtlCol="0">
            <a:spAutoFit/>
          </a:bodyPr>
          <a:lstStyle/>
          <a:p>
            <a:r>
              <a:rPr lang="en-US" sz="1400" b="1" dirty="0">
                <a:solidFill>
                  <a:schemeClr val="accent1">
                    <a:lumMod val="75000"/>
                  </a:schemeClr>
                </a:solidFill>
              </a:rPr>
              <a:t>Config file</a:t>
            </a:r>
          </a:p>
        </p:txBody>
      </p:sp>
      <p:sp>
        <p:nvSpPr>
          <p:cNvPr id="95" name="Rectangle 94">
            <a:extLst>
              <a:ext uri="{FF2B5EF4-FFF2-40B4-BE49-F238E27FC236}">
                <a16:creationId xmlns:a16="http://schemas.microsoft.com/office/drawing/2014/main" id="{C8F8C851-D621-6DA0-2043-B9136914D6A1}"/>
              </a:ext>
            </a:extLst>
          </p:cNvPr>
          <p:cNvSpPr/>
          <p:nvPr/>
        </p:nvSpPr>
        <p:spPr>
          <a:xfrm>
            <a:off x="4904712" y="3403923"/>
            <a:ext cx="2151332" cy="258151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6" name="TextBox 95">
            <a:extLst>
              <a:ext uri="{FF2B5EF4-FFF2-40B4-BE49-F238E27FC236}">
                <a16:creationId xmlns:a16="http://schemas.microsoft.com/office/drawing/2014/main" id="{8C0C69E1-2FFB-11F4-F7FE-C824D65BDB38}"/>
              </a:ext>
            </a:extLst>
          </p:cNvPr>
          <p:cNvSpPr txBox="1"/>
          <p:nvPr/>
        </p:nvSpPr>
        <p:spPr>
          <a:xfrm>
            <a:off x="4918973" y="3427493"/>
            <a:ext cx="2197852" cy="307777"/>
          </a:xfrm>
          <a:prstGeom prst="rect">
            <a:avLst/>
          </a:prstGeom>
          <a:noFill/>
        </p:spPr>
        <p:txBody>
          <a:bodyPr wrap="square" rtlCol="0">
            <a:spAutoFit/>
          </a:bodyPr>
          <a:lstStyle/>
          <a:p>
            <a:r>
              <a:rPr lang="en-US" sz="1400" b="1" dirty="0">
                <a:solidFill>
                  <a:schemeClr val="accent2">
                    <a:lumMod val="75000"/>
                  </a:schemeClr>
                </a:solidFill>
              </a:rPr>
              <a:t>Data Processing Thread</a:t>
            </a:r>
            <a:endParaRPr lang="en-SG" sz="1400" b="1" dirty="0">
              <a:solidFill>
                <a:schemeClr val="accent2">
                  <a:lumMod val="75000"/>
                </a:schemeClr>
              </a:solidFill>
            </a:endParaRPr>
          </a:p>
        </p:txBody>
      </p:sp>
      <p:sp>
        <p:nvSpPr>
          <p:cNvPr id="97" name="Rectangle 96">
            <a:extLst>
              <a:ext uri="{FF2B5EF4-FFF2-40B4-BE49-F238E27FC236}">
                <a16:creationId xmlns:a16="http://schemas.microsoft.com/office/drawing/2014/main" id="{EFC70743-3F79-91EC-6B8B-7738D9CBE0E6}"/>
              </a:ext>
            </a:extLst>
          </p:cNvPr>
          <p:cNvSpPr/>
          <p:nvPr/>
        </p:nvSpPr>
        <p:spPr>
          <a:xfrm>
            <a:off x="5004650" y="5563302"/>
            <a:ext cx="1879013"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OT Data Convert Module</a:t>
            </a:r>
            <a:endParaRPr lang="en-SG" sz="1200" b="1" dirty="0"/>
          </a:p>
        </p:txBody>
      </p:sp>
      <p:sp>
        <p:nvSpPr>
          <p:cNvPr id="98" name="Rectangle 97">
            <a:extLst>
              <a:ext uri="{FF2B5EF4-FFF2-40B4-BE49-F238E27FC236}">
                <a16:creationId xmlns:a16="http://schemas.microsoft.com/office/drawing/2014/main" id="{58414D00-FD31-DE13-5F5D-DF73FC7068E3}"/>
              </a:ext>
            </a:extLst>
          </p:cNvPr>
          <p:cNvSpPr/>
          <p:nvPr/>
        </p:nvSpPr>
        <p:spPr>
          <a:xfrm>
            <a:off x="5004650" y="5103541"/>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Mapping Module</a:t>
            </a:r>
            <a:endParaRPr lang="en-SG" sz="1200" b="1" dirty="0"/>
          </a:p>
        </p:txBody>
      </p:sp>
      <p:sp>
        <p:nvSpPr>
          <p:cNvPr id="99" name="Rectangle 98">
            <a:extLst>
              <a:ext uri="{FF2B5EF4-FFF2-40B4-BE49-F238E27FC236}">
                <a16:creationId xmlns:a16="http://schemas.microsoft.com/office/drawing/2014/main" id="{D0296646-9A29-8512-1E99-E88BFA9E70D2}"/>
              </a:ext>
            </a:extLst>
          </p:cNvPr>
          <p:cNvSpPr/>
          <p:nvPr/>
        </p:nvSpPr>
        <p:spPr>
          <a:xfrm>
            <a:off x="5004650" y="464378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Filter Module</a:t>
            </a:r>
            <a:endParaRPr lang="en-SG" sz="1200" b="1" dirty="0"/>
          </a:p>
        </p:txBody>
      </p:sp>
      <p:sp>
        <p:nvSpPr>
          <p:cNvPr id="100" name="Rectangle 99">
            <a:extLst>
              <a:ext uri="{FF2B5EF4-FFF2-40B4-BE49-F238E27FC236}">
                <a16:creationId xmlns:a16="http://schemas.microsoft.com/office/drawing/2014/main" id="{27E798CF-AF2E-B3DA-A4DF-5D498D24CFF5}"/>
              </a:ext>
            </a:extLst>
          </p:cNvPr>
          <p:cNvSpPr/>
          <p:nvPr/>
        </p:nvSpPr>
        <p:spPr>
          <a:xfrm>
            <a:off x="5004650" y="418296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Verify Module</a:t>
            </a:r>
            <a:endParaRPr lang="en-SG" sz="1200" b="1" dirty="0"/>
          </a:p>
        </p:txBody>
      </p:sp>
      <p:cxnSp>
        <p:nvCxnSpPr>
          <p:cNvPr id="102" name="Connector: Elbow 101">
            <a:extLst>
              <a:ext uri="{FF2B5EF4-FFF2-40B4-BE49-F238E27FC236}">
                <a16:creationId xmlns:a16="http://schemas.microsoft.com/office/drawing/2014/main" id="{05CC955D-ABD9-BC32-691C-9D840C6A188C}"/>
              </a:ext>
            </a:extLst>
          </p:cNvPr>
          <p:cNvCxnSpPr>
            <a:cxnSpLocks/>
            <a:endCxn id="97" idx="1"/>
          </p:cNvCxnSpPr>
          <p:nvPr/>
        </p:nvCxnSpPr>
        <p:spPr>
          <a:xfrm flipV="1">
            <a:off x="4012602" y="5717191"/>
            <a:ext cx="992048" cy="247720"/>
          </a:xfrm>
          <a:prstGeom prst="bentConnector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3" name="Connector: Elbow 102">
            <a:extLst>
              <a:ext uri="{FF2B5EF4-FFF2-40B4-BE49-F238E27FC236}">
                <a16:creationId xmlns:a16="http://schemas.microsoft.com/office/drawing/2014/main" id="{A74C2F16-4CA5-4D11-3689-1592DC307EEC}"/>
              </a:ext>
            </a:extLst>
          </p:cNvPr>
          <p:cNvCxnSpPr>
            <a:cxnSpLocks/>
            <a:stCxn id="37" idx="3"/>
            <a:endCxn id="98" idx="1"/>
          </p:cNvCxnSpPr>
          <p:nvPr/>
        </p:nvCxnSpPr>
        <p:spPr>
          <a:xfrm>
            <a:off x="3984683" y="2502640"/>
            <a:ext cx="1019967" cy="2754790"/>
          </a:xfrm>
          <a:prstGeom prst="bentConnector3">
            <a:avLst>
              <a:gd name="adj1" fmla="val 50000"/>
            </a:avLst>
          </a:prstGeom>
          <a:ln>
            <a:solidFill>
              <a:schemeClr val="accent2">
                <a:lumMod val="75000"/>
              </a:schemeClr>
            </a:solidFill>
            <a:prstDash val="solid"/>
            <a:headEnd type="triangle"/>
            <a:tailEnd type="triangle"/>
          </a:ln>
        </p:spPr>
        <p:style>
          <a:lnRef idx="2">
            <a:schemeClr val="dk1"/>
          </a:lnRef>
          <a:fillRef idx="0">
            <a:schemeClr val="dk1"/>
          </a:fillRef>
          <a:effectRef idx="1">
            <a:schemeClr val="dk1"/>
          </a:effectRef>
          <a:fontRef idx="minor">
            <a:schemeClr val="tx1"/>
          </a:fontRef>
        </p:style>
      </p:cxnSp>
      <p:sp>
        <p:nvSpPr>
          <p:cNvPr id="106" name="Rectangle 105">
            <a:extLst>
              <a:ext uri="{FF2B5EF4-FFF2-40B4-BE49-F238E27FC236}">
                <a16:creationId xmlns:a16="http://schemas.microsoft.com/office/drawing/2014/main" id="{EE9B84B5-5BD1-5879-69D1-5757494300E9}"/>
              </a:ext>
            </a:extLst>
          </p:cNvPr>
          <p:cNvSpPr/>
          <p:nvPr/>
        </p:nvSpPr>
        <p:spPr>
          <a:xfrm>
            <a:off x="5004650" y="3765160"/>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Process module</a:t>
            </a:r>
            <a:endParaRPr lang="en-SG" sz="1200" b="1" dirty="0"/>
          </a:p>
        </p:txBody>
      </p:sp>
      <p:cxnSp>
        <p:nvCxnSpPr>
          <p:cNvPr id="107" name="Connector: Elbow 106">
            <a:extLst>
              <a:ext uri="{FF2B5EF4-FFF2-40B4-BE49-F238E27FC236}">
                <a16:creationId xmlns:a16="http://schemas.microsoft.com/office/drawing/2014/main" id="{8B199E5B-84C4-7EF5-98C6-2FFDE167EFF6}"/>
              </a:ext>
            </a:extLst>
          </p:cNvPr>
          <p:cNvCxnSpPr>
            <a:cxnSpLocks/>
            <a:stCxn id="106" idx="3"/>
            <a:endCxn id="85" idx="1"/>
          </p:cNvCxnSpPr>
          <p:nvPr/>
        </p:nvCxnSpPr>
        <p:spPr>
          <a:xfrm>
            <a:off x="6775627" y="3919049"/>
            <a:ext cx="1203935" cy="1059263"/>
          </a:xfrm>
          <a:prstGeom prst="bentConnector3">
            <a:avLst>
              <a:gd name="adj1" fmla="val 74126"/>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sp>
        <p:nvSpPr>
          <p:cNvPr id="110" name="Rectangle 109">
            <a:extLst>
              <a:ext uri="{FF2B5EF4-FFF2-40B4-BE49-F238E27FC236}">
                <a16:creationId xmlns:a16="http://schemas.microsoft.com/office/drawing/2014/main" id="{C26C9A2B-6B0C-1607-3F41-6BC3540FA389}"/>
              </a:ext>
            </a:extLst>
          </p:cNvPr>
          <p:cNvSpPr/>
          <p:nvPr/>
        </p:nvSpPr>
        <p:spPr>
          <a:xfrm>
            <a:off x="5496531" y="1153793"/>
            <a:ext cx="1356585" cy="4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Control Module</a:t>
            </a:r>
            <a:endParaRPr lang="en-SG" sz="1200" b="1" dirty="0"/>
          </a:p>
        </p:txBody>
      </p:sp>
      <p:sp>
        <p:nvSpPr>
          <p:cNvPr id="111" name="Rectangle 110">
            <a:extLst>
              <a:ext uri="{FF2B5EF4-FFF2-40B4-BE49-F238E27FC236}">
                <a16:creationId xmlns:a16="http://schemas.microsoft.com/office/drawing/2014/main" id="{E9739A09-7085-A0BA-09F2-51C86642FB85}"/>
              </a:ext>
            </a:extLst>
          </p:cNvPr>
          <p:cNvSpPr/>
          <p:nvPr/>
        </p:nvSpPr>
        <p:spPr>
          <a:xfrm>
            <a:off x="5527078" y="1741043"/>
            <a:ext cx="1356585"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Clock Control Module</a:t>
            </a:r>
            <a:endParaRPr lang="en-SG" sz="1200" b="1" dirty="0"/>
          </a:p>
        </p:txBody>
      </p:sp>
      <p:sp>
        <p:nvSpPr>
          <p:cNvPr id="112" name="Rectangle 111">
            <a:extLst>
              <a:ext uri="{FF2B5EF4-FFF2-40B4-BE49-F238E27FC236}">
                <a16:creationId xmlns:a16="http://schemas.microsoft.com/office/drawing/2014/main" id="{6E961CD0-AFCE-5690-7E5B-4151F5A78CA4}"/>
              </a:ext>
            </a:extLst>
          </p:cNvPr>
          <p:cNvSpPr/>
          <p:nvPr/>
        </p:nvSpPr>
        <p:spPr>
          <a:xfrm>
            <a:off x="5531574" y="2282974"/>
            <a:ext cx="1401530"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Data Control Module</a:t>
            </a:r>
            <a:endParaRPr lang="en-SG" sz="1200" b="1" dirty="0"/>
          </a:p>
        </p:txBody>
      </p:sp>
      <p:cxnSp>
        <p:nvCxnSpPr>
          <p:cNvPr id="114" name="Connector: Elbow 113">
            <a:extLst>
              <a:ext uri="{FF2B5EF4-FFF2-40B4-BE49-F238E27FC236}">
                <a16:creationId xmlns:a16="http://schemas.microsoft.com/office/drawing/2014/main" id="{72FCA44E-60F7-A9CA-FC1F-1BF2FD501C1E}"/>
              </a:ext>
            </a:extLst>
          </p:cNvPr>
          <p:cNvCxnSpPr>
            <a:cxnSpLocks/>
            <a:endCxn id="33" idx="3"/>
          </p:cNvCxnSpPr>
          <p:nvPr/>
        </p:nvCxnSpPr>
        <p:spPr>
          <a:xfrm rot="5400000">
            <a:off x="3812315" y="1356212"/>
            <a:ext cx="895001" cy="27939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21EA93D1-D83B-3031-4B2B-58EBBDD52194}"/>
              </a:ext>
            </a:extLst>
          </p:cNvPr>
          <p:cNvCxnSpPr>
            <a:cxnSpLocks/>
          </p:cNvCxnSpPr>
          <p:nvPr/>
        </p:nvCxnSpPr>
        <p:spPr>
          <a:xfrm>
            <a:off x="5858593" y="805388"/>
            <a:ext cx="0" cy="213415"/>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21" name="Connector: Elbow 120">
            <a:extLst>
              <a:ext uri="{FF2B5EF4-FFF2-40B4-BE49-F238E27FC236}">
                <a16:creationId xmlns:a16="http://schemas.microsoft.com/office/drawing/2014/main" id="{7B58ED76-E423-964D-33E3-FAC89CCAB120}"/>
              </a:ext>
            </a:extLst>
          </p:cNvPr>
          <p:cNvCxnSpPr>
            <a:cxnSpLocks/>
            <a:endCxn id="5" idx="3"/>
          </p:cNvCxnSpPr>
          <p:nvPr/>
        </p:nvCxnSpPr>
        <p:spPr>
          <a:xfrm rot="5400000">
            <a:off x="2596309" y="2572282"/>
            <a:ext cx="3577377" cy="52963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E2588268-6446-C303-7910-AB2B24FD350B}"/>
              </a:ext>
            </a:extLst>
          </p:cNvPr>
          <p:cNvCxnSpPr>
            <a:cxnSpLocks/>
          </p:cNvCxnSpPr>
          <p:nvPr/>
        </p:nvCxnSpPr>
        <p:spPr>
          <a:xfrm flipV="1">
            <a:off x="4399513" y="1021909"/>
            <a:ext cx="3132188" cy="706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41" name="Connector: Elbow 140">
            <a:extLst>
              <a:ext uri="{FF2B5EF4-FFF2-40B4-BE49-F238E27FC236}">
                <a16:creationId xmlns:a16="http://schemas.microsoft.com/office/drawing/2014/main" id="{22F6C2AF-72B1-6309-5084-A3F1C6E6F342}"/>
              </a:ext>
            </a:extLst>
          </p:cNvPr>
          <p:cNvCxnSpPr>
            <a:cxnSpLocks/>
            <a:endCxn id="52" idx="1"/>
          </p:cNvCxnSpPr>
          <p:nvPr/>
        </p:nvCxnSpPr>
        <p:spPr>
          <a:xfrm rot="16200000" flipH="1">
            <a:off x="7033337" y="1509212"/>
            <a:ext cx="1242936" cy="26833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5" name="Connector: Elbow 144">
            <a:extLst>
              <a:ext uri="{FF2B5EF4-FFF2-40B4-BE49-F238E27FC236}">
                <a16:creationId xmlns:a16="http://schemas.microsoft.com/office/drawing/2014/main" id="{11A23C63-CAC4-8048-DF7E-67804D4ADE8B}"/>
              </a:ext>
            </a:extLst>
          </p:cNvPr>
          <p:cNvCxnSpPr>
            <a:cxnSpLocks/>
            <a:endCxn id="79" idx="1"/>
          </p:cNvCxnSpPr>
          <p:nvPr/>
        </p:nvCxnSpPr>
        <p:spPr>
          <a:xfrm rot="16200000" flipH="1">
            <a:off x="5917388" y="2550179"/>
            <a:ext cx="3373350" cy="36981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0B15A815-2CCF-C7B8-D4E7-118636A0D069}"/>
              </a:ext>
            </a:extLst>
          </p:cNvPr>
          <p:cNvCxnSpPr>
            <a:cxnSpLocks/>
          </p:cNvCxnSpPr>
          <p:nvPr/>
        </p:nvCxnSpPr>
        <p:spPr>
          <a:xfrm>
            <a:off x="4991343" y="1069920"/>
            <a:ext cx="14261" cy="2265353"/>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3B14E865-7D01-A1A4-A5D5-B79FB9BFE53C}"/>
              </a:ext>
            </a:extLst>
          </p:cNvPr>
          <p:cNvCxnSpPr>
            <a:cxnSpLocks/>
            <a:endCxn id="112" idx="1"/>
          </p:cNvCxnSpPr>
          <p:nvPr/>
        </p:nvCxnSpPr>
        <p:spPr>
          <a:xfrm rot="16200000" flipH="1">
            <a:off x="4690656" y="1633092"/>
            <a:ext cx="1393062" cy="28877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F83C4EB6-CDFA-8C97-99A7-8C90D043F735}"/>
              </a:ext>
            </a:extLst>
          </p:cNvPr>
          <p:cNvCxnSpPr>
            <a:cxnSpLocks/>
            <a:endCxn id="110" idx="1"/>
          </p:cNvCxnSpPr>
          <p:nvPr/>
        </p:nvCxnSpPr>
        <p:spPr>
          <a:xfrm flipV="1">
            <a:off x="5254265" y="1360637"/>
            <a:ext cx="242266"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D60F8577-77E6-4BBA-74B2-4000027C54A2}"/>
              </a:ext>
            </a:extLst>
          </p:cNvPr>
          <p:cNvCxnSpPr>
            <a:cxnSpLocks/>
          </p:cNvCxnSpPr>
          <p:nvPr/>
        </p:nvCxnSpPr>
        <p:spPr>
          <a:xfrm flipV="1">
            <a:off x="5254265" y="1956875"/>
            <a:ext cx="242266" cy="0"/>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55" name="Arrow: Up-Down 154">
            <a:extLst>
              <a:ext uri="{FF2B5EF4-FFF2-40B4-BE49-F238E27FC236}">
                <a16:creationId xmlns:a16="http://schemas.microsoft.com/office/drawing/2014/main" id="{BBF4656F-709A-953E-06C9-CC72912E0C71}"/>
              </a:ext>
            </a:extLst>
          </p:cNvPr>
          <p:cNvSpPr/>
          <p:nvPr/>
        </p:nvSpPr>
        <p:spPr>
          <a:xfrm>
            <a:off x="6787556" y="2773549"/>
            <a:ext cx="120978" cy="54740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3" name="Straight Arrow Connector 162">
            <a:extLst>
              <a:ext uri="{FF2B5EF4-FFF2-40B4-BE49-F238E27FC236}">
                <a16:creationId xmlns:a16="http://schemas.microsoft.com/office/drawing/2014/main" id="{098D83FF-E657-78C2-0524-ADF29EE4FC0A}"/>
              </a:ext>
            </a:extLst>
          </p:cNvPr>
          <p:cNvCxnSpPr>
            <a:stCxn id="111" idx="3"/>
          </p:cNvCxnSpPr>
          <p:nvPr/>
        </p:nvCxnSpPr>
        <p:spPr>
          <a:xfrm>
            <a:off x="6883663" y="1932079"/>
            <a:ext cx="905306"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A5EC67C2-D754-9F9D-BBB8-86BDF0A20AA7}"/>
              </a:ext>
            </a:extLst>
          </p:cNvPr>
          <p:cNvCxnSpPr>
            <a:cxnSpLocks/>
          </p:cNvCxnSpPr>
          <p:nvPr/>
        </p:nvCxnSpPr>
        <p:spPr>
          <a:xfrm flipH="1" flipV="1">
            <a:off x="4098053" y="2068231"/>
            <a:ext cx="1429025"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1" name="Rectangle 170">
            <a:extLst>
              <a:ext uri="{FF2B5EF4-FFF2-40B4-BE49-F238E27FC236}">
                <a16:creationId xmlns:a16="http://schemas.microsoft.com/office/drawing/2014/main" id="{E48068AA-BFC8-C0C0-2193-EBF56E0892A7}"/>
              </a:ext>
            </a:extLst>
          </p:cNvPr>
          <p:cNvSpPr/>
          <p:nvPr/>
        </p:nvSpPr>
        <p:spPr>
          <a:xfrm>
            <a:off x="7531701" y="5426703"/>
            <a:ext cx="2151332"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Alert Management Module</a:t>
            </a:r>
            <a:endParaRPr lang="en-SG" sz="1200" b="1" dirty="0"/>
          </a:p>
        </p:txBody>
      </p:sp>
      <p:sp>
        <p:nvSpPr>
          <p:cNvPr id="172" name="Rectangle 171">
            <a:extLst>
              <a:ext uri="{FF2B5EF4-FFF2-40B4-BE49-F238E27FC236}">
                <a16:creationId xmlns:a16="http://schemas.microsoft.com/office/drawing/2014/main" id="{73FAE8A7-849E-05AB-81EF-48CFE2B888A2}"/>
              </a:ext>
            </a:extLst>
          </p:cNvPr>
          <p:cNvSpPr/>
          <p:nvPr/>
        </p:nvSpPr>
        <p:spPr>
          <a:xfrm>
            <a:off x="7531700" y="5895185"/>
            <a:ext cx="3305165"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Pre-Configured Instance Response Module</a:t>
            </a:r>
            <a:endParaRPr lang="en-SG" sz="1200" b="1" dirty="0"/>
          </a:p>
        </p:txBody>
      </p:sp>
      <p:cxnSp>
        <p:nvCxnSpPr>
          <p:cNvPr id="178" name="Connector: Elbow 177">
            <a:extLst>
              <a:ext uri="{FF2B5EF4-FFF2-40B4-BE49-F238E27FC236}">
                <a16:creationId xmlns:a16="http://schemas.microsoft.com/office/drawing/2014/main" id="{336BA329-CA97-F969-7D63-7266760B0AF9}"/>
              </a:ext>
            </a:extLst>
          </p:cNvPr>
          <p:cNvCxnSpPr>
            <a:cxnSpLocks/>
            <a:stCxn id="100" idx="3"/>
            <a:endCxn id="171" idx="1"/>
          </p:cNvCxnSpPr>
          <p:nvPr/>
        </p:nvCxnSpPr>
        <p:spPr>
          <a:xfrm>
            <a:off x="6563287" y="4336849"/>
            <a:ext cx="968414" cy="1243743"/>
          </a:xfrm>
          <a:prstGeom prst="bentConnector3">
            <a:avLst>
              <a:gd name="adj1" fmla="val 4111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87" name="Connector: Elbow 186">
            <a:extLst>
              <a:ext uri="{FF2B5EF4-FFF2-40B4-BE49-F238E27FC236}">
                <a16:creationId xmlns:a16="http://schemas.microsoft.com/office/drawing/2014/main" id="{D37F5405-6461-16C3-67D9-05A7AE4E48E2}"/>
              </a:ext>
            </a:extLst>
          </p:cNvPr>
          <p:cNvCxnSpPr>
            <a:cxnSpLocks/>
            <a:endCxn id="172" idx="1"/>
          </p:cNvCxnSpPr>
          <p:nvPr/>
        </p:nvCxnSpPr>
        <p:spPr>
          <a:xfrm rot="16200000" flipH="1">
            <a:off x="4858810" y="3376184"/>
            <a:ext cx="5020102" cy="325678"/>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89" name="Straight Arrow Connector 188">
            <a:extLst>
              <a:ext uri="{FF2B5EF4-FFF2-40B4-BE49-F238E27FC236}">
                <a16:creationId xmlns:a16="http://schemas.microsoft.com/office/drawing/2014/main" id="{2190BA0D-14B5-77E5-65C7-08616266D649}"/>
              </a:ext>
            </a:extLst>
          </p:cNvPr>
          <p:cNvCxnSpPr>
            <a:cxnSpLocks/>
          </p:cNvCxnSpPr>
          <p:nvPr/>
        </p:nvCxnSpPr>
        <p:spPr>
          <a:xfrm>
            <a:off x="7229139" y="5429042"/>
            <a:ext cx="302562"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
        <p:nvSpPr>
          <p:cNvPr id="192" name="TextBox 191">
            <a:extLst>
              <a:ext uri="{FF2B5EF4-FFF2-40B4-BE49-F238E27FC236}">
                <a16:creationId xmlns:a16="http://schemas.microsoft.com/office/drawing/2014/main" id="{9A3850DB-E5E3-C79D-402C-099073FB1AC6}"/>
              </a:ext>
            </a:extLst>
          </p:cNvPr>
          <p:cNvSpPr txBox="1"/>
          <p:nvPr/>
        </p:nvSpPr>
        <p:spPr>
          <a:xfrm>
            <a:off x="305761" y="1047295"/>
            <a:ext cx="1600597" cy="307777"/>
          </a:xfrm>
          <a:prstGeom prst="rect">
            <a:avLst/>
          </a:prstGeom>
          <a:noFill/>
        </p:spPr>
        <p:txBody>
          <a:bodyPr wrap="square" rtlCol="0">
            <a:spAutoFit/>
          </a:bodyPr>
          <a:lstStyle/>
          <a:p>
            <a:r>
              <a:rPr lang="en-US" sz="1400" b="1" dirty="0">
                <a:solidFill>
                  <a:schemeClr val="accent1">
                    <a:lumMod val="75000"/>
                  </a:schemeClr>
                </a:solidFill>
              </a:rPr>
              <a:t>ICS Database</a:t>
            </a:r>
          </a:p>
        </p:txBody>
      </p:sp>
      <p:sp>
        <p:nvSpPr>
          <p:cNvPr id="193" name="TextBox 192">
            <a:extLst>
              <a:ext uri="{FF2B5EF4-FFF2-40B4-BE49-F238E27FC236}">
                <a16:creationId xmlns:a16="http://schemas.microsoft.com/office/drawing/2014/main" id="{99B89887-D346-1C86-1662-4EFFF5309F57}"/>
              </a:ext>
            </a:extLst>
          </p:cNvPr>
          <p:cNvSpPr txBox="1"/>
          <p:nvPr/>
        </p:nvSpPr>
        <p:spPr>
          <a:xfrm>
            <a:off x="9832440" y="2062957"/>
            <a:ext cx="1291631" cy="600164"/>
          </a:xfrm>
          <a:prstGeom prst="rect">
            <a:avLst/>
          </a:prstGeom>
          <a:noFill/>
        </p:spPr>
        <p:txBody>
          <a:bodyPr wrap="square" rtlCol="0">
            <a:spAutoFit/>
          </a:bodyPr>
          <a:lstStyle/>
          <a:p>
            <a:r>
              <a:rPr lang="en-US" sz="1100" b="1" dirty="0">
                <a:solidFill>
                  <a:schemeClr val="accent1">
                    <a:lumMod val="75000"/>
                  </a:schemeClr>
                </a:solidFill>
              </a:rPr>
              <a:t>OT System Operational Information </a:t>
            </a:r>
          </a:p>
        </p:txBody>
      </p:sp>
      <p:sp>
        <p:nvSpPr>
          <p:cNvPr id="194" name="TextBox 193">
            <a:extLst>
              <a:ext uri="{FF2B5EF4-FFF2-40B4-BE49-F238E27FC236}">
                <a16:creationId xmlns:a16="http://schemas.microsoft.com/office/drawing/2014/main" id="{E327C7B3-7833-615A-1C61-B22B833F53B2}"/>
              </a:ext>
            </a:extLst>
          </p:cNvPr>
          <p:cNvSpPr txBox="1"/>
          <p:nvPr/>
        </p:nvSpPr>
        <p:spPr>
          <a:xfrm>
            <a:off x="9468330" y="2957124"/>
            <a:ext cx="1291631" cy="430887"/>
          </a:xfrm>
          <a:prstGeom prst="rect">
            <a:avLst/>
          </a:prstGeom>
          <a:noFill/>
        </p:spPr>
        <p:txBody>
          <a:bodyPr wrap="square" rtlCol="0">
            <a:spAutoFit/>
          </a:bodyPr>
          <a:lstStyle/>
          <a:p>
            <a:r>
              <a:rPr lang="en-US" sz="1100" b="1" dirty="0">
                <a:solidFill>
                  <a:schemeClr val="accent1">
                    <a:lumMod val="75000"/>
                  </a:schemeClr>
                </a:solidFill>
              </a:rPr>
              <a:t>User Control Action</a:t>
            </a:r>
          </a:p>
        </p:txBody>
      </p:sp>
      <p:sp>
        <p:nvSpPr>
          <p:cNvPr id="3" name="Rectangle 2">
            <a:extLst>
              <a:ext uri="{FF2B5EF4-FFF2-40B4-BE49-F238E27FC236}">
                <a16:creationId xmlns:a16="http://schemas.microsoft.com/office/drawing/2014/main" id="{C597467D-D551-8ABD-E97D-B20845891D9F}"/>
              </a:ext>
            </a:extLst>
          </p:cNvPr>
          <p:cNvSpPr/>
          <p:nvPr/>
        </p:nvSpPr>
        <p:spPr>
          <a:xfrm>
            <a:off x="5123362" y="2824905"/>
            <a:ext cx="1602454"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LL Operation Verification Module</a:t>
            </a:r>
            <a:endParaRPr lang="en-SG" sz="1200" b="1" dirty="0"/>
          </a:p>
        </p:txBody>
      </p:sp>
      <p:cxnSp>
        <p:nvCxnSpPr>
          <p:cNvPr id="12" name="Straight Arrow Connector 11">
            <a:extLst>
              <a:ext uri="{FF2B5EF4-FFF2-40B4-BE49-F238E27FC236}">
                <a16:creationId xmlns:a16="http://schemas.microsoft.com/office/drawing/2014/main" id="{9E411216-3FE7-A708-7BCC-C9CEF1271816}"/>
              </a:ext>
            </a:extLst>
          </p:cNvPr>
          <p:cNvCxnSpPr>
            <a:cxnSpLocks/>
          </p:cNvCxnSpPr>
          <p:nvPr/>
        </p:nvCxnSpPr>
        <p:spPr>
          <a:xfrm>
            <a:off x="5238974" y="2474010"/>
            <a:ext cx="0" cy="342663"/>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9388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BFD9D6-8B89-1775-49F0-EBC89BE2DBFA}"/>
              </a:ext>
            </a:extLst>
          </p:cNvPr>
          <p:cNvPicPr>
            <a:picLocks noChangeAspect="1"/>
          </p:cNvPicPr>
          <p:nvPr/>
        </p:nvPicPr>
        <p:blipFill>
          <a:blip r:embed="rId2"/>
          <a:stretch>
            <a:fillRect/>
          </a:stretch>
        </p:blipFill>
        <p:spPr>
          <a:xfrm>
            <a:off x="718909" y="783813"/>
            <a:ext cx="2628571" cy="1180952"/>
          </a:xfrm>
          <a:prstGeom prst="rect">
            <a:avLst/>
          </a:prstGeom>
        </p:spPr>
      </p:pic>
      <p:pic>
        <p:nvPicPr>
          <p:cNvPr id="7" name="Picture 6">
            <a:extLst>
              <a:ext uri="{FF2B5EF4-FFF2-40B4-BE49-F238E27FC236}">
                <a16:creationId xmlns:a16="http://schemas.microsoft.com/office/drawing/2014/main" id="{4A16850B-0681-FCCA-6DCA-920F30C4C1EA}"/>
              </a:ext>
            </a:extLst>
          </p:cNvPr>
          <p:cNvPicPr>
            <a:picLocks noChangeAspect="1"/>
          </p:cNvPicPr>
          <p:nvPr/>
        </p:nvPicPr>
        <p:blipFill>
          <a:blip r:embed="rId3"/>
          <a:stretch>
            <a:fillRect/>
          </a:stretch>
        </p:blipFill>
        <p:spPr>
          <a:xfrm>
            <a:off x="3506994" y="2240049"/>
            <a:ext cx="3172758" cy="2781596"/>
          </a:xfrm>
          <a:prstGeom prst="rect">
            <a:avLst/>
          </a:prstGeom>
          <a:ln w="12700">
            <a:solidFill>
              <a:schemeClr val="tx1"/>
            </a:solidFill>
          </a:ln>
        </p:spPr>
      </p:pic>
      <p:cxnSp>
        <p:nvCxnSpPr>
          <p:cNvPr id="11" name="Straight Connector 10">
            <a:extLst>
              <a:ext uri="{FF2B5EF4-FFF2-40B4-BE49-F238E27FC236}">
                <a16:creationId xmlns:a16="http://schemas.microsoft.com/office/drawing/2014/main" id="{95C1CE32-EF89-A200-014C-D0183C43BB2E}"/>
              </a:ext>
            </a:extLst>
          </p:cNvPr>
          <p:cNvCxnSpPr>
            <a:cxnSpLocks/>
          </p:cNvCxnSpPr>
          <p:nvPr/>
        </p:nvCxnSpPr>
        <p:spPr>
          <a:xfrm flipH="1">
            <a:off x="2033195" y="3367143"/>
            <a:ext cx="160289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DDBEAAC-A1CA-EC08-2D99-84D27029FEDA}"/>
              </a:ext>
            </a:extLst>
          </p:cNvPr>
          <p:cNvCxnSpPr>
            <a:cxnSpLocks/>
          </p:cNvCxnSpPr>
          <p:nvPr/>
        </p:nvCxnSpPr>
        <p:spPr>
          <a:xfrm flipV="1">
            <a:off x="2033194" y="1839557"/>
            <a:ext cx="1" cy="152758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D3B2584-250D-C02A-E41C-4527EF5E9AFA}"/>
              </a:ext>
            </a:extLst>
          </p:cNvPr>
          <p:cNvSpPr txBox="1"/>
          <p:nvPr/>
        </p:nvSpPr>
        <p:spPr>
          <a:xfrm>
            <a:off x="1994870" y="2323562"/>
            <a:ext cx="1600597" cy="646331"/>
          </a:xfrm>
          <a:prstGeom prst="rect">
            <a:avLst/>
          </a:prstGeom>
          <a:noFill/>
        </p:spPr>
        <p:txBody>
          <a:bodyPr wrap="square" rtlCol="0">
            <a:spAutoFit/>
          </a:bodyPr>
          <a:lstStyle/>
          <a:p>
            <a:r>
              <a:rPr lang="en-US" sz="1200" b="1" dirty="0">
                <a:solidFill>
                  <a:srgbClr val="C00000"/>
                </a:solidFill>
              </a:rPr>
              <a:t>PLC Input Contact Connected Sensor PW ID</a:t>
            </a:r>
          </a:p>
        </p:txBody>
      </p:sp>
      <p:cxnSp>
        <p:nvCxnSpPr>
          <p:cNvPr id="19" name="Straight Connector 18">
            <a:extLst>
              <a:ext uri="{FF2B5EF4-FFF2-40B4-BE49-F238E27FC236}">
                <a16:creationId xmlns:a16="http://schemas.microsoft.com/office/drawing/2014/main" id="{1B9850FD-0BE7-463C-1562-453C36751278}"/>
              </a:ext>
            </a:extLst>
          </p:cNvPr>
          <p:cNvCxnSpPr>
            <a:cxnSpLocks/>
          </p:cNvCxnSpPr>
          <p:nvPr/>
        </p:nvCxnSpPr>
        <p:spPr>
          <a:xfrm>
            <a:off x="6443831" y="2130014"/>
            <a:ext cx="0" cy="111966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FBC6716-162E-AB44-F2C9-321A7B5A9F40}"/>
              </a:ext>
            </a:extLst>
          </p:cNvPr>
          <p:cNvCxnSpPr>
            <a:cxnSpLocks/>
          </p:cNvCxnSpPr>
          <p:nvPr/>
        </p:nvCxnSpPr>
        <p:spPr>
          <a:xfrm flipH="1">
            <a:off x="2549563" y="2130014"/>
            <a:ext cx="389426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EAEFCCF-9BBF-F972-D438-5CD981A84787}"/>
              </a:ext>
            </a:extLst>
          </p:cNvPr>
          <p:cNvCxnSpPr>
            <a:cxnSpLocks/>
          </p:cNvCxnSpPr>
          <p:nvPr/>
        </p:nvCxnSpPr>
        <p:spPr>
          <a:xfrm flipH="1" flipV="1">
            <a:off x="2379233" y="1780826"/>
            <a:ext cx="170330" cy="34502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3493127-66D1-EAEC-3387-4621537083AC}"/>
              </a:ext>
            </a:extLst>
          </p:cNvPr>
          <p:cNvSpPr txBox="1"/>
          <p:nvPr/>
        </p:nvSpPr>
        <p:spPr>
          <a:xfrm>
            <a:off x="4583126" y="1722311"/>
            <a:ext cx="2065467" cy="461665"/>
          </a:xfrm>
          <a:prstGeom prst="rect">
            <a:avLst/>
          </a:prstGeom>
          <a:noFill/>
        </p:spPr>
        <p:txBody>
          <a:bodyPr wrap="square" rtlCol="0">
            <a:spAutoFit/>
          </a:bodyPr>
          <a:lstStyle/>
          <a:p>
            <a:r>
              <a:rPr lang="en-US" sz="1200" b="1" dirty="0">
                <a:solidFill>
                  <a:srgbClr val="C00000"/>
                </a:solidFill>
              </a:rPr>
              <a:t>PLC Output Coil Connected Singal’s  PW ID</a:t>
            </a:r>
          </a:p>
        </p:txBody>
      </p:sp>
      <p:pic>
        <p:nvPicPr>
          <p:cNvPr id="30" name="Picture 29">
            <a:extLst>
              <a:ext uri="{FF2B5EF4-FFF2-40B4-BE49-F238E27FC236}">
                <a16:creationId xmlns:a16="http://schemas.microsoft.com/office/drawing/2014/main" id="{7340E714-C26D-6B5B-03FB-7BE0EFC24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795" y="905256"/>
            <a:ext cx="409524" cy="323810"/>
          </a:xfrm>
          <a:prstGeom prst="rect">
            <a:avLst/>
          </a:prstGeom>
        </p:spPr>
      </p:pic>
      <p:cxnSp>
        <p:nvCxnSpPr>
          <p:cNvPr id="31" name="Straight Connector 30">
            <a:extLst>
              <a:ext uri="{FF2B5EF4-FFF2-40B4-BE49-F238E27FC236}">
                <a16:creationId xmlns:a16="http://schemas.microsoft.com/office/drawing/2014/main" id="{F2238386-C606-A5EE-814E-611F1109041C}"/>
              </a:ext>
            </a:extLst>
          </p:cNvPr>
          <p:cNvCxnSpPr>
            <a:cxnSpLocks/>
          </p:cNvCxnSpPr>
          <p:nvPr/>
        </p:nvCxnSpPr>
        <p:spPr>
          <a:xfrm>
            <a:off x="4655319" y="1067161"/>
            <a:ext cx="1145520" cy="0"/>
          </a:xfrm>
          <a:prstGeom prst="line">
            <a:avLst/>
          </a:prstGeom>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3D18F6F9-A293-6449-189C-4BC6C6168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8618" y="886209"/>
            <a:ext cx="438095" cy="342857"/>
          </a:xfrm>
          <a:prstGeom prst="rect">
            <a:avLst/>
          </a:prstGeom>
        </p:spPr>
      </p:pic>
      <p:sp>
        <p:nvSpPr>
          <p:cNvPr id="33" name="Rectangle 32">
            <a:extLst>
              <a:ext uri="{FF2B5EF4-FFF2-40B4-BE49-F238E27FC236}">
                <a16:creationId xmlns:a16="http://schemas.microsoft.com/office/drawing/2014/main" id="{10D6DB49-5D90-9E80-2AAC-6BA20D1A7C62}"/>
              </a:ext>
            </a:extLst>
          </p:cNvPr>
          <p:cNvSpPr/>
          <p:nvPr/>
        </p:nvSpPr>
        <p:spPr>
          <a:xfrm>
            <a:off x="5800839" y="868334"/>
            <a:ext cx="1322259" cy="665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COUNT DOWN TIMER</a:t>
            </a:r>
          </a:p>
          <a:p>
            <a:r>
              <a:rPr lang="en-US" sz="1050" b="1" dirty="0">
                <a:solidFill>
                  <a:schemeClr val="tx1"/>
                </a:solidFill>
              </a:rPr>
              <a:t>COUNT = 10</a:t>
            </a:r>
          </a:p>
        </p:txBody>
      </p:sp>
      <p:cxnSp>
        <p:nvCxnSpPr>
          <p:cNvPr id="36" name="Straight Connector 35">
            <a:extLst>
              <a:ext uri="{FF2B5EF4-FFF2-40B4-BE49-F238E27FC236}">
                <a16:creationId xmlns:a16="http://schemas.microsoft.com/office/drawing/2014/main" id="{7B52D7EE-2EC2-98F2-041A-4909744CBC7B}"/>
              </a:ext>
            </a:extLst>
          </p:cNvPr>
          <p:cNvCxnSpPr>
            <a:cxnSpLocks/>
          </p:cNvCxnSpPr>
          <p:nvPr/>
        </p:nvCxnSpPr>
        <p:spPr>
          <a:xfrm>
            <a:off x="7123098" y="1045645"/>
            <a:ext cx="1145520"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96241AA0-B4FD-D5A9-1238-36EC30EEFCFE}"/>
              </a:ext>
            </a:extLst>
          </p:cNvPr>
          <p:cNvSpPr txBox="1"/>
          <p:nvPr/>
        </p:nvSpPr>
        <p:spPr>
          <a:xfrm>
            <a:off x="4245795" y="700342"/>
            <a:ext cx="575904" cy="276999"/>
          </a:xfrm>
          <a:prstGeom prst="rect">
            <a:avLst/>
          </a:prstGeom>
          <a:noFill/>
        </p:spPr>
        <p:txBody>
          <a:bodyPr wrap="square" rtlCol="0">
            <a:spAutoFit/>
          </a:bodyPr>
          <a:lstStyle/>
          <a:p>
            <a:r>
              <a:rPr lang="en-US" sz="1200" b="1" dirty="0"/>
              <a:t>R_H0</a:t>
            </a:r>
          </a:p>
        </p:txBody>
      </p:sp>
      <p:sp>
        <p:nvSpPr>
          <p:cNvPr id="38" name="TextBox 37">
            <a:extLst>
              <a:ext uri="{FF2B5EF4-FFF2-40B4-BE49-F238E27FC236}">
                <a16:creationId xmlns:a16="http://schemas.microsoft.com/office/drawing/2014/main" id="{52045BAC-1585-5BB7-BE59-AD25C1DEAB95}"/>
              </a:ext>
            </a:extLst>
          </p:cNvPr>
          <p:cNvSpPr txBox="1"/>
          <p:nvPr/>
        </p:nvSpPr>
        <p:spPr>
          <a:xfrm>
            <a:off x="8268618" y="666729"/>
            <a:ext cx="575904" cy="276999"/>
          </a:xfrm>
          <a:prstGeom prst="rect">
            <a:avLst/>
          </a:prstGeom>
          <a:noFill/>
        </p:spPr>
        <p:txBody>
          <a:bodyPr wrap="square" rtlCol="0">
            <a:spAutoFit/>
          </a:bodyPr>
          <a:lstStyle/>
          <a:p>
            <a:r>
              <a:rPr lang="en-US" sz="1200" b="1" dirty="0"/>
              <a:t>Q0</a:t>
            </a:r>
          </a:p>
        </p:txBody>
      </p:sp>
      <p:cxnSp>
        <p:nvCxnSpPr>
          <p:cNvPr id="43" name="Straight Arrow Connector 42">
            <a:extLst>
              <a:ext uri="{FF2B5EF4-FFF2-40B4-BE49-F238E27FC236}">
                <a16:creationId xmlns:a16="http://schemas.microsoft.com/office/drawing/2014/main" id="{8FA8D6C5-A9AA-A790-DFAF-110B3C541D66}"/>
              </a:ext>
            </a:extLst>
          </p:cNvPr>
          <p:cNvCxnSpPr/>
          <p:nvPr/>
        </p:nvCxnSpPr>
        <p:spPr>
          <a:xfrm flipV="1">
            <a:off x="4450557" y="1213049"/>
            <a:ext cx="0" cy="202061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3D0BF7A2-4306-B12A-211A-83A903C6AE4D}"/>
              </a:ext>
            </a:extLst>
          </p:cNvPr>
          <p:cNvSpPr txBox="1"/>
          <p:nvPr/>
        </p:nvSpPr>
        <p:spPr>
          <a:xfrm>
            <a:off x="3419492" y="1117366"/>
            <a:ext cx="1329775" cy="830997"/>
          </a:xfrm>
          <a:prstGeom prst="rect">
            <a:avLst/>
          </a:prstGeom>
          <a:noFill/>
        </p:spPr>
        <p:txBody>
          <a:bodyPr wrap="square" rtlCol="0">
            <a:spAutoFit/>
          </a:bodyPr>
          <a:lstStyle/>
          <a:p>
            <a:r>
              <a:rPr lang="en-US" sz="1200" b="1" dirty="0">
                <a:solidFill>
                  <a:schemeClr val="tx2">
                    <a:lumMod val="75000"/>
                    <a:lumOff val="25000"/>
                  </a:schemeClr>
                </a:solidFill>
              </a:rPr>
              <a:t>Ladder logic Holding register’s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sp>
        <p:nvSpPr>
          <p:cNvPr id="45" name="Rectangle 44">
            <a:extLst>
              <a:ext uri="{FF2B5EF4-FFF2-40B4-BE49-F238E27FC236}">
                <a16:creationId xmlns:a16="http://schemas.microsoft.com/office/drawing/2014/main" id="{322CC73D-836C-4EAD-D848-364132CAE914}"/>
              </a:ext>
            </a:extLst>
          </p:cNvPr>
          <p:cNvSpPr/>
          <p:nvPr/>
        </p:nvSpPr>
        <p:spPr>
          <a:xfrm>
            <a:off x="4821699" y="3233663"/>
            <a:ext cx="1231738" cy="25140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a:extLst>
              <a:ext uri="{FF2B5EF4-FFF2-40B4-BE49-F238E27FC236}">
                <a16:creationId xmlns:a16="http://schemas.microsoft.com/office/drawing/2014/main" id="{268E2DB7-F08C-612B-BF54-21E9B3D1A778}"/>
              </a:ext>
            </a:extLst>
          </p:cNvPr>
          <p:cNvCxnSpPr>
            <a:stCxn id="45" idx="2"/>
          </p:cNvCxnSpPr>
          <p:nvPr/>
        </p:nvCxnSpPr>
        <p:spPr>
          <a:xfrm flipH="1">
            <a:off x="5400339" y="3485070"/>
            <a:ext cx="0" cy="31237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44BF26-0586-CAB1-F224-21EC291D4D81}"/>
              </a:ext>
            </a:extLst>
          </p:cNvPr>
          <p:cNvCxnSpPr>
            <a:cxnSpLocks/>
          </p:cNvCxnSpPr>
          <p:nvPr/>
        </p:nvCxnSpPr>
        <p:spPr>
          <a:xfrm>
            <a:off x="5400339" y="3797449"/>
            <a:ext cx="30874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6A1D8B4-BA07-CABB-DDDC-2BCF3A660D4E}"/>
              </a:ext>
            </a:extLst>
          </p:cNvPr>
          <p:cNvCxnSpPr>
            <a:cxnSpLocks/>
          </p:cNvCxnSpPr>
          <p:nvPr/>
        </p:nvCxnSpPr>
        <p:spPr>
          <a:xfrm flipV="1">
            <a:off x="8487784" y="1173668"/>
            <a:ext cx="0" cy="262378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7BF3E42-703F-D184-86EB-02999ADD9614}"/>
              </a:ext>
            </a:extLst>
          </p:cNvPr>
          <p:cNvSpPr txBox="1"/>
          <p:nvPr/>
        </p:nvSpPr>
        <p:spPr>
          <a:xfrm>
            <a:off x="7368142" y="3161191"/>
            <a:ext cx="1329775" cy="646331"/>
          </a:xfrm>
          <a:prstGeom prst="rect">
            <a:avLst/>
          </a:prstGeom>
          <a:noFill/>
        </p:spPr>
        <p:txBody>
          <a:bodyPr wrap="square" rtlCol="0">
            <a:spAutoFit/>
          </a:bodyPr>
          <a:lstStyle/>
          <a:p>
            <a:r>
              <a:rPr lang="en-US" sz="1200" b="1" dirty="0">
                <a:solidFill>
                  <a:schemeClr val="tx2">
                    <a:lumMod val="75000"/>
                    <a:lumOff val="25000"/>
                  </a:schemeClr>
                </a:solidFill>
              </a:rPr>
              <a:t>Ladder logic Coil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cxnSp>
        <p:nvCxnSpPr>
          <p:cNvPr id="56" name="Straight Arrow Connector 55">
            <a:extLst>
              <a:ext uri="{FF2B5EF4-FFF2-40B4-BE49-F238E27FC236}">
                <a16:creationId xmlns:a16="http://schemas.microsoft.com/office/drawing/2014/main" id="{F3B7AF9F-898F-9356-CCE4-50B89578022E}"/>
              </a:ext>
            </a:extLst>
          </p:cNvPr>
          <p:cNvCxnSpPr>
            <a:cxnSpLocks/>
          </p:cNvCxnSpPr>
          <p:nvPr/>
        </p:nvCxnSpPr>
        <p:spPr>
          <a:xfrm flipH="1">
            <a:off x="6279943" y="2510405"/>
            <a:ext cx="546665"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682AA77C-B65E-6907-CB44-04F3118FF113}"/>
              </a:ext>
            </a:extLst>
          </p:cNvPr>
          <p:cNvSpPr txBox="1"/>
          <p:nvPr/>
        </p:nvSpPr>
        <p:spPr>
          <a:xfrm>
            <a:off x="6903572" y="1740970"/>
            <a:ext cx="1551593" cy="1015663"/>
          </a:xfrm>
          <a:prstGeom prst="rect">
            <a:avLst/>
          </a:prstGeom>
          <a:noFill/>
        </p:spPr>
        <p:txBody>
          <a:bodyPr wrap="square" rtlCol="0">
            <a:spAutoFit/>
          </a:bodyPr>
          <a:lstStyle/>
          <a:p>
            <a:r>
              <a:rPr lang="en-US" sz="1200" b="1" dirty="0"/>
              <a:t>PLC Information:</a:t>
            </a:r>
          </a:p>
          <a:p>
            <a:pPr marL="171450" indent="-171450">
              <a:buFontTx/>
              <a:buChar char="-"/>
            </a:pPr>
            <a:r>
              <a:rPr lang="en-US" sz="1200" b="1" dirty="0"/>
              <a:t>ID</a:t>
            </a:r>
          </a:p>
          <a:p>
            <a:pPr marL="171450" indent="-171450">
              <a:buFontTx/>
              <a:buChar char="-"/>
            </a:pPr>
            <a:r>
              <a:rPr lang="en-US" sz="1200" b="1" dirty="0"/>
              <a:t>Position</a:t>
            </a:r>
          </a:p>
          <a:p>
            <a:pPr marL="171450" indent="-171450">
              <a:buFontTx/>
              <a:buChar char="-"/>
            </a:pPr>
            <a:r>
              <a:rPr lang="en-US" sz="1200" b="1" dirty="0"/>
              <a:t>IP address</a:t>
            </a:r>
          </a:p>
          <a:p>
            <a:pPr marL="171450" indent="-171450">
              <a:buFontTx/>
              <a:buChar char="-"/>
            </a:pPr>
            <a:r>
              <a:rPr lang="en-US" sz="1200" b="1" dirty="0"/>
              <a:t>-Port</a:t>
            </a:r>
          </a:p>
        </p:txBody>
      </p:sp>
      <p:cxnSp>
        <p:nvCxnSpPr>
          <p:cNvPr id="62" name="Straight Arrow Connector 61">
            <a:extLst>
              <a:ext uri="{FF2B5EF4-FFF2-40B4-BE49-F238E27FC236}">
                <a16:creationId xmlns:a16="http://schemas.microsoft.com/office/drawing/2014/main" id="{A797804A-93D0-5FE6-FFDC-48D9A59672D0}"/>
              </a:ext>
            </a:extLst>
          </p:cNvPr>
          <p:cNvCxnSpPr>
            <a:cxnSpLocks/>
          </p:cNvCxnSpPr>
          <p:nvPr/>
        </p:nvCxnSpPr>
        <p:spPr>
          <a:xfrm flipH="1" flipV="1">
            <a:off x="6147214" y="2932184"/>
            <a:ext cx="593234"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45B966F-D71F-4F55-678F-31AC92B1AD87}"/>
              </a:ext>
            </a:extLst>
          </p:cNvPr>
          <p:cNvSpPr txBox="1"/>
          <p:nvPr/>
        </p:nvSpPr>
        <p:spPr>
          <a:xfrm>
            <a:off x="6734301" y="2814505"/>
            <a:ext cx="1483453" cy="276999"/>
          </a:xfrm>
          <a:prstGeom prst="rect">
            <a:avLst/>
          </a:prstGeom>
          <a:noFill/>
        </p:spPr>
        <p:txBody>
          <a:bodyPr wrap="square" rtlCol="0">
            <a:spAutoFit/>
          </a:bodyPr>
          <a:lstStyle/>
          <a:p>
            <a:r>
              <a:rPr lang="en-US" sz="1200" b="1" dirty="0"/>
              <a:t>Connection State</a:t>
            </a:r>
          </a:p>
        </p:txBody>
      </p:sp>
      <p:pic>
        <p:nvPicPr>
          <p:cNvPr id="68" name="Picture 67">
            <a:extLst>
              <a:ext uri="{FF2B5EF4-FFF2-40B4-BE49-F238E27FC236}">
                <a16:creationId xmlns:a16="http://schemas.microsoft.com/office/drawing/2014/main" id="{AE439DAB-26D3-2D46-F3B5-2A5CB8134AAA}"/>
              </a:ext>
            </a:extLst>
          </p:cNvPr>
          <p:cNvPicPr>
            <a:picLocks noChangeAspect="1"/>
          </p:cNvPicPr>
          <p:nvPr/>
        </p:nvPicPr>
        <p:blipFill>
          <a:blip r:embed="rId6">
            <a:alphaModFix amt="70000"/>
          </a:blip>
          <a:stretch>
            <a:fillRect/>
          </a:stretch>
        </p:blipFill>
        <p:spPr>
          <a:xfrm>
            <a:off x="788119" y="3774846"/>
            <a:ext cx="2123647" cy="1215788"/>
          </a:xfrm>
          <a:prstGeom prst="rect">
            <a:avLst/>
          </a:prstGeom>
          <a:ln w="12700">
            <a:solidFill>
              <a:schemeClr val="tx1"/>
            </a:solidFill>
          </a:ln>
        </p:spPr>
      </p:pic>
      <p:sp>
        <p:nvSpPr>
          <p:cNvPr id="71" name="Rectangle 70">
            <a:extLst>
              <a:ext uri="{FF2B5EF4-FFF2-40B4-BE49-F238E27FC236}">
                <a16:creationId xmlns:a16="http://schemas.microsoft.com/office/drawing/2014/main" id="{E80AB785-8B80-1D44-E0BE-16B411E27E81}"/>
              </a:ext>
            </a:extLst>
          </p:cNvPr>
          <p:cNvSpPr/>
          <p:nvPr/>
        </p:nvSpPr>
        <p:spPr>
          <a:xfrm>
            <a:off x="2007122" y="4422887"/>
            <a:ext cx="639259" cy="6368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Arrow: Right 71">
            <a:extLst>
              <a:ext uri="{FF2B5EF4-FFF2-40B4-BE49-F238E27FC236}">
                <a16:creationId xmlns:a16="http://schemas.microsoft.com/office/drawing/2014/main" id="{183DB08F-0AFF-00E5-ED1B-418D7A3EB8B4}"/>
              </a:ext>
            </a:extLst>
          </p:cNvPr>
          <p:cNvSpPr/>
          <p:nvPr/>
        </p:nvSpPr>
        <p:spPr>
          <a:xfrm>
            <a:off x="2753958" y="4561242"/>
            <a:ext cx="621111" cy="1290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TextBox 72">
            <a:extLst>
              <a:ext uri="{FF2B5EF4-FFF2-40B4-BE49-F238E27FC236}">
                <a16:creationId xmlns:a16="http://schemas.microsoft.com/office/drawing/2014/main" id="{CC5307CB-2EAD-CDED-7812-1BD6914E33F8}"/>
              </a:ext>
            </a:extLst>
          </p:cNvPr>
          <p:cNvSpPr txBox="1"/>
          <p:nvPr/>
        </p:nvSpPr>
        <p:spPr>
          <a:xfrm>
            <a:off x="646897" y="491570"/>
            <a:ext cx="1600597" cy="307777"/>
          </a:xfrm>
          <a:prstGeom prst="rect">
            <a:avLst/>
          </a:prstGeom>
          <a:noFill/>
        </p:spPr>
        <p:txBody>
          <a:bodyPr wrap="square" rtlCol="0">
            <a:spAutoFit/>
          </a:bodyPr>
          <a:lstStyle/>
          <a:p>
            <a:r>
              <a:rPr lang="en-US" sz="1400" b="1" dirty="0">
                <a:solidFill>
                  <a:schemeClr val="accent1">
                    <a:lumMod val="75000"/>
                  </a:schemeClr>
                </a:solidFill>
              </a:rPr>
              <a:t>Physical World</a:t>
            </a:r>
          </a:p>
        </p:txBody>
      </p:sp>
      <p:sp>
        <p:nvSpPr>
          <p:cNvPr id="74" name="TextBox 73">
            <a:extLst>
              <a:ext uri="{FF2B5EF4-FFF2-40B4-BE49-F238E27FC236}">
                <a16:creationId xmlns:a16="http://schemas.microsoft.com/office/drawing/2014/main" id="{2E229F15-FC35-0B8A-AB27-2EF98E11A5AF}"/>
              </a:ext>
            </a:extLst>
          </p:cNvPr>
          <p:cNvSpPr txBox="1"/>
          <p:nvPr/>
        </p:nvSpPr>
        <p:spPr>
          <a:xfrm>
            <a:off x="5164246" y="429858"/>
            <a:ext cx="2438158" cy="307777"/>
          </a:xfrm>
          <a:prstGeom prst="rect">
            <a:avLst/>
          </a:prstGeom>
          <a:noFill/>
        </p:spPr>
        <p:txBody>
          <a:bodyPr wrap="square" rtlCol="0">
            <a:spAutoFit/>
          </a:bodyPr>
          <a:lstStyle/>
          <a:p>
            <a:r>
              <a:rPr lang="en-US" sz="1400" b="1" dirty="0">
                <a:solidFill>
                  <a:schemeClr val="accent1">
                    <a:lumMod val="75000"/>
                  </a:schemeClr>
                </a:solidFill>
              </a:rPr>
              <a:t>PLC Ladder Logic Diagram</a:t>
            </a:r>
          </a:p>
        </p:txBody>
      </p:sp>
      <p:sp>
        <p:nvSpPr>
          <p:cNvPr id="77" name="TextBox 76">
            <a:extLst>
              <a:ext uri="{FF2B5EF4-FFF2-40B4-BE49-F238E27FC236}">
                <a16:creationId xmlns:a16="http://schemas.microsoft.com/office/drawing/2014/main" id="{DCC0CD53-6B5C-F659-8955-D90468449AC6}"/>
              </a:ext>
            </a:extLst>
          </p:cNvPr>
          <p:cNvSpPr txBox="1"/>
          <p:nvPr/>
        </p:nvSpPr>
        <p:spPr>
          <a:xfrm>
            <a:off x="698075" y="3499745"/>
            <a:ext cx="1600597" cy="307777"/>
          </a:xfrm>
          <a:prstGeom prst="rect">
            <a:avLst/>
          </a:prstGeom>
          <a:noFill/>
        </p:spPr>
        <p:txBody>
          <a:bodyPr wrap="square" rtlCol="0">
            <a:spAutoFit/>
          </a:bodyPr>
          <a:lstStyle/>
          <a:p>
            <a:r>
              <a:rPr lang="en-US" sz="1400" b="1" dirty="0">
                <a:solidFill>
                  <a:schemeClr val="accent1">
                    <a:lumMod val="75000"/>
                  </a:schemeClr>
                </a:solidFill>
              </a:rPr>
              <a:t>Station HMI</a:t>
            </a:r>
          </a:p>
        </p:txBody>
      </p:sp>
      <p:cxnSp>
        <p:nvCxnSpPr>
          <p:cNvPr id="78" name="Straight Arrow Connector 77">
            <a:extLst>
              <a:ext uri="{FF2B5EF4-FFF2-40B4-BE49-F238E27FC236}">
                <a16:creationId xmlns:a16="http://schemas.microsoft.com/office/drawing/2014/main" id="{FB5AC0B1-5451-F171-B342-6204731BDDB6}"/>
              </a:ext>
            </a:extLst>
          </p:cNvPr>
          <p:cNvCxnSpPr>
            <a:cxnSpLocks/>
          </p:cNvCxnSpPr>
          <p:nvPr/>
        </p:nvCxnSpPr>
        <p:spPr>
          <a:xfrm flipV="1">
            <a:off x="4374181" y="4967059"/>
            <a:ext cx="0" cy="274608"/>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BEE9B370-E66A-BAAB-F48E-098244C2A498}"/>
              </a:ext>
            </a:extLst>
          </p:cNvPr>
          <p:cNvSpPr txBox="1"/>
          <p:nvPr/>
        </p:nvSpPr>
        <p:spPr>
          <a:xfrm>
            <a:off x="4084379" y="5231502"/>
            <a:ext cx="2345375" cy="276999"/>
          </a:xfrm>
          <a:prstGeom prst="rect">
            <a:avLst/>
          </a:prstGeom>
          <a:noFill/>
        </p:spPr>
        <p:txBody>
          <a:bodyPr wrap="square" rtlCol="0">
            <a:spAutoFit/>
          </a:bodyPr>
          <a:lstStyle/>
          <a:p>
            <a:r>
              <a:rPr lang="en-US" sz="1200" b="1" dirty="0"/>
              <a:t>Holding Register ID and state </a:t>
            </a:r>
          </a:p>
        </p:txBody>
      </p:sp>
      <p:cxnSp>
        <p:nvCxnSpPr>
          <p:cNvPr id="81" name="Straight Arrow Connector 80">
            <a:extLst>
              <a:ext uri="{FF2B5EF4-FFF2-40B4-BE49-F238E27FC236}">
                <a16:creationId xmlns:a16="http://schemas.microsoft.com/office/drawing/2014/main" id="{D5A634B3-71B9-651A-02B4-8F75C4C750F6}"/>
              </a:ext>
            </a:extLst>
          </p:cNvPr>
          <p:cNvCxnSpPr>
            <a:cxnSpLocks/>
          </p:cNvCxnSpPr>
          <p:nvPr/>
        </p:nvCxnSpPr>
        <p:spPr>
          <a:xfrm flipH="1">
            <a:off x="6499410" y="4877052"/>
            <a:ext cx="404162"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6D52D855-7D67-D56D-0F5F-30E45742B891}"/>
              </a:ext>
            </a:extLst>
          </p:cNvPr>
          <p:cNvSpPr txBox="1"/>
          <p:nvPr/>
        </p:nvSpPr>
        <p:spPr>
          <a:xfrm>
            <a:off x="6903572" y="4586087"/>
            <a:ext cx="1483453" cy="461665"/>
          </a:xfrm>
          <a:prstGeom prst="rect">
            <a:avLst/>
          </a:prstGeom>
          <a:noFill/>
        </p:spPr>
        <p:txBody>
          <a:bodyPr wrap="square" rtlCol="0">
            <a:spAutoFit/>
          </a:bodyPr>
          <a:lstStyle/>
          <a:p>
            <a:r>
              <a:rPr lang="en-US" sz="1200" b="1" dirty="0"/>
              <a:t>Physical World Signal ID</a:t>
            </a:r>
          </a:p>
        </p:txBody>
      </p:sp>
      <p:cxnSp>
        <p:nvCxnSpPr>
          <p:cNvPr id="86" name="Straight Arrow Connector 85">
            <a:extLst>
              <a:ext uri="{FF2B5EF4-FFF2-40B4-BE49-F238E27FC236}">
                <a16:creationId xmlns:a16="http://schemas.microsoft.com/office/drawing/2014/main" id="{50EA8E32-DD73-3F87-8EB2-0A9A1334A8C0}"/>
              </a:ext>
            </a:extLst>
          </p:cNvPr>
          <p:cNvCxnSpPr>
            <a:cxnSpLocks/>
            <a:stCxn id="90" idx="1"/>
          </p:cNvCxnSpPr>
          <p:nvPr/>
        </p:nvCxnSpPr>
        <p:spPr>
          <a:xfrm flipH="1" flipV="1">
            <a:off x="5800839" y="4970672"/>
            <a:ext cx="194310" cy="208531"/>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D9F8AF42-E193-8FC6-FA63-A4B0F6C9BF46}"/>
              </a:ext>
            </a:extLst>
          </p:cNvPr>
          <p:cNvSpPr txBox="1"/>
          <p:nvPr/>
        </p:nvSpPr>
        <p:spPr>
          <a:xfrm>
            <a:off x="5995149" y="5040703"/>
            <a:ext cx="1483453" cy="276999"/>
          </a:xfrm>
          <a:prstGeom prst="rect">
            <a:avLst/>
          </a:prstGeom>
          <a:noFill/>
        </p:spPr>
        <p:txBody>
          <a:bodyPr wrap="square" rtlCol="0">
            <a:spAutoFit/>
          </a:bodyPr>
          <a:lstStyle/>
          <a:p>
            <a:r>
              <a:rPr lang="en-US" sz="1200" b="1" dirty="0"/>
              <a:t>Coil State</a:t>
            </a:r>
          </a:p>
        </p:txBody>
      </p:sp>
      <p:cxnSp>
        <p:nvCxnSpPr>
          <p:cNvPr id="91" name="Straight Arrow Connector 90">
            <a:extLst>
              <a:ext uri="{FF2B5EF4-FFF2-40B4-BE49-F238E27FC236}">
                <a16:creationId xmlns:a16="http://schemas.microsoft.com/office/drawing/2014/main" id="{DD8C34C2-448E-A1F4-BB6C-FA9C884BD27C}"/>
              </a:ext>
            </a:extLst>
          </p:cNvPr>
          <p:cNvCxnSpPr>
            <a:cxnSpLocks/>
          </p:cNvCxnSpPr>
          <p:nvPr/>
        </p:nvCxnSpPr>
        <p:spPr>
          <a:xfrm flipH="1" flipV="1">
            <a:off x="5164246" y="4981762"/>
            <a:ext cx="194310" cy="24520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795F3785-C7D4-2472-166C-3FBC46394DF7}"/>
              </a:ext>
            </a:extLst>
          </p:cNvPr>
          <p:cNvSpPr txBox="1"/>
          <p:nvPr/>
        </p:nvSpPr>
        <p:spPr>
          <a:xfrm>
            <a:off x="5347240" y="5059762"/>
            <a:ext cx="678503" cy="276999"/>
          </a:xfrm>
          <a:prstGeom prst="rect">
            <a:avLst/>
          </a:prstGeom>
          <a:noFill/>
        </p:spPr>
        <p:txBody>
          <a:bodyPr wrap="square" rtlCol="0">
            <a:spAutoFit/>
          </a:bodyPr>
          <a:lstStyle/>
          <a:p>
            <a:r>
              <a:rPr lang="en-US" sz="1200" b="1" dirty="0"/>
              <a:t>Coil ID</a:t>
            </a:r>
          </a:p>
        </p:txBody>
      </p:sp>
      <p:cxnSp>
        <p:nvCxnSpPr>
          <p:cNvPr id="97" name="Straight Arrow Connector 96">
            <a:extLst>
              <a:ext uri="{FF2B5EF4-FFF2-40B4-BE49-F238E27FC236}">
                <a16:creationId xmlns:a16="http://schemas.microsoft.com/office/drawing/2014/main" id="{FF5F1CD6-0487-839F-17EE-CBA1A9D87201}"/>
              </a:ext>
            </a:extLst>
          </p:cNvPr>
          <p:cNvCxnSpPr>
            <a:cxnSpLocks/>
          </p:cNvCxnSpPr>
          <p:nvPr/>
        </p:nvCxnSpPr>
        <p:spPr>
          <a:xfrm flipV="1">
            <a:off x="3609574" y="4983066"/>
            <a:ext cx="219936" cy="22002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38FEC28B-C65C-702C-B91D-99D4226912F7}"/>
              </a:ext>
            </a:extLst>
          </p:cNvPr>
          <p:cNvSpPr txBox="1"/>
          <p:nvPr/>
        </p:nvSpPr>
        <p:spPr>
          <a:xfrm>
            <a:off x="2041329" y="5198261"/>
            <a:ext cx="2345375" cy="276999"/>
          </a:xfrm>
          <a:prstGeom prst="rect">
            <a:avLst/>
          </a:prstGeom>
          <a:noFill/>
        </p:spPr>
        <p:txBody>
          <a:bodyPr wrap="square" rtlCol="0">
            <a:spAutoFit/>
          </a:bodyPr>
          <a:lstStyle/>
          <a:p>
            <a:r>
              <a:rPr lang="en-US" sz="1200" b="1" dirty="0"/>
              <a:t>Physical World Sensor ID</a:t>
            </a:r>
          </a:p>
        </p:txBody>
      </p:sp>
    </p:spTree>
    <p:extLst>
      <p:ext uri="{BB962C8B-B14F-4D97-AF65-F5344CB8AC3E}">
        <p14:creationId xmlns:p14="http://schemas.microsoft.com/office/powerpoint/2010/main" val="369167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686E8-7539-BD1C-D35D-38D5B5907F2E}"/>
              </a:ext>
            </a:extLst>
          </p:cNvPr>
          <p:cNvPicPr>
            <a:picLocks noChangeAspect="1"/>
          </p:cNvPicPr>
          <p:nvPr/>
        </p:nvPicPr>
        <p:blipFill>
          <a:blip r:embed="rId2"/>
          <a:stretch>
            <a:fillRect/>
          </a:stretch>
        </p:blipFill>
        <p:spPr>
          <a:xfrm>
            <a:off x="962644" y="839341"/>
            <a:ext cx="2619048" cy="1619048"/>
          </a:xfrm>
          <a:prstGeom prst="rect">
            <a:avLst/>
          </a:prstGeom>
        </p:spPr>
      </p:pic>
      <p:pic>
        <p:nvPicPr>
          <p:cNvPr id="7" name="Picture 6">
            <a:extLst>
              <a:ext uri="{FF2B5EF4-FFF2-40B4-BE49-F238E27FC236}">
                <a16:creationId xmlns:a16="http://schemas.microsoft.com/office/drawing/2014/main" id="{4ECFD9E7-373E-3FB6-8509-711EB8F21495}"/>
              </a:ext>
            </a:extLst>
          </p:cNvPr>
          <p:cNvPicPr>
            <a:picLocks noChangeAspect="1"/>
          </p:cNvPicPr>
          <p:nvPr/>
        </p:nvPicPr>
        <p:blipFill>
          <a:blip r:embed="rId3"/>
          <a:stretch>
            <a:fillRect/>
          </a:stretch>
        </p:blipFill>
        <p:spPr>
          <a:xfrm>
            <a:off x="2890489" y="3610018"/>
            <a:ext cx="3466667" cy="2114286"/>
          </a:xfrm>
          <a:prstGeom prst="rect">
            <a:avLst/>
          </a:prstGeom>
        </p:spPr>
      </p:pic>
      <p:cxnSp>
        <p:nvCxnSpPr>
          <p:cNvPr id="8" name="Connector: Elbow 7">
            <a:extLst>
              <a:ext uri="{FF2B5EF4-FFF2-40B4-BE49-F238E27FC236}">
                <a16:creationId xmlns:a16="http://schemas.microsoft.com/office/drawing/2014/main" id="{23445F55-CEED-721D-27E7-D4A320FE2985}"/>
              </a:ext>
            </a:extLst>
          </p:cNvPr>
          <p:cNvCxnSpPr>
            <a:cxnSpLocks/>
            <a:stCxn id="31" idx="1"/>
          </p:cNvCxnSpPr>
          <p:nvPr/>
        </p:nvCxnSpPr>
        <p:spPr>
          <a:xfrm rot="10800000">
            <a:off x="1559857" y="1904697"/>
            <a:ext cx="1564080" cy="34391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371414A9-A62B-D9AC-E541-8EF879B9751D}"/>
              </a:ext>
            </a:extLst>
          </p:cNvPr>
          <p:cNvCxnSpPr>
            <a:cxnSpLocks/>
            <a:stCxn id="33" idx="0"/>
          </p:cNvCxnSpPr>
          <p:nvPr/>
        </p:nvCxnSpPr>
        <p:spPr>
          <a:xfrm rot="16200000" flipV="1">
            <a:off x="2221302" y="2050833"/>
            <a:ext cx="3318519" cy="282939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3A2AA8B1-E609-46FC-484C-7FE30E64DD98}"/>
              </a:ext>
            </a:extLst>
          </p:cNvPr>
          <p:cNvCxnSpPr>
            <a:cxnSpLocks/>
            <a:endCxn id="20" idx="3"/>
          </p:cNvCxnSpPr>
          <p:nvPr/>
        </p:nvCxnSpPr>
        <p:spPr>
          <a:xfrm rot="16200000" flipV="1">
            <a:off x="1560239" y="1578281"/>
            <a:ext cx="2384622" cy="2161295"/>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A9BDB30C-FA46-1A6F-AEE0-8072301FEEA3}"/>
              </a:ext>
            </a:extLst>
          </p:cNvPr>
          <p:cNvSpPr/>
          <p:nvPr/>
        </p:nvSpPr>
        <p:spPr>
          <a:xfrm>
            <a:off x="1214147" y="1247578"/>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6F6AE0CD-5F3B-84A6-739F-E3D5EB52FB60}"/>
              </a:ext>
            </a:extLst>
          </p:cNvPr>
          <p:cNvSpPr/>
          <p:nvPr/>
        </p:nvSpPr>
        <p:spPr>
          <a:xfrm>
            <a:off x="3581692" y="3851240"/>
            <a:ext cx="457755" cy="329564"/>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7AB5C8EB-67E5-65A8-0F57-D3A0C9D8A81E}"/>
              </a:ext>
            </a:extLst>
          </p:cNvPr>
          <p:cNvSpPr/>
          <p:nvPr/>
        </p:nvSpPr>
        <p:spPr>
          <a:xfrm>
            <a:off x="3123937"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C94C5284-F6D3-2547-54DD-075E469B18CD}"/>
              </a:ext>
            </a:extLst>
          </p:cNvPr>
          <p:cNvSpPr/>
          <p:nvPr/>
        </p:nvSpPr>
        <p:spPr>
          <a:xfrm>
            <a:off x="5066379"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9" name="Picture 38">
            <a:extLst>
              <a:ext uri="{FF2B5EF4-FFF2-40B4-BE49-F238E27FC236}">
                <a16:creationId xmlns:a16="http://schemas.microsoft.com/office/drawing/2014/main" id="{7AB755C9-4AE3-2E6C-66D1-0069E777276C}"/>
              </a:ext>
            </a:extLst>
          </p:cNvPr>
          <p:cNvPicPr>
            <a:picLocks noChangeAspect="1"/>
          </p:cNvPicPr>
          <p:nvPr/>
        </p:nvPicPr>
        <p:blipFill>
          <a:blip r:embed="rId4"/>
          <a:stretch>
            <a:fillRect/>
          </a:stretch>
        </p:blipFill>
        <p:spPr>
          <a:xfrm>
            <a:off x="4375654" y="851888"/>
            <a:ext cx="2361905" cy="1542857"/>
          </a:xfrm>
          <a:prstGeom prst="rect">
            <a:avLst/>
          </a:prstGeom>
        </p:spPr>
      </p:pic>
      <p:sp>
        <p:nvSpPr>
          <p:cNvPr id="40" name="Rectangle 39">
            <a:extLst>
              <a:ext uri="{FF2B5EF4-FFF2-40B4-BE49-F238E27FC236}">
                <a16:creationId xmlns:a16="http://schemas.microsoft.com/office/drawing/2014/main" id="{3A4080DB-4F1B-E594-6571-C86191FFBCDF}"/>
              </a:ext>
            </a:extLst>
          </p:cNvPr>
          <p:cNvSpPr/>
          <p:nvPr/>
        </p:nvSpPr>
        <p:spPr>
          <a:xfrm>
            <a:off x="4734602" y="1038625"/>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1" name="Connector: Elbow 40">
            <a:extLst>
              <a:ext uri="{FF2B5EF4-FFF2-40B4-BE49-F238E27FC236}">
                <a16:creationId xmlns:a16="http://schemas.microsoft.com/office/drawing/2014/main" id="{F4DAFB7B-795C-A3D9-DA8E-8357A819F5A2}"/>
              </a:ext>
            </a:extLst>
          </p:cNvPr>
          <p:cNvCxnSpPr>
            <a:cxnSpLocks/>
            <a:endCxn id="40" idx="1"/>
          </p:cNvCxnSpPr>
          <p:nvPr/>
        </p:nvCxnSpPr>
        <p:spPr>
          <a:xfrm flipV="1">
            <a:off x="3810569" y="1257665"/>
            <a:ext cx="924033" cy="20895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8E93172-7158-5DCC-9314-AD5B95896FD7}"/>
              </a:ext>
            </a:extLst>
          </p:cNvPr>
          <p:cNvSpPr txBox="1"/>
          <p:nvPr/>
        </p:nvSpPr>
        <p:spPr>
          <a:xfrm>
            <a:off x="3880561" y="2571774"/>
            <a:ext cx="854041" cy="646331"/>
          </a:xfrm>
          <a:prstGeom prst="rect">
            <a:avLst/>
          </a:prstGeom>
          <a:noFill/>
        </p:spPr>
        <p:txBody>
          <a:bodyPr wrap="square" rtlCol="0">
            <a:spAutoFit/>
          </a:bodyPr>
          <a:lstStyle/>
          <a:p>
            <a:r>
              <a:rPr lang="en-US" sz="1200" b="1" dirty="0"/>
              <a:t>Junction entrance </a:t>
            </a:r>
          </a:p>
          <a:p>
            <a:r>
              <a:rPr lang="en-US" sz="1200" b="1" dirty="0"/>
              <a:t>signal </a:t>
            </a:r>
            <a:endParaRPr lang="en-SG" sz="1200" b="1" dirty="0"/>
          </a:p>
        </p:txBody>
      </p:sp>
      <p:sp>
        <p:nvSpPr>
          <p:cNvPr id="46" name="TextBox 45">
            <a:extLst>
              <a:ext uri="{FF2B5EF4-FFF2-40B4-BE49-F238E27FC236}">
                <a16:creationId xmlns:a16="http://schemas.microsoft.com/office/drawing/2014/main" id="{ADAEF44D-E609-E2EF-3895-BA982D7FF8FA}"/>
              </a:ext>
            </a:extLst>
          </p:cNvPr>
          <p:cNvSpPr txBox="1"/>
          <p:nvPr/>
        </p:nvSpPr>
        <p:spPr>
          <a:xfrm>
            <a:off x="886737" y="599533"/>
            <a:ext cx="3420844" cy="307777"/>
          </a:xfrm>
          <a:prstGeom prst="rect">
            <a:avLst/>
          </a:prstGeom>
          <a:noFill/>
        </p:spPr>
        <p:txBody>
          <a:bodyPr wrap="square" rtlCol="0">
            <a:spAutoFit/>
          </a:bodyPr>
          <a:lstStyle/>
          <a:p>
            <a:r>
              <a:rPr lang="en-US" sz="1400" b="1" dirty="0">
                <a:solidFill>
                  <a:schemeClr val="accent1">
                    <a:lumMod val="75000"/>
                  </a:schemeClr>
                </a:solidFill>
              </a:rPr>
              <a:t>Physical World Simulation Junction</a:t>
            </a:r>
          </a:p>
        </p:txBody>
      </p:sp>
      <p:sp>
        <p:nvSpPr>
          <p:cNvPr id="47" name="TextBox 46">
            <a:extLst>
              <a:ext uri="{FF2B5EF4-FFF2-40B4-BE49-F238E27FC236}">
                <a16:creationId xmlns:a16="http://schemas.microsoft.com/office/drawing/2014/main" id="{81332DE2-A00C-8E86-F290-BC405E75A828}"/>
              </a:ext>
            </a:extLst>
          </p:cNvPr>
          <p:cNvSpPr txBox="1"/>
          <p:nvPr/>
        </p:nvSpPr>
        <p:spPr>
          <a:xfrm>
            <a:off x="4307581" y="587219"/>
            <a:ext cx="2351463" cy="307777"/>
          </a:xfrm>
          <a:prstGeom prst="rect">
            <a:avLst/>
          </a:prstGeom>
          <a:noFill/>
        </p:spPr>
        <p:txBody>
          <a:bodyPr wrap="square" rtlCol="0">
            <a:spAutoFit/>
          </a:bodyPr>
          <a:lstStyle/>
          <a:p>
            <a:r>
              <a:rPr lang="en-US" sz="1400" b="1" dirty="0">
                <a:solidFill>
                  <a:schemeClr val="accent1">
                    <a:lumMod val="75000"/>
                  </a:schemeClr>
                </a:solidFill>
              </a:rPr>
              <a:t>Management HMI</a:t>
            </a:r>
          </a:p>
        </p:txBody>
      </p:sp>
      <p:sp>
        <p:nvSpPr>
          <p:cNvPr id="48" name="TextBox 47">
            <a:extLst>
              <a:ext uri="{FF2B5EF4-FFF2-40B4-BE49-F238E27FC236}">
                <a16:creationId xmlns:a16="http://schemas.microsoft.com/office/drawing/2014/main" id="{C5780874-ED35-AA16-1ADD-1463FD61D4B2}"/>
              </a:ext>
            </a:extLst>
          </p:cNvPr>
          <p:cNvSpPr txBox="1"/>
          <p:nvPr/>
        </p:nvSpPr>
        <p:spPr>
          <a:xfrm>
            <a:off x="5375271" y="3364454"/>
            <a:ext cx="1165290" cy="307777"/>
          </a:xfrm>
          <a:prstGeom prst="rect">
            <a:avLst/>
          </a:prstGeom>
          <a:noFill/>
        </p:spPr>
        <p:txBody>
          <a:bodyPr wrap="square" rtlCol="0">
            <a:spAutoFit/>
          </a:bodyPr>
          <a:lstStyle/>
          <a:p>
            <a:r>
              <a:rPr lang="en-US" sz="1400" b="1" dirty="0">
                <a:solidFill>
                  <a:schemeClr val="accent1">
                    <a:lumMod val="75000"/>
                  </a:schemeClr>
                </a:solidFill>
              </a:rPr>
              <a:t>Signal HMI</a:t>
            </a:r>
          </a:p>
        </p:txBody>
      </p:sp>
      <p:sp>
        <p:nvSpPr>
          <p:cNvPr id="49" name="TextBox 48">
            <a:extLst>
              <a:ext uri="{FF2B5EF4-FFF2-40B4-BE49-F238E27FC236}">
                <a16:creationId xmlns:a16="http://schemas.microsoft.com/office/drawing/2014/main" id="{F1E5B99D-8AFF-7513-BFB3-4B95A5BC38AA}"/>
              </a:ext>
            </a:extLst>
          </p:cNvPr>
          <p:cNvSpPr txBox="1"/>
          <p:nvPr/>
        </p:nvSpPr>
        <p:spPr>
          <a:xfrm>
            <a:off x="2465864" y="3017696"/>
            <a:ext cx="1266999" cy="461665"/>
          </a:xfrm>
          <a:prstGeom prst="rect">
            <a:avLst/>
          </a:prstGeom>
          <a:noFill/>
        </p:spPr>
        <p:txBody>
          <a:bodyPr wrap="square" rtlCol="0">
            <a:spAutoFit/>
          </a:bodyPr>
          <a:lstStyle/>
          <a:p>
            <a:r>
              <a:rPr lang="en-US" sz="1200" b="1" dirty="0"/>
              <a:t>Junction lock sensor </a:t>
            </a:r>
            <a:endParaRPr lang="en-SG" sz="1200" b="1" dirty="0"/>
          </a:p>
        </p:txBody>
      </p:sp>
      <p:sp>
        <p:nvSpPr>
          <p:cNvPr id="50" name="TextBox 49">
            <a:extLst>
              <a:ext uri="{FF2B5EF4-FFF2-40B4-BE49-F238E27FC236}">
                <a16:creationId xmlns:a16="http://schemas.microsoft.com/office/drawing/2014/main" id="{63E67E2C-EF90-B12F-CE4A-D0BF9C3607AA}"/>
              </a:ext>
            </a:extLst>
          </p:cNvPr>
          <p:cNvSpPr txBox="1"/>
          <p:nvPr/>
        </p:nvSpPr>
        <p:spPr>
          <a:xfrm>
            <a:off x="1006777" y="5370353"/>
            <a:ext cx="2047250" cy="276999"/>
          </a:xfrm>
          <a:prstGeom prst="rect">
            <a:avLst/>
          </a:prstGeom>
          <a:noFill/>
        </p:spPr>
        <p:txBody>
          <a:bodyPr wrap="square" rtlCol="0">
            <a:spAutoFit/>
          </a:bodyPr>
          <a:lstStyle/>
          <a:p>
            <a:r>
              <a:rPr lang="en-US" sz="1200" b="1" dirty="0"/>
              <a:t>Junction Release sensor </a:t>
            </a:r>
            <a:endParaRPr lang="en-SG" sz="1200" b="1" dirty="0"/>
          </a:p>
        </p:txBody>
      </p:sp>
      <p:pic>
        <p:nvPicPr>
          <p:cNvPr id="52" name="Picture 51">
            <a:extLst>
              <a:ext uri="{FF2B5EF4-FFF2-40B4-BE49-F238E27FC236}">
                <a16:creationId xmlns:a16="http://schemas.microsoft.com/office/drawing/2014/main" id="{516DA43C-8B7F-BADC-3DD8-CB7661AA83FD}"/>
              </a:ext>
            </a:extLst>
          </p:cNvPr>
          <p:cNvPicPr>
            <a:picLocks noChangeAspect="1"/>
          </p:cNvPicPr>
          <p:nvPr/>
        </p:nvPicPr>
        <p:blipFill>
          <a:blip r:embed="rId5"/>
          <a:stretch>
            <a:fillRect/>
          </a:stretch>
        </p:blipFill>
        <p:spPr>
          <a:xfrm>
            <a:off x="7143409" y="2870291"/>
            <a:ext cx="2733333" cy="1190476"/>
          </a:xfrm>
          <a:prstGeom prst="rect">
            <a:avLst/>
          </a:prstGeom>
        </p:spPr>
      </p:pic>
      <p:sp>
        <p:nvSpPr>
          <p:cNvPr id="53" name="TextBox 52">
            <a:extLst>
              <a:ext uri="{FF2B5EF4-FFF2-40B4-BE49-F238E27FC236}">
                <a16:creationId xmlns:a16="http://schemas.microsoft.com/office/drawing/2014/main" id="{19981A53-FA86-57F2-F438-F2F3BA4AA74E}"/>
              </a:ext>
            </a:extLst>
          </p:cNvPr>
          <p:cNvSpPr txBox="1"/>
          <p:nvPr/>
        </p:nvSpPr>
        <p:spPr>
          <a:xfrm>
            <a:off x="8385729" y="2310164"/>
            <a:ext cx="2134369" cy="523220"/>
          </a:xfrm>
          <a:prstGeom prst="rect">
            <a:avLst/>
          </a:prstGeom>
          <a:noFill/>
        </p:spPr>
        <p:txBody>
          <a:bodyPr wrap="square" rtlCol="0">
            <a:spAutoFit/>
          </a:bodyPr>
          <a:lstStyle/>
          <a:p>
            <a:r>
              <a:rPr lang="en-US" sz="1400" b="1" dirty="0">
                <a:solidFill>
                  <a:schemeClr val="accent1">
                    <a:lumMod val="75000"/>
                  </a:schemeClr>
                </a:solidFill>
              </a:rPr>
              <a:t>Physical World Simulation Station</a:t>
            </a:r>
          </a:p>
        </p:txBody>
      </p:sp>
      <p:sp>
        <p:nvSpPr>
          <p:cNvPr id="54" name="Rectangle 53">
            <a:extLst>
              <a:ext uri="{FF2B5EF4-FFF2-40B4-BE49-F238E27FC236}">
                <a16:creationId xmlns:a16="http://schemas.microsoft.com/office/drawing/2014/main" id="{271316E5-0339-7BFB-A519-1BB4035AAF74}"/>
              </a:ext>
            </a:extLst>
          </p:cNvPr>
          <p:cNvSpPr/>
          <p:nvPr/>
        </p:nvSpPr>
        <p:spPr>
          <a:xfrm>
            <a:off x="8156852" y="3314555"/>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5" name="Connector: Elbow 54">
            <a:extLst>
              <a:ext uri="{FF2B5EF4-FFF2-40B4-BE49-F238E27FC236}">
                <a16:creationId xmlns:a16="http://schemas.microsoft.com/office/drawing/2014/main" id="{7FCB7612-8BDF-4686-5FDD-CAAD4FFBED14}"/>
              </a:ext>
            </a:extLst>
          </p:cNvPr>
          <p:cNvCxnSpPr>
            <a:cxnSpLocks/>
            <a:stCxn id="54" idx="2"/>
          </p:cNvCxnSpPr>
          <p:nvPr/>
        </p:nvCxnSpPr>
        <p:spPr>
          <a:xfrm rot="5400000">
            <a:off x="6320277" y="3513871"/>
            <a:ext cx="1712250" cy="2189779"/>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F1C5B03A-ABCF-A8D1-6DEF-9E507F3C5AF2}"/>
              </a:ext>
            </a:extLst>
          </p:cNvPr>
          <p:cNvCxnSpPr>
            <a:cxnSpLocks/>
            <a:stCxn id="54" idx="0"/>
          </p:cNvCxnSpPr>
          <p:nvPr/>
        </p:nvCxnSpPr>
        <p:spPr>
          <a:xfrm rot="16200000" flipV="1">
            <a:off x="6509615" y="1552879"/>
            <a:ext cx="2066975" cy="1456378"/>
          </a:xfrm>
          <a:prstGeom prst="bentConnector3">
            <a:avLst>
              <a:gd name="adj1" fmla="val 100484"/>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7BFA6E5C-1B58-8B88-CD05-5C9C392157B2}"/>
              </a:ext>
            </a:extLst>
          </p:cNvPr>
          <p:cNvSpPr txBox="1"/>
          <p:nvPr/>
        </p:nvSpPr>
        <p:spPr>
          <a:xfrm>
            <a:off x="6886175" y="4950329"/>
            <a:ext cx="1442336" cy="461665"/>
          </a:xfrm>
          <a:prstGeom prst="rect">
            <a:avLst/>
          </a:prstGeom>
          <a:noFill/>
        </p:spPr>
        <p:txBody>
          <a:bodyPr wrap="square" rtlCol="0">
            <a:spAutoFit/>
          </a:bodyPr>
          <a:lstStyle/>
          <a:p>
            <a:r>
              <a:rPr lang="en-US" sz="1200" b="1" dirty="0"/>
              <a:t>Station entrance signal</a:t>
            </a:r>
            <a:endParaRPr lang="en-SG" sz="1200" b="1" dirty="0"/>
          </a:p>
        </p:txBody>
      </p:sp>
      <p:sp>
        <p:nvSpPr>
          <p:cNvPr id="63" name="TextBox 62">
            <a:extLst>
              <a:ext uri="{FF2B5EF4-FFF2-40B4-BE49-F238E27FC236}">
                <a16:creationId xmlns:a16="http://schemas.microsoft.com/office/drawing/2014/main" id="{1376D29D-A6FB-3D65-9DAC-9F9227A65BA3}"/>
              </a:ext>
            </a:extLst>
          </p:cNvPr>
          <p:cNvSpPr txBox="1"/>
          <p:nvPr/>
        </p:nvSpPr>
        <p:spPr>
          <a:xfrm>
            <a:off x="5922195" y="2703678"/>
            <a:ext cx="974548" cy="461665"/>
          </a:xfrm>
          <a:prstGeom prst="rect">
            <a:avLst/>
          </a:prstGeom>
          <a:noFill/>
        </p:spPr>
        <p:txBody>
          <a:bodyPr wrap="square" rtlCol="0">
            <a:spAutoFit/>
          </a:bodyPr>
          <a:lstStyle/>
          <a:p>
            <a:r>
              <a:rPr lang="en-US" sz="1200" b="1" dirty="0"/>
              <a:t>Station exit signal</a:t>
            </a:r>
            <a:endParaRPr lang="en-SG" sz="1200" b="1" dirty="0"/>
          </a:p>
        </p:txBody>
      </p:sp>
      <p:sp>
        <p:nvSpPr>
          <p:cNvPr id="64" name="Rectangle 63">
            <a:extLst>
              <a:ext uri="{FF2B5EF4-FFF2-40B4-BE49-F238E27FC236}">
                <a16:creationId xmlns:a16="http://schemas.microsoft.com/office/drawing/2014/main" id="{B9576E90-39B2-C59F-A472-CF4E6821E231}"/>
              </a:ext>
            </a:extLst>
          </p:cNvPr>
          <p:cNvSpPr/>
          <p:nvPr/>
        </p:nvSpPr>
        <p:spPr>
          <a:xfrm>
            <a:off x="7370599" y="3338191"/>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5" name="Connector: Elbow 64">
            <a:extLst>
              <a:ext uri="{FF2B5EF4-FFF2-40B4-BE49-F238E27FC236}">
                <a16:creationId xmlns:a16="http://schemas.microsoft.com/office/drawing/2014/main" id="{FEA08738-EF8A-ABB9-EFF3-0B329AD88EB7}"/>
              </a:ext>
            </a:extLst>
          </p:cNvPr>
          <p:cNvCxnSpPr>
            <a:cxnSpLocks/>
            <a:stCxn id="64" idx="0"/>
          </p:cNvCxnSpPr>
          <p:nvPr/>
        </p:nvCxnSpPr>
        <p:spPr>
          <a:xfrm rot="16200000" flipV="1">
            <a:off x="5757492" y="1610644"/>
            <a:ext cx="1849645" cy="1605449"/>
          </a:xfrm>
          <a:prstGeom prst="bentConnector3">
            <a:avLst>
              <a:gd name="adj1" fmla="val 8706"/>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AC73108B-F9A9-A7D5-0D74-1ED3A28D4B5F}"/>
              </a:ext>
            </a:extLst>
          </p:cNvPr>
          <p:cNvSpPr txBox="1"/>
          <p:nvPr/>
        </p:nvSpPr>
        <p:spPr>
          <a:xfrm>
            <a:off x="7497161" y="1223945"/>
            <a:ext cx="854041" cy="646331"/>
          </a:xfrm>
          <a:prstGeom prst="rect">
            <a:avLst/>
          </a:prstGeom>
          <a:noFill/>
        </p:spPr>
        <p:txBody>
          <a:bodyPr wrap="square" rtlCol="0">
            <a:spAutoFit/>
          </a:bodyPr>
          <a:lstStyle/>
          <a:p>
            <a:r>
              <a:rPr lang="en-US" sz="1200" b="1" dirty="0"/>
              <a:t>Station entrance signal</a:t>
            </a:r>
            <a:endParaRPr lang="en-SG" sz="1200" b="1" dirty="0"/>
          </a:p>
        </p:txBody>
      </p:sp>
      <p:cxnSp>
        <p:nvCxnSpPr>
          <p:cNvPr id="71" name="Connector: Elbow 70">
            <a:extLst>
              <a:ext uri="{FF2B5EF4-FFF2-40B4-BE49-F238E27FC236}">
                <a16:creationId xmlns:a16="http://schemas.microsoft.com/office/drawing/2014/main" id="{AB0C488F-53A6-E4B9-D182-75BB4824B0E3}"/>
              </a:ext>
            </a:extLst>
          </p:cNvPr>
          <p:cNvCxnSpPr>
            <a:cxnSpLocks/>
          </p:cNvCxnSpPr>
          <p:nvPr/>
        </p:nvCxnSpPr>
        <p:spPr>
          <a:xfrm rot="16200000" flipV="1">
            <a:off x="6127095" y="1840602"/>
            <a:ext cx="1768375" cy="1440848"/>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E9CD78C-6F95-8405-35B4-9C2CD8FEE7BD}"/>
              </a:ext>
            </a:extLst>
          </p:cNvPr>
          <p:cNvSpPr txBox="1"/>
          <p:nvPr/>
        </p:nvSpPr>
        <p:spPr>
          <a:xfrm>
            <a:off x="6701706" y="2134990"/>
            <a:ext cx="1590910" cy="461665"/>
          </a:xfrm>
          <a:prstGeom prst="rect">
            <a:avLst/>
          </a:prstGeom>
          <a:noFill/>
        </p:spPr>
        <p:txBody>
          <a:bodyPr wrap="square" rtlCol="0">
            <a:spAutoFit/>
          </a:bodyPr>
          <a:lstStyle/>
          <a:p>
            <a:r>
              <a:rPr lang="en-US" sz="1200" b="1" dirty="0"/>
              <a:t>Station platform door state indicator </a:t>
            </a:r>
            <a:endParaRPr lang="en-SG" sz="1200" b="1" dirty="0"/>
          </a:p>
        </p:txBody>
      </p:sp>
      <p:cxnSp>
        <p:nvCxnSpPr>
          <p:cNvPr id="76" name="Connector: Elbow 75">
            <a:extLst>
              <a:ext uri="{FF2B5EF4-FFF2-40B4-BE49-F238E27FC236}">
                <a16:creationId xmlns:a16="http://schemas.microsoft.com/office/drawing/2014/main" id="{127E8C0E-F151-01CD-E1A2-75E9363F7300}"/>
              </a:ext>
            </a:extLst>
          </p:cNvPr>
          <p:cNvCxnSpPr>
            <a:cxnSpLocks/>
            <a:stCxn id="81" idx="2"/>
            <a:endCxn id="84" idx="0"/>
          </p:cNvCxnSpPr>
          <p:nvPr/>
        </p:nvCxnSpPr>
        <p:spPr>
          <a:xfrm rot="5400000">
            <a:off x="6303941" y="3365192"/>
            <a:ext cx="1211020" cy="205972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762C2CE6-ADA2-8282-3880-9E1B618FEBAC}"/>
              </a:ext>
            </a:extLst>
          </p:cNvPr>
          <p:cNvSpPr/>
          <p:nvPr/>
        </p:nvSpPr>
        <p:spPr>
          <a:xfrm>
            <a:off x="7824873" y="33514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4" name="Rectangle 83">
            <a:extLst>
              <a:ext uri="{FF2B5EF4-FFF2-40B4-BE49-F238E27FC236}">
                <a16:creationId xmlns:a16="http://schemas.microsoft.com/office/drawing/2014/main" id="{66DBFB3C-E1BA-93B2-E775-F60B89BA4F31}"/>
              </a:ext>
            </a:extLst>
          </p:cNvPr>
          <p:cNvSpPr/>
          <p:nvPr/>
        </p:nvSpPr>
        <p:spPr>
          <a:xfrm>
            <a:off x="5765151" y="50005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7" name="TextBox 86">
            <a:extLst>
              <a:ext uri="{FF2B5EF4-FFF2-40B4-BE49-F238E27FC236}">
                <a16:creationId xmlns:a16="http://schemas.microsoft.com/office/drawing/2014/main" id="{0E6B05A7-6F87-F359-D7E7-16A181E01DC6}"/>
              </a:ext>
            </a:extLst>
          </p:cNvPr>
          <p:cNvSpPr txBox="1"/>
          <p:nvPr/>
        </p:nvSpPr>
        <p:spPr>
          <a:xfrm>
            <a:off x="6357156" y="4358328"/>
            <a:ext cx="1442336" cy="461665"/>
          </a:xfrm>
          <a:prstGeom prst="rect">
            <a:avLst/>
          </a:prstGeom>
          <a:noFill/>
        </p:spPr>
        <p:txBody>
          <a:bodyPr wrap="square" rtlCol="0">
            <a:spAutoFit/>
          </a:bodyPr>
          <a:lstStyle/>
          <a:p>
            <a:r>
              <a:rPr lang="en-US" sz="1200" b="1" dirty="0"/>
              <a:t>Station train position sensor</a:t>
            </a:r>
            <a:endParaRPr lang="en-SG" sz="1200" b="1" dirty="0"/>
          </a:p>
        </p:txBody>
      </p:sp>
      <p:sp>
        <p:nvSpPr>
          <p:cNvPr id="88" name="TextBox 87">
            <a:extLst>
              <a:ext uri="{FF2B5EF4-FFF2-40B4-BE49-F238E27FC236}">
                <a16:creationId xmlns:a16="http://schemas.microsoft.com/office/drawing/2014/main" id="{7376F4E4-54EB-D7A3-3F47-55B7C9CAF32E}"/>
              </a:ext>
            </a:extLst>
          </p:cNvPr>
          <p:cNvSpPr txBox="1"/>
          <p:nvPr/>
        </p:nvSpPr>
        <p:spPr>
          <a:xfrm>
            <a:off x="1603542" y="3356887"/>
            <a:ext cx="1229371" cy="646331"/>
          </a:xfrm>
          <a:prstGeom prst="rect">
            <a:avLst/>
          </a:prstGeom>
          <a:noFill/>
        </p:spPr>
        <p:txBody>
          <a:bodyPr wrap="square" rtlCol="0">
            <a:spAutoFit/>
          </a:bodyPr>
          <a:lstStyle/>
          <a:p>
            <a:r>
              <a:rPr lang="en-US" sz="1200" b="1" dirty="0"/>
              <a:t>Junction entrance lock trigger on link</a:t>
            </a:r>
            <a:endParaRPr lang="en-SG" sz="1200" b="1" dirty="0"/>
          </a:p>
        </p:txBody>
      </p:sp>
      <p:cxnSp>
        <p:nvCxnSpPr>
          <p:cNvPr id="89" name="Connector: Elbow 88">
            <a:extLst>
              <a:ext uri="{FF2B5EF4-FFF2-40B4-BE49-F238E27FC236}">
                <a16:creationId xmlns:a16="http://schemas.microsoft.com/office/drawing/2014/main" id="{568D51F2-A0B0-C451-04AC-8530C66BD34D}"/>
              </a:ext>
            </a:extLst>
          </p:cNvPr>
          <p:cNvCxnSpPr>
            <a:cxnSpLocks/>
            <a:stCxn id="88" idx="2"/>
          </p:cNvCxnSpPr>
          <p:nvPr/>
        </p:nvCxnSpPr>
        <p:spPr>
          <a:xfrm rot="16200000" flipH="1">
            <a:off x="3111065" y="3110381"/>
            <a:ext cx="371754" cy="215742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118A50D6-C172-F9A9-EFE8-09AA56EBBD69}"/>
              </a:ext>
            </a:extLst>
          </p:cNvPr>
          <p:cNvSpPr txBox="1"/>
          <p:nvPr/>
        </p:nvSpPr>
        <p:spPr>
          <a:xfrm>
            <a:off x="1666877" y="4410547"/>
            <a:ext cx="1229371" cy="646331"/>
          </a:xfrm>
          <a:prstGeom prst="rect">
            <a:avLst/>
          </a:prstGeom>
          <a:noFill/>
        </p:spPr>
        <p:txBody>
          <a:bodyPr wrap="square" rtlCol="0">
            <a:spAutoFit/>
          </a:bodyPr>
          <a:lstStyle/>
          <a:p>
            <a:r>
              <a:rPr lang="en-US" sz="1200" b="1" dirty="0"/>
              <a:t>Junction entrance lock trigger off link</a:t>
            </a:r>
            <a:endParaRPr lang="en-SG" sz="1200" b="1" dirty="0"/>
          </a:p>
        </p:txBody>
      </p:sp>
      <p:cxnSp>
        <p:nvCxnSpPr>
          <p:cNvPr id="95" name="Straight Arrow Connector 94">
            <a:extLst>
              <a:ext uri="{FF2B5EF4-FFF2-40B4-BE49-F238E27FC236}">
                <a16:creationId xmlns:a16="http://schemas.microsoft.com/office/drawing/2014/main" id="{0517499D-4F0D-C629-5216-65AB900C0064}"/>
              </a:ext>
            </a:extLst>
          </p:cNvPr>
          <p:cNvCxnSpPr>
            <a:cxnSpLocks/>
          </p:cNvCxnSpPr>
          <p:nvPr/>
        </p:nvCxnSpPr>
        <p:spPr>
          <a:xfrm>
            <a:off x="2750669" y="4733820"/>
            <a:ext cx="797892"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80749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screenshot of a computer&#10;&#10;AI-generated content may be incorrect.">
            <a:extLst>
              <a:ext uri="{FF2B5EF4-FFF2-40B4-BE49-F238E27FC236}">
                <a16:creationId xmlns:a16="http://schemas.microsoft.com/office/drawing/2014/main" id="{D98637F3-56E1-3432-E655-9A5208025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71" y="564991"/>
            <a:ext cx="9927791" cy="5686523"/>
          </a:xfrm>
          <a:prstGeom prst="rect">
            <a:avLst/>
          </a:prstGeom>
        </p:spPr>
      </p:pic>
      <p:cxnSp>
        <p:nvCxnSpPr>
          <p:cNvPr id="6" name="Straight Arrow Connector 5">
            <a:extLst>
              <a:ext uri="{FF2B5EF4-FFF2-40B4-BE49-F238E27FC236}">
                <a16:creationId xmlns:a16="http://schemas.microsoft.com/office/drawing/2014/main" id="{559E8AF7-A5AB-E7F6-16A1-7B37B1B66AF3}"/>
              </a:ext>
            </a:extLst>
          </p:cNvPr>
          <p:cNvCxnSpPr>
            <a:cxnSpLocks/>
          </p:cNvCxnSpPr>
          <p:nvPr/>
        </p:nvCxnSpPr>
        <p:spPr>
          <a:xfrm>
            <a:off x="8255426" y="402127"/>
            <a:ext cx="0" cy="161837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E8FD3633-E891-3662-771F-3007E87ECCFA}"/>
              </a:ext>
            </a:extLst>
          </p:cNvPr>
          <p:cNvSpPr txBox="1"/>
          <p:nvPr/>
        </p:nvSpPr>
        <p:spPr>
          <a:xfrm>
            <a:off x="7457609" y="24243"/>
            <a:ext cx="1909535" cy="430887"/>
          </a:xfrm>
          <a:prstGeom prst="rect">
            <a:avLst/>
          </a:prstGeom>
          <a:noFill/>
        </p:spPr>
        <p:txBody>
          <a:bodyPr wrap="square" rtlCol="0">
            <a:spAutoFit/>
          </a:bodyPr>
          <a:lstStyle/>
          <a:p>
            <a:r>
              <a:rPr lang="en-US" sz="1100" b="1" dirty="0"/>
              <a:t>Junction block sensor link </a:t>
            </a:r>
          </a:p>
          <a:p>
            <a:r>
              <a:rPr lang="en-US" sz="1100" b="1" dirty="0"/>
              <a:t>[</a:t>
            </a:r>
            <a:r>
              <a:rPr lang="en-US" sz="1100" b="1" dirty="0">
                <a:solidFill>
                  <a:srgbClr val="C00000"/>
                </a:solidFill>
              </a:rPr>
              <a:t>Red dash line</a:t>
            </a:r>
            <a:r>
              <a:rPr lang="en-US" sz="1100" b="1" dirty="0"/>
              <a:t>] </a:t>
            </a:r>
            <a:endParaRPr lang="en-SG" sz="1100" b="1" dirty="0"/>
          </a:p>
        </p:txBody>
      </p:sp>
      <p:cxnSp>
        <p:nvCxnSpPr>
          <p:cNvPr id="9" name="Straight Arrow Connector 8">
            <a:extLst>
              <a:ext uri="{FF2B5EF4-FFF2-40B4-BE49-F238E27FC236}">
                <a16:creationId xmlns:a16="http://schemas.microsoft.com/office/drawing/2014/main" id="{D0D63071-D909-96D4-7745-58E103626F36}"/>
              </a:ext>
            </a:extLst>
          </p:cNvPr>
          <p:cNvCxnSpPr>
            <a:cxnSpLocks/>
          </p:cNvCxnSpPr>
          <p:nvPr/>
        </p:nvCxnSpPr>
        <p:spPr>
          <a:xfrm>
            <a:off x="9924207" y="434727"/>
            <a:ext cx="0" cy="1088004"/>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FEF9993F-8920-0DF1-66F1-4BE0EC0F86AC}"/>
              </a:ext>
            </a:extLst>
          </p:cNvPr>
          <p:cNvSpPr txBox="1"/>
          <p:nvPr/>
        </p:nvSpPr>
        <p:spPr>
          <a:xfrm>
            <a:off x="10714918" y="1124529"/>
            <a:ext cx="1401122" cy="600164"/>
          </a:xfrm>
          <a:prstGeom prst="rect">
            <a:avLst/>
          </a:prstGeom>
          <a:noFill/>
        </p:spPr>
        <p:txBody>
          <a:bodyPr wrap="square" rtlCol="0">
            <a:spAutoFit/>
          </a:bodyPr>
          <a:lstStyle/>
          <a:p>
            <a:r>
              <a:rPr lang="en-US" sz="1100" b="1" dirty="0"/>
              <a:t>Junction release sensor link  </a:t>
            </a:r>
          </a:p>
          <a:p>
            <a:r>
              <a:rPr lang="en-US" sz="1100" b="1" dirty="0"/>
              <a:t>[</a:t>
            </a:r>
            <a:r>
              <a:rPr lang="en-US" sz="1100" b="1" dirty="0">
                <a:solidFill>
                  <a:schemeClr val="accent6">
                    <a:lumMod val="75000"/>
                  </a:schemeClr>
                </a:solidFill>
              </a:rPr>
              <a:t>Green dash line</a:t>
            </a:r>
            <a:r>
              <a:rPr lang="en-US" sz="1100" b="1" dirty="0"/>
              <a:t>] </a:t>
            </a:r>
            <a:endParaRPr lang="en-SG" sz="1100" b="1" dirty="0"/>
          </a:p>
        </p:txBody>
      </p:sp>
      <p:cxnSp>
        <p:nvCxnSpPr>
          <p:cNvPr id="13" name="Straight Arrow Connector 12">
            <a:extLst>
              <a:ext uri="{FF2B5EF4-FFF2-40B4-BE49-F238E27FC236}">
                <a16:creationId xmlns:a16="http://schemas.microsoft.com/office/drawing/2014/main" id="{1D0FE3C1-E8BF-2180-B192-E49C4FE9598B}"/>
              </a:ext>
            </a:extLst>
          </p:cNvPr>
          <p:cNvCxnSpPr>
            <a:cxnSpLocks/>
          </p:cNvCxnSpPr>
          <p:nvPr/>
        </p:nvCxnSpPr>
        <p:spPr>
          <a:xfrm>
            <a:off x="3093752" y="472288"/>
            <a:ext cx="0" cy="1123982"/>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3A3E0A93-A7F4-8648-3F21-C3D8030A214F}"/>
              </a:ext>
            </a:extLst>
          </p:cNvPr>
          <p:cNvSpPr txBox="1"/>
          <p:nvPr/>
        </p:nvSpPr>
        <p:spPr>
          <a:xfrm>
            <a:off x="5843539" y="41400"/>
            <a:ext cx="1535350" cy="430887"/>
          </a:xfrm>
          <a:prstGeom prst="rect">
            <a:avLst/>
          </a:prstGeom>
          <a:noFill/>
        </p:spPr>
        <p:txBody>
          <a:bodyPr wrap="square" rtlCol="0">
            <a:spAutoFit/>
          </a:bodyPr>
          <a:lstStyle/>
          <a:p>
            <a:r>
              <a:rPr lang="en-US" sz="1100" b="1" dirty="0"/>
              <a:t>Junction block signal [</a:t>
            </a:r>
            <a:r>
              <a:rPr lang="en-US" sz="1100" b="1" dirty="0">
                <a:solidFill>
                  <a:srgbClr val="FF0000"/>
                </a:solidFill>
              </a:rPr>
              <a:t>Red: Block</a:t>
            </a:r>
            <a:r>
              <a:rPr lang="en-US" sz="1100" b="1" dirty="0"/>
              <a:t>] </a:t>
            </a:r>
            <a:endParaRPr lang="en-SG" sz="1100" b="1" dirty="0"/>
          </a:p>
        </p:txBody>
      </p:sp>
      <p:cxnSp>
        <p:nvCxnSpPr>
          <p:cNvPr id="15" name="Straight Arrow Connector 14">
            <a:extLst>
              <a:ext uri="{FF2B5EF4-FFF2-40B4-BE49-F238E27FC236}">
                <a16:creationId xmlns:a16="http://schemas.microsoft.com/office/drawing/2014/main" id="{25272B9E-4F21-1965-6F04-A98C448D16BC}"/>
              </a:ext>
            </a:extLst>
          </p:cNvPr>
          <p:cNvCxnSpPr>
            <a:cxnSpLocks/>
          </p:cNvCxnSpPr>
          <p:nvPr/>
        </p:nvCxnSpPr>
        <p:spPr>
          <a:xfrm>
            <a:off x="6434038" y="413121"/>
            <a:ext cx="0" cy="113121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0FDE8DE0-F005-C79E-FE86-3064C3FDC412}"/>
              </a:ext>
            </a:extLst>
          </p:cNvPr>
          <p:cNvSpPr txBox="1"/>
          <p:nvPr/>
        </p:nvSpPr>
        <p:spPr>
          <a:xfrm>
            <a:off x="2649038" y="58812"/>
            <a:ext cx="1686758" cy="430887"/>
          </a:xfrm>
          <a:prstGeom prst="rect">
            <a:avLst/>
          </a:prstGeom>
          <a:noFill/>
        </p:spPr>
        <p:txBody>
          <a:bodyPr wrap="square" rtlCol="0">
            <a:spAutoFit/>
          </a:bodyPr>
          <a:lstStyle/>
          <a:p>
            <a:r>
              <a:rPr lang="en-US" sz="1100" b="1" dirty="0"/>
              <a:t>Junction block signal [</a:t>
            </a:r>
            <a:r>
              <a:rPr lang="en-US" sz="1100" b="1" dirty="0">
                <a:solidFill>
                  <a:schemeClr val="accent6">
                    <a:lumMod val="75000"/>
                  </a:schemeClr>
                </a:solidFill>
              </a:rPr>
              <a:t>Green: Release</a:t>
            </a:r>
            <a:r>
              <a:rPr lang="en-US" sz="1100" b="1" dirty="0"/>
              <a:t>] </a:t>
            </a:r>
            <a:endParaRPr lang="en-SG" sz="1100" b="1" dirty="0"/>
          </a:p>
        </p:txBody>
      </p:sp>
      <p:cxnSp>
        <p:nvCxnSpPr>
          <p:cNvPr id="17" name="Straight Arrow Connector 16">
            <a:extLst>
              <a:ext uri="{FF2B5EF4-FFF2-40B4-BE49-F238E27FC236}">
                <a16:creationId xmlns:a16="http://schemas.microsoft.com/office/drawing/2014/main" id="{F12109AA-6230-E39E-755E-DB4FE9F5D16F}"/>
              </a:ext>
            </a:extLst>
          </p:cNvPr>
          <p:cNvCxnSpPr>
            <a:cxnSpLocks/>
          </p:cNvCxnSpPr>
          <p:nvPr/>
        </p:nvCxnSpPr>
        <p:spPr>
          <a:xfrm>
            <a:off x="4773007" y="489699"/>
            <a:ext cx="0" cy="278525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11E77651-6560-899F-473D-16594506AE15}"/>
              </a:ext>
            </a:extLst>
          </p:cNvPr>
          <p:cNvSpPr txBox="1"/>
          <p:nvPr/>
        </p:nvSpPr>
        <p:spPr>
          <a:xfrm>
            <a:off x="4183817" y="46438"/>
            <a:ext cx="2245351" cy="430887"/>
          </a:xfrm>
          <a:prstGeom prst="rect">
            <a:avLst/>
          </a:prstGeom>
          <a:noFill/>
        </p:spPr>
        <p:txBody>
          <a:bodyPr wrap="square" rtlCol="0">
            <a:spAutoFit/>
          </a:bodyPr>
          <a:lstStyle/>
          <a:p>
            <a:r>
              <a:rPr lang="en-US" sz="1100" b="1" dirty="0"/>
              <a:t>Junction release sensor </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sp>
        <p:nvSpPr>
          <p:cNvPr id="23" name="TextBox 22">
            <a:extLst>
              <a:ext uri="{FF2B5EF4-FFF2-40B4-BE49-F238E27FC236}">
                <a16:creationId xmlns:a16="http://schemas.microsoft.com/office/drawing/2014/main" id="{C10593CE-CCCA-5EEB-FF8C-946C164FE0E5}"/>
              </a:ext>
            </a:extLst>
          </p:cNvPr>
          <p:cNvSpPr txBox="1"/>
          <p:nvPr/>
        </p:nvSpPr>
        <p:spPr>
          <a:xfrm>
            <a:off x="10749722" y="2080321"/>
            <a:ext cx="1366318" cy="600164"/>
          </a:xfrm>
          <a:prstGeom prst="rect">
            <a:avLst/>
          </a:prstGeom>
          <a:noFill/>
        </p:spPr>
        <p:txBody>
          <a:bodyPr wrap="square" rtlCol="0">
            <a:spAutoFit/>
          </a:bodyPr>
          <a:lstStyle/>
          <a:p>
            <a:r>
              <a:rPr lang="en-US" sz="1100" b="1" dirty="0"/>
              <a:t>Junction block sensor</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cxnSp>
        <p:nvCxnSpPr>
          <p:cNvPr id="24" name="Straight Arrow Connector 23">
            <a:extLst>
              <a:ext uri="{FF2B5EF4-FFF2-40B4-BE49-F238E27FC236}">
                <a16:creationId xmlns:a16="http://schemas.microsoft.com/office/drawing/2014/main" id="{AFA248A4-3E8F-52D0-598A-022E85231B94}"/>
              </a:ext>
            </a:extLst>
          </p:cNvPr>
          <p:cNvCxnSpPr>
            <a:cxnSpLocks/>
          </p:cNvCxnSpPr>
          <p:nvPr/>
        </p:nvCxnSpPr>
        <p:spPr>
          <a:xfrm>
            <a:off x="1596362" y="477802"/>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A18CD37A-4D37-80FB-A5FE-6F8FA3411B67}"/>
              </a:ext>
            </a:extLst>
          </p:cNvPr>
          <p:cNvSpPr txBox="1"/>
          <p:nvPr/>
        </p:nvSpPr>
        <p:spPr>
          <a:xfrm>
            <a:off x="684613" y="41401"/>
            <a:ext cx="1974501" cy="430887"/>
          </a:xfrm>
          <a:prstGeom prst="rect">
            <a:avLst/>
          </a:prstGeom>
          <a:noFill/>
        </p:spPr>
        <p:txBody>
          <a:bodyPr wrap="square" rtlCol="0">
            <a:spAutoFit/>
          </a:bodyPr>
          <a:lstStyle/>
          <a:p>
            <a:r>
              <a:rPr lang="en-US" sz="1100" b="1" dirty="0"/>
              <a:t>Train station docking sensor [</a:t>
            </a:r>
            <a:r>
              <a:rPr lang="en-US" sz="1100" b="1" dirty="0">
                <a:solidFill>
                  <a:schemeClr val="tx1">
                    <a:lumMod val="50000"/>
                    <a:lumOff val="50000"/>
                  </a:schemeClr>
                </a:solidFill>
              </a:rPr>
              <a:t>Gray: not triggered</a:t>
            </a:r>
            <a:r>
              <a:rPr lang="en-US" sz="1100" b="1" dirty="0"/>
              <a:t>] </a:t>
            </a:r>
            <a:endParaRPr lang="en-SG" sz="1100" b="1" dirty="0"/>
          </a:p>
        </p:txBody>
      </p:sp>
      <p:sp>
        <p:nvSpPr>
          <p:cNvPr id="27" name="TextBox 26">
            <a:extLst>
              <a:ext uri="{FF2B5EF4-FFF2-40B4-BE49-F238E27FC236}">
                <a16:creationId xmlns:a16="http://schemas.microsoft.com/office/drawing/2014/main" id="{26DE6CE7-3EE4-B40A-FD35-5799F8776F93}"/>
              </a:ext>
            </a:extLst>
          </p:cNvPr>
          <p:cNvSpPr txBox="1"/>
          <p:nvPr/>
        </p:nvSpPr>
        <p:spPr>
          <a:xfrm>
            <a:off x="10699108" y="3014934"/>
            <a:ext cx="1543442" cy="600164"/>
          </a:xfrm>
          <a:prstGeom prst="rect">
            <a:avLst/>
          </a:prstGeom>
          <a:noFill/>
        </p:spPr>
        <p:txBody>
          <a:bodyPr wrap="square" rtlCol="0">
            <a:spAutoFit/>
          </a:bodyPr>
          <a:lstStyle/>
          <a:p>
            <a:r>
              <a:rPr lang="en-US" sz="1100" b="1" dirty="0"/>
              <a:t>Train station docking sensor triggered  [</a:t>
            </a:r>
            <a:r>
              <a:rPr lang="en-US" sz="1100" b="1" dirty="0">
                <a:solidFill>
                  <a:schemeClr val="tx2">
                    <a:lumMod val="75000"/>
                    <a:lumOff val="25000"/>
                  </a:schemeClr>
                </a:solidFill>
              </a:rPr>
              <a:t>Blue: triggered</a:t>
            </a:r>
            <a:r>
              <a:rPr lang="en-US" sz="1100" b="1" dirty="0"/>
              <a:t>] ] </a:t>
            </a:r>
            <a:endParaRPr lang="en-SG" sz="1100" b="1" dirty="0"/>
          </a:p>
        </p:txBody>
      </p:sp>
      <p:cxnSp>
        <p:nvCxnSpPr>
          <p:cNvPr id="30" name="Straight Arrow Connector 29">
            <a:extLst>
              <a:ext uri="{FF2B5EF4-FFF2-40B4-BE49-F238E27FC236}">
                <a16:creationId xmlns:a16="http://schemas.microsoft.com/office/drawing/2014/main" id="{8C87F444-B0E0-7E4B-9654-4CE433D71263}"/>
              </a:ext>
            </a:extLst>
          </p:cNvPr>
          <p:cNvCxnSpPr>
            <a:cxnSpLocks/>
          </p:cNvCxnSpPr>
          <p:nvPr/>
        </p:nvCxnSpPr>
        <p:spPr>
          <a:xfrm flipH="1">
            <a:off x="10222619" y="4124732"/>
            <a:ext cx="527103"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73890307-BC4C-CFD0-5588-2D208F235E8D}"/>
              </a:ext>
            </a:extLst>
          </p:cNvPr>
          <p:cNvSpPr txBox="1"/>
          <p:nvPr/>
        </p:nvSpPr>
        <p:spPr>
          <a:xfrm>
            <a:off x="9354828" y="35283"/>
            <a:ext cx="1858930" cy="430887"/>
          </a:xfrm>
          <a:prstGeom prst="rect">
            <a:avLst/>
          </a:prstGeom>
          <a:noFill/>
        </p:spPr>
        <p:txBody>
          <a:bodyPr wrap="square" rtlCol="0">
            <a:spAutoFit/>
          </a:bodyPr>
          <a:lstStyle/>
          <a:p>
            <a:r>
              <a:rPr lang="en-US" sz="1100" b="1" dirty="0"/>
              <a:t>Train station signal [</a:t>
            </a:r>
            <a:r>
              <a:rPr lang="en-US" sz="1100" b="1" dirty="0">
                <a:solidFill>
                  <a:schemeClr val="accent6">
                    <a:lumMod val="75000"/>
                  </a:schemeClr>
                </a:solidFill>
              </a:rPr>
              <a:t>Green: Signal off </a:t>
            </a:r>
            <a:r>
              <a:rPr lang="en-US" sz="1100" b="1" dirty="0"/>
              <a:t>] </a:t>
            </a:r>
            <a:endParaRPr lang="en-SG" sz="1100" b="1" dirty="0"/>
          </a:p>
        </p:txBody>
      </p:sp>
      <p:sp>
        <p:nvSpPr>
          <p:cNvPr id="36" name="TextBox 35">
            <a:extLst>
              <a:ext uri="{FF2B5EF4-FFF2-40B4-BE49-F238E27FC236}">
                <a16:creationId xmlns:a16="http://schemas.microsoft.com/office/drawing/2014/main" id="{4523233D-A8A2-13B4-41B5-8A6AE70D3470}"/>
              </a:ext>
            </a:extLst>
          </p:cNvPr>
          <p:cNvSpPr txBox="1"/>
          <p:nvPr/>
        </p:nvSpPr>
        <p:spPr>
          <a:xfrm>
            <a:off x="10749722" y="3975553"/>
            <a:ext cx="1216075" cy="261610"/>
          </a:xfrm>
          <a:prstGeom prst="rect">
            <a:avLst/>
          </a:prstGeom>
          <a:noFill/>
        </p:spPr>
        <p:txBody>
          <a:bodyPr wrap="square" rtlCol="0">
            <a:spAutoFit/>
          </a:bodyPr>
          <a:lstStyle/>
          <a:p>
            <a:r>
              <a:rPr lang="en-US" sz="1100" b="1" dirty="0"/>
              <a:t>PLC information </a:t>
            </a:r>
            <a:endParaRPr lang="en-SG" sz="1100" b="1" dirty="0"/>
          </a:p>
        </p:txBody>
      </p:sp>
      <p:sp>
        <p:nvSpPr>
          <p:cNvPr id="41" name="TextBox 40">
            <a:extLst>
              <a:ext uri="{FF2B5EF4-FFF2-40B4-BE49-F238E27FC236}">
                <a16:creationId xmlns:a16="http://schemas.microsoft.com/office/drawing/2014/main" id="{7A8C39CA-2AEC-2C79-5CD2-0276BE4791ED}"/>
              </a:ext>
            </a:extLst>
          </p:cNvPr>
          <p:cNvSpPr txBox="1"/>
          <p:nvPr/>
        </p:nvSpPr>
        <p:spPr>
          <a:xfrm>
            <a:off x="10732802" y="4888179"/>
            <a:ext cx="1287991" cy="461665"/>
          </a:xfrm>
          <a:prstGeom prst="rect">
            <a:avLst/>
          </a:prstGeom>
          <a:noFill/>
        </p:spPr>
        <p:txBody>
          <a:bodyPr wrap="square" rtlCol="0">
            <a:spAutoFit/>
          </a:bodyPr>
          <a:lstStyle/>
          <a:p>
            <a:r>
              <a:rPr lang="en-US" sz="1100" b="1" dirty="0"/>
              <a:t>PLC coil state </a:t>
            </a:r>
          </a:p>
          <a:p>
            <a:r>
              <a:rPr lang="en-US" sz="1100" b="1" dirty="0"/>
              <a:t>[ voltage high</a:t>
            </a:r>
            <a:r>
              <a:rPr lang="en-US" sz="1200" b="1" dirty="0"/>
              <a:t>]</a:t>
            </a:r>
            <a:endParaRPr lang="en-SG" sz="1200" b="1" dirty="0"/>
          </a:p>
        </p:txBody>
      </p:sp>
      <p:cxnSp>
        <p:nvCxnSpPr>
          <p:cNvPr id="43" name="Straight Arrow Connector 42">
            <a:extLst>
              <a:ext uri="{FF2B5EF4-FFF2-40B4-BE49-F238E27FC236}">
                <a16:creationId xmlns:a16="http://schemas.microsoft.com/office/drawing/2014/main" id="{1C759319-84F2-F165-5E5B-E09420087BBB}"/>
              </a:ext>
            </a:extLst>
          </p:cNvPr>
          <p:cNvCxnSpPr>
            <a:cxnSpLocks/>
          </p:cNvCxnSpPr>
          <p:nvPr/>
        </p:nvCxnSpPr>
        <p:spPr>
          <a:xfrm flipH="1">
            <a:off x="10191677" y="4543837"/>
            <a:ext cx="558045" cy="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2EB1A829-31E0-2798-DD5D-348A9178427C}"/>
              </a:ext>
            </a:extLst>
          </p:cNvPr>
          <p:cNvSpPr txBox="1"/>
          <p:nvPr/>
        </p:nvSpPr>
        <p:spPr>
          <a:xfrm>
            <a:off x="10761644" y="4362078"/>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9" name="TextBox 48">
            <a:extLst>
              <a:ext uri="{FF2B5EF4-FFF2-40B4-BE49-F238E27FC236}">
                <a16:creationId xmlns:a16="http://schemas.microsoft.com/office/drawing/2014/main" id="{A0AFCDAC-D6B4-6859-0CB4-9A6EA1B4EDEA}"/>
              </a:ext>
            </a:extLst>
          </p:cNvPr>
          <p:cNvSpPr txBox="1"/>
          <p:nvPr/>
        </p:nvSpPr>
        <p:spPr>
          <a:xfrm>
            <a:off x="1425202" y="6274046"/>
            <a:ext cx="1908838" cy="430887"/>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52" name="TextBox 51">
            <a:extLst>
              <a:ext uri="{FF2B5EF4-FFF2-40B4-BE49-F238E27FC236}">
                <a16:creationId xmlns:a16="http://schemas.microsoft.com/office/drawing/2014/main" id="{28F48971-C00D-2E27-6C3B-8D6C2CA5557C}"/>
              </a:ext>
            </a:extLst>
          </p:cNvPr>
          <p:cNvSpPr txBox="1"/>
          <p:nvPr/>
        </p:nvSpPr>
        <p:spPr>
          <a:xfrm>
            <a:off x="3222702" y="6282845"/>
            <a:ext cx="1735042" cy="430887"/>
          </a:xfrm>
          <a:prstGeom prst="rect">
            <a:avLst/>
          </a:prstGeom>
          <a:noFill/>
        </p:spPr>
        <p:txBody>
          <a:bodyPr wrap="square" rtlCol="0">
            <a:spAutoFit/>
          </a:bodyPr>
          <a:lstStyle/>
          <a:p>
            <a:r>
              <a:rPr lang="en-US" sz="1100" b="1" dirty="0"/>
              <a:t>PLC Contact input [empty]</a:t>
            </a:r>
            <a:endParaRPr lang="en-SG" sz="1100" b="1" dirty="0"/>
          </a:p>
        </p:txBody>
      </p:sp>
      <p:sp>
        <p:nvSpPr>
          <p:cNvPr id="55" name="TextBox 54">
            <a:extLst>
              <a:ext uri="{FF2B5EF4-FFF2-40B4-BE49-F238E27FC236}">
                <a16:creationId xmlns:a16="http://schemas.microsoft.com/office/drawing/2014/main" id="{8E6A0C99-E9F0-5C41-AA83-18D6A82886C0}"/>
              </a:ext>
            </a:extLst>
          </p:cNvPr>
          <p:cNvSpPr txBox="1"/>
          <p:nvPr/>
        </p:nvSpPr>
        <p:spPr>
          <a:xfrm>
            <a:off x="5136039" y="6251514"/>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sp>
        <p:nvSpPr>
          <p:cNvPr id="57" name="TextBox 56">
            <a:extLst>
              <a:ext uri="{FF2B5EF4-FFF2-40B4-BE49-F238E27FC236}">
                <a16:creationId xmlns:a16="http://schemas.microsoft.com/office/drawing/2014/main" id="{F2B08E00-E46C-47D6-2612-DCAE6F1B7D6A}"/>
              </a:ext>
            </a:extLst>
          </p:cNvPr>
          <p:cNvSpPr txBox="1"/>
          <p:nvPr/>
        </p:nvSpPr>
        <p:spPr>
          <a:xfrm>
            <a:off x="6525614" y="6258657"/>
            <a:ext cx="1465693"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tx1">
                    <a:lumMod val="50000"/>
                    <a:lumOff val="50000"/>
                  </a:schemeClr>
                </a:solidFill>
              </a:rPr>
              <a:t>Gray: clear</a:t>
            </a:r>
            <a:r>
              <a:rPr lang="en-US" sz="1100" b="1" dirty="0"/>
              <a:t>]</a:t>
            </a:r>
            <a:endParaRPr lang="en-SG" sz="1100" b="1" dirty="0"/>
          </a:p>
        </p:txBody>
      </p:sp>
      <p:cxnSp>
        <p:nvCxnSpPr>
          <p:cNvPr id="58" name="Straight Arrow Connector 57">
            <a:extLst>
              <a:ext uri="{FF2B5EF4-FFF2-40B4-BE49-F238E27FC236}">
                <a16:creationId xmlns:a16="http://schemas.microsoft.com/office/drawing/2014/main" id="{BC61AC87-B003-88F2-E291-F711A672573A}"/>
              </a:ext>
            </a:extLst>
          </p:cNvPr>
          <p:cNvCxnSpPr>
            <a:cxnSpLocks/>
          </p:cNvCxnSpPr>
          <p:nvPr/>
        </p:nvCxnSpPr>
        <p:spPr>
          <a:xfrm flipH="1" flipV="1">
            <a:off x="8790874"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1" name="TextBox 60">
            <a:extLst>
              <a:ext uri="{FF2B5EF4-FFF2-40B4-BE49-F238E27FC236}">
                <a16:creationId xmlns:a16="http://schemas.microsoft.com/office/drawing/2014/main" id="{5C0945E9-C7FA-D6DB-434B-6BA3170FAEA0}"/>
              </a:ext>
            </a:extLst>
          </p:cNvPr>
          <p:cNvSpPr txBox="1"/>
          <p:nvPr/>
        </p:nvSpPr>
        <p:spPr>
          <a:xfrm>
            <a:off x="10775606" y="547104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11" name="Connector: Elbow 10">
            <a:extLst>
              <a:ext uri="{FF2B5EF4-FFF2-40B4-BE49-F238E27FC236}">
                <a16:creationId xmlns:a16="http://schemas.microsoft.com/office/drawing/2014/main" id="{76CE4372-DC01-32D0-01CD-0778A3F6C234}"/>
              </a:ext>
            </a:extLst>
          </p:cNvPr>
          <p:cNvCxnSpPr>
            <a:cxnSpLocks/>
            <a:stCxn id="10" idx="2"/>
          </p:cNvCxnSpPr>
          <p:nvPr/>
        </p:nvCxnSpPr>
        <p:spPr>
          <a:xfrm rot="5400000">
            <a:off x="10523153" y="1055959"/>
            <a:ext cx="223593" cy="156106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956C986D-A98D-7C07-0A2E-CBE1B1C5F213}"/>
              </a:ext>
            </a:extLst>
          </p:cNvPr>
          <p:cNvCxnSpPr>
            <a:cxnSpLocks/>
            <a:stCxn id="23" idx="2"/>
          </p:cNvCxnSpPr>
          <p:nvPr/>
        </p:nvCxnSpPr>
        <p:spPr>
          <a:xfrm rot="5400000" flipH="1">
            <a:off x="8321197" y="-431199"/>
            <a:ext cx="96980" cy="6126389"/>
          </a:xfrm>
          <a:prstGeom prst="bentConnector4">
            <a:avLst>
              <a:gd name="adj1" fmla="val -235719"/>
              <a:gd name="adj2" fmla="val 10004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1D6D3FCE-9DCD-7D2B-D398-13911B546396}"/>
              </a:ext>
            </a:extLst>
          </p:cNvPr>
          <p:cNvCxnSpPr>
            <a:cxnSpLocks/>
            <a:stCxn id="27" idx="2"/>
          </p:cNvCxnSpPr>
          <p:nvPr/>
        </p:nvCxnSpPr>
        <p:spPr>
          <a:xfrm rot="5400000" flipH="1">
            <a:off x="6689692" y="-1166038"/>
            <a:ext cx="1901445" cy="7660829"/>
          </a:xfrm>
          <a:prstGeom prst="bentConnector4">
            <a:avLst>
              <a:gd name="adj1" fmla="val -2003"/>
              <a:gd name="adj2" fmla="val 9979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69" name="Connector: Elbow 68">
            <a:extLst>
              <a:ext uri="{FF2B5EF4-FFF2-40B4-BE49-F238E27FC236}">
                <a16:creationId xmlns:a16="http://schemas.microsoft.com/office/drawing/2014/main" id="{561A1AD8-06D9-31A5-FF7A-94B7D46979B9}"/>
              </a:ext>
            </a:extLst>
          </p:cNvPr>
          <p:cNvCxnSpPr>
            <a:cxnSpLocks/>
            <a:stCxn id="41" idx="1"/>
          </p:cNvCxnSpPr>
          <p:nvPr/>
        </p:nvCxnSpPr>
        <p:spPr>
          <a:xfrm rot="10800000">
            <a:off x="6868698" y="4780992"/>
            <a:ext cx="3864105" cy="338020"/>
          </a:xfrm>
          <a:prstGeom prst="bentConnector3">
            <a:avLst>
              <a:gd name="adj1" fmla="val 9979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4EFF1649-C2D2-3FFA-53F1-A03E657FD9B6}"/>
              </a:ext>
            </a:extLst>
          </p:cNvPr>
          <p:cNvCxnSpPr>
            <a:cxnSpLocks/>
            <a:stCxn id="61" idx="1"/>
          </p:cNvCxnSpPr>
          <p:nvPr/>
        </p:nvCxnSpPr>
        <p:spPr>
          <a:xfrm rot="10800000">
            <a:off x="10284294" y="5280821"/>
            <a:ext cx="491313" cy="413364"/>
          </a:xfrm>
          <a:prstGeom prst="bentConnector3">
            <a:avLst>
              <a:gd name="adj1" fmla="val 10234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A0408637-022E-D565-8EC9-7E74D9C3A3F1}"/>
              </a:ext>
            </a:extLst>
          </p:cNvPr>
          <p:cNvSpPr txBox="1"/>
          <p:nvPr/>
        </p:nvSpPr>
        <p:spPr>
          <a:xfrm>
            <a:off x="8605432" y="6274046"/>
            <a:ext cx="3360365" cy="261610"/>
          </a:xfrm>
          <a:prstGeom prst="rect">
            <a:avLst/>
          </a:prstGeom>
          <a:noFill/>
        </p:spPr>
        <p:txBody>
          <a:bodyPr wrap="square" rtlCol="0">
            <a:spAutoFit/>
          </a:bodyPr>
          <a:lstStyle/>
          <a:p>
            <a:r>
              <a:rPr lang="en-US" sz="1100" b="1" dirty="0"/>
              <a:t>PLC coil output [Physical World Signal ID]</a:t>
            </a:r>
            <a:endParaRPr lang="en-SG" sz="1100" b="1" dirty="0"/>
          </a:p>
        </p:txBody>
      </p:sp>
      <p:sp>
        <p:nvSpPr>
          <p:cNvPr id="83" name="TextBox 82">
            <a:extLst>
              <a:ext uri="{FF2B5EF4-FFF2-40B4-BE49-F238E27FC236}">
                <a16:creationId xmlns:a16="http://schemas.microsoft.com/office/drawing/2014/main" id="{2C4989D6-15E4-A218-A419-19EE116D7F18}"/>
              </a:ext>
            </a:extLst>
          </p:cNvPr>
          <p:cNvSpPr txBox="1"/>
          <p:nvPr/>
        </p:nvSpPr>
        <p:spPr>
          <a:xfrm>
            <a:off x="7943709" y="6258657"/>
            <a:ext cx="678503" cy="261610"/>
          </a:xfrm>
          <a:prstGeom prst="rect">
            <a:avLst/>
          </a:prstGeom>
          <a:noFill/>
        </p:spPr>
        <p:txBody>
          <a:bodyPr wrap="square" rtlCol="0">
            <a:spAutoFit/>
          </a:bodyPr>
          <a:lstStyle/>
          <a:p>
            <a:r>
              <a:rPr lang="en-US" sz="1100" b="1" dirty="0"/>
              <a:t>Coil ID</a:t>
            </a:r>
          </a:p>
        </p:txBody>
      </p:sp>
      <p:cxnSp>
        <p:nvCxnSpPr>
          <p:cNvPr id="84" name="Straight Arrow Connector 83">
            <a:extLst>
              <a:ext uri="{FF2B5EF4-FFF2-40B4-BE49-F238E27FC236}">
                <a16:creationId xmlns:a16="http://schemas.microsoft.com/office/drawing/2014/main" id="{8DE62D85-E854-C1D9-80D0-972A3890D403}"/>
              </a:ext>
            </a:extLst>
          </p:cNvPr>
          <p:cNvCxnSpPr>
            <a:cxnSpLocks/>
          </p:cNvCxnSpPr>
          <p:nvPr/>
        </p:nvCxnSpPr>
        <p:spPr>
          <a:xfrm flipH="1" flipV="1">
            <a:off x="8100839"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92" name="Connector: Elbow 91">
            <a:extLst>
              <a:ext uri="{FF2B5EF4-FFF2-40B4-BE49-F238E27FC236}">
                <a16:creationId xmlns:a16="http://schemas.microsoft.com/office/drawing/2014/main" id="{5C95DC7E-755B-3920-3C9B-1623CAB3A1C6}"/>
              </a:ext>
            </a:extLst>
          </p:cNvPr>
          <p:cNvCxnSpPr>
            <a:cxnSpLocks/>
          </p:cNvCxnSpPr>
          <p:nvPr/>
        </p:nvCxnSpPr>
        <p:spPr>
          <a:xfrm rot="16200000" flipV="1">
            <a:off x="6202970" y="5528840"/>
            <a:ext cx="847402" cy="612232"/>
          </a:xfrm>
          <a:prstGeom prst="bentConnector3">
            <a:avLst>
              <a:gd name="adj1" fmla="val 98333"/>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28379D59-ECF8-34A6-2190-D62D354614D4}"/>
              </a:ext>
            </a:extLst>
          </p:cNvPr>
          <p:cNvCxnSpPr>
            <a:cxnSpLocks/>
            <a:stCxn id="55" idx="1"/>
          </p:cNvCxnSpPr>
          <p:nvPr/>
        </p:nvCxnSpPr>
        <p:spPr>
          <a:xfrm rot="10800000">
            <a:off x="4600127" y="4577522"/>
            <a:ext cx="535913" cy="188943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2" name="Connector: Elbow 101">
            <a:extLst>
              <a:ext uri="{FF2B5EF4-FFF2-40B4-BE49-F238E27FC236}">
                <a16:creationId xmlns:a16="http://schemas.microsoft.com/office/drawing/2014/main" id="{1F5D3039-67CD-74DD-ADD9-478CDCF3DD71}"/>
              </a:ext>
            </a:extLst>
          </p:cNvPr>
          <p:cNvCxnSpPr>
            <a:cxnSpLocks/>
            <a:stCxn id="52" idx="0"/>
          </p:cNvCxnSpPr>
          <p:nvPr/>
        </p:nvCxnSpPr>
        <p:spPr>
          <a:xfrm rot="16200000" flipV="1">
            <a:off x="3195300" y="5387921"/>
            <a:ext cx="439091" cy="135075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00EA64DE-E4B1-A9E6-A58D-1AFFC532CE08}"/>
              </a:ext>
            </a:extLst>
          </p:cNvPr>
          <p:cNvCxnSpPr>
            <a:cxnSpLocks/>
            <a:stCxn id="49" idx="0"/>
          </p:cNvCxnSpPr>
          <p:nvPr/>
        </p:nvCxnSpPr>
        <p:spPr>
          <a:xfrm rot="16200000" flipV="1">
            <a:off x="1532546" y="5426971"/>
            <a:ext cx="430293" cy="12638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10F2A7DB-A160-AE51-D11A-3DC917E68BBA}"/>
              </a:ext>
            </a:extLst>
          </p:cNvPr>
          <p:cNvSpPr txBox="1"/>
          <p:nvPr/>
        </p:nvSpPr>
        <p:spPr>
          <a:xfrm>
            <a:off x="10799033" y="373433"/>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111" name="Connector: Elbow 110">
            <a:extLst>
              <a:ext uri="{FF2B5EF4-FFF2-40B4-BE49-F238E27FC236}">
                <a16:creationId xmlns:a16="http://schemas.microsoft.com/office/drawing/2014/main" id="{36F0C9C6-0A0B-6D51-8DE4-7714335DBA3E}"/>
              </a:ext>
            </a:extLst>
          </p:cNvPr>
          <p:cNvCxnSpPr>
            <a:cxnSpLocks/>
            <a:stCxn id="110" idx="2"/>
          </p:cNvCxnSpPr>
          <p:nvPr/>
        </p:nvCxnSpPr>
        <p:spPr>
          <a:xfrm rot="5400000">
            <a:off x="10702383" y="408269"/>
            <a:ext cx="334448" cy="112655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019510B1-92EF-1ADA-04DE-9793D0676676}"/>
              </a:ext>
            </a:extLst>
          </p:cNvPr>
          <p:cNvSpPr txBox="1"/>
          <p:nvPr/>
        </p:nvSpPr>
        <p:spPr>
          <a:xfrm>
            <a:off x="562701" y="6404851"/>
            <a:ext cx="927343" cy="261610"/>
          </a:xfrm>
          <a:prstGeom prst="rect">
            <a:avLst/>
          </a:prstGeom>
          <a:noFill/>
        </p:spPr>
        <p:txBody>
          <a:bodyPr wrap="square" rtlCol="0">
            <a:spAutoFit/>
          </a:bodyPr>
          <a:lstStyle/>
          <a:p>
            <a:r>
              <a:rPr lang="en-US" sz="1100" b="1" dirty="0"/>
              <a:t>Mode state</a:t>
            </a:r>
          </a:p>
        </p:txBody>
      </p:sp>
      <p:cxnSp>
        <p:nvCxnSpPr>
          <p:cNvPr id="116" name="Straight Arrow Connector 115">
            <a:extLst>
              <a:ext uri="{FF2B5EF4-FFF2-40B4-BE49-F238E27FC236}">
                <a16:creationId xmlns:a16="http://schemas.microsoft.com/office/drawing/2014/main" id="{263FBC5A-64EA-1D52-10E1-7E03BBF7648D}"/>
              </a:ext>
            </a:extLst>
          </p:cNvPr>
          <p:cNvCxnSpPr>
            <a:cxnSpLocks/>
          </p:cNvCxnSpPr>
          <p:nvPr/>
        </p:nvCxnSpPr>
        <p:spPr>
          <a:xfrm flipV="1">
            <a:off x="854521" y="625151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6431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97F894-9164-8A14-B90C-7A6A37E181CE}"/>
              </a:ext>
            </a:extLst>
          </p:cNvPr>
          <p:cNvPicPr>
            <a:picLocks noChangeAspect="1"/>
          </p:cNvPicPr>
          <p:nvPr/>
        </p:nvPicPr>
        <p:blipFill>
          <a:blip r:embed="rId2"/>
          <a:stretch>
            <a:fillRect/>
          </a:stretch>
        </p:blipFill>
        <p:spPr>
          <a:xfrm>
            <a:off x="920202" y="568892"/>
            <a:ext cx="9986612" cy="5720215"/>
          </a:xfrm>
          <a:prstGeom prst="rect">
            <a:avLst/>
          </a:prstGeom>
        </p:spPr>
      </p:pic>
      <p:cxnSp>
        <p:nvCxnSpPr>
          <p:cNvPr id="6" name="Straight Arrow Connector 5">
            <a:extLst>
              <a:ext uri="{FF2B5EF4-FFF2-40B4-BE49-F238E27FC236}">
                <a16:creationId xmlns:a16="http://schemas.microsoft.com/office/drawing/2014/main" id="{DBDBA6CE-059D-4C6C-F369-74925E804C8F}"/>
              </a:ext>
            </a:extLst>
          </p:cNvPr>
          <p:cNvCxnSpPr>
            <a:cxnSpLocks/>
          </p:cNvCxnSpPr>
          <p:nvPr/>
        </p:nvCxnSpPr>
        <p:spPr>
          <a:xfrm>
            <a:off x="1709975" y="509839"/>
            <a:ext cx="0" cy="997017"/>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AA81E23D-4566-812D-74B6-CCB4FB6796ED}"/>
              </a:ext>
            </a:extLst>
          </p:cNvPr>
          <p:cNvSpPr txBox="1"/>
          <p:nvPr/>
        </p:nvSpPr>
        <p:spPr>
          <a:xfrm>
            <a:off x="944112" y="133816"/>
            <a:ext cx="2259408" cy="430887"/>
          </a:xfrm>
          <a:prstGeom prst="rect">
            <a:avLst/>
          </a:prstGeom>
          <a:noFill/>
        </p:spPr>
        <p:txBody>
          <a:bodyPr wrap="square" rtlCol="0">
            <a:spAutoFit/>
          </a:bodyPr>
          <a:lstStyle/>
          <a:p>
            <a:r>
              <a:rPr lang="en-US" sz="1100" b="1" dirty="0"/>
              <a:t>Station block entrance sensor</a:t>
            </a:r>
          </a:p>
          <a:p>
            <a:r>
              <a:rPr lang="en-US" sz="1100" b="1" dirty="0"/>
              <a:t>[</a:t>
            </a:r>
            <a:r>
              <a:rPr lang="en-US" sz="1100" b="1" dirty="0">
                <a:solidFill>
                  <a:schemeClr val="tx1">
                    <a:lumMod val="50000"/>
                    <a:lumOff val="50000"/>
                  </a:schemeClr>
                </a:solidFill>
              </a:rPr>
              <a:t>Gray: not triggered</a:t>
            </a:r>
            <a:r>
              <a:rPr lang="en-US" sz="1100" b="1" dirty="0"/>
              <a:t>] </a:t>
            </a:r>
            <a:endParaRPr lang="en-SG" sz="1100" b="1" dirty="0"/>
          </a:p>
        </p:txBody>
      </p:sp>
      <p:sp>
        <p:nvSpPr>
          <p:cNvPr id="52" name="TextBox 51">
            <a:extLst>
              <a:ext uri="{FF2B5EF4-FFF2-40B4-BE49-F238E27FC236}">
                <a16:creationId xmlns:a16="http://schemas.microsoft.com/office/drawing/2014/main" id="{F55B3258-09BE-5EB5-9AE3-C4FE95B52908}"/>
              </a:ext>
            </a:extLst>
          </p:cNvPr>
          <p:cNvSpPr txBox="1"/>
          <p:nvPr/>
        </p:nvSpPr>
        <p:spPr>
          <a:xfrm>
            <a:off x="4571986" y="6329774"/>
            <a:ext cx="2340877" cy="430887"/>
          </a:xfrm>
          <a:prstGeom prst="rect">
            <a:avLst/>
          </a:prstGeom>
          <a:noFill/>
        </p:spPr>
        <p:txBody>
          <a:bodyPr wrap="square" rtlCol="0">
            <a:spAutoFit/>
          </a:bodyPr>
          <a:lstStyle/>
          <a:p>
            <a:r>
              <a:rPr lang="en-US" sz="1100" b="1" dirty="0"/>
              <a:t>Block override control check box [disabled ]</a:t>
            </a:r>
            <a:endParaRPr lang="en-SG" sz="1100" b="1" dirty="0"/>
          </a:p>
        </p:txBody>
      </p:sp>
      <p:sp>
        <p:nvSpPr>
          <p:cNvPr id="3" name="TextBox 2">
            <a:extLst>
              <a:ext uri="{FF2B5EF4-FFF2-40B4-BE49-F238E27FC236}">
                <a16:creationId xmlns:a16="http://schemas.microsoft.com/office/drawing/2014/main" id="{32FE0320-BE6D-92EC-2FC0-420131FD8EF2}"/>
              </a:ext>
            </a:extLst>
          </p:cNvPr>
          <p:cNvSpPr txBox="1"/>
          <p:nvPr/>
        </p:nvSpPr>
        <p:spPr>
          <a:xfrm>
            <a:off x="4783804" y="70196"/>
            <a:ext cx="2259408" cy="430887"/>
          </a:xfrm>
          <a:prstGeom prst="rect">
            <a:avLst/>
          </a:prstGeom>
          <a:noFill/>
        </p:spPr>
        <p:txBody>
          <a:bodyPr wrap="square" rtlCol="0">
            <a:spAutoFit/>
          </a:bodyPr>
          <a:lstStyle/>
          <a:p>
            <a:r>
              <a:rPr lang="en-US" sz="1100" b="1" dirty="0"/>
              <a:t>Station block entrance signal </a:t>
            </a:r>
          </a:p>
          <a:p>
            <a:r>
              <a:rPr lang="en-US" sz="1100" b="1" dirty="0"/>
              <a:t>[</a:t>
            </a:r>
            <a:r>
              <a:rPr lang="en-US" sz="1100" b="1" dirty="0">
                <a:solidFill>
                  <a:schemeClr val="accent6">
                    <a:lumMod val="75000"/>
                  </a:schemeClr>
                </a:solidFill>
              </a:rPr>
              <a:t>Green: allow dock</a:t>
            </a:r>
            <a:r>
              <a:rPr lang="en-US" sz="1100" b="1" dirty="0"/>
              <a:t>] </a:t>
            </a:r>
            <a:endParaRPr lang="en-SG" sz="1100" b="1" dirty="0"/>
          </a:p>
        </p:txBody>
      </p:sp>
      <p:cxnSp>
        <p:nvCxnSpPr>
          <p:cNvPr id="8" name="Straight Arrow Connector 7">
            <a:extLst>
              <a:ext uri="{FF2B5EF4-FFF2-40B4-BE49-F238E27FC236}">
                <a16:creationId xmlns:a16="http://schemas.microsoft.com/office/drawing/2014/main" id="{6393672D-D181-B12B-DA4B-1758F9503F57}"/>
              </a:ext>
            </a:extLst>
          </p:cNvPr>
          <p:cNvCxnSpPr>
            <a:cxnSpLocks/>
          </p:cNvCxnSpPr>
          <p:nvPr/>
        </p:nvCxnSpPr>
        <p:spPr>
          <a:xfrm>
            <a:off x="3594142" y="49700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30F49E03-E4AA-D2F8-0B5A-0D3C5EE8523F}"/>
              </a:ext>
            </a:extLst>
          </p:cNvPr>
          <p:cNvSpPr txBox="1"/>
          <p:nvPr/>
        </p:nvSpPr>
        <p:spPr>
          <a:xfrm>
            <a:off x="8113655" y="91828"/>
            <a:ext cx="1375652" cy="430887"/>
          </a:xfrm>
          <a:prstGeom prst="rect">
            <a:avLst/>
          </a:prstGeom>
          <a:noFill/>
        </p:spPr>
        <p:txBody>
          <a:bodyPr wrap="square" rtlCol="0">
            <a:spAutoFit/>
          </a:bodyPr>
          <a:lstStyle/>
          <a:p>
            <a:r>
              <a:rPr lang="en-US" sz="1100" b="1" dirty="0"/>
              <a:t>Block release sensor </a:t>
            </a:r>
          </a:p>
        </p:txBody>
      </p:sp>
      <p:cxnSp>
        <p:nvCxnSpPr>
          <p:cNvPr id="13" name="Straight Arrow Connector 12">
            <a:extLst>
              <a:ext uri="{FF2B5EF4-FFF2-40B4-BE49-F238E27FC236}">
                <a16:creationId xmlns:a16="http://schemas.microsoft.com/office/drawing/2014/main" id="{8CCF0199-04DD-C1ED-90DD-7C69259411EA}"/>
              </a:ext>
            </a:extLst>
          </p:cNvPr>
          <p:cNvCxnSpPr>
            <a:cxnSpLocks/>
          </p:cNvCxnSpPr>
          <p:nvPr/>
        </p:nvCxnSpPr>
        <p:spPr>
          <a:xfrm>
            <a:off x="8394656" y="497005"/>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2B693CBB-8930-7868-C77A-177B96E5AE6C}"/>
              </a:ext>
            </a:extLst>
          </p:cNvPr>
          <p:cNvCxnSpPr>
            <a:cxnSpLocks/>
          </p:cNvCxnSpPr>
          <p:nvPr/>
        </p:nvCxnSpPr>
        <p:spPr>
          <a:xfrm>
            <a:off x="5282648" y="462526"/>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628C51BB-866F-2F51-13D0-172283E47D72}"/>
              </a:ext>
            </a:extLst>
          </p:cNvPr>
          <p:cNvSpPr txBox="1"/>
          <p:nvPr/>
        </p:nvSpPr>
        <p:spPr>
          <a:xfrm>
            <a:off x="3281557" y="153655"/>
            <a:ext cx="1540426" cy="430887"/>
          </a:xfrm>
          <a:prstGeom prst="rect">
            <a:avLst/>
          </a:prstGeom>
          <a:noFill/>
        </p:spPr>
        <p:txBody>
          <a:bodyPr wrap="square" rtlCol="0">
            <a:spAutoFit/>
          </a:bodyPr>
          <a:lstStyle/>
          <a:p>
            <a:r>
              <a:rPr lang="en-US" sz="1100" b="1" dirty="0"/>
              <a:t>Block freeze </a:t>
            </a:r>
          </a:p>
          <a:p>
            <a:r>
              <a:rPr lang="en-US" sz="1100" b="1" dirty="0"/>
              <a:t>sensor </a:t>
            </a:r>
          </a:p>
        </p:txBody>
      </p:sp>
      <p:cxnSp>
        <p:nvCxnSpPr>
          <p:cNvPr id="34" name="Straight Arrow Connector 33">
            <a:extLst>
              <a:ext uri="{FF2B5EF4-FFF2-40B4-BE49-F238E27FC236}">
                <a16:creationId xmlns:a16="http://schemas.microsoft.com/office/drawing/2014/main" id="{3808F8DB-DA65-CD7A-B94A-40DA0A871A6E}"/>
              </a:ext>
            </a:extLst>
          </p:cNvPr>
          <p:cNvCxnSpPr>
            <a:cxnSpLocks/>
          </p:cNvCxnSpPr>
          <p:nvPr/>
        </p:nvCxnSpPr>
        <p:spPr>
          <a:xfrm>
            <a:off x="7329050" y="44178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BEBAA8-1FC4-A0D0-34E0-1EBBCED03B3C}"/>
              </a:ext>
            </a:extLst>
          </p:cNvPr>
          <p:cNvSpPr txBox="1"/>
          <p:nvPr/>
        </p:nvSpPr>
        <p:spPr>
          <a:xfrm>
            <a:off x="7016465" y="98435"/>
            <a:ext cx="1092348" cy="430887"/>
          </a:xfrm>
          <a:prstGeom prst="rect">
            <a:avLst/>
          </a:prstGeom>
          <a:noFill/>
        </p:spPr>
        <p:txBody>
          <a:bodyPr wrap="square" rtlCol="0">
            <a:spAutoFit/>
          </a:bodyPr>
          <a:lstStyle/>
          <a:p>
            <a:r>
              <a:rPr lang="en-US" sz="1100" b="1" dirty="0"/>
              <a:t>Block control</a:t>
            </a:r>
          </a:p>
          <a:p>
            <a:r>
              <a:rPr lang="en-US" sz="1100" b="1" dirty="0"/>
              <a:t>signal </a:t>
            </a:r>
          </a:p>
        </p:txBody>
      </p:sp>
      <p:sp>
        <p:nvSpPr>
          <p:cNvPr id="36" name="TextBox 35">
            <a:extLst>
              <a:ext uri="{FF2B5EF4-FFF2-40B4-BE49-F238E27FC236}">
                <a16:creationId xmlns:a16="http://schemas.microsoft.com/office/drawing/2014/main" id="{BF437870-DF19-85CD-0CED-233C439F093A}"/>
              </a:ext>
            </a:extLst>
          </p:cNvPr>
          <p:cNvSpPr txBox="1"/>
          <p:nvPr/>
        </p:nvSpPr>
        <p:spPr>
          <a:xfrm>
            <a:off x="9431784" y="113496"/>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8" name="Straight Arrow Connector 37">
            <a:extLst>
              <a:ext uri="{FF2B5EF4-FFF2-40B4-BE49-F238E27FC236}">
                <a16:creationId xmlns:a16="http://schemas.microsoft.com/office/drawing/2014/main" id="{5A394F31-9355-9327-296A-6629014D726B}"/>
              </a:ext>
            </a:extLst>
          </p:cNvPr>
          <p:cNvCxnSpPr>
            <a:cxnSpLocks/>
          </p:cNvCxnSpPr>
          <p:nvPr/>
        </p:nvCxnSpPr>
        <p:spPr>
          <a:xfrm>
            <a:off x="9732335" y="466935"/>
            <a:ext cx="7005" cy="57589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8742FA44-0DD5-33A0-9B6D-CDDCFF3E3E99}"/>
              </a:ext>
            </a:extLst>
          </p:cNvPr>
          <p:cNvCxnSpPr>
            <a:cxnSpLocks/>
          </p:cNvCxnSpPr>
          <p:nvPr/>
        </p:nvCxnSpPr>
        <p:spPr>
          <a:xfrm flipH="1">
            <a:off x="9957443" y="4024062"/>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BACF8D19-0B3F-2340-9729-66193A0C4FDD}"/>
              </a:ext>
            </a:extLst>
          </p:cNvPr>
          <p:cNvSpPr txBox="1"/>
          <p:nvPr/>
        </p:nvSpPr>
        <p:spPr>
          <a:xfrm>
            <a:off x="10273918" y="3871531"/>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43" name="Straight Arrow Connector 42">
            <a:extLst>
              <a:ext uri="{FF2B5EF4-FFF2-40B4-BE49-F238E27FC236}">
                <a16:creationId xmlns:a16="http://schemas.microsoft.com/office/drawing/2014/main" id="{7A0C101A-D7AF-587D-5C52-236163C6391E}"/>
              </a:ext>
            </a:extLst>
          </p:cNvPr>
          <p:cNvCxnSpPr>
            <a:cxnSpLocks/>
          </p:cNvCxnSpPr>
          <p:nvPr/>
        </p:nvCxnSpPr>
        <p:spPr>
          <a:xfrm flipH="1">
            <a:off x="9728547" y="4439300"/>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1D57B0E0-3053-06DB-F64B-3768DAB135D6}"/>
              </a:ext>
            </a:extLst>
          </p:cNvPr>
          <p:cNvSpPr txBox="1"/>
          <p:nvPr/>
        </p:nvSpPr>
        <p:spPr>
          <a:xfrm>
            <a:off x="10341864" y="4243744"/>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6" name="TextBox 45">
            <a:extLst>
              <a:ext uri="{FF2B5EF4-FFF2-40B4-BE49-F238E27FC236}">
                <a16:creationId xmlns:a16="http://schemas.microsoft.com/office/drawing/2014/main" id="{58E998CC-B672-72DB-868A-2E1977EE0A71}"/>
              </a:ext>
            </a:extLst>
          </p:cNvPr>
          <p:cNvSpPr txBox="1"/>
          <p:nvPr/>
        </p:nvSpPr>
        <p:spPr>
          <a:xfrm>
            <a:off x="10329953" y="539103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sp>
        <p:nvSpPr>
          <p:cNvPr id="48" name="TextBox 47">
            <a:extLst>
              <a:ext uri="{FF2B5EF4-FFF2-40B4-BE49-F238E27FC236}">
                <a16:creationId xmlns:a16="http://schemas.microsoft.com/office/drawing/2014/main" id="{BF8115B7-43C8-C9DA-9423-4372E5C9D574}"/>
              </a:ext>
            </a:extLst>
          </p:cNvPr>
          <p:cNvSpPr txBox="1"/>
          <p:nvPr/>
        </p:nvSpPr>
        <p:spPr>
          <a:xfrm>
            <a:off x="10306453" y="4749957"/>
            <a:ext cx="183396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cxnSp>
        <p:nvCxnSpPr>
          <p:cNvPr id="58" name="Straight Arrow Connector 57">
            <a:extLst>
              <a:ext uri="{FF2B5EF4-FFF2-40B4-BE49-F238E27FC236}">
                <a16:creationId xmlns:a16="http://schemas.microsoft.com/office/drawing/2014/main" id="{76D390E2-FC2F-480F-21E8-4CA90EE6AD81}"/>
              </a:ext>
            </a:extLst>
          </p:cNvPr>
          <p:cNvCxnSpPr>
            <a:cxnSpLocks/>
          </p:cNvCxnSpPr>
          <p:nvPr/>
        </p:nvCxnSpPr>
        <p:spPr>
          <a:xfrm flipH="1">
            <a:off x="9957443" y="5050039"/>
            <a:ext cx="349010"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1" name="Connector: Elbow 60">
            <a:extLst>
              <a:ext uri="{FF2B5EF4-FFF2-40B4-BE49-F238E27FC236}">
                <a16:creationId xmlns:a16="http://schemas.microsoft.com/office/drawing/2014/main" id="{C9E6DBD2-DFEA-EC4E-0554-4AB971198A3B}"/>
              </a:ext>
            </a:extLst>
          </p:cNvPr>
          <p:cNvCxnSpPr>
            <a:cxnSpLocks/>
          </p:cNvCxnSpPr>
          <p:nvPr/>
        </p:nvCxnSpPr>
        <p:spPr>
          <a:xfrm rot="10800000">
            <a:off x="9825450" y="5307081"/>
            <a:ext cx="448468" cy="343122"/>
          </a:xfrm>
          <a:prstGeom prst="bentConnector3">
            <a:avLst>
              <a:gd name="adj1" fmla="val 9893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49521D6-D71A-B8E3-54F6-7E5653D2153D}"/>
              </a:ext>
            </a:extLst>
          </p:cNvPr>
          <p:cNvSpPr txBox="1"/>
          <p:nvPr/>
        </p:nvSpPr>
        <p:spPr>
          <a:xfrm>
            <a:off x="8462550" y="6317381"/>
            <a:ext cx="3729450" cy="261610"/>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63" name="TextBox 62">
            <a:extLst>
              <a:ext uri="{FF2B5EF4-FFF2-40B4-BE49-F238E27FC236}">
                <a16:creationId xmlns:a16="http://schemas.microsoft.com/office/drawing/2014/main" id="{8EFFCFD0-5D38-EF4D-849E-13B4C7546AAC}"/>
              </a:ext>
            </a:extLst>
          </p:cNvPr>
          <p:cNvSpPr txBox="1"/>
          <p:nvPr/>
        </p:nvSpPr>
        <p:spPr>
          <a:xfrm>
            <a:off x="10354811" y="5847994"/>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66" name="Straight Arrow Connector 65">
            <a:extLst>
              <a:ext uri="{FF2B5EF4-FFF2-40B4-BE49-F238E27FC236}">
                <a16:creationId xmlns:a16="http://schemas.microsoft.com/office/drawing/2014/main" id="{17C49F64-1C1B-9094-D9E0-499026773C58}"/>
              </a:ext>
            </a:extLst>
          </p:cNvPr>
          <p:cNvCxnSpPr>
            <a:cxnSpLocks/>
          </p:cNvCxnSpPr>
          <p:nvPr/>
        </p:nvCxnSpPr>
        <p:spPr>
          <a:xfrm flipH="1">
            <a:off x="8746617" y="6000033"/>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BDDB579C-C109-AAA2-7098-681F7DF89F17}"/>
              </a:ext>
            </a:extLst>
          </p:cNvPr>
          <p:cNvCxnSpPr>
            <a:cxnSpLocks/>
          </p:cNvCxnSpPr>
          <p:nvPr/>
        </p:nvCxnSpPr>
        <p:spPr>
          <a:xfrm flipV="1">
            <a:off x="8582191" y="5837313"/>
            <a:ext cx="0" cy="49051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3" name="TextBox 72">
            <a:extLst>
              <a:ext uri="{FF2B5EF4-FFF2-40B4-BE49-F238E27FC236}">
                <a16:creationId xmlns:a16="http://schemas.microsoft.com/office/drawing/2014/main" id="{B1A8659A-2284-1BBC-109E-EC6959F9CB3F}"/>
              </a:ext>
            </a:extLst>
          </p:cNvPr>
          <p:cNvSpPr txBox="1"/>
          <p:nvPr/>
        </p:nvSpPr>
        <p:spPr>
          <a:xfrm>
            <a:off x="1028901" y="6316554"/>
            <a:ext cx="927343" cy="261610"/>
          </a:xfrm>
          <a:prstGeom prst="rect">
            <a:avLst/>
          </a:prstGeom>
          <a:noFill/>
        </p:spPr>
        <p:txBody>
          <a:bodyPr wrap="square" rtlCol="0">
            <a:spAutoFit/>
          </a:bodyPr>
          <a:lstStyle/>
          <a:p>
            <a:r>
              <a:rPr lang="en-US" sz="1100" b="1" dirty="0"/>
              <a:t>Mode state</a:t>
            </a:r>
          </a:p>
        </p:txBody>
      </p:sp>
      <p:cxnSp>
        <p:nvCxnSpPr>
          <p:cNvPr id="74" name="Straight Arrow Connector 73">
            <a:extLst>
              <a:ext uri="{FF2B5EF4-FFF2-40B4-BE49-F238E27FC236}">
                <a16:creationId xmlns:a16="http://schemas.microsoft.com/office/drawing/2014/main" id="{6585C4F4-8880-3CB2-4034-2041239C0F9B}"/>
              </a:ext>
            </a:extLst>
          </p:cNvPr>
          <p:cNvCxnSpPr>
            <a:cxnSpLocks/>
          </p:cNvCxnSpPr>
          <p:nvPr/>
        </p:nvCxnSpPr>
        <p:spPr>
          <a:xfrm flipV="1">
            <a:off x="1074452" y="6263977"/>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5" name="TextBox 74">
            <a:extLst>
              <a:ext uri="{FF2B5EF4-FFF2-40B4-BE49-F238E27FC236}">
                <a16:creationId xmlns:a16="http://schemas.microsoft.com/office/drawing/2014/main" id="{A23B8392-4AA0-4B14-7A64-018FC58671C9}"/>
              </a:ext>
            </a:extLst>
          </p:cNvPr>
          <p:cNvSpPr txBox="1"/>
          <p:nvPr/>
        </p:nvSpPr>
        <p:spPr>
          <a:xfrm>
            <a:off x="7026300" y="6313616"/>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cxnSp>
        <p:nvCxnSpPr>
          <p:cNvPr id="76" name="Straight Arrow Connector 75">
            <a:extLst>
              <a:ext uri="{FF2B5EF4-FFF2-40B4-BE49-F238E27FC236}">
                <a16:creationId xmlns:a16="http://schemas.microsoft.com/office/drawing/2014/main" id="{3F60C58F-3302-3583-6E1D-1DD9CB9F8F14}"/>
              </a:ext>
            </a:extLst>
          </p:cNvPr>
          <p:cNvCxnSpPr>
            <a:cxnSpLocks/>
          </p:cNvCxnSpPr>
          <p:nvPr/>
        </p:nvCxnSpPr>
        <p:spPr>
          <a:xfrm flipV="1">
            <a:off x="7329050" y="6114312"/>
            <a:ext cx="0" cy="17479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44F93570-DCE3-A7E8-0BB2-DAB647FED11B}"/>
              </a:ext>
            </a:extLst>
          </p:cNvPr>
          <p:cNvCxnSpPr>
            <a:cxnSpLocks/>
          </p:cNvCxnSpPr>
          <p:nvPr/>
        </p:nvCxnSpPr>
        <p:spPr>
          <a:xfrm flipV="1">
            <a:off x="4957706" y="5478642"/>
            <a:ext cx="0" cy="881904"/>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1" name="TextBox 80">
            <a:extLst>
              <a:ext uri="{FF2B5EF4-FFF2-40B4-BE49-F238E27FC236}">
                <a16:creationId xmlns:a16="http://schemas.microsoft.com/office/drawing/2014/main" id="{10F58B76-6B88-DD13-E870-2ECB581FCF00}"/>
              </a:ext>
            </a:extLst>
          </p:cNvPr>
          <p:cNvSpPr txBox="1"/>
          <p:nvPr/>
        </p:nvSpPr>
        <p:spPr>
          <a:xfrm>
            <a:off x="2231109" y="6289107"/>
            <a:ext cx="2340877" cy="430887"/>
          </a:xfrm>
          <a:prstGeom prst="rect">
            <a:avLst/>
          </a:prstGeom>
          <a:noFill/>
        </p:spPr>
        <p:txBody>
          <a:bodyPr wrap="square" rtlCol="0">
            <a:spAutoFit/>
          </a:bodyPr>
          <a:lstStyle/>
          <a:p>
            <a:r>
              <a:rPr lang="en-US" sz="1100" b="1" dirty="0"/>
              <a:t>Block override control check box [enabled ]</a:t>
            </a:r>
            <a:endParaRPr lang="en-SG" sz="1100" b="1" dirty="0"/>
          </a:p>
        </p:txBody>
      </p:sp>
      <p:cxnSp>
        <p:nvCxnSpPr>
          <p:cNvPr id="82" name="Straight Arrow Connector 81">
            <a:extLst>
              <a:ext uri="{FF2B5EF4-FFF2-40B4-BE49-F238E27FC236}">
                <a16:creationId xmlns:a16="http://schemas.microsoft.com/office/drawing/2014/main" id="{4AC9C2A8-06D7-F838-C9E6-0D0EBBEA5797}"/>
              </a:ext>
            </a:extLst>
          </p:cNvPr>
          <p:cNvCxnSpPr>
            <a:cxnSpLocks/>
          </p:cNvCxnSpPr>
          <p:nvPr/>
        </p:nvCxnSpPr>
        <p:spPr>
          <a:xfrm flipV="1">
            <a:off x="3281557" y="5733703"/>
            <a:ext cx="0" cy="545178"/>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7202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2338347C-42DD-B3C1-CD6F-BEF65ADB4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59" y="684429"/>
            <a:ext cx="10204384" cy="5489141"/>
          </a:xfrm>
          <a:prstGeom prst="rect">
            <a:avLst/>
          </a:prstGeom>
        </p:spPr>
      </p:pic>
      <p:cxnSp>
        <p:nvCxnSpPr>
          <p:cNvPr id="6" name="Straight Arrow Connector 5">
            <a:extLst>
              <a:ext uri="{FF2B5EF4-FFF2-40B4-BE49-F238E27FC236}">
                <a16:creationId xmlns:a16="http://schemas.microsoft.com/office/drawing/2014/main" id="{0807B5F2-328B-CDD7-C98A-69D562FCE699}"/>
              </a:ext>
            </a:extLst>
          </p:cNvPr>
          <p:cNvCxnSpPr>
            <a:cxnSpLocks/>
          </p:cNvCxnSpPr>
          <p:nvPr/>
        </p:nvCxnSpPr>
        <p:spPr>
          <a:xfrm>
            <a:off x="791690" y="612648"/>
            <a:ext cx="0" cy="56692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49BC4760-27DD-F627-2FEE-4C12D73667E2}"/>
              </a:ext>
            </a:extLst>
          </p:cNvPr>
          <p:cNvSpPr txBox="1"/>
          <p:nvPr/>
        </p:nvSpPr>
        <p:spPr>
          <a:xfrm>
            <a:off x="479659" y="351038"/>
            <a:ext cx="672485" cy="261610"/>
          </a:xfrm>
          <a:prstGeom prst="rect">
            <a:avLst/>
          </a:prstGeom>
          <a:noFill/>
        </p:spPr>
        <p:txBody>
          <a:bodyPr wrap="square" rtlCol="0">
            <a:spAutoFit/>
          </a:bodyPr>
          <a:lstStyle/>
          <a:p>
            <a:r>
              <a:rPr lang="en-SG" sz="1100" b="1" dirty="0"/>
              <a:t>Train ID</a:t>
            </a:r>
          </a:p>
        </p:txBody>
      </p:sp>
      <p:cxnSp>
        <p:nvCxnSpPr>
          <p:cNvPr id="11" name="Straight Arrow Connector 10">
            <a:extLst>
              <a:ext uri="{FF2B5EF4-FFF2-40B4-BE49-F238E27FC236}">
                <a16:creationId xmlns:a16="http://schemas.microsoft.com/office/drawing/2014/main" id="{02A58EDE-68D9-826B-1FE4-E33102B7E067}"/>
              </a:ext>
            </a:extLst>
          </p:cNvPr>
          <p:cNvCxnSpPr>
            <a:cxnSpLocks/>
          </p:cNvCxnSpPr>
          <p:nvPr/>
        </p:nvCxnSpPr>
        <p:spPr>
          <a:xfrm>
            <a:off x="5269202" y="580797"/>
            <a:ext cx="0" cy="72374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2D4DFB98-F29C-A95C-EA9E-0192DF629C58}"/>
              </a:ext>
            </a:extLst>
          </p:cNvPr>
          <p:cNvSpPr txBox="1"/>
          <p:nvPr/>
        </p:nvSpPr>
        <p:spPr>
          <a:xfrm>
            <a:off x="4791458" y="181760"/>
            <a:ext cx="1580785" cy="430887"/>
          </a:xfrm>
          <a:prstGeom prst="rect">
            <a:avLst/>
          </a:prstGeom>
          <a:noFill/>
        </p:spPr>
        <p:txBody>
          <a:bodyPr wrap="square" rtlCol="0">
            <a:spAutoFit/>
          </a:bodyPr>
          <a:lstStyle/>
          <a:p>
            <a:r>
              <a:rPr lang="en-SG" sz="1100" b="1" dirty="0"/>
              <a:t>Trains 3</a:t>
            </a:r>
            <a:r>
              <a:rPr lang="en-SG" sz="1100" b="1" baseline="30000" dirty="0"/>
              <a:t>rd</a:t>
            </a:r>
            <a:r>
              <a:rPr lang="en-SG" sz="1100" b="1" dirty="0"/>
              <a:t> track Power </a:t>
            </a:r>
            <a:r>
              <a:rPr lang="en-US" sz="1100" b="1" dirty="0"/>
              <a:t>[</a:t>
            </a:r>
            <a:r>
              <a:rPr lang="en-US" sz="1100" b="1" dirty="0">
                <a:solidFill>
                  <a:srgbClr val="FF0000"/>
                </a:solidFill>
              </a:rPr>
              <a:t>Red: supply off</a:t>
            </a:r>
            <a:r>
              <a:rPr lang="en-US" sz="1100" b="1" dirty="0"/>
              <a:t>] </a:t>
            </a:r>
            <a:endParaRPr lang="en-SG" sz="1100" b="1" dirty="0"/>
          </a:p>
        </p:txBody>
      </p:sp>
      <p:sp>
        <p:nvSpPr>
          <p:cNvPr id="15" name="TextBox 14">
            <a:extLst>
              <a:ext uri="{FF2B5EF4-FFF2-40B4-BE49-F238E27FC236}">
                <a16:creationId xmlns:a16="http://schemas.microsoft.com/office/drawing/2014/main" id="{FAB21A99-1E18-B11A-9363-8820882A04D8}"/>
              </a:ext>
            </a:extLst>
          </p:cNvPr>
          <p:cNvSpPr txBox="1"/>
          <p:nvPr/>
        </p:nvSpPr>
        <p:spPr>
          <a:xfrm>
            <a:off x="1152144" y="2017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a:t>
            </a:r>
            <a:r>
              <a:rPr lang="en-US" sz="1100" b="1" dirty="0"/>
              <a:t>[</a:t>
            </a:r>
            <a:r>
              <a:rPr lang="en-US" sz="1100" b="1" dirty="0">
                <a:solidFill>
                  <a:schemeClr val="accent6">
                    <a:lumMod val="75000"/>
                  </a:schemeClr>
                </a:solidFill>
              </a:rPr>
              <a:t>Green: supply on</a:t>
            </a:r>
            <a:r>
              <a:rPr lang="en-US" sz="1100" b="1" dirty="0"/>
              <a:t>] </a:t>
            </a:r>
            <a:endParaRPr lang="en-SG" sz="1100" b="1" dirty="0"/>
          </a:p>
        </p:txBody>
      </p:sp>
      <p:cxnSp>
        <p:nvCxnSpPr>
          <p:cNvPr id="16" name="Straight Arrow Connector 15">
            <a:extLst>
              <a:ext uri="{FF2B5EF4-FFF2-40B4-BE49-F238E27FC236}">
                <a16:creationId xmlns:a16="http://schemas.microsoft.com/office/drawing/2014/main" id="{24F36DE9-BFE9-5F2C-B143-513D3563EBCB}"/>
              </a:ext>
            </a:extLst>
          </p:cNvPr>
          <p:cNvCxnSpPr>
            <a:cxnSpLocks/>
          </p:cNvCxnSpPr>
          <p:nvPr/>
        </p:nvCxnSpPr>
        <p:spPr>
          <a:xfrm>
            <a:off x="1935650" y="632613"/>
            <a:ext cx="0" cy="757275"/>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CE4095F9-16C2-2D52-85EA-EF68821754F5}"/>
              </a:ext>
            </a:extLst>
          </p:cNvPr>
          <p:cNvSpPr txBox="1"/>
          <p:nvPr/>
        </p:nvSpPr>
        <p:spPr>
          <a:xfrm>
            <a:off x="2636752" y="181761"/>
            <a:ext cx="1198990" cy="430887"/>
          </a:xfrm>
          <a:prstGeom prst="rect">
            <a:avLst/>
          </a:prstGeom>
          <a:noFill/>
        </p:spPr>
        <p:txBody>
          <a:bodyPr wrap="square" rtlCol="0">
            <a:spAutoFit/>
          </a:bodyPr>
          <a:lstStyle/>
          <a:p>
            <a:r>
              <a:rPr lang="en-SG" sz="1100" b="1" dirty="0"/>
              <a:t>Train current speed gauge </a:t>
            </a:r>
          </a:p>
        </p:txBody>
      </p:sp>
      <p:cxnSp>
        <p:nvCxnSpPr>
          <p:cNvPr id="19" name="Straight Arrow Connector 18">
            <a:extLst>
              <a:ext uri="{FF2B5EF4-FFF2-40B4-BE49-F238E27FC236}">
                <a16:creationId xmlns:a16="http://schemas.microsoft.com/office/drawing/2014/main" id="{DEFC3874-AC75-75AE-ED10-71A22313D6E3}"/>
              </a:ext>
            </a:extLst>
          </p:cNvPr>
          <p:cNvCxnSpPr>
            <a:cxnSpLocks/>
          </p:cNvCxnSpPr>
          <p:nvPr/>
        </p:nvCxnSpPr>
        <p:spPr>
          <a:xfrm flipH="1">
            <a:off x="2896730" y="623597"/>
            <a:ext cx="13772" cy="90357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FB326C36-F6F8-B051-48E6-F6A42AA11165}"/>
              </a:ext>
            </a:extLst>
          </p:cNvPr>
          <p:cNvSpPr txBox="1"/>
          <p:nvPr/>
        </p:nvSpPr>
        <p:spPr>
          <a:xfrm>
            <a:off x="3766537" y="193139"/>
            <a:ext cx="1198990" cy="430887"/>
          </a:xfrm>
          <a:prstGeom prst="rect">
            <a:avLst/>
          </a:prstGeom>
          <a:noFill/>
        </p:spPr>
        <p:txBody>
          <a:bodyPr wrap="square" rtlCol="0">
            <a:spAutoFit/>
          </a:bodyPr>
          <a:lstStyle/>
          <a:p>
            <a:r>
              <a:rPr lang="en-SG" sz="1100" b="1" dirty="0"/>
              <a:t>Train DC Current value</a:t>
            </a:r>
          </a:p>
        </p:txBody>
      </p:sp>
      <p:cxnSp>
        <p:nvCxnSpPr>
          <p:cNvPr id="25" name="Connector: Elbow 24">
            <a:extLst>
              <a:ext uri="{FF2B5EF4-FFF2-40B4-BE49-F238E27FC236}">
                <a16:creationId xmlns:a16="http://schemas.microsoft.com/office/drawing/2014/main" id="{D0AAE9EC-B089-EEB6-4911-B6DA00727685}"/>
              </a:ext>
            </a:extLst>
          </p:cNvPr>
          <p:cNvCxnSpPr>
            <a:cxnSpLocks/>
          </p:cNvCxnSpPr>
          <p:nvPr/>
        </p:nvCxnSpPr>
        <p:spPr>
          <a:xfrm rot="5400000">
            <a:off x="3502979" y="992199"/>
            <a:ext cx="1122907" cy="385702"/>
          </a:xfrm>
          <a:prstGeom prst="bentConnector3">
            <a:avLst>
              <a:gd name="adj1" fmla="val 9967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409BB97-394F-ADBE-5ECF-DD2D4486506F}"/>
              </a:ext>
            </a:extLst>
          </p:cNvPr>
          <p:cNvSpPr txBox="1"/>
          <p:nvPr/>
        </p:nvSpPr>
        <p:spPr>
          <a:xfrm>
            <a:off x="6323304" y="170381"/>
            <a:ext cx="1198990" cy="430887"/>
          </a:xfrm>
          <a:prstGeom prst="rect">
            <a:avLst/>
          </a:prstGeom>
          <a:noFill/>
        </p:spPr>
        <p:txBody>
          <a:bodyPr wrap="square" rtlCol="0">
            <a:spAutoFit/>
          </a:bodyPr>
          <a:lstStyle/>
          <a:p>
            <a:r>
              <a:rPr lang="en-SG" sz="1100" b="1" dirty="0"/>
              <a:t>Train DC voltage value</a:t>
            </a:r>
          </a:p>
        </p:txBody>
      </p:sp>
      <p:cxnSp>
        <p:nvCxnSpPr>
          <p:cNvPr id="29" name="Connector: Elbow 28">
            <a:extLst>
              <a:ext uri="{FF2B5EF4-FFF2-40B4-BE49-F238E27FC236}">
                <a16:creationId xmlns:a16="http://schemas.microsoft.com/office/drawing/2014/main" id="{40D7408B-903F-C103-47CB-35898311A42D}"/>
              </a:ext>
            </a:extLst>
          </p:cNvPr>
          <p:cNvCxnSpPr>
            <a:cxnSpLocks/>
          </p:cNvCxnSpPr>
          <p:nvPr/>
        </p:nvCxnSpPr>
        <p:spPr>
          <a:xfrm rot="16200000" flipH="1">
            <a:off x="5850845" y="1172971"/>
            <a:ext cx="1551177" cy="290837"/>
          </a:xfrm>
          <a:prstGeom prst="bentConnector3">
            <a:avLst>
              <a:gd name="adj1" fmla="val 99517"/>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8306A7D-3A7E-733F-3851-330EE3860218}"/>
              </a:ext>
            </a:extLst>
          </p:cNvPr>
          <p:cNvSpPr txBox="1"/>
          <p:nvPr/>
        </p:nvSpPr>
        <p:spPr>
          <a:xfrm>
            <a:off x="7349815" y="170381"/>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3" name="Straight Arrow Connector 32">
            <a:extLst>
              <a:ext uri="{FF2B5EF4-FFF2-40B4-BE49-F238E27FC236}">
                <a16:creationId xmlns:a16="http://schemas.microsoft.com/office/drawing/2014/main" id="{DBC28BB2-5AAA-4C45-2A02-E6E03F264AE1}"/>
              </a:ext>
            </a:extLst>
          </p:cNvPr>
          <p:cNvCxnSpPr>
            <a:cxnSpLocks/>
          </p:cNvCxnSpPr>
          <p:nvPr/>
        </p:nvCxnSpPr>
        <p:spPr>
          <a:xfrm>
            <a:off x="7650366" y="580797"/>
            <a:ext cx="0" cy="41801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1FA53DCB-A532-9B5A-8A7D-1166D41F15F6}"/>
              </a:ext>
            </a:extLst>
          </p:cNvPr>
          <p:cNvSpPr txBox="1"/>
          <p:nvPr/>
        </p:nvSpPr>
        <p:spPr>
          <a:xfrm>
            <a:off x="8284215" y="154886"/>
            <a:ext cx="1267698" cy="430887"/>
          </a:xfrm>
          <a:prstGeom prst="rect">
            <a:avLst/>
          </a:prstGeom>
          <a:noFill/>
        </p:spPr>
        <p:txBody>
          <a:bodyPr wrap="square" rtlCol="0">
            <a:spAutoFit/>
          </a:bodyPr>
          <a:lstStyle/>
          <a:p>
            <a:r>
              <a:rPr lang="en-US" sz="1100" b="1" dirty="0"/>
              <a:t>Trains RTU Information </a:t>
            </a:r>
            <a:endParaRPr lang="en-SG" sz="1100" b="1" dirty="0"/>
          </a:p>
        </p:txBody>
      </p:sp>
      <p:cxnSp>
        <p:nvCxnSpPr>
          <p:cNvPr id="36" name="Straight Arrow Connector 35">
            <a:extLst>
              <a:ext uri="{FF2B5EF4-FFF2-40B4-BE49-F238E27FC236}">
                <a16:creationId xmlns:a16="http://schemas.microsoft.com/office/drawing/2014/main" id="{B3AF8FF0-3A6E-08E8-E4CB-3819F5DCBB26}"/>
              </a:ext>
            </a:extLst>
          </p:cNvPr>
          <p:cNvCxnSpPr>
            <a:cxnSpLocks/>
          </p:cNvCxnSpPr>
          <p:nvPr/>
        </p:nvCxnSpPr>
        <p:spPr>
          <a:xfrm>
            <a:off x="8518479" y="481843"/>
            <a:ext cx="0" cy="82270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684E1F65-9C13-AF1B-76CF-FD0081679713}"/>
              </a:ext>
            </a:extLst>
          </p:cNvPr>
          <p:cNvCxnSpPr>
            <a:cxnSpLocks/>
          </p:cNvCxnSpPr>
          <p:nvPr/>
        </p:nvCxnSpPr>
        <p:spPr>
          <a:xfrm>
            <a:off x="9731583" y="542801"/>
            <a:ext cx="0" cy="70246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E26E45A2-ECD5-A5DD-94E6-9082FE952931}"/>
              </a:ext>
            </a:extLst>
          </p:cNvPr>
          <p:cNvSpPr txBox="1"/>
          <p:nvPr/>
        </p:nvSpPr>
        <p:spPr>
          <a:xfrm>
            <a:off x="9251361" y="108500"/>
            <a:ext cx="2674822"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6">
                    <a:lumMod val="75000"/>
                  </a:schemeClr>
                </a:solidFill>
              </a:rPr>
              <a:t>Green: front clear, safe</a:t>
            </a:r>
            <a:r>
              <a:rPr lang="en-US" sz="1100" b="1" dirty="0"/>
              <a:t>] </a:t>
            </a:r>
            <a:endParaRPr lang="en-SG" sz="1100" b="1" dirty="0"/>
          </a:p>
          <a:p>
            <a:endParaRPr lang="en-SG" sz="1100" b="1" dirty="0"/>
          </a:p>
        </p:txBody>
      </p:sp>
      <p:sp>
        <p:nvSpPr>
          <p:cNvPr id="45" name="TextBox 44">
            <a:extLst>
              <a:ext uri="{FF2B5EF4-FFF2-40B4-BE49-F238E27FC236}">
                <a16:creationId xmlns:a16="http://schemas.microsoft.com/office/drawing/2014/main" id="{93EC7C5A-7FE9-48DC-BF63-497380B27357}"/>
              </a:ext>
            </a:extLst>
          </p:cNvPr>
          <p:cNvSpPr txBox="1"/>
          <p:nvPr/>
        </p:nvSpPr>
        <p:spPr>
          <a:xfrm>
            <a:off x="10640400" y="620447"/>
            <a:ext cx="1744639"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2">
                    <a:lumMod val="50000"/>
                  </a:schemeClr>
                </a:solidFill>
              </a:rPr>
              <a:t>Brown: Detected </a:t>
            </a:r>
            <a:r>
              <a:rPr lang="en-US" sz="1100" b="1" dirty="0"/>
              <a:t>] </a:t>
            </a:r>
            <a:endParaRPr lang="en-SG" sz="1100" b="1" dirty="0"/>
          </a:p>
        </p:txBody>
      </p:sp>
      <p:cxnSp>
        <p:nvCxnSpPr>
          <p:cNvPr id="48" name="Connector: Elbow 47">
            <a:extLst>
              <a:ext uri="{FF2B5EF4-FFF2-40B4-BE49-F238E27FC236}">
                <a16:creationId xmlns:a16="http://schemas.microsoft.com/office/drawing/2014/main" id="{69181475-6D69-F891-D16E-DB930E40B14E}"/>
              </a:ext>
            </a:extLst>
          </p:cNvPr>
          <p:cNvCxnSpPr>
            <a:cxnSpLocks/>
            <a:stCxn id="45" idx="2"/>
          </p:cNvCxnSpPr>
          <p:nvPr/>
        </p:nvCxnSpPr>
        <p:spPr>
          <a:xfrm rot="5400000">
            <a:off x="10857014" y="829907"/>
            <a:ext cx="265003" cy="104641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3509190C-B7CD-96B8-7521-2485F9716CA3}"/>
              </a:ext>
            </a:extLst>
          </p:cNvPr>
          <p:cNvSpPr txBox="1"/>
          <p:nvPr/>
        </p:nvSpPr>
        <p:spPr>
          <a:xfrm>
            <a:off x="10814735" y="1610207"/>
            <a:ext cx="1313130" cy="1954381"/>
          </a:xfrm>
          <a:prstGeom prst="rect">
            <a:avLst/>
          </a:prstGeom>
          <a:noFill/>
        </p:spPr>
        <p:txBody>
          <a:bodyPr wrap="square" rtlCol="0">
            <a:spAutoFit/>
          </a:bodyPr>
          <a:lstStyle/>
          <a:p>
            <a:r>
              <a:rPr lang="en-US" sz="1100" b="1" dirty="0"/>
              <a:t>Test Mode </a:t>
            </a:r>
            <a:r>
              <a:rPr lang="en-US" sz="1100" b="1" dirty="0">
                <a:solidFill>
                  <a:srgbClr val="C00000"/>
                </a:solidFill>
              </a:rPr>
              <a:t>OFF</a:t>
            </a:r>
            <a:r>
              <a:rPr lang="en-US" sz="1100" b="1" dirty="0"/>
              <a:t>:</a:t>
            </a:r>
          </a:p>
          <a:p>
            <a:r>
              <a:rPr lang="en-US" sz="1100" b="1" dirty="0"/>
              <a:t>- Display Trains RTU Raw Data: </a:t>
            </a:r>
          </a:p>
          <a:p>
            <a:endParaRPr lang="en-US" sz="1100" b="1" dirty="0"/>
          </a:p>
          <a:p>
            <a:r>
              <a:rPr lang="en-US" sz="1100" b="1" dirty="0"/>
              <a:t>Test Mode </a:t>
            </a:r>
            <a:r>
              <a:rPr lang="en-US" sz="1100" b="1" dirty="0">
                <a:solidFill>
                  <a:schemeClr val="accent6">
                    <a:lumMod val="75000"/>
                  </a:schemeClr>
                </a:solidFill>
              </a:rPr>
              <a:t>ON</a:t>
            </a:r>
            <a:r>
              <a:rPr lang="en-US" sz="1100" b="1" dirty="0"/>
              <a:t>:</a:t>
            </a:r>
          </a:p>
          <a:p>
            <a:r>
              <a:rPr lang="en-US" sz="1100" b="1" dirty="0"/>
              <a:t>- Editable for user to input different value to test alert handler and filter function.</a:t>
            </a:r>
          </a:p>
          <a:p>
            <a:endParaRPr lang="en-SG" sz="1100" b="1" dirty="0"/>
          </a:p>
        </p:txBody>
      </p:sp>
      <p:sp>
        <p:nvSpPr>
          <p:cNvPr id="51" name="Right Brace 50">
            <a:extLst>
              <a:ext uri="{FF2B5EF4-FFF2-40B4-BE49-F238E27FC236}">
                <a16:creationId xmlns:a16="http://schemas.microsoft.com/office/drawing/2014/main" id="{A3D072B4-43C8-8EAA-D60D-280AE6C0E508}"/>
              </a:ext>
            </a:extLst>
          </p:cNvPr>
          <p:cNvSpPr/>
          <p:nvPr/>
        </p:nvSpPr>
        <p:spPr>
          <a:xfrm>
            <a:off x="10684043" y="1828800"/>
            <a:ext cx="130692" cy="13807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p>
        </p:txBody>
      </p:sp>
      <p:cxnSp>
        <p:nvCxnSpPr>
          <p:cNvPr id="62" name="Straight Arrow Connector 61">
            <a:extLst>
              <a:ext uri="{FF2B5EF4-FFF2-40B4-BE49-F238E27FC236}">
                <a16:creationId xmlns:a16="http://schemas.microsoft.com/office/drawing/2014/main" id="{20584A0D-3541-5ADD-0B0B-47224BEBBB94}"/>
              </a:ext>
            </a:extLst>
          </p:cNvPr>
          <p:cNvCxnSpPr>
            <a:cxnSpLocks/>
          </p:cNvCxnSpPr>
          <p:nvPr/>
        </p:nvCxnSpPr>
        <p:spPr>
          <a:xfrm flipH="1">
            <a:off x="10466310" y="3658355"/>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3" name="TextBox 62">
            <a:extLst>
              <a:ext uri="{FF2B5EF4-FFF2-40B4-BE49-F238E27FC236}">
                <a16:creationId xmlns:a16="http://schemas.microsoft.com/office/drawing/2014/main" id="{0C6E9967-6B94-B0EF-E5CB-B776DCE62855}"/>
              </a:ext>
            </a:extLst>
          </p:cNvPr>
          <p:cNvSpPr txBox="1"/>
          <p:nvPr/>
        </p:nvSpPr>
        <p:spPr>
          <a:xfrm>
            <a:off x="10813414" y="3432619"/>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64" name="Straight Arrow Connector 63">
            <a:extLst>
              <a:ext uri="{FF2B5EF4-FFF2-40B4-BE49-F238E27FC236}">
                <a16:creationId xmlns:a16="http://schemas.microsoft.com/office/drawing/2014/main" id="{67822999-F738-4027-6A8F-1BCE33498448}"/>
              </a:ext>
            </a:extLst>
          </p:cNvPr>
          <p:cNvCxnSpPr>
            <a:cxnSpLocks/>
          </p:cNvCxnSpPr>
          <p:nvPr/>
        </p:nvCxnSpPr>
        <p:spPr>
          <a:xfrm flipH="1">
            <a:off x="10313316" y="3945332"/>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5" name="TextBox 64">
            <a:extLst>
              <a:ext uri="{FF2B5EF4-FFF2-40B4-BE49-F238E27FC236}">
                <a16:creationId xmlns:a16="http://schemas.microsoft.com/office/drawing/2014/main" id="{61C79163-D95A-140F-987F-2DC1DA122B82}"/>
              </a:ext>
            </a:extLst>
          </p:cNvPr>
          <p:cNvSpPr txBox="1"/>
          <p:nvPr/>
        </p:nvSpPr>
        <p:spPr>
          <a:xfrm>
            <a:off x="10881360" y="3804832"/>
            <a:ext cx="1288442" cy="430887"/>
          </a:xfrm>
          <a:prstGeom prst="rect">
            <a:avLst/>
          </a:prstGeom>
          <a:noFill/>
        </p:spPr>
        <p:txBody>
          <a:bodyPr wrap="square" rtlCol="0">
            <a:spAutoFit/>
          </a:bodyPr>
          <a:lstStyle/>
          <a:p>
            <a:r>
              <a:rPr lang="en-US" sz="1100" b="1" dirty="0"/>
              <a:t>PLC coil state </a:t>
            </a:r>
          </a:p>
          <a:p>
            <a:r>
              <a:rPr lang="en-US" sz="1100" b="1" dirty="0"/>
              <a:t>[ voltage high]</a:t>
            </a:r>
            <a:endParaRPr lang="en-SG" sz="1100" b="1" dirty="0"/>
          </a:p>
        </p:txBody>
      </p:sp>
      <p:sp>
        <p:nvSpPr>
          <p:cNvPr id="66" name="TextBox 65">
            <a:extLst>
              <a:ext uri="{FF2B5EF4-FFF2-40B4-BE49-F238E27FC236}">
                <a16:creationId xmlns:a16="http://schemas.microsoft.com/office/drawing/2014/main" id="{A0994154-EE3D-3AF1-F2D1-4C4110B0A18B}"/>
              </a:ext>
            </a:extLst>
          </p:cNvPr>
          <p:cNvSpPr txBox="1"/>
          <p:nvPr/>
        </p:nvSpPr>
        <p:spPr>
          <a:xfrm>
            <a:off x="10869449" y="4859244"/>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67" name="Straight Arrow Connector 66">
            <a:extLst>
              <a:ext uri="{FF2B5EF4-FFF2-40B4-BE49-F238E27FC236}">
                <a16:creationId xmlns:a16="http://schemas.microsoft.com/office/drawing/2014/main" id="{3C5750D7-83FA-E276-D9EC-D6A8F7D4CDCB}"/>
              </a:ext>
            </a:extLst>
          </p:cNvPr>
          <p:cNvCxnSpPr>
            <a:cxnSpLocks/>
          </p:cNvCxnSpPr>
          <p:nvPr/>
        </p:nvCxnSpPr>
        <p:spPr>
          <a:xfrm flipH="1">
            <a:off x="8988552" y="4382527"/>
            <a:ext cx="188089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8" name="Connector: Elbow 67">
            <a:extLst>
              <a:ext uri="{FF2B5EF4-FFF2-40B4-BE49-F238E27FC236}">
                <a16:creationId xmlns:a16="http://schemas.microsoft.com/office/drawing/2014/main" id="{E238D886-8B34-AE3D-76FB-D19497AA1689}"/>
              </a:ext>
            </a:extLst>
          </p:cNvPr>
          <p:cNvCxnSpPr>
            <a:cxnSpLocks/>
            <a:stCxn id="66" idx="1"/>
          </p:cNvCxnSpPr>
          <p:nvPr/>
        </p:nvCxnSpPr>
        <p:spPr>
          <a:xfrm rot="10800000">
            <a:off x="10466311" y="4815226"/>
            <a:ext cx="403139" cy="267157"/>
          </a:xfrm>
          <a:prstGeom prst="bentConnector3">
            <a:avLst>
              <a:gd name="adj1" fmla="val 10443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A50C2C74-97C9-75FB-5F5B-E4DCBC5EC339}"/>
              </a:ext>
            </a:extLst>
          </p:cNvPr>
          <p:cNvSpPr txBox="1"/>
          <p:nvPr/>
        </p:nvSpPr>
        <p:spPr>
          <a:xfrm>
            <a:off x="10894307" y="5409082"/>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70" name="Straight Arrow Connector 69">
            <a:extLst>
              <a:ext uri="{FF2B5EF4-FFF2-40B4-BE49-F238E27FC236}">
                <a16:creationId xmlns:a16="http://schemas.microsoft.com/office/drawing/2014/main" id="{06814B35-E5D2-299D-62C5-E1882D564D33}"/>
              </a:ext>
            </a:extLst>
          </p:cNvPr>
          <p:cNvCxnSpPr>
            <a:cxnSpLocks/>
          </p:cNvCxnSpPr>
          <p:nvPr/>
        </p:nvCxnSpPr>
        <p:spPr>
          <a:xfrm flipH="1">
            <a:off x="9286113" y="5561121"/>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2" name="TextBox 71">
            <a:extLst>
              <a:ext uri="{FF2B5EF4-FFF2-40B4-BE49-F238E27FC236}">
                <a16:creationId xmlns:a16="http://schemas.microsoft.com/office/drawing/2014/main" id="{57B1BD26-04CA-4D94-D5C7-DD20BCBEA75D}"/>
              </a:ext>
            </a:extLst>
          </p:cNvPr>
          <p:cNvSpPr txBox="1"/>
          <p:nvPr/>
        </p:nvSpPr>
        <p:spPr>
          <a:xfrm>
            <a:off x="10870684" y="4247399"/>
            <a:ext cx="120123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sp>
        <p:nvSpPr>
          <p:cNvPr id="78" name="TextBox 77">
            <a:extLst>
              <a:ext uri="{FF2B5EF4-FFF2-40B4-BE49-F238E27FC236}">
                <a16:creationId xmlns:a16="http://schemas.microsoft.com/office/drawing/2014/main" id="{53184D60-A27E-314B-ACAF-53E22DCD07D8}"/>
              </a:ext>
            </a:extLst>
          </p:cNvPr>
          <p:cNvSpPr txBox="1"/>
          <p:nvPr/>
        </p:nvSpPr>
        <p:spPr>
          <a:xfrm>
            <a:off x="10190439" y="6148809"/>
            <a:ext cx="2194600" cy="430887"/>
          </a:xfrm>
          <a:prstGeom prst="rect">
            <a:avLst/>
          </a:prstGeom>
          <a:noFill/>
        </p:spPr>
        <p:txBody>
          <a:bodyPr wrap="square" rtlCol="0">
            <a:spAutoFit/>
          </a:bodyPr>
          <a:lstStyle/>
          <a:p>
            <a:r>
              <a:rPr lang="en-US" sz="1100" b="1" dirty="0"/>
              <a:t>PLC Contact input </a:t>
            </a:r>
          </a:p>
          <a:p>
            <a:r>
              <a:rPr lang="en-US" sz="1100" b="1" dirty="0"/>
              <a:t>[Physical World Sensor ID]</a:t>
            </a:r>
            <a:endParaRPr lang="en-SG" sz="1100" b="1" dirty="0"/>
          </a:p>
        </p:txBody>
      </p:sp>
      <p:cxnSp>
        <p:nvCxnSpPr>
          <p:cNvPr id="84" name="Straight Arrow Connector 83">
            <a:extLst>
              <a:ext uri="{FF2B5EF4-FFF2-40B4-BE49-F238E27FC236}">
                <a16:creationId xmlns:a16="http://schemas.microsoft.com/office/drawing/2014/main" id="{45DA8AE3-5936-726D-C0C9-5A56A324C87D}"/>
              </a:ext>
            </a:extLst>
          </p:cNvPr>
          <p:cNvCxnSpPr>
            <a:cxnSpLocks/>
          </p:cNvCxnSpPr>
          <p:nvPr/>
        </p:nvCxnSpPr>
        <p:spPr>
          <a:xfrm flipV="1">
            <a:off x="7758425" y="5961579"/>
            <a:ext cx="0" cy="32004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87" name="Connector: Elbow 86">
            <a:extLst>
              <a:ext uri="{FF2B5EF4-FFF2-40B4-BE49-F238E27FC236}">
                <a16:creationId xmlns:a16="http://schemas.microsoft.com/office/drawing/2014/main" id="{B32BC35F-3097-FF4D-DA43-434BD7D50865}"/>
              </a:ext>
            </a:extLst>
          </p:cNvPr>
          <p:cNvCxnSpPr>
            <a:cxnSpLocks/>
            <a:stCxn id="78" idx="1"/>
          </p:cNvCxnSpPr>
          <p:nvPr/>
        </p:nvCxnSpPr>
        <p:spPr>
          <a:xfrm rot="10800000">
            <a:off x="9251365" y="4181385"/>
            <a:ext cx="939075" cy="218286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F6CCD37-2AC8-2C3C-B029-E1DDFB1DC05F}"/>
              </a:ext>
            </a:extLst>
          </p:cNvPr>
          <p:cNvSpPr txBox="1"/>
          <p:nvPr/>
        </p:nvSpPr>
        <p:spPr>
          <a:xfrm>
            <a:off x="7634879" y="6281619"/>
            <a:ext cx="2555559" cy="430887"/>
          </a:xfrm>
          <a:prstGeom prst="rect">
            <a:avLst/>
          </a:prstGeom>
          <a:noFill/>
        </p:spPr>
        <p:txBody>
          <a:bodyPr wrap="square" rtlCol="0">
            <a:spAutoFit/>
          </a:bodyPr>
          <a:lstStyle/>
          <a:p>
            <a:r>
              <a:rPr lang="en-US" sz="1100" b="1" dirty="0"/>
              <a:t>Train collision auto </a:t>
            </a:r>
          </a:p>
          <a:p>
            <a:r>
              <a:rPr lang="en-US" sz="1100" b="1" dirty="0"/>
              <a:t>avoidance enable backdoor control  </a:t>
            </a:r>
            <a:endParaRPr lang="en-SG" sz="1100" b="1" dirty="0"/>
          </a:p>
        </p:txBody>
      </p:sp>
      <p:cxnSp>
        <p:nvCxnSpPr>
          <p:cNvPr id="92" name="Straight Arrow Connector 91">
            <a:extLst>
              <a:ext uri="{FF2B5EF4-FFF2-40B4-BE49-F238E27FC236}">
                <a16:creationId xmlns:a16="http://schemas.microsoft.com/office/drawing/2014/main" id="{F2AAFD27-21D1-AF2C-44EB-BF22D2E6AC4F}"/>
              </a:ext>
            </a:extLst>
          </p:cNvPr>
          <p:cNvCxnSpPr>
            <a:cxnSpLocks/>
          </p:cNvCxnSpPr>
          <p:nvPr/>
        </p:nvCxnSpPr>
        <p:spPr>
          <a:xfrm flipV="1">
            <a:off x="1822366" y="5810703"/>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3" name="TextBox 92">
            <a:extLst>
              <a:ext uri="{FF2B5EF4-FFF2-40B4-BE49-F238E27FC236}">
                <a16:creationId xmlns:a16="http://schemas.microsoft.com/office/drawing/2014/main" id="{C53CB1BB-EE39-E575-4C96-EC16CA040DE3}"/>
              </a:ext>
            </a:extLst>
          </p:cNvPr>
          <p:cNvSpPr txBox="1"/>
          <p:nvPr/>
        </p:nvSpPr>
        <p:spPr>
          <a:xfrm>
            <a:off x="479659" y="6281201"/>
            <a:ext cx="927343" cy="261610"/>
          </a:xfrm>
          <a:prstGeom prst="rect">
            <a:avLst/>
          </a:prstGeom>
          <a:noFill/>
        </p:spPr>
        <p:txBody>
          <a:bodyPr wrap="square" rtlCol="0">
            <a:spAutoFit/>
          </a:bodyPr>
          <a:lstStyle/>
          <a:p>
            <a:r>
              <a:rPr lang="en-US" sz="1100" b="1" dirty="0"/>
              <a:t>Mode state</a:t>
            </a:r>
          </a:p>
        </p:txBody>
      </p:sp>
      <p:cxnSp>
        <p:nvCxnSpPr>
          <p:cNvPr id="94" name="Straight Arrow Connector 93">
            <a:extLst>
              <a:ext uri="{FF2B5EF4-FFF2-40B4-BE49-F238E27FC236}">
                <a16:creationId xmlns:a16="http://schemas.microsoft.com/office/drawing/2014/main" id="{4430BFF7-682E-E7A3-B8F0-CAD1185A9353}"/>
              </a:ext>
            </a:extLst>
          </p:cNvPr>
          <p:cNvCxnSpPr>
            <a:cxnSpLocks/>
          </p:cNvCxnSpPr>
          <p:nvPr/>
        </p:nvCxnSpPr>
        <p:spPr>
          <a:xfrm flipV="1">
            <a:off x="525210" y="622862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6" name="TextBox 95">
            <a:extLst>
              <a:ext uri="{FF2B5EF4-FFF2-40B4-BE49-F238E27FC236}">
                <a16:creationId xmlns:a16="http://schemas.microsoft.com/office/drawing/2014/main" id="{95EFAB62-65E9-E60D-D1C4-C8364FDE1FB8}"/>
              </a:ext>
            </a:extLst>
          </p:cNvPr>
          <p:cNvSpPr txBox="1"/>
          <p:nvPr/>
        </p:nvSpPr>
        <p:spPr>
          <a:xfrm>
            <a:off x="1442703" y="6281201"/>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chemeClr val="accent6">
                    <a:lumMod val="75000"/>
                  </a:schemeClr>
                </a:solidFill>
              </a:rPr>
              <a:t>On</a:t>
            </a:r>
            <a:r>
              <a:rPr lang="en-SG" sz="1100" b="1" dirty="0"/>
              <a:t> button</a:t>
            </a:r>
          </a:p>
        </p:txBody>
      </p:sp>
      <p:cxnSp>
        <p:nvCxnSpPr>
          <p:cNvPr id="97" name="Straight Arrow Connector 96">
            <a:extLst>
              <a:ext uri="{FF2B5EF4-FFF2-40B4-BE49-F238E27FC236}">
                <a16:creationId xmlns:a16="http://schemas.microsoft.com/office/drawing/2014/main" id="{DDEDDEF1-C5E8-DBD9-2397-5BD0BA78AEAF}"/>
              </a:ext>
            </a:extLst>
          </p:cNvPr>
          <p:cNvCxnSpPr>
            <a:cxnSpLocks/>
          </p:cNvCxnSpPr>
          <p:nvPr/>
        </p:nvCxnSpPr>
        <p:spPr>
          <a:xfrm flipV="1">
            <a:off x="3766537" y="5839969"/>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93FC71D4-3D95-424D-08D1-4133A7ABD348}"/>
              </a:ext>
            </a:extLst>
          </p:cNvPr>
          <p:cNvSpPr txBox="1"/>
          <p:nvPr/>
        </p:nvSpPr>
        <p:spPr>
          <a:xfrm>
            <a:off x="3081188" y="62722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rgbClr val="C00000"/>
                </a:solidFill>
              </a:rPr>
              <a:t>Off</a:t>
            </a:r>
            <a:r>
              <a:rPr lang="en-SG" sz="1100" b="1" dirty="0"/>
              <a:t> button</a:t>
            </a:r>
          </a:p>
        </p:txBody>
      </p:sp>
      <p:cxnSp>
        <p:nvCxnSpPr>
          <p:cNvPr id="99" name="Straight Arrow Connector 98">
            <a:extLst>
              <a:ext uri="{FF2B5EF4-FFF2-40B4-BE49-F238E27FC236}">
                <a16:creationId xmlns:a16="http://schemas.microsoft.com/office/drawing/2014/main" id="{E30CC92F-5467-7737-4266-CAFAF17D03D0}"/>
              </a:ext>
            </a:extLst>
          </p:cNvPr>
          <p:cNvCxnSpPr>
            <a:cxnSpLocks/>
          </p:cNvCxnSpPr>
          <p:nvPr/>
        </p:nvCxnSpPr>
        <p:spPr>
          <a:xfrm flipV="1">
            <a:off x="4791458" y="584096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0" name="TextBox 99">
            <a:extLst>
              <a:ext uri="{FF2B5EF4-FFF2-40B4-BE49-F238E27FC236}">
                <a16:creationId xmlns:a16="http://schemas.microsoft.com/office/drawing/2014/main" id="{A1E40A37-B2A0-35F0-6D30-05939554D963}"/>
              </a:ext>
            </a:extLst>
          </p:cNvPr>
          <p:cNvSpPr txBox="1"/>
          <p:nvPr/>
        </p:nvSpPr>
        <p:spPr>
          <a:xfrm>
            <a:off x="4557122" y="6256731"/>
            <a:ext cx="1200969" cy="430887"/>
          </a:xfrm>
          <a:prstGeom prst="rect">
            <a:avLst/>
          </a:prstGeom>
          <a:noFill/>
        </p:spPr>
        <p:txBody>
          <a:bodyPr wrap="square" rtlCol="0">
            <a:spAutoFit/>
          </a:bodyPr>
          <a:lstStyle/>
          <a:p>
            <a:r>
              <a:rPr lang="en-SG" sz="1100" b="1" dirty="0"/>
              <a:t>Train average speed value </a:t>
            </a:r>
          </a:p>
        </p:txBody>
      </p:sp>
      <p:cxnSp>
        <p:nvCxnSpPr>
          <p:cNvPr id="102" name="Straight Arrow Connector 101">
            <a:extLst>
              <a:ext uri="{FF2B5EF4-FFF2-40B4-BE49-F238E27FC236}">
                <a16:creationId xmlns:a16="http://schemas.microsoft.com/office/drawing/2014/main" id="{4AEF0B2D-F9E4-AFA2-5DD8-6A81D025B94D}"/>
              </a:ext>
            </a:extLst>
          </p:cNvPr>
          <p:cNvCxnSpPr>
            <a:cxnSpLocks/>
          </p:cNvCxnSpPr>
          <p:nvPr/>
        </p:nvCxnSpPr>
        <p:spPr>
          <a:xfrm flipV="1">
            <a:off x="6292826" y="580255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3" name="TextBox 102">
            <a:extLst>
              <a:ext uri="{FF2B5EF4-FFF2-40B4-BE49-F238E27FC236}">
                <a16:creationId xmlns:a16="http://schemas.microsoft.com/office/drawing/2014/main" id="{9E83F54C-0D72-B6B3-87AE-05BA0F7412DC}"/>
              </a:ext>
            </a:extLst>
          </p:cNvPr>
          <p:cNvSpPr txBox="1"/>
          <p:nvPr/>
        </p:nvSpPr>
        <p:spPr>
          <a:xfrm>
            <a:off x="5853167" y="6272225"/>
            <a:ext cx="1896827" cy="430887"/>
          </a:xfrm>
          <a:prstGeom prst="rect">
            <a:avLst/>
          </a:prstGeom>
          <a:noFill/>
        </p:spPr>
        <p:txBody>
          <a:bodyPr wrap="square" rtlCol="0">
            <a:spAutoFit/>
          </a:bodyPr>
          <a:lstStyle/>
          <a:p>
            <a:r>
              <a:rPr lang="en-SG" sz="1100" b="1" dirty="0"/>
              <a:t>Train state panel [colour]</a:t>
            </a:r>
          </a:p>
          <a:p>
            <a:r>
              <a:rPr lang="en-SG" sz="1100" b="1" dirty="0"/>
              <a:t>Place holder [Gray]</a:t>
            </a:r>
          </a:p>
        </p:txBody>
      </p:sp>
    </p:spTree>
    <p:extLst>
      <p:ext uri="{BB962C8B-B14F-4D97-AF65-F5344CB8AC3E}">
        <p14:creationId xmlns:p14="http://schemas.microsoft.com/office/powerpoint/2010/main" val="3707201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computer screen shot of a diagram&#10;&#10;AI-generated content may be incorrect.">
            <a:extLst>
              <a:ext uri="{FF2B5EF4-FFF2-40B4-BE49-F238E27FC236}">
                <a16:creationId xmlns:a16="http://schemas.microsoft.com/office/drawing/2014/main" id="{8177400C-81CA-2309-C486-E17544B1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63" y="608434"/>
            <a:ext cx="11097638" cy="5964981"/>
          </a:xfrm>
          <a:prstGeom prst="rect">
            <a:avLst/>
          </a:prstGeom>
          <a:ln w="9525">
            <a:solidFill>
              <a:schemeClr val="tx1"/>
            </a:solidFill>
          </a:ln>
        </p:spPr>
      </p:pic>
      <p:pic>
        <p:nvPicPr>
          <p:cNvPr id="11" name="Picture 10">
            <a:extLst>
              <a:ext uri="{FF2B5EF4-FFF2-40B4-BE49-F238E27FC236}">
                <a16:creationId xmlns:a16="http://schemas.microsoft.com/office/drawing/2014/main" id="{BCDC9B08-5DB8-705B-E830-89DD32B61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352002" y="3358808"/>
            <a:ext cx="252000" cy="80641"/>
          </a:xfrm>
          <a:prstGeom prst="rect">
            <a:avLst/>
          </a:prstGeom>
        </p:spPr>
      </p:pic>
      <p:pic>
        <p:nvPicPr>
          <p:cNvPr id="13" name="Picture 12">
            <a:extLst>
              <a:ext uri="{FF2B5EF4-FFF2-40B4-BE49-F238E27FC236}">
                <a16:creationId xmlns:a16="http://schemas.microsoft.com/office/drawing/2014/main" id="{73540CEF-226C-C57A-AF42-94D4F503B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622277" y="4522440"/>
            <a:ext cx="252000" cy="80641"/>
          </a:xfrm>
          <a:prstGeom prst="rect">
            <a:avLst/>
          </a:prstGeom>
        </p:spPr>
      </p:pic>
      <p:pic>
        <p:nvPicPr>
          <p:cNvPr id="14" name="Picture 13">
            <a:extLst>
              <a:ext uri="{FF2B5EF4-FFF2-40B4-BE49-F238E27FC236}">
                <a16:creationId xmlns:a16="http://schemas.microsoft.com/office/drawing/2014/main" id="{CE0BE755-79B1-271E-B0D2-B0D0760D7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566" y="4966596"/>
            <a:ext cx="252000" cy="80641"/>
          </a:xfrm>
          <a:prstGeom prst="rect">
            <a:avLst/>
          </a:prstGeom>
        </p:spPr>
      </p:pic>
      <p:pic>
        <p:nvPicPr>
          <p:cNvPr id="15" name="Picture 14">
            <a:extLst>
              <a:ext uri="{FF2B5EF4-FFF2-40B4-BE49-F238E27FC236}">
                <a16:creationId xmlns:a16="http://schemas.microsoft.com/office/drawing/2014/main" id="{1BE5046E-1E00-1B6A-61C9-C23A05F12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55" y="4966595"/>
            <a:ext cx="252000" cy="80641"/>
          </a:xfrm>
          <a:prstGeom prst="rect">
            <a:avLst/>
          </a:prstGeom>
        </p:spPr>
      </p:pic>
      <p:pic>
        <p:nvPicPr>
          <p:cNvPr id="16" name="Picture 15">
            <a:extLst>
              <a:ext uri="{FF2B5EF4-FFF2-40B4-BE49-F238E27FC236}">
                <a16:creationId xmlns:a16="http://schemas.microsoft.com/office/drawing/2014/main" id="{FBB8416E-B9E6-935C-1208-5822809A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835882" y="4507692"/>
            <a:ext cx="252000" cy="80641"/>
          </a:xfrm>
          <a:prstGeom prst="rect">
            <a:avLst/>
          </a:prstGeom>
        </p:spPr>
      </p:pic>
      <p:pic>
        <p:nvPicPr>
          <p:cNvPr id="17" name="Picture 16">
            <a:extLst>
              <a:ext uri="{FF2B5EF4-FFF2-40B4-BE49-F238E27FC236}">
                <a16:creationId xmlns:a16="http://schemas.microsoft.com/office/drawing/2014/main" id="{0D8C6ADF-49DD-D10E-0E72-B60A3E8C9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20835" y="2207399"/>
            <a:ext cx="252000" cy="80641"/>
          </a:xfrm>
          <a:prstGeom prst="rect">
            <a:avLst/>
          </a:prstGeom>
        </p:spPr>
      </p:pic>
      <p:pic>
        <p:nvPicPr>
          <p:cNvPr id="18" name="Picture 17">
            <a:extLst>
              <a:ext uri="{FF2B5EF4-FFF2-40B4-BE49-F238E27FC236}">
                <a16:creationId xmlns:a16="http://schemas.microsoft.com/office/drawing/2014/main" id="{7460DDD0-54AE-E0DA-E26B-68D1A9AE6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180" y="1500206"/>
            <a:ext cx="252000" cy="80641"/>
          </a:xfrm>
          <a:prstGeom prst="rect">
            <a:avLst/>
          </a:prstGeom>
        </p:spPr>
      </p:pic>
      <p:pic>
        <p:nvPicPr>
          <p:cNvPr id="20" name="Picture 19">
            <a:extLst>
              <a:ext uri="{FF2B5EF4-FFF2-40B4-BE49-F238E27FC236}">
                <a16:creationId xmlns:a16="http://schemas.microsoft.com/office/drawing/2014/main" id="{CA7E2BD3-9525-2EFD-5B04-409691A64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81" y="2661858"/>
            <a:ext cx="252000" cy="80641"/>
          </a:xfrm>
          <a:prstGeom prst="rect">
            <a:avLst/>
          </a:prstGeom>
        </p:spPr>
      </p:pic>
      <p:pic>
        <p:nvPicPr>
          <p:cNvPr id="21" name="Picture 20">
            <a:extLst>
              <a:ext uri="{FF2B5EF4-FFF2-40B4-BE49-F238E27FC236}">
                <a16:creationId xmlns:a16="http://schemas.microsoft.com/office/drawing/2014/main" id="{BEA0872A-CECB-863A-58B0-EC350256D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21" y="3795085"/>
            <a:ext cx="252000" cy="80641"/>
          </a:xfrm>
          <a:prstGeom prst="rect">
            <a:avLst/>
          </a:prstGeom>
        </p:spPr>
      </p:pic>
      <p:pic>
        <p:nvPicPr>
          <p:cNvPr id="22" name="Picture 21">
            <a:extLst>
              <a:ext uri="{FF2B5EF4-FFF2-40B4-BE49-F238E27FC236}">
                <a16:creationId xmlns:a16="http://schemas.microsoft.com/office/drawing/2014/main" id="{9AB42F64-2C4C-FFD2-5579-71C39C78C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43521" y="5664633"/>
            <a:ext cx="252000" cy="80641"/>
          </a:xfrm>
          <a:prstGeom prst="rect">
            <a:avLst/>
          </a:prstGeom>
        </p:spPr>
      </p:pic>
      <p:sp>
        <p:nvSpPr>
          <p:cNvPr id="30" name="TextBox 29">
            <a:extLst>
              <a:ext uri="{FF2B5EF4-FFF2-40B4-BE49-F238E27FC236}">
                <a16:creationId xmlns:a16="http://schemas.microsoft.com/office/drawing/2014/main" id="{391CE1C5-91A0-E636-C6E0-66B63621BC3D}"/>
              </a:ext>
            </a:extLst>
          </p:cNvPr>
          <p:cNvSpPr txBox="1"/>
          <p:nvPr/>
        </p:nvSpPr>
        <p:spPr>
          <a:xfrm>
            <a:off x="570408" y="161925"/>
            <a:ext cx="1110345" cy="430887"/>
          </a:xfrm>
          <a:prstGeom prst="rect">
            <a:avLst/>
          </a:prstGeom>
          <a:noFill/>
        </p:spPr>
        <p:txBody>
          <a:bodyPr wrap="square" rtlCol="0">
            <a:spAutoFit/>
          </a:bodyPr>
          <a:lstStyle/>
          <a:p>
            <a:r>
              <a:rPr lang="en-US" sz="1100" b="1" dirty="0"/>
              <a:t>Railway track switch fork</a:t>
            </a:r>
            <a:endParaRPr lang="en-SG" sz="1100" b="1" dirty="0"/>
          </a:p>
        </p:txBody>
      </p:sp>
      <p:sp>
        <p:nvSpPr>
          <p:cNvPr id="31" name="TextBox 30">
            <a:extLst>
              <a:ext uri="{FF2B5EF4-FFF2-40B4-BE49-F238E27FC236}">
                <a16:creationId xmlns:a16="http://schemas.microsoft.com/office/drawing/2014/main" id="{93382B10-8D6A-1BB5-4660-2FADB723B12B}"/>
              </a:ext>
            </a:extLst>
          </p:cNvPr>
          <p:cNvSpPr txBox="1"/>
          <p:nvPr/>
        </p:nvSpPr>
        <p:spPr>
          <a:xfrm>
            <a:off x="1532707" y="161925"/>
            <a:ext cx="791394" cy="430887"/>
          </a:xfrm>
          <a:prstGeom prst="rect">
            <a:avLst/>
          </a:prstGeom>
          <a:noFill/>
        </p:spPr>
        <p:txBody>
          <a:bodyPr wrap="square" rtlCol="0">
            <a:spAutoFit/>
          </a:bodyPr>
          <a:lstStyle/>
          <a:p>
            <a:r>
              <a:rPr lang="en-US" sz="1100" b="1" dirty="0"/>
              <a:t>Station Indicator </a:t>
            </a:r>
            <a:endParaRPr lang="en-SG" sz="1100" b="1" dirty="0"/>
          </a:p>
        </p:txBody>
      </p:sp>
      <p:cxnSp>
        <p:nvCxnSpPr>
          <p:cNvPr id="32" name="Straight Arrow Connector 31">
            <a:extLst>
              <a:ext uri="{FF2B5EF4-FFF2-40B4-BE49-F238E27FC236}">
                <a16:creationId xmlns:a16="http://schemas.microsoft.com/office/drawing/2014/main" id="{30C94613-DD23-E0E5-0A7A-0DEF7CE340F0}"/>
              </a:ext>
            </a:extLst>
          </p:cNvPr>
          <p:cNvCxnSpPr>
            <a:cxnSpLocks/>
          </p:cNvCxnSpPr>
          <p:nvPr/>
        </p:nvCxnSpPr>
        <p:spPr>
          <a:xfrm>
            <a:off x="1783596" y="52383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07041865-EDC8-0203-1C5E-EC93A9FCC388}"/>
              </a:ext>
            </a:extLst>
          </p:cNvPr>
          <p:cNvCxnSpPr>
            <a:cxnSpLocks/>
          </p:cNvCxnSpPr>
          <p:nvPr/>
        </p:nvCxnSpPr>
        <p:spPr>
          <a:xfrm>
            <a:off x="2597847" y="552411"/>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C7D5B4B8-E73B-777A-3E80-F5C40307526B}"/>
              </a:ext>
            </a:extLst>
          </p:cNvPr>
          <p:cNvSpPr txBox="1"/>
          <p:nvPr/>
        </p:nvSpPr>
        <p:spPr>
          <a:xfrm>
            <a:off x="2369483" y="177547"/>
            <a:ext cx="791394" cy="430887"/>
          </a:xfrm>
          <a:prstGeom prst="rect">
            <a:avLst/>
          </a:prstGeom>
          <a:noFill/>
        </p:spPr>
        <p:txBody>
          <a:bodyPr wrap="square" rtlCol="0">
            <a:spAutoFit/>
          </a:bodyPr>
          <a:lstStyle/>
          <a:p>
            <a:r>
              <a:rPr lang="en-US" sz="1100" b="1" dirty="0"/>
              <a:t>Train Indicator </a:t>
            </a:r>
            <a:endParaRPr lang="en-SG" sz="1100" b="1" dirty="0"/>
          </a:p>
        </p:txBody>
      </p:sp>
      <p:cxnSp>
        <p:nvCxnSpPr>
          <p:cNvPr id="36" name="Straight Arrow Connector 35">
            <a:extLst>
              <a:ext uri="{FF2B5EF4-FFF2-40B4-BE49-F238E27FC236}">
                <a16:creationId xmlns:a16="http://schemas.microsoft.com/office/drawing/2014/main" id="{DE06453F-90E8-AE15-37AE-61A31240C850}"/>
              </a:ext>
            </a:extLst>
          </p:cNvPr>
          <p:cNvCxnSpPr>
            <a:cxnSpLocks/>
          </p:cNvCxnSpPr>
          <p:nvPr/>
        </p:nvCxnSpPr>
        <p:spPr>
          <a:xfrm>
            <a:off x="4026597" y="55241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E6C12B89-D7D6-1DFE-DD89-4E67EABE2BFC}"/>
              </a:ext>
            </a:extLst>
          </p:cNvPr>
          <p:cNvSpPr txBox="1"/>
          <p:nvPr/>
        </p:nvSpPr>
        <p:spPr>
          <a:xfrm>
            <a:off x="3424877" y="177547"/>
            <a:ext cx="1203440" cy="430887"/>
          </a:xfrm>
          <a:prstGeom prst="rect">
            <a:avLst/>
          </a:prstGeom>
          <a:noFill/>
        </p:spPr>
        <p:txBody>
          <a:bodyPr wrap="square" rtlCol="0">
            <a:spAutoFit/>
          </a:bodyPr>
          <a:lstStyle/>
          <a:p>
            <a:r>
              <a:rPr lang="en-US" sz="1100" b="1" dirty="0"/>
              <a:t>Junction entrance signal </a:t>
            </a:r>
            <a:endParaRPr lang="en-SG" sz="1100" b="1" dirty="0"/>
          </a:p>
        </p:txBody>
      </p:sp>
      <p:cxnSp>
        <p:nvCxnSpPr>
          <p:cNvPr id="38" name="Straight Arrow Connector 37">
            <a:extLst>
              <a:ext uri="{FF2B5EF4-FFF2-40B4-BE49-F238E27FC236}">
                <a16:creationId xmlns:a16="http://schemas.microsoft.com/office/drawing/2014/main" id="{9AE1C916-DF64-4243-5E1A-EFB942BEC68A}"/>
              </a:ext>
            </a:extLst>
          </p:cNvPr>
          <p:cNvCxnSpPr>
            <a:cxnSpLocks/>
          </p:cNvCxnSpPr>
          <p:nvPr/>
        </p:nvCxnSpPr>
        <p:spPr>
          <a:xfrm>
            <a:off x="4998147" y="55239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4B3EF89A-0104-F564-1814-48AED4ADCC55}"/>
              </a:ext>
            </a:extLst>
          </p:cNvPr>
          <p:cNvCxnSpPr>
            <a:cxnSpLocks/>
          </p:cNvCxnSpPr>
          <p:nvPr/>
        </p:nvCxnSpPr>
        <p:spPr>
          <a:xfrm>
            <a:off x="5406674" y="54288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0" name="TextBox 39">
            <a:extLst>
              <a:ext uri="{FF2B5EF4-FFF2-40B4-BE49-F238E27FC236}">
                <a16:creationId xmlns:a16="http://schemas.microsoft.com/office/drawing/2014/main" id="{0F33AB98-484D-0880-9C6D-891D092E6BC7}"/>
              </a:ext>
            </a:extLst>
          </p:cNvPr>
          <p:cNvSpPr txBox="1"/>
          <p:nvPr/>
        </p:nvSpPr>
        <p:spPr>
          <a:xfrm>
            <a:off x="4750282" y="184567"/>
            <a:ext cx="1440968" cy="430887"/>
          </a:xfrm>
          <a:prstGeom prst="rect">
            <a:avLst/>
          </a:prstGeom>
          <a:noFill/>
        </p:spPr>
        <p:txBody>
          <a:bodyPr wrap="square" rtlCol="0">
            <a:spAutoFit/>
          </a:bodyPr>
          <a:lstStyle/>
          <a:p>
            <a:r>
              <a:rPr lang="en-US" sz="1100" b="1" dirty="0"/>
              <a:t>Station entrance and exit signals</a:t>
            </a:r>
            <a:endParaRPr lang="en-SG" sz="1100" b="1" dirty="0"/>
          </a:p>
        </p:txBody>
      </p:sp>
      <p:sp>
        <p:nvSpPr>
          <p:cNvPr id="41" name="TextBox 40">
            <a:extLst>
              <a:ext uri="{FF2B5EF4-FFF2-40B4-BE49-F238E27FC236}">
                <a16:creationId xmlns:a16="http://schemas.microsoft.com/office/drawing/2014/main" id="{AF2EC66E-8B88-9770-ADA3-252CBA5F50F7}"/>
              </a:ext>
            </a:extLst>
          </p:cNvPr>
          <p:cNvSpPr txBox="1"/>
          <p:nvPr/>
        </p:nvSpPr>
        <p:spPr>
          <a:xfrm>
            <a:off x="6097885" y="215607"/>
            <a:ext cx="1226567" cy="430887"/>
          </a:xfrm>
          <a:prstGeom prst="rect">
            <a:avLst/>
          </a:prstGeom>
          <a:noFill/>
        </p:spPr>
        <p:txBody>
          <a:bodyPr wrap="square" rtlCol="0">
            <a:spAutoFit/>
          </a:bodyPr>
          <a:lstStyle/>
          <a:p>
            <a:r>
              <a:rPr lang="en-US" sz="1100" b="1" dirty="0"/>
              <a:t>Track direction indicator </a:t>
            </a:r>
            <a:endParaRPr lang="en-SG" sz="1100" b="1" dirty="0"/>
          </a:p>
        </p:txBody>
      </p:sp>
      <p:cxnSp>
        <p:nvCxnSpPr>
          <p:cNvPr id="42" name="Connector: Elbow 41">
            <a:extLst>
              <a:ext uri="{FF2B5EF4-FFF2-40B4-BE49-F238E27FC236}">
                <a16:creationId xmlns:a16="http://schemas.microsoft.com/office/drawing/2014/main" id="{A3D32AF9-2248-7CBC-7697-35CE52B14C3F}"/>
              </a:ext>
            </a:extLst>
          </p:cNvPr>
          <p:cNvCxnSpPr>
            <a:cxnSpLocks/>
          </p:cNvCxnSpPr>
          <p:nvPr/>
        </p:nvCxnSpPr>
        <p:spPr>
          <a:xfrm rot="5400000">
            <a:off x="5717087" y="861045"/>
            <a:ext cx="972413" cy="467191"/>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62BA4B2-9FDD-525B-63CD-3F1C12381793}"/>
              </a:ext>
            </a:extLst>
          </p:cNvPr>
          <p:cNvSpPr txBox="1"/>
          <p:nvPr/>
        </p:nvSpPr>
        <p:spPr>
          <a:xfrm>
            <a:off x="7346835" y="196577"/>
            <a:ext cx="1203440" cy="430887"/>
          </a:xfrm>
          <a:prstGeom prst="rect">
            <a:avLst/>
          </a:prstGeom>
          <a:noFill/>
        </p:spPr>
        <p:txBody>
          <a:bodyPr wrap="square" rtlCol="0">
            <a:spAutoFit/>
          </a:bodyPr>
          <a:lstStyle/>
          <a:p>
            <a:r>
              <a:rPr lang="en-US" sz="1100" b="1" dirty="0"/>
              <a:t>Junction track block signal </a:t>
            </a:r>
            <a:endParaRPr lang="en-SG" sz="1100" b="1" dirty="0"/>
          </a:p>
        </p:txBody>
      </p:sp>
      <p:cxnSp>
        <p:nvCxnSpPr>
          <p:cNvPr id="46" name="Straight Arrow Connector 45">
            <a:extLst>
              <a:ext uri="{FF2B5EF4-FFF2-40B4-BE49-F238E27FC236}">
                <a16:creationId xmlns:a16="http://schemas.microsoft.com/office/drawing/2014/main" id="{B7F1DAE0-8419-838C-17B2-C86DD04E073A}"/>
              </a:ext>
            </a:extLst>
          </p:cNvPr>
          <p:cNvCxnSpPr>
            <a:cxnSpLocks/>
          </p:cNvCxnSpPr>
          <p:nvPr/>
        </p:nvCxnSpPr>
        <p:spPr>
          <a:xfrm>
            <a:off x="7868737" y="6084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693187A9-6C4B-C040-664D-2986F35C3C32}"/>
              </a:ext>
            </a:extLst>
          </p:cNvPr>
          <p:cNvCxnSpPr>
            <a:cxnSpLocks/>
          </p:cNvCxnSpPr>
          <p:nvPr/>
        </p:nvCxnSpPr>
        <p:spPr>
          <a:xfrm>
            <a:off x="7617522" y="6189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8" name="TextBox 47">
            <a:extLst>
              <a:ext uri="{FF2B5EF4-FFF2-40B4-BE49-F238E27FC236}">
                <a16:creationId xmlns:a16="http://schemas.microsoft.com/office/drawing/2014/main" id="{897D03C3-F154-ED25-C873-D2C777A85535}"/>
              </a:ext>
            </a:extLst>
          </p:cNvPr>
          <p:cNvSpPr txBox="1"/>
          <p:nvPr/>
        </p:nvSpPr>
        <p:spPr>
          <a:xfrm>
            <a:off x="8480037" y="184567"/>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49" name="Straight Arrow Connector 48">
            <a:extLst>
              <a:ext uri="{FF2B5EF4-FFF2-40B4-BE49-F238E27FC236}">
                <a16:creationId xmlns:a16="http://schemas.microsoft.com/office/drawing/2014/main" id="{702A224A-0096-2B3E-2C0A-779431380029}"/>
              </a:ext>
            </a:extLst>
          </p:cNvPr>
          <p:cNvCxnSpPr>
            <a:cxnSpLocks/>
          </p:cNvCxnSpPr>
          <p:nvPr/>
        </p:nvCxnSpPr>
        <p:spPr>
          <a:xfrm>
            <a:off x="8841592" y="569046"/>
            <a:ext cx="0" cy="47027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51" name="TextBox 50">
            <a:extLst>
              <a:ext uri="{FF2B5EF4-FFF2-40B4-BE49-F238E27FC236}">
                <a16:creationId xmlns:a16="http://schemas.microsoft.com/office/drawing/2014/main" id="{C30EE7D6-E603-0FC7-B89A-B033BF89E5C9}"/>
              </a:ext>
            </a:extLst>
          </p:cNvPr>
          <p:cNvSpPr txBox="1"/>
          <p:nvPr/>
        </p:nvSpPr>
        <p:spPr>
          <a:xfrm>
            <a:off x="9547349" y="196577"/>
            <a:ext cx="2070452" cy="430887"/>
          </a:xfrm>
          <a:prstGeom prst="rect">
            <a:avLst/>
          </a:prstGeom>
          <a:noFill/>
        </p:spPr>
        <p:txBody>
          <a:bodyPr wrap="square" rtlCol="0">
            <a:spAutoFit/>
          </a:bodyPr>
          <a:lstStyle/>
          <a:p>
            <a:r>
              <a:rPr lang="en-US" sz="1100" b="1" dirty="0"/>
              <a:t>Station platform door state indictor [</a:t>
            </a:r>
            <a:r>
              <a:rPr lang="en-US" sz="1100" b="1" dirty="0">
                <a:solidFill>
                  <a:srgbClr val="FF0000"/>
                </a:solidFill>
              </a:rPr>
              <a:t>Red: door lock</a:t>
            </a:r>
            <a:r>
              <a:rPr lang="en-US" sz="1100" b="1" dirty="0"/>
              <a:t>]</a:t>
            </a:r>
            <a:endParaRPr lang="en-SG" sz="1100" b="1" dirty="0"/>
          </a:p>
        </p:txBody>
      </p:sp>
      <p:cxnSp>
        <p:nvCxnSpPr>
          <p:cNvPr id="52" name="Connector: Elbow 51">
            <a:extLst>
              <a:ext uri="{FF2B5EF4-FFF2-40B4-BE49-F238E27FC236}">
                <a16:creationId xmlns:a16="http://schemas.microsoft.com/office/drawing/2014/main" id="{23ECBD55-2AB1-4473-113F-10E43E328F1A}"/>
              </a:ext>
            </a:extLst>
          </p:cNvPr>
          <p:cNvCxnSpPr>
            <a:cxnSpLocks/>
          </p:cNvCxnSpPr>
          <p:nvPr/>
        </p:nvCxnSpPr>
        <p:spPr>
          <a:xfrm rot="5400000">
            <a:off x="9256988" y="921574"/>
            <a:ext cx="955131" cy="342895"/>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CDB7BDE5-1933-C370-3608-75E49AED4095}"/>
              </a:ext>
            </a:extLst>
          </p:cNvPr>
          <p:cNvSpPr txBox="1"/>
          <p:nvPr/>
        </p:nvSpPr>
        <p:spPr>
          <a:xfrm>
            <a:off x="10955235" y="834182"/>
            <a:ext cx="1360156" cy="430887"/>
          </a:xfrm>
          <a:prstGeom prst="rect">
            <a:avLst/>
          </a:prstGeom>
          <a:noFill/>
        </p:spPr>
        <p:txBody>
          <a:bodyPr wrap="square" rtlCol="0">
            <a:spAutoFit/>
          </a:bodyPr>
          <a:lstStyle/>
          <a:p>
            <a:r>
              <a:rPr lang="en-US" sz="1100" b="1" dirty="0"/>
              <a:t>Track continuous  section indicator </a:t>
            </a:r>
            <a:endParaRPr lang="en-SG" sz="1100" b="1" dirty="0"/>
          </a:p>
        </p:txBody>
      </p:sp>
      <p:cxnSp>
        <p:nvCxnSpPr>
          <p:cNvPr id="60" name="Connector: Elbow 59">
            <a:extLst>
              <a:ext uri="{FF2B5EF4-FFF2-40B4-BE49-F238E27FC236}">
                <a16:creationId xmlns:a16="http://schemas.microsoft.com/office/drawing/2014/main" id="{F48C25C7-F56A-DD5C-F0F9-371ADB669644}"/>
              </a:ext>
            </a:extLst>
          </p:cNvPr>
          <p:cNvCxnSpPr>
            <a:cxnSpLocks/>
            <a:stCxn id="59" idx="2"/>
          </p:cNvCxnSpPr>
          <p:nvPr/>
        </p:nvCxnSpPr>
        <p:spPr>
          <a:xfrm rot="5400000">
            <a:off x="10993113" y="1015697"/>
            <a:ext cx="392829" cy="891573"/>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3202BEB-017B-EFD6-F271-25AD0C780492}"/>
              </a:ext>
            </a:extLst>
          </p:cNvPr>
          <p:cNvSpPr txBox="1"/>
          <p:nvPr/>
        </p:nvSpPr>
        <p:spPr>
          <a:xfrm>
            <a:off x="10949911" y="1835281"/>
            <a:ext cx="1142566" cy="430887"/>
          </a:xfrm>
          <a:prstGeom prst="rect">
            <a:avLst/>
          </a:prstGeom>
          <a:noFill/>
        </p:spPr>
        <p:txBody>
          <a:bodyPr wrap="square" rtlCol="0">
            <a:spAutoFit/>
          </a:bodyPr>
          <a:lstStyle/>
          <a:p>
            <a:r>
              <a:rPr lang="en-US" sz="1100" b="1" dirty="0"/>
              <a:t>Train passing junction block</a:t>
            </a:r>
            <a:endParaRPr lang="en-SG" sz="1100" b="1" dirty="0"/>
          </a:p>
        </p:txBody>
      </p:sp>
      <p:cxnSp>
        <p:nvCxnSpPr>
          <p:cNvPr id="64" name="Connector: Elbow 63">
            <a:extLst>
              <a:ext uri="{FF2B5EF4-FFF2-40B4-BE49-F238E27FC236}">
                <a16:creationId xmlns:a16="http://schemas.microsoft.com/office/drawing/2014/main" id="{15A7388B-0DC4-C90F-48E8-3C5EEE95590A}"/>
              </a:ext>
            </a:extLst>
          </p:cNvPr>
          <p:cNvCxnSpPr>
            <a:cxnSpLocks/>
            <a:stCxn id="63" idx="2"/>
            <a:endCxn id="20" idx="0"/>
          </p:cNvCxnSpPr>
          <p:nvPr/>
        </p:nvCxnSpPr>
        <p:spPr>
          <a:xfrm rot="5400000">
            <a:off x="9472493" y="613157"/>
            <a:ext cx="395690" cy="370171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7A3D6873-C06C-DBCC-FD48-37D815F3E117}"/>
              </a:ext>
            </a:extLst>
          </p:cNvPr>
          <p:cNvSpPr txBox="1"/>
          <p:nvPr/>
        </p:nvSpPr>
        <p:spPr>
          <a:xfrm>
            <a:off x="10949911" y="2757275"/>
            <a:ext cx="1142559" cy="600164"/>
          </a:xfrm>
          <a:prstGeom prst="rect">
            <a:avLst/>
          </a:prstGeom>
          <a:noFill/>
        </p:spPr>
        <p:txBody>
          <a:bodyPr wrap="square" rtlCol="0">
            <a:spAutoFit/>
          </a:bodyPr>
          <a:lstStyle/>
          <a:p>
            <a:r>
              <a:rPr lang="en-US" sz="1100" b="1" dirty="0"/>
              <a:t>Railway track switch fork signals </a:t>
            </a:r>
            <a:endParaRPr lang="en-SG" sz="1100" b="1" dirty="0"/>
          </a:p>
        </p:txBody>
      </p:sp>
      <p:cxnSp>
        <p:nvCxnSpPr>
          <p:cNvPr id="72" name="Connector: Elbow 71">
            <a:extLst>
              <a:ext uri="{FF2B5EF4-FFF2-40B4-BE49-F238E27FC236}">
                <a16:creationId xmlns:a16="http://schemas.microsoft.com/office/drawing/2014/main" id="{6679717B-7FDF-947D-C50E-1EA37BC430CF}"/>
              </a:ext>
            </a:extLst>
          </p:cNvPr>
          <p:cNvCxnSpPr>
            <a:cxnSpLocks/>
            <a:stCxn id="113" idx="0"/>
          </p:cNvCxnSpPr>
          <p:nvPr/>
        </p:nvCxnSpPr>
        <p:spPr>
          <a:xfrm rot="16200000" flipV="1">
            <a:off x="11187940" y="4639382"/>
            <a:ext cx="40321"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0A59088D-2BA1-93E8-E2C9-08945DC8FBB0}"/>
              </a:ext>
            </a:extLst>
          </p:cNvPr>
          <p:cNvCxnSpPr>
            <a:cxnSpLocks/>
            <a:stCxn id="71" idx="2"/>
          </p:cNvCxnSpPr>
          <p:nvPr/>
        </p:nvCxnSpPr>
        <p:spPr>
          <a:xfrm rot="5400000">
            <a:off x="10902204" y="2833868"/>
            <a:ext cx="95417" cy="11425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DFDD030E-FF96-1EAD-52E9-D5832CCD81EF}"/>
              </a:ext>
            </a:extLst>
          </p:cNvPr>
          <p:cNvSpPr txBox="1"/>
          <p:nvPr/>
        </p:nvSpPr>
        <p:spPr>
          <a:xfrm>
            <a:off x="1150320" y="6351193"/>
            <a:ext cx="927343" cy="261610"/>
          </a:xfrm>
          <a:prstGeom prst="rect">
            <a:avLst/>
          </a:prstGeom>
          <a:noFill/>
        </p:spPr>
        <p:txBody>
          <a:bodyPr wrap="square" rtlCol="0">
            <a:spAutoFit/>
          </a:bodyPr>
          <a:lstStyle/>
          <a:p>
            <a:r>
              <a:rPr lang="en-US" sz="1100" b="1" dirty="0"/>
              <a:t>Mode state</a:t>
            </a:r>
          </a:p>
        </p:txBody>
      </p:sp>
      <p:cxnSp>
        <p:nvCxnSpPr>
          <p:cNvPr id="80" name="Straight Arrow Connector 79">
            <a:extLst>
              <a:ext uri="{FF2B5EF4-FFF2-40B4-BE49-F238E27FC236}">
                <a16:creationId xmlns:a16="http://schemas.microsoft.com/office/drawing/2014/main" id="{8E596514-76BD-DF6F-FFE8-52894EDA2710}"/>
              </a:ext>
            </a:extLst>
          </p:cNvPr>
          <p:cNvCxnSpPr>
            <a:cxnSpLocks/>
          </p:cNvCxnSpPr>
          <p:nvPr/>
        </p:nvCxnSpPr>
        <p:spPr>
          <a:xfrm flipH="1">
            <a:off x="885825" y="6491755"/>
            <a:ext cx="31004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2" name="TextBox 81">
            <a:extLst>
              <a:ext uri="{FF2B5EF4-FFF2-40B4-BE49-F238E27FC236}">
                <a16:creationId xmlns:a16="http://schemas.microsoft.com/office/drawing/2014/main" id="{B9C16DE5-1D1D-5657-299C-1A64867030CD}"/>
              </a:ext>
            </a:extLst>
          </p:cNvPr>
          <p:cNvSpPr txBox="1"/>
          <p:nvPr/>
        </p:nvSpPr>
        <p:spPr>
          <a:xfrm>
            <a:off x="2324102" y="6208076"/>
            <a:ext cx="1100776" cy="430887"/>
          </a:xfrm>
          <a:prstGeom prst="rect">
            <a:avLst/>
          </a:prstGeom>
          <a:noFill/>
        </p:spPr>
        <p:txBody>
          <a:bodyPr wrap="square" rtlCol="0">
            <a:spAutoFit/>
          </a:bodyPr>
          <a:lstStyle/>
          <a:p>
            <a:r>
              <a:rPr lang="en-US" sz="1100" b="1" dirty="0"/>
              <a:t>Train docking in station</a:t>
            </a:r>
            <a:endParaRPr lang="en-SG" sz="1100" b="1" dirty="0"/>
          </a:p>
        </p:txBody>
      </p:sp>
      <p:cxnSp>
        <p:nvCxnSpPr>
          <p:cNvPr id="83" name="Connector: Elbow 82">
            <a:extLst>
              <a:ext uri="{FF2B5EF4-FFF2-40B4-BE49-F238E27FC236}">
                <a16:creationId xmlns:a16="http://schemas.microsoft.com/office/drawing/2014/main" id="{1C6F3234-64AF-20EC-607A-52FAE412738A}"/>
              </a:ext>
            </a:extLst>
          </p:cNvPr>
          <p:cNvCxnSpPr>
            <a:cxnSpLocks/>
            <a:stCxn id="82" idx="1"/>
          </p:cNvCxnSpPr>
          <p:nvPr/>
        </p:nvCxnSpPr>
        <p:spPr>
          <a:xfrm rot="10800000">
            <a:off x="2218420" y="5112790"/>
            <a:ext cx="105682" cy="131073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F6F5FCD-80A7-4C4A-6CDE-C4A9D2B052EE}"/>
              </a:ext>
            </a:extLst>
          </p:cNvPr>
          <p:cNvSpPr txBox="1"/>
          <p:nvPr/>
        </p:nvSpPr>
        <p:spPr>
          <a:xfrm>
            <a:off x="3673076" y="6208077"/>
            <a:ext cx="2060974" cy="430887"/>
          </a:xfrm>
          <a:prstGeom prst="rect">
            <a:avLst/>
          </a:prstGeom>
          <a:noFill/>
        </p:spPr>
        <p:txBody>
          <a:bodyPr wrap="square" rtlCol="0">
            <a:spAutoFit/>
          </a:bodyPr>
          <a:lstStyle/>
          <a:p>
            <a:r>
              <a:rPr lang="en-US" sz="1100" b="1" dirty="0"/>
              <a:t>Double tracks junction</a:t>
            </a:r>
          </a:p>
          <a:p>
            <a:r>
              <a:rPr lang="en-US" sz="1100" b="1" dirty="0"/>
              <a:t>[CC-Line cross NS-Linex2 ]</a:t>
            </a:r>
            <a:endParaRPr lang="en-SG" sz="1100" b="1" dirty="0"/>
          </a:p>
        </p:txBody>
      </p:sp>
      <p:cxnSp>
        <p:nvCxnSpPr>
          <p:cNvPr id="90" name="Connector: Elbow 89">
            <a:extLst>
              <a:ext uri="{FF2B5EF4-FFF2-40B4-BE49-F238E27FC236}">
                <a16:creationId xmlns:a16="http://schemas.microsoft.com/office/drawing/2014/main" id="{86DF5CA7-EAB6-1ACB-D16C-0B4D6748710C}"/>
              </a:ext>
            </a:extLst>
          </p:cNvPr>
          <p:cNvCxnSpPr>
            <a:cxnSpLocks/>
            <a:stCxn id="89" idx="1"/>
          </p:cNvCxnSpPr>
          <p:nvPr/>
        </p:nvCxnSpPr>
        <p:spPr>
          <a:xfrm rot="10800000">
            <a:off x="3340210" y="5857879"/>
            <a:ext cx="332866" cy="56564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D0E69AD-95F0-5C96-7463-D2A9DD4C4691}"/>
              </a:ext>
            </a:extLst>
          </p:cNvPr>
          <p:cNvCxnSpPr>
            <a:cxnSpLocks/>
          </p:cNvCxnSpPr>
          <p:nvPr/>
        </p:nvCxnSpPr>
        <p:spPr>
          <a:xfrm flipV="1">
            <a:off x="7000331" y="4322482"/>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2" name="TextBox 101">
            <a:extLst>
              <a:ext uri="{FF2B5EF4-FFF2-40B4-BE49-F238E27FC236}">
                <a16:creationId xmlns:a16="http://schemas.microsoft.com/office/drawing/2014/main" id="{09B6A9D8-F5AB-FAB3-DB65-7EDDBFF6413D}"/>
              </a:ext>
            </a:extLst>
          </p:cNvPr>
          <p:cNvSpPr txBox="1"/>
          <p:nvPr/>
        </p:nvSpPr>
        <p:spPr>
          <a:xfrm>
            <a:off x="5896114" y="6198741"/>
            <a:ext cx="1746814" cy="430887"/>
          </a:xfrm>
          <a:prstGeom prst="rect">
            <a:avLst/>
          </a:prstGeom>
          <a:noFill/>
        </p:spPr>
        <p:txBody>
          <a:bodyPr wrap="square" rtlCol="0">
            <a:spAutoFit/>
          </a:bodyPr>
          <a:lstStyle/>
          <a:p>
            <a:r>
              <a:rPr lang="en-US" sz="1100" b="1" dirty="0"/>
              <a:t>Singal track junction</a:t>
            </a:r>
          </a:p>
          <a:p>
            <a:r>
              <a:rPr lang="en-US" sz="1100" b="1" dirty="0"/>
              <a:t>NS-Line cross CC-Line]</a:t>
            </a:r>
            <a:endParaRPr lang="en-SG" sz="1100" b="1" dirty="0"/>
          </a:p>
        </p:txBody>
      </p:sp>
      <p:sp>
        <p:nvSpPr>
          <p:cNvPr id="104" name="TextBox 103">
            <a:extLst>
              <a:ext uri="{FF2B5EF4-FFF2-40B4-BE49-F238E27FC236}">
                <a16:creationId xmlns:a16="http://schemas.microsoft.com/office/drawing/2014/main" id="{484AB718-E971-9DCE-7236-059A5C531EFA}"/>
              </a:ext>
            </a:extLst>
          </p:cNvPr>
          <p:cNvSpPr txBox="1"/>
          <p:nvPr/>
        </p:nvSpPr>
        <p:spPr>
          <a:xfrm>
            <a:off x="10949911" y="3717391"/>
            <a:ext cx="1440968" cy="600164"/>
          </a:xfrm>
          <a:prstGeom prst="rect">
            <a:avLst/>
          </a:prstGeom>
          <a:noFill/>
        </p:spPr>
        <p:txBody>
          <a:bodyPr wrap="square" rtlCol="0">
            <a:spAutoFit/>
          </a:bodyPr>
          <a:lstStyle/>
          <a:p>
            <a:r>
              <a:rPr lang="en-US" sz="1100" b="1" dirty="0"/>
              <a:t>Station entrance and exit signals</a:t>
            </a:r>
          </a:p>
          <a:p>
            <a:r>
              <a:rPr lang="en-US" sz="1100" b="1" dirty="0"/>
              <a:t>[</a:t>
            </a:r>
            <a:r>
              <a:rPr lang="en-US" sz="1100" b="1" dirty="0">
                <a:solidFill>
                  <a:srgbClr val="FF0000"/>
                </a:solidFill>
              </a:rPr>
              <a:t>Red: docking</a:t>
            </a:r>
            <a:r>
              <a:rPr lang="en-US" sz="1100" b="1" dirty="0"/>
              <a:t>]</a:t>
            </a:r>
            <a:endParaRPr lang="en-SG" sz="1100" b="1" dirty="0"/>
          </a:p>
        </p:txBody>
      </p:sp>
      <p:cxnSp>
        <p:nvCxnSpPr>
          <p:cNvPr id="109" name="Connector: Elbow 108">
            <a:extLst>
              <a:ext uri="{FF2B5EF4-FFF2-40B4-BE49-F238E27FC236}">
                <a16:creationId xmlns:a16="http://schemas.microsoft.com/office/drawing/2014/main" id="{9392E599-890F-A598-570B-004FB07F9D9E}"/>
              </a:ext>
            </a:extLst>
          </p:cNvPr>
          <p:cNvCxnSpPr>
            <a:cxnSpLocks/>
            <a:stCxn id="104" idx="2"/>
          </p:cNvCxnSpPr>
          <p:nvPr/>
        </p:nvCxnSpPr>
        <p:spPr>
          <a:xfrm rot="5400000">
            <a:off x="10313135" y="3324083"/>
            <a:ext cx="363788" cy="23507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F9FE5812-A150-884C-CA93-82140B8D55BF}"/>
              </a:ext>
            </a:extLst>
          </p:cNvPr>
          <p:cNvSpPr txBox="1"/>
          <p:nvPr/>
        </p:nvSpPr>
        <p:spPr>
          <a:xfrm>
            <a:off x="11099117" y="5047236"/>
            <a:ext cx="993354" cy="600164"/>
          </a:xfrm>
          <a:prstGeom prst="rect">
            <a:avLst/>
          </a:prstGeom>
          <a:noFill/>
        </p:spPr>
        <p:txBody>
          <a:bodyPr wrap="square" rtlCol="0">
            <a:spAutoFit/>
          </a:bodyPr>
          <a:lstStyle/>
          <a:p>
            <a:r>
              <a:rPr lang="en-US" sz="1100" b="1" dirty="0"/>
              <a:t>Tracks end buffer area indicators</a:t>
            </a:r>
            <a:endParaRPr lang="en-SG" sz="1100" b="1" dirty="0"/>
          </a:p>
        </p:txBody>
      </p:sp>
      <p:cxnSp>
        <p:nvCxnSpPr>
          <p:cNvPr id="114" name="Connector: Elbow 113">
            <a:extLst>
              <a:ext uri="{FF2B5EF4-FFF2-40B4-BE49-F238E27FC236}">
                <a16:creationId xmlns:a16="http://schemas.microsoft.com/office/drawing/2014/main" id="{5910AF71-DEB1-2380-CDBA-08AC4CBA13B8}"/>
              </a:ext>
            </a:extLst>
          </p:cNvPr>
          <p:cNvCxnSpPr>
            <a:cxnSpLocks/>
            <a:stCxn id="71" idx="0"/>
          </p:cNvCxnSpPr>
          <p:nvPr/>
        </p:nvCxnSpPr>
        <p:spPr>
          <a:xfrm rot="16200000" flipV="1">
            <a:off x="10936550" y="2172634"/>
            <a:ext cx="143122" cy="102616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8" name="Connector: Elbow 117">
            <a:extLst>
              <a:ext uri="{FF2B5EF4-FFF2-40B4-BE49-F238E27FC236}">
                <a16:creationId xmlns:a16="http://schemas.microsoft.com/office/drawing/2014/main" id="{76997295-0249-9A22-9553-F35180E69E62}"/>
              </a:ext>
            </a:extLst>
          </p:cNvPr>
          <p:cNvCxnSpPr>
            <a:cxnSpLocks/>
            <a:stCxn id="113" idx="2"/>
          </p:cNvCxnSpPr>
          <p:nvPr/>
        </p:nvCxnSpPr>
        <p:spPr>
          <a:xfrm rot="5400000">
            <a:off x="11175325" y="5292481"/>
            <a:ext cx="65550"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705F346E-5015-83E7-D1A7-676FA2531A3D}"/>
              </a:ext>
            </a:extLst>
          </p:cNvPr>
          <p:cNvCxnSpPr>
            <a:cxnSpLocks/>
          </p:cNvCxnSpPr>
          <p:nvPr/>
        </p:nvCxnSpPr>
        <p:spPr>
          <a:xfrm flipV="1">
            <a:off x="8921063" y="4404521"/>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22" name="TextBox 121">
            <a:extLst>
              <a:ext uri="{FF2B5EF4-FFF2-40B4-BE49-F238E27FC236}">
                <a16:creationId xmlns:a16="http://schemas.microsoft.com/office/drawing/2014/main" id="{F78532C6-5A8D-BF4A-95E9-DCC74E37F557}"/>
              </a:ext>
            </a:extLst>
          </p:cNvPr>
          <p:cNvSpPr txBox="1"/>
          <p:nvPr/>
        </p:nvSpPr>
        <p:spPr>
          <a:xfrm>
            <a:off x="8017537" y="6214105"/>
            <a:ext cx="1746814" cy="430887"/>
          </a:xfrm>
          <a:prstGeom prst="rect">
            <a:avLst/>
          </a:prstGeom>
          <a:noFill/>
        </p:spPr>
        <p:txBody>
          <a:bodyPr wrap="square" rtlCol="0">
            <a:spAutoFit/>
          </a:bodyPr>
          <a:lstStyle/>
          <a:p>
            <a:r>
              <a:rPr lang="en-US" sz="1100" b="1" dirty="0"/>
              <a:t>Platford door indicator </a:t>
            </a:r>
          </a:p>
          <a:p>
            <a:r>
              <a:rPr lang="en-US" sz="1100" b="1" dirty="0">
                <a:solidFill>
                  <a:schemeClr val="accent6">
                    <a:lumMod val="75000"/>
                  </a:schemeClr>
                </a:solidFill>
              </a:rPr>
              <a:t>[Green: door open]</a:t>
            </a:r>
            <a:endParaRPr lang="en-SG" sz="1100" b="1" dirty="0">
              <a:solidFill>
                <a:schemeClr val="accent6">
                  <a:lumMod val="75000"/>
                </a:schemeClr>
              </a:solidFill>
            </a:endParaRPr>
          </a:p>
        </p:txBody>
      </p:sp>
      <p:sp>
        <p:nvSpPr>
          <p:cNvPr id="125" name="Rectangle 124">
            <a:extLst>
              <a:ext uri="{FF2B5EF4-FFF2-40B4-BE49-F238E27FC236}">
                <a16:creationId xmlns:a16="http://schemas.microsoft.com/office/drawing/2014/main" id="{71A69ABA-F869-95BE-A348-ADE3AB09397C}"/>
              </a:ext>
            </a:extLst>
          </p:cNvPr>
          <p:cNvSpPr/>
          <p:nvPr/>
        </p:nvSpPr>
        <p:spPr>
          <a:xfrm>
            <a:off x="570408" y="608434"/>
            <a:ext cx="665873" cy="124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a:extLst>
              <a:ext uri="{FF2B5EF4-FFF2-40B4-BE49-F238E27FC236}">
                <a16:creationId xmlns:a16="http://schemas.microsoft.com/office/drawing/2014/main" id="{3767F249-578D-4E12-98D6-CBFDDD06386D}"/>
              </a:ext>
            </a:extLst>
          </p:cNvPr>
          <p:cNvCxnSpPr>
            <a:cxnSpLocks/>
          </p:cNvCxnSpPr>
          <p:nvPr/>
        </p:nvCxnSpPr>
        <p:spPr>
          <a:xfrm>
            <a:off x="969345" y="514311"/>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2458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63E40-3765-A500-3A16-83C539ECBBF3}"/>
              </a:ext>
            </a:extLst>
          </p:cNvPr>
          <p:cNvPicPr>
            <a:picLocks noChangeAspect="1"/>
          </p:cNvPicPr>
          <p:nvPr/>
        </p:nvPicPr>
        <p:blipFill>
          <a:blip r:embed="rId2"/>
          <a:stretch>
            <a:fillRect/>
          </a:stretch>
        </p:blipFill>
        <p:spPr>
          <a:xfrm>
            <a:off x="2563881" y="459542"/>
            <a:ext cx="7666667" cy="4838095"/>
          </a:xfrm>
          <a:prstGeom prst="rect">
            <a:avLst/>
          </a:prstGeom>
          <a:ln w="9525">
            <a:solidFill>
              <a:schemeClr val="tx1"/>
            </a:solidFill>
          </a:ln>
        </p:spPr>
      </p:pic>
      <p:sp>
        <p:nvSpPr>
          <p:cNvPr id="6" name="TextBox 5">
            <a:extLst>
              <a:ext uri="{FF2B5EF4-FFF2-40B4-BE49-F238E27FC236}">
                <a16:creationId xmlns:a16="http://schemas.microsoft.com/office/drawing/2014/main" id="{57BF9608-9111-493B-2D49-75AEDED8F378}"/>
              </a:ext>
            </a:extLst>
          </p:cNvPr>
          <p:cNvSpPr txBox="1"/>
          <p:nvPr/>
        </p:nvSpPr>
        <p:spPr>
          <a:xfrm>
            <a:off x="519929" y="3943212"/>
            <a:ext cx="1792964" cy="1200329"/>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In physical world simulator, train triggered the junction entrance sensor, PLC contact input changes the register’s state</a:t>
            </a:r>
          </a:p>
        </p:txBody>
      </p:sp>
      <p:cxnSp>
        <p:nvCxnSpPr>
          <p:cNvPr id="7" name="Connector: Elbow 6">
            <a:extLst>
              <a:ext uri="{FF2B5EF4-FFF2-40B4-BE49-F238E27FC236}">
                <a16:creationId xmlns:a16="http://schemas.microsoft.com/office/drawing/2014/main" id="{99FDFA51-D14E-A947-0A09-54D40A7FDB5F}"/>
              </a:ext>
            </a:extLst>
          </p:cNvPr>
          <p:cNvCxnSpPr>
            <a:cxnSpLocks/>
          </p:cNvCxnSpPr>
          <p:nvPr/>
        </p:nvCxnSpPr>
        <p:spPr>
          <a:xfrm flipV="1">
            <a:off x="2312893" y="4033605"/>
            <a:ext cx="2969110" cy="509601"/>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0D233742-2728-C06D-68F4-D9E36781BE84}"/>
              </a:ext>
            </a:extLst>
          </p:cNvPr>
          <p:cNvSpPr/>
          <p:nvPr/>
        </p:nvSpPr>
        <p:spPr>
          <a:xfrm>
            <a:off x="5001985" y="38194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cxnSp>
        <p:nvCxnSpPr>
          <p:cNvPr id="13" name="Connector: Elbow 12">
            <a:extLst>
              <a:ext uri="{FF2B5EF4-FFF2-40B4-BE49-F238E27FC236}">
                <a16:creationId xmlns:a16="http://schemas.microsoft.com/office/drawing/2014/main" id="{1C0C31CB-8777-80B5-5CAD-D955BE63084F}"/>
              </a:ext>
            </a:extLst>
          </p:cNvPr>
          <p:cNvCxnSpPr>
            <a:cxnSpLocks/>
            <a:stCxn id="18" idx="2"/>
            <a:endCxn id="20" idx="0"/>
          </p:cNvCxnSpPr>
          <p:nvPr/>
        </p:nvCxnSpPr>
        <p:spPr>
          <a:xfrm rot="16200000" flipV="1">
            <a:off x="3603139" y="2053865"/>
            <a:ext cx="1744083" cy="20224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7709860-777B-30BD-37E1-93C7E4C604F8}"/>
              </a:ext>
            </a:extLst>
          </p:cNvPr>
          <p:cNvSpPr/>
          <p:nvPr/>
        </p:nvSpPr>
        <p:spPr>
          <a:xfrm flipH="1" flipV="1">
            <a:off x="5282003" y="3937125"/>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5A736F91-F84E-FB48-D845-0CA675F5FA95}"/>
              </a:ext>
            </a:extLst>
          </p:cNvPr>
          <p:cNvSpPr/>
          <p:nvPr/>
        </p:nvSpPr>
        <p:spPr>
          <a:xfrm flipH="1" flipV="1">
            <a:off x="3259566" y="1999740"/>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a:extLst>
              <a:ext uri="{FF2B5EF4-FFF2-40B4-BE49-F238E27FC236}">
                <a16:creationId xmlns:a16="http://schemas.microsoft.com/office/drawing/2014/main" id="{6D330087-286E-DC02-1E55-3D4D04F5324C}"/>
              </a:ext>
            </a:extLst>
          </p:cNvPr>
          <p:cNvSpPr/>
          <p:nvPr/>
        </p:nvSpPr>
        <p:spPr>
          <a:xfrm>
            <a:off x="5408593" y="337194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sp>
        <p:nvSpPr>
          <p:cNvPr id="23" name="TextBox 22">
            <a:extLst>
              <a:ext uri="{FF2B5EF4-FFF2-40B4-BE49-F238E27FC236}">
                <a16:creationId xmlns:a16="http://schemas.microsoft.com/office/drawing/2014/main" id="{7D8FE0FF-FBC0-F0FA-AA5E-DB013E87F656}"/>
              </a:ext>
            </a:extLst>
          </p:cNvPr>
          <p:cNvSpPr txBox="1"/>
          <p:nvPr/>
        </p:nvSpPr>
        <p:spPr>
          <a:xfrm>
            <a:off x="519928" y="2096391"/>
            <a:ext cx="1839557"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In the Sensor-Signal Relationship Diagram,  the sensor will show triggered state (yellow color)</a:t>
            </a:r>
          </a:p>
        </p:txBody>
      </p:sp>
      <p:cxnSp>
        <p:nvCxnSpPr>
          <p:cNvPr id="24" name="Straight Arrow Connector 23">
            <a:extLst>
              <a:ext uri="{FF2B5EF4-FFF2-40B4-BE49-F238E27FC236}">
                <a16:creationId xmlns:a16="http://schemas.microsoft.com/office/drawing/2014/main" id="{B03C640A-E1F1-A584-A89E-886BF0E19AC0}"/>
              </a:ext>
            </a:extLst>
          </p:cNvPr>
          <p:cNvCxnSpPr>
            <a:cxnSpLocks/>
          </p:cNvCxnSpPr>
          <p:nvPr/>
        </p:nvCxnSpPr>
        <p:spPr>
          <a:xfrm>
            <a:off x="2359486" y="2498069"/>
            <a:ext cx="110447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Oval 31">
            <a:extLst>
              <a:ext uri="{FF2B5EF4-FFF2-40B4-BE49-F238E27FC236}">
                <a16:creationId xmlns:a16="http://schemas.microsoft.com/office/drawing/2014/main" id="{AC9EE3B7-302F-2A1C-991F-FD532CCD9DC9}"/>
              </a:ext>
            </a:extLst>
          </p:cNvPr>
          <p:cNvSpPr/>
          <p:nvPr/>
        </p:nvSpPr>
        <p:spPr>
          <a:xfrm>
            <a:off x="3569036" y="818964"/>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cxnSp>
        <p:nvCxnSpPr>
          <p:cNvPr id="33" name="Straight Arrow Connector 32">
            <a:extLst>
              <a:ext uri="{FF2B5EF4-FFF2-40B4-BE49-F238E27FC236}">
                <a16:creationId xmlns:a16="http://schemas.microsoft.com/office/drawing/2014/main" id="{AE9F22B8-30A3-2BC1-0B46-4BC68407BC88}"/>
              </a:ext>
            </a:extLst>
          </p:cNvPr>
          <p:cNvCxnSpPr>
            <a:cxnSpLocks/>
          </p:cNvCxnSpPr>
          <p:nvPr/>
        </p:nvCxnSpPr>
        <p:spPr>
          <a:xfrm>
            <a:off x="2441986" y="818964"/>
            <a:ext cx="122637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4B31D1-2A3A-79EC-B29F-DA7DA85817AF}"/>
              </a:ext>
            </a:extLst>
          </p:cNvPr>
          <p:cNvSpPr txBox="1"/>
          <p:nvPr/>
        </p:nvSpPr>
        <p:spPr>
          <a:xfrm>
            <a:off x="595231" y="562089"/>
            <a:ext cx="1792965"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3: HMI execute the ladder logic, calculate change the coil sate [Signal Red]</a:t>
            </a:r>
          </a:p>
        </p:txBody>
      </p:sp>
      <p:cxnSp>
        <p:nvCxnSpPr>
          <p:cNvPr id="36" name="Straight Arrow Connector 35">
            <a:extLst>
              <a:ext uri="{FF2B5EF4-FFF2-40B4-BE49-F238E27FC236}">
                <a16:creationId xmlns:a16="http://schemas.microsoft.com/office/drawing/2014/main" id="{C52111CD-715F-AF75-0BAB-8C0A02DE9DD2}"/>
              </a:ext>
            </a:extLst>
          </p:cNvPr>
          <p:cNvCxnSpPr>
            <a:cxnSpLocks/>
          </p:cNvCxnSpPr>
          <p:nvPr/>
        </p:nvCxnSpPr>
        <p:spPr>
          <a:xfrm flipV="1">
            <a:off x="6736448" y="4704682"/>
            <a:ext cx="0" cy="72793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7" name="Connector: Elbow 36">
            <a:extLst>
              <a:ext uri="{FF2B5EF4-FFF2-40B4-BE49-F238E27FC236}">
                <a16:creationId xmlns:a16="http://schemas.microsoft.com/office/drawing/2014/main" id="{09F87E1E-0CCF-8FA3-54FC-37B3F1A45F4A}"/>
              </a:ext>
            </a:extLst>
          </p:cNvPr>
          <p:cNvCxnSpPr>
            <a:cxnSpLocks/>
            <a:stCxn id="32" idx="6"/>
            <a:endCxn id="39" idx="2"/>
          </p:cNvCxnSpPr>
          <p:nvPr/>
        </p:nvCxnSpPr>
        <p:spPr>
          <a:xfrm>
            <a:off x="3767678" y="926028"/>
            <a:ext cx="3228558" cy="352059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6BB5019A-C65E-BFE4-C29F-E023FB7547E2}"/>
              </a:ext>
            </a:extLst>
          </p:cNvPr>
          <p:cNvSpPr/>
          <p:nvPr/>
        </p:nvSpPr>
        <p:spPr>
          <a:xfrm flipH="1" flipV="1">
            <a:off x="6719231" y="4446619"/>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Oval 44">
            <a:extLst>
              <a:ext uri="{FF2B5EF4-FFF2-40B4-BE49-F238E27FC236}">
                <a16:creationId xmlns:a16="http://schemas.microsoft.com/office/drawing/2014/main" id="{A44B1DE3-664C-8965-1432-6564FA1FCA18}"/>
              </a:ext>
            </a:extLst>
          </p:cNvPr>
          <p:cNvSpPr/>
          <p:nvPr/>
        </p:nvSpPr>
        <p:spPr>
          <a:xfrm>
            <a:off x="6896915" y="1332627"/>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9" name="TextBox 48">
            <a:extLst>
              <a:ext uri="{FF2B5EF4-FFF2-40B4-BE49-F238E27FC236}">
                <a16:creationId xmlns:a16="http://schemas.microsoft.com/office/drawing/2014/main" id="{5728E22B-CF0F-F552-BF0D-A1F89EB7199E}"/>
              </a:ext>
            </a:extLst>
          </p:cNvPr>
          <p:cNvSpPr txBox="1"/>
          <p:nvPr/>
        </p:nvSpPr>
        <p:spPr>
          <a:xfrm>
            <a:off x="5001985" y="5426217"/>
            <a:ext cx="5696731" cy="461665"/>
          </a:xfrm>
          <a:prstGeom prst="rect">
            <a:avLst/>
          </a:prstGeom>
          <a:noFill/>
        </p:spPr>
        <p:txBody>
          <a:bodyPr wrap="square" rtlCol="0">
            <a:spAutoFit/>
          </a:bodyPr>
          <a:lstStyle/>
          <a:p>
            <a:r>
              <a:rPr lang="en-US" sz="1200" b="1" dirty="0">
                <a:solidFill>
                  <a:srgbClr val="C00000"/>
                </a:solidFill>
              </a:rPr>
              <a:t>Step 4: Compare the S-CC-0 Signal state (calculated ) with the PLC Display Panel Scc00 (fetch from PLC directly), if same, verification pass, raise alert.  </a:t>
            </a:r>
            <a:endParaRPr lang="en-SG" sz="1200" b="1" dirty="0">
              <a:solidFill>
                <a:srgbClr val="C00000"/>
              </a:solidFill>
            </a:endParaRPr>
          </a:p>
        </p:txBody>
      </p:sp>
    </p:spTree>
    <p:extLst>
      <p:ext uri="{BB962C8B-B14F-4D97-AF65-F5344CB8AC3E}">
        <p14:creationId xmlns:p14="http://schemas.microsoft.com/office/powerpoint/2010/main" val="24390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56994F-6AF7-F589-0AB5-0C1DF9E350FB}"/>
              </a:ext>
            </a:extLst>
          </p:cNvPr>
          <p:cNvPicPr>
            <a:picLocks noChangeAspect="1"/>
          </p:cNvPicPr>
          <p:nvPr/>
        </p:nvPicPr>
        <p:blipFill>
          <a:blip r:embed="rId2"/>
          <a:stretch>
            <a:fillRect/>
          </a:stretch>
        </p:blipFill>
        <p:spPr>
          <a:xfrm>
            <a:off x="7846939" y="1202932"/>
            <a:ext cx="2685714" cy="2019048"/>
          </a:xfrm>
          <a:prstGeom prst="rect">
            <a:avLst/>
          </a:prstGeom>
        </p:spPr>
      </p:pic>
      <p:pic>
        <p:nvPicPr>
          <p:cNvPr id="6" name="Picture 5">
            <a:extLst>
              <a:ext uri="{FF2B5EF4-FFF2-40B4-BE49-F238E27FC236}">
                <a16:creationId xmlns:a16="http://schemas.microsoft.com/office/drawing/2014/main" id="{9667201D-81FC-C688-7D2A-74323DFCF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939" y="1545868"/>
            <a:ext cx="481382" cy="154044"/>
          </a:xfrm>
          <a:prstGeom prst="rect">
            <a:avLst/>
          </a:prstGeom>
        </p:spPr>
      </p:pic>
      <p:pic>
        <p:nvPicPr>
          <p:cNvPr id="8" name="Picture 7">
            <a:extLst>
              <a:ext uri="{FF2B5EF4-FFF2-40B4-BE49-F238E27FC236}">
                <a16:creationId xmlns:a16="http://schemas.microsoft.com/office/drawing/2014/main" id="{6DDDB903-30AC-4C99-31B5-47FB37089009}"/>
              </a:ext>
            </a:extLst>
          </p:cNvPr>
          <p:cNvPicPr>
            <a:picLocks noChangeAspect="1"/>
          </p:cNvPicPr>
          <p:nvPr/>
        </p:nvPicPr>
        <p:blipFill>
          <a:blip r:embed="rId4"/>
          <a:stretch>
            <a:fillRect/>
          </a:stretch>
        </p:blipFill>
        <p:spPr>
          <a:xfrm>
            <a:off x="2398700" y="1207010"/>
            <a:ext cx="5171429" cy="3885714"/>
          </a:xfrm>
          <a:prstGeom prst="rect">
            <a:avLst/>
          </a:prstGeom>
        </p:spPr>
      </p:pic>
      <p:sp>
        <p:nvSpPr>
          <p:cNvPr id="10" name="Oval 9">
            <a:extLst>
              <a:ext uri="{FF2B5EF4-FFF2-40B4-BE49-F238E27FC236}">
                <a16:creationId xmlns:a16="http://schemas.microsoft.com/office/drawing/2014/main" id="{03B1C224-D721-9062-2E02-84214B7496A0}"/>
              </a:ext>
            </a:extLst>
          </p:cNvPr>
          <p:cNvSpPr/>
          <p:nvPr/>
        </p:nvSpPr>
        <p:spPr>
          <a:xfrm>
            <a:off x="2498021" y="386445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sp>
        <p:nvSpPr>
          <p:cNvPr id="13" name="TextBox 12">
            <a:extLst>
              <a:ext uri="{FF2B5EF4-FFF2-40B4-BE49-F238E27FC236}">
                <a16:creationId xmlns:a16="http://schemas.microsoft.com/office/drawing/2014/main" id="{D226E6CC-BD39-0C71-19AA-42BD6224DCD3}"/>
              </a:ext>
            </a:extLst>
          </p:cNvPr>
          <p:cNvSpPr txBox="1"/>
          <p:nvPr/>
        </p:nvSpPr>
        <p:spPr>
          <a:xfrm>
            <a:off x="653647" y="3971520"/>
            <a:ext cx="1632016"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If the PLC display panel shows the station sensor is triggered </a:t>
            </a:r>
          </a:p>
        </p:txBody>
      </p:sp>
      <p:cxnSp>
        <p:nvCxnSpPr>
          <p:cNvPr id="14" name="Connector: Elbow 13">
            <a:extLst>
              <a:ext uri="{FF2B5EF4-FFF2-40B4-BE49-F238E27FC236}">
                <a16:creationId xmlns:a16="http://schemas.microsoft.com/office/drawing/2014/main" id="{837A224A-07CE-15B9-03F6-DF398444B115}"/>
              </a:ext>
            </a:extLst>
          </p:cNvPr>
          <p:cNvCxnSpPr>
            <a:cxnSpLocks/>
            <a:stCxn id="13" idx="3"/>
          </p:cNvCxnSpPr>
          <p:nvPr/>
        </p:nvCxnSpPr>
        <p:spPr>
          <a:xfrm flipV="1">
            <a:off x="2285663" y="4042611"/>
            <a:ext cx="311679" cy="34440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17F8D83-0A3A-9079-E2C9-644E63567EA7}"/>
              </a:ext>
            </a:extLst>
          </p:cNvPr>
          <p:cNvCxnSpPr>
            <a:cxnSpLocks/>
          </p:cNvCxnSpPr>
          <p:nvPr/>
        </p:nvCxnSpPr>
        <p:spPr>
          <a:xfrm flipV="1">
            <a:off x="2810577" y="2127183"/>
            <a:ext cx="2261937" cy="18443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A940F8A-CAB0-BB39-41B6-4914080CE88D}"/>
              </a:ext>
            </a:extLst>
          </p:cNvPr>
          <p:cNvSpPr txBox="1"/>
          <p:nvPr/>
        </p:nvSpPr>
        <p:spPr>
          <a:xfrm>
            <a:off x="603504" y="2096391"/>
            <a:ext cx="1681985"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Check the calculated signal’s state from the Sensor-Signal Relationship Diagram</a:t>
            </a:r>
          </a:p>
        </p:txBody>
      </p:sp>
      <p:cxnSp>
        <p:nvCxnSpPr>
          <p:cNvPr id="21" name="Straight Arrow Connector 20">
            <a:extLst>
              <a:ext uri="{FF2B5EF4-FFF2-40B4-BE49-F238E27FC236}">
                <a16:creationId xmlns:a16="http://schemas.microsoft.com/office/drawing/2014/main" id="{27C14EDD-E4B6-659C-0B1C-69E9E86B31FF}"/>
              </a:ext>
            </a:extLst>
          </p:cNvPr>
          <p:cNvCxnSpPr>
            <a:cxnSpLocks/>
          </p:cNvCxnSpPr>
          <p:nvPr/>
        </p:nvCxnSpPr>
        <p:spPr>
          <a:xfrm>
            <a:off x="2285489" y="2498069"/>
            <a:ext cx="1593492"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4" name="Oval 23">
            <a:extLst>
              <a:ext uri="{FF2B5EF4-FFF2-40B4-BE49-F238E27FC236}">
                <a16:creationId xmlns:a16="http://schemas.microsoft.com/office/drawing/2014/main" id="{591D9AC3-382C-335C-EFB7-2D545940A7B1}"/>
              </a:ext>
            </a:extLst>
          </p:cNvPr>
          <p:cNvSpPr/>
          <p:nvPr/>
        </p:nvSpPr>
        <p:spPr>
          <a:xfrm>
            <a:off x="4021175" y="228394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cxnSp>
        <p:nvCxnSpPr>
          <p:cNvPr id="25" name="Connector: Elbow 24">
            <a:extLst>
              <a:ext uri="{FF2B5EF4-FFF2-40B4-BE49-F238E27FC236}">
                <a16:creationId xmlns:a16="http://schemas.microsoft.com/office/drawing/2014/main" id="{E0FE29C6-C5A4-84F0-B8D7-E356B3C480C4}"/>
              </a:ext>
            </a:extLst>
          </p:cNvPr>
          <p:cNvCxnSpPr>
            <a:cxnSpLocks/>
          </p:cNvCxnSpPr>
          <p:nvPr/>
        </p:nvCxnSpPr>
        <p:spPr>
          <a:xfrm rot="5400000">
            <a:off x="3895202" y="2563201"/>
            <a:ext cx="1875128" cy="941509"/>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C206A76-625D-5D3C-307D-9127BA0CA4D9}"/>
              </a:ext>
            </a:extLst>
          </p:cNvPr>
          <p:cNvCxnSpPr>
            <a:cxnSpLocks/>
          </p:cNvCxnSpPr>
          <p:nvPr/>
        </p:nvCxnSpPr>
        <p:spPr>
          <a:xfrm flipV="1">
            <a:off x="4219817" y="4204764"/>
            <a:ext cx="0" cy="9886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9" name="Rectangle 28">
            <a:extLst>
              <a:ext uri="{FF2B5EF4-FFF2-40B4-BE49-F238E27FC236}">
                <a16:creationId xmlns:a16="http://schemas.microsoft.com/office/drawing/2014/main" id="{1151D757-10DE-4210-FC7D-042B4760491A}"/>
              </a:ext>
            </a:extLst>
          </p:cNvPr>
          <p:cNvSpPr/>
          <p:nvPr/>
        </p:nvSpPr>
        <p:spPr>
          <a:xfrm flipH="1" flipV="1">
            <a:off x="4003958" y="3946701"/>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a:extLst>
              <a:ext uri="{FF2B5EF4-FFF2-40B4-BE49-F238E27FC236}">
                <a16:creationId xmlns:a16="http://schemas.microsoft.com/office/drawing/2014/main" id="{F71F7D3B-CF10-8601-B4E6-D26A53098679}"/>
              </a:ext>
            </a:extLst>
          </p:cNvPr>
          <p:cNvSpPr txBox="1"/>
          <p:nvPr/>
        </p:nvSpPr>
        <p:spPr>
          <a:xfrm>
            <a:off x="2285489" y="5193403"/>
            <a:ext cx="5459479" cy="461665"/>
          </a:xfrm>
          <a:prstGeom prst="rect">
            <a:avLst/>
          </a:prstGeom>
          <a:noFill/>
        </p:spPr>
        <p:txBody>
          <a:bodyPr wrap="square" rtlCol="0">
            <a:spAutoFit/>
          </a:bodyPr>
          <a:lstStyle/>
          <a:p>
            <a:r>
              <a:rPr lang="en-US" sz="1200" b="1" dirty="0"/>
              <a:t>Step 3: Compare the ST[0] Signal state (calculated ) with the PLC Display Panel STns00 (fetch from PLC directly), if same, verification pass, raise alert.  </a:t>
            </a:r>
            <a:endParaRPr lang="en-SG" sz="1200" b="1" dirty="0"/>
          </a:p>
        </p:txBody>
      </p:sp>
      <p:cxnSp>
        <p:nvCxnSpPr>
          <p:cNvPr id="34" name="Connector: Elbow 33">
            <a:extLst>
              <a:ext uri="{FF2B5EF4-FFF2-40B4-BE49-F238E27FC236}">
                <a16:creationId xmlns:a16="http://schemas.microsoft.com/office/drawing/2014/main" id="{7F79C94C-E612-B0C0-EC9D-6DC02B44D56B}"/>
              </a:ext>
            </a:extLst>
          </p:cNvPr>
          <p:cNvCxnSpPr>
            <a:cxnSpLocks/>
            <a:stCxn id="30" idx="3"/>
          </p:cNvCxnSpPr>
          <p:nvPr/>
        </p:nvCxnSpPr>
        <p:spPr>
          <a:xfrm flipV="1">
            <a:off x="7744968" y="1892808"/>
            <a:ext cx="1132456" cy="353142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F091F5F4-60DF-B811-EEA4-213C2C6F4DEC}"/>
              </a:ext>
            </a:extLst>
          </p:cNvPr>
          <p:cNvSpPr/>
          <p:nvPr/>
        </p:nvSpPr>
        <p:spPr>
          <a:xfrm>
            <a:off x="5072514" y="260422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sp>
        <p:nvSpPr>
          <p:cNvPr id="39" name="Rectangle 38">
            <a:extLst>
              <a:ext uri="{FF2B5EF4-FFF2-40B4-BE49-F238E27FC236}">
                <a16:creationId xmlns:a16="http://schemas.microsoft.com/office/drawing/2014/main" id="{BA98729F-63CE-A987-90D6-276B333CB181}"/>
              </a:ext>
            </a:extLst>
          </p:cNvPr>
          <p:cNvSpPr/>
          <p:nvPr/>
        </p:nvSpPr>
        <p:spPr>
          <a:xfrm flipH="1" flipV="1">
            <a:off x="8635784" y="1416835"/>
            <a:ext cx="554011" cy="47597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AF14C6D6-BD4D-8D28-230C-524A740A629C}"/>
              </a:ext>
            </a:extLst>
          </p:cNvPr>
          <p:cNvSpPr txBox="1"/>
          <p:nvPr/>
        </p:nvSpPr>
        <p:spPr>
          <a:xfrm>
            <a:off x="8912789" y="4368094"/>
            <a:ext cx="1811748" cy="830997"/>
          </a:xfrm>
          <a:prstGeom prst="rect">
            <a:avLst/>
          </a:prstGeom>
          <a:noFill/>
        </p:spPr>
        <p:txBody>
          <a:bodyPr wrap="square" rtlCol="0">
            <a:spAutoFit/>
          </a:bodyPr>
          <a:lstStyle/>
          <a:p>
            <a:r>
              <a:rPr lang="en-US" sz="1200" b="1" dirty="0"/>
              <a:t>Step 4: Mapping to the management HMI to confirm data update correctly in data base</a:t>
            </a:r>
            <a:endParaRPr lang="en-SG" sz="1200" b="1" dirty="0"/>
          </a:p>
        </p:txBody>
      </p:sp>
      <p:sp>
        <p:nvSpPr>
          <p:cNvPr id="41" name="Oval 40">
            <a:extLst>
              <a:ext uri="{FF2B5EF4-FFF2-40B4-BE49-F238E27FC236}">
                <a16:creationId xmlns:a16="http://schemas.microsoft.com/office/drawing/2014/main" id="{EC3A2BAE-33C5-5F9B-20FD-607E9250D003}"/>
              </a:ext>
            </a:extLst>
          </p:cNvPr>
          <p:cNvSpPr/>
          <p:nvPr/>
        </p:nvSpPr>
        <p:spPr>
          <a:xfrm>
            <a:off x="8767067" y="21768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4" name="Oval 43">
            <a:extLst>
              <a:ext uri="{FF2B5EF4-FFF2-40B4-BE49-F238E27FC236}">
                <a16:creationId xmlns:a16="http://schemas.microsoft.com/office/drawing/2014/main" id="{0A6157A2-8165-3B12-7C77-8D98585B1D7E}"/>
              </a:ext>
            </a:extLst>
          </p:cNvPr>
          <p:cNvSpPr/>
          <p:nvPr/>
        </p:nvSpPr>
        <p:spPr>
          <a:xfrm>
            <a:off x="8160332" y="1785743"/>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5</a:t>
            </a:r>
            <a:endParaRPr lang="en-SG" sz="1600" b="1" dirty="0">
              <a:solidFill>
                <a:srgbClr val="C00000"/>
              </a:solidFill>
            </a:endParaRPr>
          </a:p>
        </p:txBody>
      </p:sp>
      <p:cxnSp>
        <p:nvCxnSpPr>
          <p:cNvPr id="45" name="Straight Arrow Connector 44">
            <a:extLst>
              <a:ext uri="{FF2B5EF4-FFF2-40B4-BE49-F238E27FC236}">
                <a16:creationId xmlns:a16="http://schemas.microsoft.com/office/drawing/2014/main" id="{FFC3C6DA-13DA-D9FD-F2A0-70FE45F7A08B}"/>
              </a:ext>
            </a:extLst>
          </p:cNvPr>
          <p:cNvCxnSpPr>
            <a:cxnSpLocks/>
          </p:cNvCxnSpPr>
          <p:nvPr/>
        </p:nvCxnSpPr>
        <p:spPr>
          <a:xfrm>
            <a:off x="8180007" y="1140967"/>
            <a:ext cx="0" cy="40490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7" name="TextBox 46">
            <a:extLst>
              <a:ext uri="{FF2B5EF4-FFF2-40B4-BE49-F238E27FC236}">
                <a16:creationId xmlns:a16="http://schemas.microsoft.com/office/drawing/2014/main" id="{B1BFD027-9B76-C9BA-35A9-AC8A08BB7768}"/>
              </a:ext>
            </a:extLst>
          </p:cNvPr>
          <p:cNvSpPr txBox="1"/>
          <p:nvPr/>
        </p:nvSpPr>
        <p:spPr>
          <a:xfrm>
            <a:off x="2886963" y="714692"/>
            <a:ext cx="7225065" cy="461665"/>
          </a:xfrm>
          <a:prstGeom prst="rect">
            <a:avLst/>
          </a:prstGeom>
          <a:noFill/>
        </p:spPr>
        <p:txBody>
          <a:bodyPr wrap="square" rtlCol="0">
            <a:spAutoFit/>
          </a:bodyPr>
          <a:lstStyle/>
          <a:p>
            <a:r>
              <a:rPr lang="en-US" sz="1200" b="1" dirty="0"/>
              <a:t>Step 5 : check the position of the train on the fixed block if the train position not in the station block, means the RTU data is abnormal, there may be false data injection attack on the RTU memory </a:t>
            </a:r>
            <a:endParaRPr lang="en-SG" sz="1200" b="1" dirty="0"/>
          </a:p>
        </p:txBody>
      </p:sp>
    </p:spTree>
    <p:extLst>
      <p:ext uri="{BB962C8B-B14F-4D97-AF65-F5344CB8AC3E}">
        <p14:creationId xmlns:p14="http://schemas.microsoft.com/office/powerpoint/2010/main" val="951825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656</TotalTime>
  <Words>1003</Words>
  <Application>Microsoft Office PowerPoint</Application>
  <PresentationFormat>Widescreen</PresentationFormat>
  <Paragraphs>213</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22</cp:revision>
  <dcterms:created xsi:type="dcterms:W3CDTF">2025-06-20T06:22:55Z</dcterms:created>
  <dcterms:modified xsi:type="dcterms:W3CDTF">2025-06-22T15:36:27Z</dcterms:modified>
</cp:coreProperties>
</file>