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11"/>
    <a:srgbClr val="FF0D0D"/>
    <a:srgbClr val="FAB733"/>
    <a:srgbClr val="00563F"/>
    <a:srgbClr val="FFFFFF"/>
    <a:srgbClr val="69B34C"/>
    <a:srgbClr val="ACB761"/>
    <a:srgbClr val="ACB334"/>
    <a:srgbClr val="FF8E15"/>
    <a:srgbClr val="C2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669B-9393-4524-8478-58B4C4E08612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4A8C2-B84E-4E51-87BA-1E1FD4CDFC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26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53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23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Product logo:</a:t>
            </a:r>
          </a:p>
          <a:p>
            <a:pPr algn="l"/>
            <a:endParaRPr lang="en-US" altLang="zh-CN" dirty="0"/>
          </a:p>
        </p:txBody>
      </p:sp>
      <p:pic>
        <p:nvPicPr>
          <p:cNvPr id="1026" name="Picture 2" descr="Quantum | Honeywell">
            <a:extLst>
              <a:ext uri="{FF2B5EF4-FFF2-40B4-BE49-F238E27FC236}">
                <a16:creationId xmlns:a16="http://schemas.microsoft.com/office/drawing/2014/main" id="{981A88EF-D85B-45AD-A557-05958403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9D83D-3611-48CE-AFE2-8326076BB74C}"/>
              </a:ext>
            </a:extLst>
          </p:cNvPr>
          <p:cNvCxnSpPr>
            <a:cxnSpLocks/>
          </p:cNvCxnSpPr>
          <p:nvPr/>
        </p:nvCxnSpPr>
        <p:spPr>
          <a:xfrm flipH="1">
            <a:off x="5107244" y="3419856"/>
            <a:ext cx="379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C83C9D-427B-4CEE-AD33-D2A539CD5909}"/>
              </a:ext>
            </a:extLst>
          </p:cNvPr>
          <p:cNvCxnSpPr>
            <a:cxnSpLocks/>
          </p:cNvCxnSpPr>
          <p:nvPr/>
        </p:nvCxnSpPr>
        <p:spPr>
          <a:xfrm flipH="1">
            <a:off x="5486513" y="2974848"/>
            <a:ext cx="226868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73277E-D8EA-4BC6-8840-7725485ECC03}"/>
              </a:ext>
            </a:extLst>
          </p:cNvPr>
          <p:cNvCxnSpPr>
            <a:cxnSpLocks/>
          </p:cNvCxnSpPr>
          <p:nvPr/>
        </p:nvCxnSpPr>
        <p:spPr>
          <a:xfrm>
            <a:off x="5694303" y="2974848"/>
            <a:ext cx="230821" cy="736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D354F1-F8CA-4AE9-A950-EE93C30BB2AE}"/>
              </a:ext>
            </a:extLst>
          </p:cNvPr>
          <p:cNvCxnSpPr>
            <a:cxnSpLocks/>
          </p:cNvCxnSpPr>
          <p:nvPr/>
        </p:nvCxnSpPr>
        <p:spPr>
          <a:xfrm flipH="1">
            <a:off x="5948588" y="2544763"/>
            <a:ext cx="207790" cy="1150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F7A0B8-3C9A-42EF-9F9C-2EB7FCF6BA74}"/>
              </a:ext>
            </a:extLst>
          </p:cNvPr>
          <p:cNvCxnSpPr>
            <a:cxnSpLocks/>
          </p:cNvCxnSpPr>
          <p:nvPr/>
        </p:nvCxnSpPr>
        <p:spPr>
          <a:xfrm>
            <a:off x="6156378" y="2544763"/>
            <a:ext cx="254285" cy="16889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850875-ABBA-4E63-A3D5-68D360155DD2}"/>
              </a:ext>
            </a:extLst>
          </p:cNvPr>
          <p:cNvCxnSpPr>
            <a:cxnSpLocks/>
          </p:cNvCxnSpPr>
          <p:nvPr/>
        </p:nvCxnSpPr>
        <p:spPr>
          <a:xfrm flipH="1">
            <a:off x="6391585" y="3343329"/>
            <a:ext cx="226868" cy="8903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5AC47-1472-4BE0-9C38-8CD6008096BE}"/>
              </a:ext>
            </a:extLst>
          </p:cNvPr>
          <p:cNvCxnSpPr>
            <a:cxnSpLocks/>
          </p:cNvCxnSpPr>
          <p:nvPr/>
        </p:nvCxnSpPr>
        <p:spPr>
          <a:xfrm flipH="1">
            <a:off x="6618453" y="3389217"/>
            <a:ext cx="3792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8300002" y="2779604"/>
            <a:ext cx="0" cy="34868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7089410" y="8367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73" y="318257"/>
            <a:ext cx="553998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7107017" y="598284"/>
            <a:ext cx="6053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359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>
                <a:effectLst/>
                <a:latin typeface="Consolas" panose="020B0609020204030204" pitchFamily="49" charset="0"/>
              </a:rPr>
              <a:t>Packet Parser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>
            <a:off x="6305362" y="1777756"/>
            <a:ext cx="0" cy="5218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712329" y="336804"/>
            <a:ext cx="3515418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60531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5395688" y="3221355"/>
            <a:ext cx="1577909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>
                <a:latin typeface="Consolas" panose="020B0609020204030204" pitchFamily="49" charset="0"/>
              </a:rPr>
              <a:t>Data Counting</a:t>
            </a:r>
            <a:endParaRPr lang="en-SG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445386" y="3855365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569229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093814" y="5441341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445386" y="5738239"/>
            <a:ext cx="2052693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>
                <a:effectLst/>
                <a:latin typeface="Consolas" panose="020B0609020204030204" pitchFamily="49" charset="0"/>
              </a:rPr>
              <a:t>Algorithm Checker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999689" y="570225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77689E-0CA7-4E83-910D-049ACFBFA494}"/>
              </a:ext>
            </a:extLst>
          </p:cNvPr>
          <p:cNvCxnSpPr>
            <a:cxnSpLocks/>
          </p:cNvCxnSpPr>
          <p:nvPr/>
        </p:nvCxnSpPr>
        <p:spPr>
          <a:xfrm>
            <a:off x="7527372" y="6359335"/>
            <a:ext cx="4723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A2B7D2-69F5-6767-76C5-173349CC1D6F}"/>
              </a:ext>
            </a:extLst>
          </p:cNvPr>
          <p:cNvSpPr txBox="1"/>
          <p:nvPr/>
        </p:nvSpPr>
        <p:spPr>
          <a:xfrm>
            <a:off x="5838327" y="421199"/>
            <a:ext cx="1268691" cy="310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Pcap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filter </a:t>
            </a:r>
            <a:endParaRPr lang="en-SG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A3827-BEB3-FF8F-56F7-F03A9D04BA1E}"/>
              </a:ext>
            </a:extLst>
          </p:cNvPr>
          <p:cNvSpPr txBox="1"/>
          <p:nvPr/>
        </p:nvSpPr>
        <p:spPr>
          <a:xfrm>
            <a:off x="7999689" y="83678"/>
            <a:ext cx="28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Packet layer data detail information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BCB3BE-B6A3-8C31-FA58-FA0BCBFCABDB}"/>
              </a:ext>
            </a:extLst>
          </p:cNvPr>
          <p:cNvSpPr txBox="1"/>
          <p:nvPr/>
        </p:nvSpPr>
        <p:spPr>
          <a:xfrm>
            <a:off x="7190260" y="3221355"/>
            <a:ext cx="2218167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</a:rPr>
              <a:t>Data Categorization </a:t>
            </a:r>
            <a:endParaRPr lang="en-SG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1AFF68-A4A6-4703-905D-2C167E6EDED4}"/>
              </a:ext>
            </a:extLst>
          </p:cNvPr>
          <p:cNvCxnSpPr>
            <a:cxnSpLocks/>
          </p:cNvCxnSpPr>
          <p:nvPr/>
        </p:nvCxnSpPr>
        <p:spPr>
          <a:xfrm flipH="1">
            <a:off x="8299343" y="3546045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2B063E-CFD1-8BEF-9B9F-584840937ABD}"/>
              </a:ext>
            </a:extLst>
          </p:cNvPr>
          <p:cNvSpPr txBox="1"/>
          <p:nvPr/>
        </p:nvSpPr>
        <p:spPr>
          <a:xfrm>
            <a:off x="5266947" y="2018332"/>
            <a:ext cx="28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Packet protocol detail information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4D853-004A-4280-5163-2046F5BD8BD4}"/>
              </a:ext>
            </a:extLst>
          </p:cNvPr>
          <p:cNvSpPr txBox="1"/>
          <p:nvPr/>
        </p:nvSpPr>
        <p:spPr>
          <a:xfrm>
            <a:off x="5445386" y="3588928"/>
            <a:ext cx="30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Communication encryption summary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A18646-B8A5-8A6E-6446-36091280D72A}"/>
              </a:ext>
            </a:extLst>
          </p:cNvPr>
          <p:cNvSpPr txBox="1"/>
          <p:nvPr/>
        </p:nvSpPr>
        <p:spPr>
          <a:xfrm>
            <a:off x="5464804" y="6309260"/>
            <a:ext cx="2052693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</a:rPr>
              <a:t>Result generator </a:t>
            </a:r>
            <a:endParaRPr lang="en-SG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14BAF7-B04F-3178-D899-114E1FD9F5E7}"/>
              </a:ext>
            </a:extLst>
          </p:cNvPr>
          <p:cNvCxnSpPr>
            <a:cxnSpLocks/>
          </p:cNvCxnSpPr>
          <p:nvPr/>
        </p:nvCxnSpPr>
        <p:spPr>
          <a:xfrm flipH="1">
            <a:off x="6093813" y="6035137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125351-FC17-CE60-8FFA-587FB814D957}"/>
              </a:ext>
            </a:extLst>
          </p:cNvPr>
          <p:cNvSpPr txBox="1"/>
          <p:nvPr/>
        </p:nvSpPr>
        <p:spPr>
          <a:xfrm>
            <a:off x="7952645" y="5414560"/>
            <a:ext cx="36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PQC attack resistance score detail score information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8878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4016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2450026" y="3298241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6306312" y="3298242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3142062" y="3645959"/>
            <a:ext cx="3081954" cy="13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>
            <a:off x="3079697" y="3818494"/>
            <a:ext cx="0" cy="254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8" y="4105454"/>
            <a:ext cx="356372" cy="3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>
            <a:off x="5588404" y="3824271"/>
            <a:ext cx="1" cy="250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305"/>
          <a:stretch/>
        </p:blipFill>
        <p:spPr bwMode="auto">
          <a:xfrm>
            <a:off x="5366462" y="4150625"/>
            <a:ext cx="884165" cy="3217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ystem and Hardware Information using Python - PyShark : r/Python">
            <a:extLst>
              <a:ext uri="{FF2B5EF4-FFF2-40B4-BE49-F238E27FC236}">
                <a16:creationId xmlns:a16="http://schemas.microsoft.com/office/drawing/2014/main" id="{78F86FAF-C7EF-4671-B052-55732CA7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55" y="4153690"/>
            <a:ext cx="288225" cy="2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22A94-E467-4201-B155-55C4F965E4F9}"/>
              </a:ext>
            </a:extLst>
          </p:cNvPr>
          <p:cNvCxnSpPr>
            <a:cxnSpLocks/>
          </p:cNvCxnSpPr>
          <p:nvPr/>
        </p:nvCxnSpPr>
        <p:spPr>
          <a:xfrm>
            <a:off x="3627082" y="4265150"/>
            <a:ext cx="4808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C939E-7AAB-4540-80A2-3DF1D37E766F}"/>
              </a:ext>
            </a:extLst>
          </p:cNvPr>
          <p:cNvCxnSpPr>
            <a:cxnSpLocks/>
          </p:cNvCxnSpPr>
          <p:nvPr/>
        </p:nvCxnSpPr>
        <p:spPr>
          <a:xfrm flipH="1" flipV="1">
            <a:off x="4764024" y="4265150"/>
            <a:ext cx="583956" cy="10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text, scissors&#10;&#10;Description automatically generated">
            <a:extLst>
              <a:ext uri="{FF2B5EF4-FFF2-40B4-BE49-F238E27FC236}">
                <a16:creationId xmlns:a16="http://schemas.microsoft.com/office/drawing/2014/main" id="{C4E8CD0F-FFCC-4EA7-A3CC-5998D107E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5" y="3906045"/>
            <a:ext cx="583956" cy="583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ECD61-8EBB-4E03-BDE9-24936927430C}"/>
              </a:ext>
            </a:extLst>
          </p:cNvPr>
          <p:cNvSpPr/>
          <p:nvPr/>
        </p:nvSpPr>
        <p:spPr>
          <a:xfrm>
            <a:off x="6868409" y="3429000"/>
            <a:ext cx="2608960" cy="106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01227-C839-4571-B005-7D46427BE03B}"/>
              </a:ext>
            </a:extLst>
          </p:cNvPr>
          <p:cNvSpPr txBox="1"/>
          <p:nvPr/>
        </p:nvSpPr>
        <p:spPr>
          <a:xfrm>
            <a:off x="6906252" y="3422722"/>
            <a:ext cx="2558603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Quantum crypto attack resistance confidence level (0-10):</a:t>
            </a:r>
          </a:p>
          <a:p>
            <a:endParaRPr lang="en-SG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CE26D-E40E-4F26-BC43-0CE9036E4C06}"/>
              </a:ext>
            </a:extLst>
          </p:cNvPr>
          <p:cNvSpPr/>
          <p:nvPr/>
        </p:nvSpPr>
        <p:spPr>
          <a:xfrm>
            <a:off x="6906252" y="3818494"/>
            <a:ext cx="182219" cy="1865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0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EE8E2-451F-4731-A3D7-0704E01212FA}"/>
              </a:ext>
            </a:extLst>
          </p:cNvPr>
          <p:cNvSpPr/>
          <p:nvPr/>
        </p:nvSpPr>
        <p:spPr>
          <a:xfrm>
            <a:off x="7138100" y="3818494"/>
            <a:ext cx="182219" cy="186578"/>
          </a:xfrm>
          <a:prstGeom prst="rect">
            <a:avLst/>
          </a:prstGeom>
          <a:solidFill>
            <a:srgbClr val="C205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DEDAB3-C3ED-4ABC-8293-72E0125498F9}"/>
              </a:ext>
            </a:extLst>
          </p:cNvPr>
          <p:cNvSpPr/>
          <p:nvPr/>
        </p:nvSpPr>
        <p:spPr>
          <a:xfrm>
            <a:off x="7369948" y="3818494"/>
            <a:ext cx="182219" cy="186578"/>
          </a:xfrm>
          <a:prstGeom prst="rect">
            <a:avLst/>
          </a:prstGeom>
          <a:solidFill>
            <a:srgbClr val="FF0D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F74EF-4A8A-440E-A298-F3D83FBA1721}"/>
              </a:ext>
            </a:extLst>
          </p:cNvPr>
          <p:cNvSpPr/>
          <p:nvPr/>
        </p:nvSpPr>
        <p:spPr>
          <a:xfrm>
            <a:off x="7598944" y="3819580"/>
            <a:ext cx="182219" cy="186578"/>
          </a:xfrm>
          <a:prstGeom prst="rect">
            <a:avLst/>
          </a:prstGeom>
          <a:solidFill>
            <a:srgbClr val="FF49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A0A7A-E56B-46AB-B3C1-C4D5B34EE275}"/>
              </a:ext>
            </a:extLst>
          </p:cNvPr>
          <p:cNvSpPr/>
          <p:nvPr/>
        </p:nvSpPr>
        <p:spPr>
          <a:xfrm>
            <a:off x="7831192" y="3819822"/>
            <a:ext cx="182219" cy="186578"/>
          </a:xfrm>
          <a:prstGeom prst="rect">
            <a:avLst/>
          </a:prstGeom>
          <a:solidFill>
            <a:srgbClr val="FF8E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8E64D-9FF6-422D-A828-9C1AB6CE9842}"/>
              </a:ext>
            </a:extLst>
          </p:cNvPr>
          <p:cNvSpPr/>
          <p:nvPr/>
        </p:nvSpPr>
        <p:spPr>
          <a:xfrm>
            <a:off x="8060520" y="3818693"/>
            <a:ext cx="182219" cy="186578"/>
          </a:xfrm>
          <a:prstGeom prst="rect">
            <a:avLst/>
          </a:prstGeom>
          <a:solidFill>
            <a:srgbClr val="FAB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69534-C636-4B61-9E3E-E37BD6619058}"/>
              </a:ext>
            </a:extLst>
          </p:cNvPr>
          <p:cNvSpPr/>
          <p:nvPr/>
        </p:nvSpPr>
        <p:spPr>
          <a:xfrm>
            <a:off x="8288306" y="3819580"/>
            <a:ext cx="182219" cy="186578"/>
          </a:xfrm>
          <a:prstGeom prst="rect">
            <a:avLst/>
          </a:prstGeom>
          <a:solidFill>
            <a:srgbClr val="ACB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FEFD5-9C70-42AE-ABA9-1CED65135422}"/>
              </a:ext>
            </a:extLst>
          </p:cNvPr>
          <p:cNvSpPr/>
          <p:nvPr/>
        </p:nvSpPr>
        <p:spPr>
          <a:xfrm>
            <a:off x="8532611" y="3820766"/>
            <a:ext cx="182219" cy="186578"/>
          </a:xfrm>
          <a:prstGeom prst="rect">
            <a:avLst/>
          </a:prstGeom>
          <a:solidFill>
            <a:srgbClr val="ACB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BDE-7310-4180-8FF5-545FB203E79D}"/>
              </a:ext>
            </a:extLst>
          </p:cNvPr>
          <p:cNvSpPr/>
          <p:nvPr/>
        </p:nvSpPr>
        <p:spPr>
          <a:xfrm>
            <a:off x="8764006" y="3819580"/>
            <a:ext cx="182219" cy="186578"/>
          </a:xfrm>
          <a:prstGeom prst="rect">
            <a:avLst/>
          </a:prstGeom>
          <a:solidFill>
            <a:srgbClr val="69B3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AD5B93-28F7-41C2-AB3B-45A40CA263BF}"/>
              </a:ext>
            </a:extLst>
          </p:cNvPr>
          <p:cNvSpPr/>
          <p:nvPr/>
        </p:nvSpPr>
        <p:spPr>
          <a:xfrm>
            <a:off x="8991470" y="3821852"/>
            <a:ext cx="182219" cy="186578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8C5D69-433E-46D8-B7BC-E0B4981CEF09}"/>
              </a:ext>
            </a:extLst>
          </p:cNvPr>
          <p:cNvSpPr/>
          <p:nvPr/>
        </p:nvSpPr>
        <p:spPr>
          <a:xfrm>
            <a:off x="9219677" y="3823525"/>
            <a:ext cx="182220" cy="181547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CE96D-1D90-492C-95E2-6A1CF2C0F281}"/>
              </a:ext>
            </a:extLst>
          </p:cNvPr>
          <p:cNvSpPr txBox="1"/>
          <p:nvPr/>
        </p:nvSpPr>
        <p:spPr>
          <a:xfrm>
            <a:off x="9203927" y="3799573"/>
            <a:ext cx="273442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10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9408-4774-4ACC-B7C0-D5BFC199E705}"/>
              </a:ext>
            </a:extLst>
          </p:cNvPr>
          <p:cNvSpPr txBox="1"/>
          <p:nvPr/>
        </p:nvSpPr>
        <p:spPr>
          <a:xfrm>
            <a:off x="6894646" y="4044666"/>
            <a:ext cx="2747316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0: Vulnerable for any Quantum attack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10:Defensive for most Quantum attack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25386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48B3C0D-61FF-427E-BDFE-7C574ACB4FD8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 flipH="1" flipV="1">
            <a:off x="3824019" y="1721089"/>
            <a:ext cx="1989217" cy="1749949"/>
          </a:xfrm>
          <a:prstGeom prst="bentConnector3">
            <a:avLst>
              <a:gd name="adj1" fmla="val 1195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7F651983-1AA1-40D7-B11E-89A57B85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11" y="721294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圆角 34">
            <a:extLst>
              <a:ext uri="{FF2B5EF4-FFF2-40B4-BE49-F238E27FC236}">
                <a16:creationId xmlns:a16="http://schemas.microsoft.com/office/drawing/2014/main" id="{69C5D8D4-AB97-4540-AB05-DA6B4C91A757}"/>
              </a:ext>
            </a:extLst>
          </p:cNvPr>
          <p:cNvSpPr/>
          <p:nvPr/>
        </p:nvSpPr>
        <p:spPr>
          <a:xfrm>
            <a:off x="2286087" y="817654"/>
            <a:ext cx="174944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Visualization UI</a:t>
            </a:r>
            <a:endParaRPr lang="zh-CN" altLang="en-US" sz="1600" b="1" dirty="0"/>
          </a:p>
        </p:txBody>
      </p:sp>
      <p:cxnSp>
        <p:nvCxnSpPr>
          <p:cNvPr id="19" name="直接箭头连接符 49">
            <a:extLst>
              <a:ext uri="{FF2B5EF4-FFF2-40B4-BE49-F238E27FC236}">
                <a16:creationId xmlns:a16="http://schemas.microsoft.com/office/drawing/2014/main" id="{47A423CF-B1D6-4295-A2ED-11014A89CA57}"/>
              </a:ext>
            </a:extLst>
          </p:cNvPr>
          <p:cNvCxnSpPr>
            <a:cxnSpLocks/>
          </p:cNvCxnSpPr>
          <p:nvPr/>
        </p:nvCxnSpPr>
        <p:spPr>
          <a:xfrm>
            <a:off x="3124093" y="1251024"/>
            <a:ext cx="0" cy="16437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49">
            <a:extLst>
              <a:ext uri="{FF2B5EF4-FFF2-40B4-BE49-F238E27FC236}">
                <a16:creationId xmlns:a16="http://schemas.microsoft.com/office/drawing/2014/main" id="{0F8E4B24-1B71-4FD9-8D42-B8AEDD1336BD}"/>
              </a:ext>
            </a:extLst>
          </p:cNvPr>
          <p:cNvCxnSpPr>
            <a:cxnSpLocks/>
          </p:cNvCxnSpPr>
          <p:nvPr/>
        </p:nvCxnSpPr>
        <p:spPr>
          <a:xfrm>
            <a:off x="2380452" y="1251024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9">
            <a:extLst>
              <a:ext uri="{FF2B5EF4-FFF2-40B4-BE49-F238E27FC236}">
                <a16:creationId xmlns:a16="http://schemas.microsoft.com/office/drawing/2014/main" id="{5F5A3AC9-F5F0-4F37-A4A7-C7273EBA806B}"/>
              </a:ext>
            </a:extLst>
          </p:cNvPr>
          <p:cNvCxnSpPr>
            <a:cxnSpLocks/>
          </p:cNvCxnSpPr>
          <p:nvPr/>
        </p:nvCxnSpPr>
        <p:spPr>
          <a:xfrm>
            <a:off x="3904452" y="1251024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34">
            <a:extLst>
              <a:ext uri="{FF2B5EF4-FFF2-40B4-BE49-F238E27FC236}">
                <a16:creationId xmlns:a16="http://schemas.microsoft.com/office/drawing/2014/main" id="{775EBA84-9D69-4854-AAF5-DF5D257447B0}"/>
              </a:ext>
            </a:extLst>
          </p:cNvPr>
          <p:cNvSpPr/>
          <p:nvPr/>
        </p:nvSpPr>
        <p:spPr>
          <a:xfrm>
            <a:off x="947633" y="1819425"/>
            <a:ext cx="1596883" cy="722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UI Thread (User action handing thread)</a:t>
            </a:r>
            <a:endParaRPr lang="zh-CN" altLang="en-US" sz="1600" b="1" dirty="0"/>
          </a:p>
        </p:txBody>
      </p:sp>
      <p:sp>
        <p:nvSpPr>
          <p:cNvPr id="25" name="矩形: 圆角 34">
            <a:extLst>
              <a:ext uri="{FF2B5EF4-FFF2-40B4-BE49-F238E27FC236}">
                <a16:creationId xmlns:a16="http://schemas.microsoft.com/office/drawing/2014/main" id="{0E39DB61-7890-47D1-A173-C2AC44BE09FE}"/>
              </a:ext>
            </a:extLst>
          </p:cNvPr>
          <p:cNvSpPr/>
          <p:nvPr/>
        </p:nvSpPr>
        <p:spPr>
          <a:xfrm>
            <a:off x="3735988" y="1819425"/>
            <a:ext cx="1749449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Source Capture Thread</a:t>
            </a:r>
            <a:endParaRPr lang="zh-CN" altLang="en-US" sz="16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AD3E31F1-EEFB-4457-9A8A-C5D52865B28B}"/>
              </a:ext>
            </a:extLst>
          </p:cNvPr>
          <p:cNvSpPr/>
          <p:nvPr/>
        </p:nvSpPr>
        <p:spPr>
          <a:xfrm>
            <a:off x="6122111" y="1643253"/>
            <a:ext cx="1049800" cy="5374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</a:t>
            </a:r>
            <a:endParaRPr lang="en-SG" sz="1100" dirty="0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3ADBA9A7-300D-421D-9A7E-E0863A4515C1}"/>
              </a:ext>
            </a:extLst>
          </p:cNvPr>
          <p:cNvSpPr/>
          <p:nvPr/>
        </p:nvSpPr>
        <p:spPr>
          <a:xfrm>
            <a:off x="6077745" y="2167983"/>
            <a:ext cx="1286934" cy="57861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 files</a:t>
            </a:r>
            <a:endParaRPr lang="en-SG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1C4C0A-9EF6-42AF-ACD0-636BD087847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542533" y="1911991"/>
            <a:ext cx="58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ABC9B4-B7C4-4465-8247-1726730367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42533" y="2457290"/>
            <a:ext cx="535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4">
            <a:extLst>
              <a:ext uri="{FF2B5EF4-FFF2-40B4-BE49-F238E27FC236}">
                <a16:creationId xmlns:a16="http://schemas.microsoft.com/office/drawing/2014/main" id="{148A7135-76B9-44A8-8269-27B4DCD0DE25}"/>
              </a:ext>
            </a:extLst>
          </p:cNvPr>
          <p:cNvSpPr/>
          <p:nvPr/>
        </p:nvSpPr>
        <p:spPr>
          <a:xfrm>
            <a:off x="2401294" y="2953451"/>
            <a:ext cx="1521517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Parsing Thread</a:t>
            </a:r>
            <a:endParaRPr lang="zh-CN" altLang="en-US" sz="1600" b="1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2C9A5AB-9D56-470C-947F-4063B3F2AF90}"/>
              </a:ext>
            </a:extLst>
          </p:cNvPr>
          <p:cNvCxnSpPr>
            <a:stCxn id="25" idx="2"/>
            <a:endCxn id="33" idx="3"/>
          </p:cNvCxnSpPr>
          <p:nvPr/>
        </p:nvCxnSpPr>
        <p:spPr>
          <a:xfrm rot="5400000">
            <a:off x="3880401" y="2584441"/>
            <a:ext cx="772723" cy="687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B478F0-31ED-4AD2-9FEB-C66EADAA0B66}"/>
              </a:ext>
            </a:extLst>
          </p:cNvPr>
          <p:cNvSpPr txBox="1"/>
          <p:nvPr/>
        </p:nvSpPr>
        <p:spPr>
          <a:xfrm>
            <a:off x="4656781" y="2803058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Raw packet data</a:t>
            </a:r>
            <a:endParaRPr lang="en-SG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410874-914D-4DC4-8345-69D74F62C61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2544516" y="2180728"/>
            <a:ext cx="1191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11A57-5A17-4495-B65D-D79935909D73}"/>
              </a:ext>
            </a:extLst>
          </p:cNvPr>
          <p:cNvSpPr txBox="1"/>
          <p:nvPr/>
        </p:nvSpPr>
        <p:spPr>
          <a:xfrm>
            <a:off x="2568056" y="1934410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User control act</a:t>
            </a:r>
            <a:endParaRPr lang="en-SG" sz="1200" b="1" dirty="0"/>
          </a:p>
        </p:txBody>
      </p:sp>
      <p:cxnSp>
        <p:nvCxnSpPr>
          <p:cNvPr id="46" name="直接箭头连接符 49">
            <a:extLst>
              <a:ext uri="{FF2B5EF4-FFF2-40B4-BE49-F238E27FC236}">
                <a16:creationId xmlns:a16="http://schemas.microsoft.com/office/drawing/2014/main" id="{161C275E-CFB3-4CF0-9FC4-BE159B7852B0}"/>
              </a:ext>
            </a:extLst>
          </p:cNvPr>
          <p:cNvCxnSpPr>
            <a:cxnSpLocks/>
          </p:cNvCxnSpPr>
          <p:nvPr/>
        </p:nvCxnSpPr>
        <p:spPr>
          <a:xfrm>
            <a:off x="1718201" y="2586473"/>
            <a:ext cx="16209" cy="17307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E78A25-7ECB-478E-AD69-7E29D5A57B8D}"/>
              </a:ext>
            </a:extLst>
          </p:cNvPr>
          <p:cNvCxnSpPr>
            <a:cxnSpLocks/>
          </p:cNvCxnSpPr>
          <p:nvPr/>
        </p:nvCxnSpPr>
        <p:spPr>
          <a:xfrm flipH="1" flipV="1">
            <a:off x="1713391" y="3163715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685E996-70BA-4F99-AE8A-334CC4FAC038}"/>
              </a:ext>
            </a:extLst>
          </p:cNvPr>
          <p:cNvSpPr txBox="1"/>
          <p:nvPr/>
        </p:nvSpPr>
        <p:spPr>
          <a:xfrm>
            <a:off x="1170431" y="2909193"/>
            <a:ext cx="1285349" cy="29501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P2P protocol data 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048804-39A2-483A-B142-547557B8A04C}"/>
              </a:ext>
            </a:extLst>
          </p:cNvPr>
          <p:cNvCxnSpPr>
            <a:cxnSpLocks/>
          </p:cNvCxnSpPr>
          <p:nvPr/>
        </p:nvCxnSpPr>
        <p:spPr>
          <a:xfrm flipH="1" flipV="1">
            <a:off x="1719898" y="3496737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76243A-FA44-4623-A116-250D6A171106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2294712" y="3101248"/>
            <a:ext cx="292533" cy="1442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D7395A-DC75-4BC4-B902-5056265E5136}"/>
              </a:ext>
            </a:extLst>
          </p:cNvPr>
          <p:cNvSpPr txBox="1"/>
          <p:nvPr/>
        </p:nvSpPr>
        <p:spPr>
          <a:xfrm>
            <a:off x="382107" y="3257981"/>
            <a:ext cx="2027429" cy="395856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Protocol Encryption Layer data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4D1506-A781-4D4D-AB1B-E14290C737D9}"/>
              </a:ext>
            </a:extLst>
          </p:cNvPr>
          <p:cNvSpPr txBox="1"/>
          <p:nvPr/>
        </p:nvSpPr>
        <p:spPr>
          <a:xfrm>
            <a:off x="959146" y="3715804"/>
            <a:ext cx="1855349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Layer QS Score 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E3487C-0708-4B0B-AB90-E07DE31AA8E4}"/>
              </a:ext>
            </a:extLst>
          </p:cNvPr>
          <p:cNvCxnSpPr>
            <a:cxnSpLocks/>
          </p:cNvCxnSpPr>
          <p:nvPr/>
        </p:nvCxnSpPr>
        <p:spPr>
          <a:xfrm flipH="1">
            <a:off x="3140252" y="1512103"/>
            <a:ext cx="21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F651E03A-8E77-4E94-8FEE-1BE773408923}"/>
              </a:ext>
            </a:extLst>
          </p:cNvPr>
          <p:cNvSpPr/>
          <p:nvPr/>
        </p:nvSpPr>
        <p:spPr>
          <a:xfrm>
            <a:off x="5265093" y="1237738"/>
            <a:ext cx="857018" cy="363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DataBase</a:t>
            </a:r>
            <a:endParaRPr lang="en-SG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B684B3-6F82-48DF-B974-71B0FB2FB982}"/>
              </a:ext>
            </a:extLst>
          </p:cNvPr>
          <p:cNvSpPr txBox="1"/>
          <p:nvPr/>
        </p:nvSpPr>
        <p:spPr>
          <a:xfrm>
            <a:off x="3230988" y="1270982"/>
            <a:ext cx="2102768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QS evaluation Info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39AE9B-5E2A-4B3B-AB94-737A3BF6D7FC}"/>
              </a:ext>
            </a:extLst>
          </p:cNvPr>
          <p:cNvSpPr txBox="1"/>
          <p:nvPr/>
        </p:nvSpPr>
        <p:spPr>
          <a:xfrm>
            <a:off x="4390118" y="3592019"/>
            <a:ext cx="1749949" cy="27372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History record data  </a:t>
            </a:r>
          </a:p>
        </p:txBody>
      </p:sp>
      <p:sp>
        <p:nvSpPr>
          <p:cNvPr id="81" name="矩形: 圆角 34">
            <a:extLst>
              <a:ext uri="{FF2B5EF4-FFF2-40B4-BE49-F238E27FC236}">
                <a16:creationId xmlns:a16="http://schemas.microsoft.com/office/drawing/2014/main" id="{7AF74F36-01FF-4183-9D62-773410E16BF0}"/>
              </a:ext>
            </a:extLst>
          </p:cNvPr>
          <p:cNvSpPr/>
          <p:nvPr/>
        </p:nvSpPr>
        <p:spPr>
          <a:xfrm>
            <a:off x="1170431" y="4317210"/>
            <a:ext cx="1173367" cy="420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sz="1200" b="1" dirty="0"/>
              <a:t>Result Display  </a:t>
            </a:r>
            <a:endParaRPr lang="zh-CN" altLang="en-US" sz="1200" b="1" dirty="0"/>
          </a:p>
        </p:txBody>
      </p:sp>
      <p:cxnSp>
        <p:nvCxnSpPr>
          <p:cNvPr id="82" name="直接箭头连接符 49">
            <a:extLst>
              <a:ext uri="{FF2B5EF4-FFF2-40B4-BE49-F238E27FC236}">
                <a16:creationId xmlns:a16="http://schemas.microsoft.com/office/drawing/2014/main" id="{4D9EBE4F-10DE-4C63-BE92-66AD2C2AA25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1901609" y="1032793"/>
            <a:ext cx="384478" cy="154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8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365D6-ED77-D9CC-2AC9-B87B19097D7D}"/>
              </a:ext>
            </a:extLst>
          </p:cNvPr>
          <p:cNvSpPr/>
          <p:nvPr/>
        </p:nvSpPr>
        <p:spPr>
          <a:xfrm>
            <a:off x="2096641" y="1010364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</a:t>
            </a:r>
            <a:r>
              <a:rPr lang="en-US" sz="1200" b="1" dirty="0" err="1"/>
              <a:t>init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9CACB3-1947-DD6D-5D1D-35F0C8CF3CE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08515" y="1289617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B6C0D1-59E9-D5DC-F910-B778DA42B1DC}"/>
              </a:ext>
            </a:extLst>
          </p:cNvPr>
          <p:cNvSpPr txBox="1"/>
          <p:nvPr/>
        </p:nvSpPr>
        <p:spPr>
          <a:xfrm>
            <a:off x="2230527" y="151236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58D5A-D77F-ABBB-C79F-86377D7FE708}"/>
              </a:ext>
            </a:extLst>
          </p:cNvPr>
          <p:cNvSpPr/>
          <p:nvPr/>
        </p:nvSpPr>
        <p:spPr>
          <a:xfrm>
            <a:off x="2020977" y="2274728"/>
            <a:ext cx="1367184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Network PQC Attack Resistance Evaluator  UI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F36648-FE61-A1BC-CED8-6CCBDD50A718}"/>
              </a:ext>
            </a:extLst>
          </p:cNvPr>
          <p:cNvCxnSpPr>
            <a:cxnSpLocks/>
          </p:cNvCxnSpPr>
          <p:nvPr/>
        </p:nvCxnSpPr>
        <p:spPr>
          <a:xfrm>
            <a:off x="2608515" y="2868307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D7F7AC-36EA-7D66-AE0A-DD303F4CD439}"/>
              </a:ext>
            </a:extLst>
          </p:cNvPr>
          <p:cNvSpPr txBox="1"/>
          <p:nvPr/>
        </p:nvSpPr>
        <p:spPr>
          <a:xfrm>
            <a:off x="2164817" y="3122835"/>
            <a:ext cx="115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User interface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3F59E-C60F-D0F6-9A9E-79730E63F44E}"/>
              </a:ext>
            </a:extLst>
          </p:cNvPr>
          <p:cNvSpPr/>
          <p:nvPr/>
        </p:nvSpPr>
        <p:spPr>
          <a:xfrm>
            <a:off x="2058807" y="3867133"/>
            <a:ext cx="1367183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User action handler functions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902E4-CDB0-C44E-EE4E-9374414F7D7F}"/>
              </a:ext>
            </a:extLst>
          </p:cNvPr>
          <p:cNvSpPr/>
          <p:nvPr/>
        </p:nvSpPr>
        <p:spPr>
          <a:xfrm>
            <a:off x="1950253" y="5548311"/>
            <a:ext cx="1233298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Evaluation Result Display </a:t>
            </a:r>
            <a:endParaRPr lang="en-SG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92E5A4-9756-F6D5-C6D6-71910F0F85A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566902" y="4243667"/>
            <a:ext cx="0" cy="13046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0088232-AAD2-CD1B-8603-ECB8CA55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64" y="1961370"/>
            <a:ext cx="386965" cy="378553"/>
          </a:xfrm>
          <a:prstGeom prst="rect">
            <a:avLst/>
          </a:prstGeom>
        </p:spPr>
      </p:pic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C173A79-5D8A-3481-6FC7-AB70ED495966}"/>
              </a:ext>
            </a:extLst>
          </p:cNvPr>
          <p:cNvSpPr/>
          <p:nvPr/>
        </p:nvSpPr>
        <p:spPr>
          <a:xfrm>
            <a:off x="4743736" y="538473"/>
            <a:ext cx="686537" cy="3609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Database</a:t>
            </a:r>
            <a:endParaRPr lang="en-SG" sz="9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9C4A7D7-104A-677B-C8C0-5D8D57D9EF81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3120389" y="1149991"/>
            <a:ext cx="1396344" cy="1117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1E4DF-273C-6C9B-2B38-1E4AE1F91F92}"/>
              </a:ext>
            </a:extLst>
          </p:cNvPr>
          <p:cNvSpPr/>
          <p:nvPr/>
        </p:nvSpPr>
        <p:spPr>
          <a:xfrm>
            <a:off x="3833141" y="2267851"/>
            <a:ext cx="1367184" cy="454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encryption protocol evaluator </a:t>
            </a:r>
            <a:endParaRPr lang="en-SG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15A9E-5905-FB8E-C4E1-618DF35D798A}"/>
              </a:ext>
            </a:extLst>
          </p:cNvPr>
          <p:cNvSpPr txBox="1"/>
          <p:nvPr/>
        </p:nvSpPr>
        <p:spPr>
          <a:xfrm>
            <a:off x="4063257" y="1475947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Evaluation thread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99D8CF-066A-4D1D-0A84-111CC240449C}"/>
              </a:ext>
            </a:extLst>
          </p:cNvPr>
          <p:cNvCxnSpPr>
            <a:cxnSpLocks/>
            <a:stCxn id="71" idx="3"/>
            <a:endCxn id="18" idx="3"/>
          </p:cNvCxnSpPr>
          <p:nvPr/>
        </p:nvCxnSpPr>
        <p:spPr>
          <a:xfrm flipH="1" flipV="1">
            <a:off x="5087005" y="899407"/>
            <a:ext cx="113319" cy="3604702"/>
          </a:xfrm>
          <a:prstGeom prst="bentConnector4">
            <a:avLst>
              <a:gd name="adj1" fmla="val -201731"/>
              <a:gd name="adj2" fmla="val 684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59254D3-373D-69D6-EED4-3519485E96E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134003" y="1249144"/>
            <a:ext cx="3068178" cy="1014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A8697-0B33-4B5F-B5F6-B5C130EE2C2B}"/>
              </a:ext>
            </a:extLst>
          </p:cNvPr>
          <p:cNvSpPr/>
          <p:nvPr/>
        </p:nvSpPr>
        <p:spPr>
          <a:xfrm>
            <a:off x="5578139" y="2263191"/>
            <a:ext cx="1248084" cy="454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Network data capture module 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9CF817-6D76-2FD1-2339-F5BB5B823EE9}"/>
              </a:ext>
            </a:extLst>
          </p:cNvPr>
          <p:cNvSpPr txBox="1"/>
          <p:nvPr/>
        </p:nvSpPr>
        <p:spPr>
          <a:xfrm>
            <a:off x="7780629" y="1898789"/>
            <a:ext cx="195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Pre-captured network packet file (</a:t>
            </a:r>
            <a:r>
              <a:rPr lang="en-US" sz="1200" b="1" dirty="0" err="1"/>
              <a:t>pcap</a:t>
            </a:r>
            <a:r>
              <a:rPr lang="en-US" sz="1200" b="1" dirty="0"/>
              <a:t>/</a:t>
            </a:r>
            <a:r>
              <a:rPr lang="en-US" sz="1200" b="1" dirty="0" err="1"/>
              <a:t>tcp</a:t>
            </a:r>
            <a:r>
              <a:rPr lang="en-US" sz="1200" b="1" dirty="0"/>
              <a:t> dump)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5CBC119-6BBB-5372-15D0-25452BCBD4CE}"/>
              </a:ext>
            </a:extLst>
          </p:cNvPr>
          <p:cNvSpPr/>
          <p:nvPr/>
        </p:nvSpPr>
        <p:spPr>
          <a:xfrm>
            <a:off x="7374586" y="2600044"/>
            <a:ext cx="1457920" cy="5374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Real time network data </a:t>
            </a:r>
            <a:endParaRPr lang="en-SG" sz="11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A771BA7-7A8A-FFAC-7897-7475E6D0B010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rot="10800000" flipV="1">
            <a:off x="6826224" y="2150646"/>
            <a:ext cx="567441" cy="339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E2721CA-4B75-9060-BCDC-31A3DF4BE284}"/>
              </a:ext>
            </a:extLst>
          </p:cNvPr>
          <p:cNvCxnSpPr>
            <a:cxnSpLocks/>
            <a:stCxn id="45" idx="2"/>
            <a:endCxn id="42" idx="3"/>
          </p:cNvCxnSpPr>
          <p:nvPr/>
        </p:nvCxnSpPr>
        <p:spPr>
          <a:xfrm rot="10800000">
            <a:off x="6826224" y="2490198"/>
            <a:ext cx="552885" cy="37858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A77517-0388-D2FE-3D98-38FA7368FA9B}"/>
              </a:ext>
            </a:extLst>
          </p:cNvPr>
          <p:cNvSpPr txBox="1"/>
          <p:nvPr/>
        </p:nvSpPr>
        <p:spPr>
          <a:xfrm>
            <a:off x="5335818" y="1244078"/>
            <a:ext cx="136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Data source processing thread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AB0915-4852-9257-4835-DCFED8FA87FA}"/>
              </a:ext>
            </a:extLst>
          </p:cNvPr>
          <p:cNvSpPr/>
          <p:nvPr/>
        </p:nvSpPr>
        <p:spPr>
          <a:xfrm>
            <a:off x="5596621" y="3032839"/>
            <a:ext cx="1100078" cy="305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filter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D65802-8B77-EAC1-8D46-A3C56BFDA7AB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146660" y="2692374"/>
            <a:ext cx="0" cy="3404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19B1DB7-69A3-2F36-1F7F-FD8FEEC8898E}"/>
              </a:ext>
            </a:extLst>
          </p:cNvPr>
          <p:cNvSpPr/>
          <p:nvPr/>
        </p:nvSpPr>
        <p:spPr>
          <a:xfrm>
            <a:off x="5596621" y="3713655"/>
            <a:ext cx="1100078" cy="305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parser 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87B98F-53A2-F0AC-BC14-A8FEE1064D5F}"/>
              </a:ext>
            </a:extLst>
          </p:cNvPr>
          <p:cNvCxnSpPr>
            <a:cxnSpLocks/>
          </p:cNvCxnSpPr>
          <p:nvPr/>
        </p:nvCxnSpPr>
        <p:spPr>
          <a:xfrm flipH="1">
            <a:off x="6146660" y="3353667"/>
            <a:ext cx="0" cy="3404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288F9B2-0EBA-D044-A6C7-032C2CD39662}"/>
              </a:ext>
            </a:extLst>
          </p:cNvPr>
          <p:cNvSpPr/>
          <p:nvPr/>
        </p:nvSpPr>
        <p:spPr>
          <a:xfrm>
            <a:off x="3833141" y="3296892"/>
            <a:ext cx="1367184" cy="454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encryption algo checker  </a:t>
            </a:r>
            <a:endParaRPr lang="en-SG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3008BD-495F-37BC-4948-6C3E0D065BB0}"/>
              </a:ext>
            </a:extLst>
          </p:cNvPr>
          <p:cNvSpPr txBox="1"/>
          <p:nvPr/>
        </p:nvSpPr>
        <p:spPr>
          <a:xfrm>
            <a:off x="5535904" y="376417"/>
            <a:ext cx="1506766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Quantum attack resistance  evaluation Info DB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B7248B-F3F3-8BB1-6ACA-CA47C434F619}"/>
              </a:ext>
            </a:extLst>
          </p:cNvPr>
          <p:cNvCxnSpPr>
            <a:cxnSpLocks/>
          </p:cNvCxnSpPr>
          <p:nvPr/>
        </p:nvCxnSpPr>
        <p:spPr>
          <a:xfrm>
            <a:off x="4894515" y="899407"/>
            <a:ext cx="0" cy="13637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D00708-EFEC-8E12-68B5-4416D5C858EC}"/>
              </a:ext>
            </a:extLst>
          </p:cNvPr>
          <p:cNvCxnSpPr>
            <a:cxnSpLocks/>
          </p:cNvCxnSpPr>
          <p:nvPr/>
        </p:nvCxnSpPr>
        <p:spPr>
          <a:xfrm>
            <a:off x="4516733" y="2728184"/>
            <a:ext cx="0" cy="5687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35F4064-6F4C-2265-B3CE-728A6D02BB17}"/>
              </a:ext>
            </a:extLst>
          </p:cNvPr>
          <p:cNvSpPr/>
          <p:nvPr/>
        </p:nvSpPr>
        <p:spPr>
          <a:xfrm>
            <a:off x="3833141" y="4173292"/>
            <a:ext cx="1367183" cy="661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Quantum attack resistance score generator </a:t>
            </a:r>
            <a:endParaRPr lang="en-SG" sz="12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713DD7-6860-FDF3-D54A-694B845A80E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458335" y="3759832"/>
            <a:ext cx="0" cy="41346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C8D11C6-5383-00D3-EBC7-E8C2FF848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5560" y="4027548"/>
            <a:ext cx="765157" cy="575714"/>
          </a:xfrm>
          <a:prstGeom prst="bentConnector3">
            <a:avLst>
              <a:gd name="adj1" fmla="val 2198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4E7D89D-1A71-16FB-9EB7-2462602EE764}"/>
              </a:ext>
            </a:extLst>
          </p:cNvPr>
          <p:cNvSpPr txBox="1"/>
          <p:nvPr/>
        </p:nvSpPr>
        <p:spPr>
          <a:xfrm>
            <a:off x="5308878" y="4596135"/>
            <a:ext cx="1506766" cy="47758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/>
              <a:t>Normalized packet data summary </a:t>
            </a:r>
            <a:endParaRPr lang="en-SG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81CAA7-E8BF-1F7F-EC78-1544A69B9217}"/>
              </a:ext>
            </a:extLst>
          </p:cNvPr>
          <p:cNvSpPr txBox="1"/>
          <p:nvPr/>
        </p:nvSpPr>
        <p:spPr>
          <a:xfrm>
            <a:off x="4947579" y="3753827"/>
            <a:ext cx="893458" cy="27372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dirty="0"/>
              <a:t>History record data  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2D059A7-E024-76AA-AD67-BACF095235C9}"/>
              </a:ext>
            </a:extLst>
          </p:cNvPr>
          <p:cNvCxnSpPr>
            <a:cxnSpLocks/>
            <a:stCxn id="71" idx="2"/>
            <a:endCxn id="13" idx="3"/>
          </p:cNvCxnSpPr>
          <p:nvPr/>
        </p:nvCxnSpPr>
        <p:spPr>
          <a:xfrm rot="5400000">
            <a:off x="3399316" y="4619160"/>
            <a:ext cx="901653" cy="1333182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A966BBF-BF05-F6D6-1481-C91BC3C6A2FC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>
            <a:off x="3854857" y="2759257"/>
            <a:ext cx="1031964" cy="3551643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4F49CB6-2BE5-367D-5A80-0A427CCC7912}"/>
              </a:ext>
            </a:extLst>
          </p:cNvPr>
          <p:cNvSpPr txBox="1"/>
          <p:nvPr/>
        </p:nvSpPr>
        <p:spPr>
          <a:xfrm>
            <a:off x="2566902" y="5077644"/>
            <a:ext cx="2052333" cy="37653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dirty="0"/>
              <a:t>Protocol network Layer data  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12CF872-7968-A4F6-4BA7-334F80757B69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 flipV="1">
            <a:off x="2595017" y="4504109"/>
            <a:ext cx="1238125" cy="2597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865A82-3FB8-CB25-A6AD-3B05CEC95C28}"/>
              </a:ext>
            </a:extLst>
          </p:cNvPr>
          <p:cNvSpPr txBox="1"/>
          <p:nvPr/>
        </p:nvSpPr>
        <p:spPr>
          <a:xfrm>
            <a:off x="2870990" y="4293223"/>
            <a:ext cx="1333183" cy="37653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dirty="0"/>
              <a:t>Encryption algorithm data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EF8E58-4165-652B-C177-A96EA10F4281}"/>
              </a:ext>
            </a:extLst>
          </p:cNvPr>
          <p:cNvSpPr txBox="1"/>
          <p:nvPr/>
        </p:nvSpPr>
        <p:spPr>
          <a:xfrm>
            <a:off x="3370103" y="5772574"/>
            <a:ext cx="1132002" cy="37653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/>
              <a:t>Quantum attack resistance score</a:t>
            </a:r>
            <a:endParaRPr lang="en-SG" sz="1200" dirty="0"/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874C1780-8059-4131-69DB-AD728272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93" y="4337800"/>
            <a:ext cx="426090" cy="42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6396BB4-EB6D-E42E-EB78-07738AAE88EF}"/>
              </a:ext>
            </a:extLst>
          </p:cNvPr>
          <p:cNvSpPr txBox="1"/>
          <p:nvPr/>
        </p:nvSpPr>
        <p:spPr>
          <a:xfrm>
            <a:off x="1180509" y="4015408"/>
            <a:ext cx="580416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User</a:t>
            </a:r>
            <a:endParaRPr lang="en-SG" sz="12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1A9D4C9-BDF3-157E-63A0-CEE9BF41D383}"/>
              </a:ext>
            </a:extLst>
          </p:cNvPr>
          <p:cNvCxnSpPr>
            <a:cxnSpLocks/>
            <a:stCxn id="105" idx="3"/>
            <a:endCxn id="11" idx="1"/>
          </p:cNvCxnSpPr>
          <p:nvPr/>
        </p:nvCxnSpPr>
        <p:spPr>
          <a:xfrm flipV="1">
            <a:off x="1609783" y="4055400"/>
            <a:ext cx="449024" cy="495445"/>
          </a:xfrm>
          <a:prstGeom prst="bentConnector3">
            <a:avLst>
              <a:gd name="adj1" fmla="val 50000"/>
            </a:avLst>
          </a:prstGeom>
          <a:ln w="28575">
            <a:solidFill>
              <a:srgbClr val="FAB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ABAA86-F951-0340-A867-15AA4FC3E3E0}"/>
              </a:ext>
            </a:extLst>
          </p:cNvPr>
          <p:cNvCxnSpPr>
            <a:cxnSpLocks/>
            <a:stCxn id="105" idx="2"/>
            <a:endCxn id="13" idx="1"/>
          </p:cNvCxnSpPr>
          <p:nvPr/>
        </p:nvCxnSpPr>
        <p:spPr>
          <a:xfrm rot="16200000" flipH="1">
            <a:off x="1187151" y="4973476"/>
            <a:ext cx="972688" cy="553515"/>
          </a:xfrm>
          <a:prstGeom prst="bentConnector2">
            <a:avLst/>
          </a:prstGeom>
          <a:ln w="28575">
            <a:solidFill>
              <a:srgbClr val="FAB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AE19A4-D3BF-738E-241B-4E3BFDB801D0}"/>
              </a:ext>
            </a:extLst>
          </p:cNvPr>
          <p:cNvCxnSpPr>
            <a:cxnSpLocks/>
          </p:cNvCxnSpPr>
          <p:nvPr/>
        </p:nvCxnSpPr>
        <p:spPr>
          <a:xfrm>
            <a:off x="7430631" y="3509469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8D4327F-6E9F-B275-CDB5-B4A408BE616C}"/>
              </a:ext>
            </a:extLst>
          </p:cNvPr>
          <p:cNvCxnSpPr>
            <a:cxnSpLocks/>
          </p:cNvCxnSpPr>
          <p:nvPr/>
        </p:nvCxnSpPr>
        <p:spPr>
          <a:xfrm>
            <a:off x="7408427" y="3755732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806E429-36E8-D037-7A5E-61CDF8962F10}"/>
              </a:ext>
            </a:extLst>
          </p:cNvPr>
          <p:cNvSpPr txBox="1"/>
          <p:nvPr/>
        </p:nvSpPr>
        <p:spPr>
          <a:xfrm>
            <a:off x="7993421" y="339764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9BB635-278C-8B30-515F-8B01596A360F}"/>
              </a:ext>
            </a:extLst>
          </p:cNvPr>
          <p:cNvSpPr/>
          <p:nvPr/>
        </p:nvSpPr>
        <p:spPr>
          <a:xfrm>
            <a:off x="7396022" y="4194962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ABBAB3-61CB-C91C-93F2-F3B3BF1913F5}"/>
              </a:ext>
            </a:extLst>
          </p:cNvPr>
          <p:cNvSpPr txBox="1"/>
          <p:nvPr/>
        </p:nvSpPr>
        <p:spPr>
          <a:xfrm>
            <a:off x="7993421" y="4173292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6D3816-687E-5130-F5BD-88BCCE4228BA}"/>
              </a:ext>
            </a:extLst>
          </p:cNvPr>
          <p:cNvCxnSpPr>
            <a:cxnSpLocks/>
          </p:cNvCxnSpPr>
          <p:nvPr/>
        </p:nvCxnSpPr>
        <p:spPr>
          <a:xfrm>
            <a:off x="7430631" y="4888114"/>
            <a:ext cx="463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C26351B-EA78-3352-DC8A-0591B505F76E}"/>
              </a:ext>
            </a:extLst>
          </p:cNvPr>
          <p:cNvSpPr txBox="1"/>
          <p:nvPr/>
        </p:nvSpPr>
        <p:spPr>
          <a:xfrm>
            <a:off x="7993421" y="463399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81459C4-02C0-9874-31F0-C439210DF59C}"/>
              </a:ext>
            </a:extLst>
          </p:cNvPr>
          <p:cNvCxnSpPr>
            <a:cxnSpLocks/>
          </p:cNvCxnSpPr>
          <p:nvPr/>
        </p:nvCxnSpPr>
        <p:spPr>
          <a:xfrm>
            <a:off x="7444272" y="5289782"/>
            <a:ext cx="500898" cy="1674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B44510F-508B-EADE-2978-CAEBC699F786}"/>
              </a:ext>
            </a:extLst>
          </p:cNvPr>
          <p:cNvSpPr txBox="1"/>
          <p:nvPr/>
        </p:nvSpPr>
        <p:spPr>
          <a:xfrm>
            <a:off x="7993420" y="5248660"/>
            <a:ext cx="13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</a:t>
            </a:r>
            <a:r>
              <a:rPr lang="en-SG" sz="1200" b="1" dirty="0"/>
              <a:t> data flow 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ECF27B9-BFA0-4240-977C-7C8231C29FEC}"/>
              </a:ext>
            </a:extLst>
          </p:cNvPr>
          <p:cNvCxnSpPr>
            <a:cxnSpLocks/>
          </p:cNvCxnSpPr>
          <p:nvPr/>
        </p:nvCxnSpPr>
        <p:spPr>
          <a:xfrm flipV="1">
            <a:off x="7452509" y="5772574"/>
            <a:ext cx="449024" cy="205213"/>
          </a:xfrm>
          <a:prstGeom prst="bentConnector3">
            <a:avLst>
              <a:gd name="adj1" fmla="val 50000"/>
            </a:avLst>
          </a:prstGeom>
          <a:ln w="28575">
            <a:solidFill>
              <a:srgbClr val="FAB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6DE9631-1E5C-91B7-1018-23B447319D5D}"/>
              </a:ext>
            </a:extLst>
          </p:cNvPr>
          <p:cNvSpPr txBox="1"/>
          <p:nvPr/>
        </p:nvSpPr>
        <p:spPr>
          <a:xfrm>
            <a:off x="7993420" y="5707393"/>
            <a:ext cx="13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action</a:t>
            </a:r>
            <a:endParaRPr lang="en-SG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0BFD1A-1212-8DE1-933A-268F4DEAFDE5}"/>
              </a:ext>
            </a:extLst>
          </p:cNvPr>
          <p:cNvSpPr txBox="1"/>
          <p:nvPr/>
        </p:nvSpPr>
        <p:spPr>
          <a:xfrm>
            <a:off x="760657" y="346612"/>
            <a:ext cx="381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333333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Network PQC Attack Resistance Evaluator Program workflow </a:t>
            </a:r>
            <a:endParaRPr lang="en-SG" sz="1600" b="1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4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4A2B7-1D68-6109-CB4A-FDDF17A9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23" y="1308942"/>
            <a:ext cx="5696916" cy="42980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973AD8-6695-B096-0851-11E4B170F6A6}"/>
              </a:ext>
            </a:extLst>
          </p:cNvPr>
          <p:cNvCxnSpPr>
            <a:cxnSpLocks/>
          </p:cNvCxnSpPr>
          <p:nvPr/>
        </p:nvCxnSpPr>
        <p:spPr>
          <a:xfrm>
            <a:off x="2730435" y="1188720"/>
            <a:ext cx="0" cy="339511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E3AA6A-B56A-AB80-C5EE-AE7AE2495DBC}"/>
              </a:ext>
            </a:extLst>
          </p:cNvPr>
          <p:cNvSpPr txBox="1"/>
          <p:nvPr/>
        </p:nvSpPr>
        <p:spPr>
          <a:xfrm>
            <a:off x="2439374" y="960368"/>
            <a:ext cx="2350937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Source selection drop menu button</a:t>
            </a:r>
            <a:endParaRPr lang="en-SG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4EDA-A337-BD74-4C88-0F5C589AE75F}"/>
              </a:ext>
            </a:extLst>
          </p:cNvPr>
          <p:cNvCxnSpPr>
            <a:cxnSpLocks/>
          </p:cNvCxnSpPr>
          <p:nvPr/>
        </p:nvCxnSpPr>
        <p:spPr>
          <a:xfrm>
            <a:off x="5310756" y="1188720"/>
            <a:ext cx="0" cy="546942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C784AD-FDE3-C53B-B7F7-DB3F3690E647}"/>
              </a:ext>
            </a:extLst>
          </p:cNvPr>
          <p:cNvSpPr txBox="1"/>
          <p:nvPr/>
        </p:nvSpPr>
        <p:spPr>
          <a:xfrm>
            <a:off x="5162514" y="960367"/>
            <a:ext cx="2239177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Source detail information </a:t>
            </a:r>
            <a:endParaRPr lang="en-SG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9333B9-002B-DE42-3E6C-D9EF0DBE5997}"/>
              </a:ext>
            </a:extLst>
          </p:cNvPr>
          <p:cNvCxnSpPr>
            <a:cxnSpLocks/>
          </p:cNvCxnSpPr>
          <p:nvPr/>
        </p:nvCxnSpPr>
        <p:spPr>
          <a:xfrm flipH="1">
            <a:off x="7650480" y="1818640"/>
            <a:ext cx="679901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FF34E5-2332-727E-E2A2-A8855F826A34}"/>
              </a:ext>
            </a:extLst>
          </p:cNvPr>
          <p:cNvSpPr txBox="1"/>
          <p:nvPr/>
        </p:nvSpPr>
        <p:spPr>
          <a:xfrm>
            <a:off x="8330381" y="1590288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Process start button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825C08-76FC-9C78-29EF-47CC6A36F4CE}"/>
              </a:ext>
            </a:extLst>
          </p:cNvPr>
          <p:cNvCxnSpPr>
            <a:cxnSpLocks/>
          </p:cNvCxnSpPr>
          <p:nvPr/>
        </p:nvCxnSpPr>
        <p:spPr>
          <a:xfrm flipH="1">
            <a:off x="7990430" y="2600960"/>
            <a:ext cx="339951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F009D1F-9C9E-CF06-E929-CAB20FF59D80}"/>
              </a:ext>
            </a:extLst>
          </p:cNvPr>
          <p:cNvSpPr/>
          <p:nvPr/>
        </p:nvSpPr>
        <p:spPr>
          <a:xfrm>
            <a:off x="5527040" y="2046991"/>
            <a:ext cx="2463390" cy="2281166"/>
          </a:xfrm>
          <a:prstGeom prst="rect">
            <a:avLst/>
          </a:prstGeom>
          <a:noFill/>
          <a:ln w="28575">
            <a:solidFill>
              <a:srgbClr val="FF491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A9B96-99E4-C09F-F0FC-0D0F4B8AB31A}"/>
              </a:ext>
            </a:extLst>
          </p:cNvPr>
          <p:cNvSpPr txBox="1"/>
          <p:nvPr/>
        </p:nvSpPr>
        <p:spPr>
          <a:xfrm>
            <a:off x="8355047" y="2372608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Peer to peer</a:t>
            </a:r>
          </a:p>
          <a:p>
            <a:r>
              <a:rPr lang="en-US" sz="1200" b="1" dirty="0"/>
              <a:t>Communication detail display </a:t>
            </a:r>
            <a:endParaRPr lang="en-SG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89037-132E-FC38-E956-9F1254DDFEB2}"/>
              </a:ext>
            </a:extLst>
          </p:cNvPr>
          <p:cNvSpPr/>
          <p:nvPr/>
        </p:nvSpPr>
        <p:spPr>
          <a:xfrm>
            <a:off x="2510213" y="2031998"/>
            <a:ext cx="2868586" cy="2468881"/>
          </a:xfrm>
          <a:prstGeom prst="rect">
            <a:avLst/>
          </a:prstGeom>
          <a:noFill/>
          <a:ln w="28575">
            <a:solidFill>
              <a:srgbClr val="FF491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60FEC-2F59-352A-80CC-0106C0A9F143}"/>
              </a:ext>
            </a:extLst>
          </p:cNvPr>
          <p:cNvCxnSpPr>
            <a:cxnSpLocks/>
          </p:cNvCxnSpPr>
          <p:nvPr/>
        </p:nvCxnSpPr>
        <p:spPr>
          <a:xfrm flipH="1">
            <a:off x="5378799" y="4500879"/>
            <a:ext cx="2976248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9F2121-1BDD-F2E8-C441-983F9474F2EC}"/>
              </a:ext>
            </a:extLst>
          </p:cNvPr>
          <p:cNvSpPr txBox="1"/>
          <p:nvPr/>
        </p:nvSpPr>
        <p:spPr>
          <a:xfrm>
            <a:off x="8355047" y="4028690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All connection score summary table 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DF558A-A3FD-6347-84A4-4AAB75D1A268}"/>
              </a:ext>
            </a:extLst>
          </p:cNvPr>
          <p:cNvCxnSpPr>
            <a:cxnSpLocks/>
          </p:cNvCxnSpPr>
          <p:nvPr/>
        </p:nvCxnSpPr>
        <p:spPr>
          <a:xfrm flipH="1">
            <a:off x="7911801" y="5201919"/>
            <a:ext cx="497208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AECEB8-1C6D-ECA3-5648-EE7E1F46897A}"/>
              </a:ext>
            </a:extLst>
          </p:cNvPr>
          <p:cNvSpPr txBox="1"/>
          <p:nvPr/>
        </p:nvSpPr>
        <p:spPr>
          <a:xfrm>
            <a:off x="8478015" y="5039360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Score example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7122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575</Words>
  <Application>Microsoft Office PowerPoint</Application>
  <PresentationFormat>Widescreen</PresentationFormat>
  <Paragraphs>132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  <vt:lpstr>Communication Quantum Attack resistance scanner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31</cp:revision>
  <dcterms:created xsi:type="dcterms:W3CDTF">2022-01-13T08:59:45Z</dcterms:created>
  <dcterms:modified xsi:type="dcterms:W3CDTF">2023-12-10T15:24:06Z</dcterms:modified>
</cp:coreProperties>
</file>