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304" r:id="rId8"/>
    <p:sldId id="30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D1E7B-314B-791B-7D81-8D583F0CB9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63C365-652E-96E5-227F-C3FE081F87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C0F45C-22B2-96AA-87E8-11C000853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A313A-65B0-404C-ABF6-BBAAB537D5DB}" type="datetimeFigureOut">
              <a:rPr lang="en-SG" smtClean="0"/>
              <a:t>26/5/2024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452B9B-BCFC-9BD1-002D-09E0217E6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67D61-8683-C09B-2A07-0C5C9B8FA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33813-1A4C-42D0-BB2A-4142E5E547C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65867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EE9B6-5CAC-865B-A599-59CCBF6E7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413180-3435-52D9-BEDD-F6DA78D019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507363-770C-D9CB-A2F0-E1935B22A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A313A-65B0-404C-ABF6-BBAAB537D5DB}" type="datetimeFigureOut">
              <a:rPr lang="en-SG" smtClean="0"/>
              <a:t>26/5/2024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570EAA-8CEA-4567-C774-98DE9B313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B07CF-BD44-2387-723A-072BE81CE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33813-1A4C-42D0-BB2A-4142E5E547C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20687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77117B-ED7C-1101-C103-BB6AD78A82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99B5C4-850D-CAD3-696C-A0D3617F40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9FE652-4792-A78E-48BC-03EE0A492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A313A-65B0-404C-ABF6-BBAAB537D5DB}" type="datetimeFigureOut">
              <a:rPr lang="en-SG" smtClean="0"/>
              <a:t>26/5/2024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E96B44-2FD1-AC2D-B9F0-294D48576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44C59A-9F54-B5DE-EA5C-421B8680A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33813-1A4C-42D0-BB2A-4142E5E547C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02830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9C19A-EA62-5E54-751A-D8458A1EA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345E0D-79B7-D303-D0B3-4459597DBB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E05EF8-4E74-8653-6B80-E390CD1C3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A313A-65B0-404C-ABF6-BBAAB537D5DB}" type="datetimeFigureOut">
              <a:rPr lang="en-SG" smtClean="0"/>
              <a:t>26/5/2024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ADEC04-15EB-5D85-3D27-49AF788BA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A33469-8442-A8EC-ECAF-AAE22B997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33813-1A4C-42D0-BB2A-4142E5E547C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96642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56466-1B4C-1C2E-F38C-6D820324E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2352F6-FB31-3D61-8014-2ED6EB050E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883A96-AFA7-A2F1-0876-BF55FDF87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A313A-65B0-404C-ABF6-BBAAB537D5DB}" type="datetimeFigureOut">
              <a:rPr lang="en-SG" smtClean="0"/>
              <a:t>26/5/2024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ED3AB8-FCE1-F189-C643-DAB9DA9D4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489597-1219-41BD-C12A-EE923159C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33813-1A4C-42D0-BB2A-4142E5E547C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14255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BF56B-D8C0-061E-7B67-02ABFAE3B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F42C2F-E2F7-F5D7-9FAA-B2573BB467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9D6D01-D810-5221-E233-344C4EC848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EB70FE-F3A0-AB9F-B7F3-10A7FA4F7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A313A-65B0-404C-ABF6-BBAAB537D5DB}" type="datetimeFigureOut">
              <a:rPr lang="en-SG" smtClean="0"/>
              <a:t>26/5/2024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D1DAAA-CBCF-08A1-2337-9EB34CC20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582058-138F-B03B-4CE1-473D69D0A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33813-1A4C-42D0-BB2A-4142E5E547C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81159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AD198-C386-0585-A68F-3E006FCA8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86306C-7937-FD8B-001D-A2838D4D84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AB69F7-9A0D-4DCF-EC16-B711508C00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6A6AB0-2E10-0AC3-5CFD-66703812CC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755FC0-DA3A-385D-B032-085180120E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9DA6AE-7999-FBC6-FC7F-FDADD45A2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A313A-65B0-404C-ABF6-BBAAB537D5DB}" type="datetimeFigureOut">
              <a:rPr lang="en-SG" smtClean="0"/>
              <a:t>26/5/2024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191764-7344-D600-3578-516281915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1FA71D-B8AA-BAC5-8712-C9C6AEC0A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33813-1A4C-42D0-BB2A-4142E5E547C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74832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AEDA0-6715-2D17-EC7B-ACEC777A6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88B95C-C6AB-226D-F50D-541538B4A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A313A-65B0-404C-ABF6-BBAAB537D5DB}" type="datetimeFigureOut">
              <a:rPr lang="en-SG" smtClean="0"/>
              <a:t>26/5/2024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963799-D61F-C187-7B06-D8047E580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F8332F-1A9A-9841-727F-B41C39D41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33813-1A4C-42D0-BB2A-4142E5E547C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86739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8E1E26-B4A8-68E2-B7A5-CAF4BF26A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A313A-65B0-404C-ABF6-BBAAB537D5DB}" type="datetimeFigureOut">
              <a:rPr lang="en-SG" smtClean="0"/>
              <a:t>26/5/2024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E3272B-832F-FFE4-0BE9-A965C9349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F310A9-45BB-E32E-0765-78B97750C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33813-1A4C-42D0-BB2A-4142E5E547C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10084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83FEB-7ADC-D0E7-25C0-CE9A3837D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AA772D-AE32-00A4-9734-5F1DC65B91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3DEE76-3849-479D-A9F4-735553DFDA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76A631-3839-9DCB-AB5C-030989463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A313A-65B0-404C-ABF6-BBAAB537D5DB}" type="datetimeFigureOut">
              <a:rPr lang="en-SG" smtClean="0"/>
              <a:t>26/5/2024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9F3E8E-E316-361E-ACA3-D76C89125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85CB6C-1DC3-BD3B-4E19-F33D01F22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33813-1A4C-42D0-BB2A-4142E5E547C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46017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91B54-13FC-871A-E58B-A8574E0FA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4189ED-5D50-3D0B-B09D-7DE4321470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309125-67F9-A857-38E6-C182E00FD3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B5522A-689F-66F7-4114-022EA6121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A313A-65B0-404C-ABF6-BBAAB537D5DB}" type="datetimeFigureOut">
              <a:rPr lang="en-SG" smtClean="0"/>
              <a:t>26/5/2024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D0CAD8-7E59-6F6B-DB75-04E6CCE03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C0069D-358A-88A1-53DB-5A0BA99C4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33813-1A4C-42D0-BB2A-4142E5E547C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82698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8807D8-0874-2AA6-97F5-0A28D220B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0EBC5A-B1FC-36C1-34E2-3C14B3F9F8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B838A4-9B11-83D8-359F-78D5F88A09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FCA313A-65B0-404C-ABF6-BBAAB537D5DB}" type="datetimeFigureOut">
              <a:rPr lang="en-SG" smtClean="0"/>
              <a:t>26/5/2024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136990-AC4C-5D03-4782-5FDA0A80E1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DBA230-559B-2D96-B219-CA59DDCB96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2233813-1A4C-42D0-BB2A-4142E5E547C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67079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jpeg"/><Relationship Id="rId3" Type="http://schemas.openxmlformats.org/officeDocument/2006/relationships/image" Target="../media/image6.png"/><Relationship Id="rId7" Type="http://schemas.openxmlformats.org/officeDocument/2006/relationships/image" Target="../media/image11.png"/><Relationship Id="rId12" Type="http://schemas.openxmlformats.org/officeDocument/2006/relationships/image" Target="../media/image17.png"/><Relationship Id="rId17" Type="http://schemas.openxmlformats.org/officeDocument/2006/relationships/image" Target="../media/image20.png"/><Relationship Id="rId2" Type="http://schemas.openxmlformats.org/officeDocument/2006/relationships/image" Target="../media/image8.png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6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5.png"/><Relationship Id="rId4" Type="http://schemas.openxmlformats.org/officeDocument/2006/relationships/image" Target="../media/image12.png"/><Relationship Id="rId9" Type="http://schemas.openxmlformats.org/officeDocument/2006/relationships/image" Target="../media/image14.jpg"/><Relationship Id="rId1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2.png"/><Relationship Id="rId7" Type="http://schemas.openxmlformats.org/officeDocument/2006/relationships/image" Target="../media/image12.png"/><Relationship Id="rId12" Type="http://schemas.openxmlformats.org/officeDocument/2006/relationships/image" Target="../media/image7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13.png"/><Relationship Id="rId5" Type="http://schemas.openxmlformats.org/officeDocument/2006/relationships/image" Target="../media/image8.png"/><Relationship Id="rId10" Type="http://schemas.openxmlformats.org/officeDocument/2006/relationships/image" Target="../media/image11.png"/><Relationship Id="rId4" Type="http://schemas.openxmlformats.org/officeDocument/2006/relationships/image" Target="../media/image6.pn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8.jpeg"/><Relationship Id="rId18" Type="http://schemas.openxmlformats.org/officeDocument/2006/relationships/image" Target="../media/image37.png"/><Relationship Id="rId26" Type="http://schemas.openxmlformats.org/officeDocument/2006/relationships/image" Target="../media/image8.png"/><Relationship Id="rId21" Type="http://schemas.openxmlformats.org/officeDocument/2006/relationships/image" Target="../media/image40.png"/><Relationship Id="rId34" Type="http://schemas.openxmlformats.org/officeDocument/2006/relationships/image" Target="../media/image50.sv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17" Type="http://schemas.openxmlformats.org/officeDocument/2006/relationships/image" Target="../media/image36.jpeg"/><Relationship Id="rId25" Type="http://schemas.openxmlformats.org/officeDocument/2006/relationships/image" Target="../media/image15.png"/><Relationship Id="rId33" Type="http://schemas.openxmlformats.org/officeDocument/2006/relationships/image" Target="../media/image49.png"/><Relationship Id="rId38" Type="http://schemas.openxmlformats.org/officeDocument/2006/relationships/image" Target="../media/image6.png"/><Relationship Id="rId2" Type="http://schemas.openxmlformats.org/officeDocument/2006/relationships/image" Target="../media/image24.jpeg"/><Relationship Id="rId16" Type="http://schemas.openxmlformats.org/officeDocument/2006/relationships/image" Target="../media/image17.png"/><Relationship Id="rId20" Type="http://schemas.openxmlformats.org/officeDocument/2006/relationships/image" Target="../media/image39.png"/><Relationship Id="rId29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24" Type="http://schemas.openxmlformats.org/officeDocument/2006/relationships/image" Target="../media/image43.png"/><Relationship Id="rId32" Type="http://schemas.openxmlformats.org/officeDocument/2006/relationships/image" Target="../media/image48.svg"/><Relationship Id="rId37" Type="http://schemas.openxmlformats.org/officeDocument/2006/relationships/image" Target="../media/image12.png"/><Relationship Id="rId5" Type="http://schemas.openxmlformats.org/officeDocument/2006/relationships/image" Target="../media/image27.png"/><Relationship Id="rId15" Type="http://schemas.openxmlformats.org/officeDocument/2006/relationships/image" Target="../media/image35.png"/><Relationship Id="rId23" Type="http://schemas.openxmlformats.org/officeDocument/2006/relationships/image" Target="../media/image42.png"/><Relationship Id="rId28" Type="http://schemas.openxmlformats.org/officeDocument/2006/relationships/image" Target="../media/image9.png"/><Relationship Id="rId36" Type="http://schemas.openxmlformats.org/officeDocument/2006/relationships/image" Target="../media/image52.svg"/><Relationship Id="rId10" Type="http://schemas.openxmlformats.org/officeDocument/2006/relationships/image" Target="../media/image32.png"/><Relationship Id="rId19" Type="http://schemas.openxmlformats.org/officeDocument/2006/relationships/image" Target="../media/image38.png"/><Relationship Id="rId31" Type="http://schemas.openxmlformats.org/officeDocument/2006/relationships/image" Target="../media/image47.png"/><Relationship Id="rId4" Type="http://schemas.openxmlformats.org/officeDocument/2006/relationships/image" Target="../media/image26.jpeg"/><Relationship Id="rId9" Type="http://schemas.openxmlformats.org/officeDocument/2006/relationships/image" Target="../media/image31.png"/><Relationship Id="rId14" Type="http://schemas.openxmlformats.org/officeDocument/2006/relationships/image" Target="../media/image16.png"/><Relationship Id="rId22" Type="http://schemas.openxmlformats.org/officeDocument/2006/relationships/image" Target="../media/image41.png"/><Relationship Id="rId27" Type="http://schemas.openxmlformats.org/officeDocument/2006/relationships/image" Target="../media/image44.png"/><Relationship Id="rId30" Type="http://schemas.openxmlformats.org/officeDocument/2006/relationships/image" Target="../media/image46.png"/><Relationship Id="rId35" Type="http://schemas.openxmlformats.org/officeDocument/2006/relationships/image" Target="../media/image51.png"/><Relationship Id="rId8" Type="http://schemas.openxmlformats.org/officeDocument/2006/relationships/image" Target="../media/image30.png"/><Relationship Id="rId3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8.jpeg"/><Relationship Id="rId18" Type="http://schemas.openxmlformats.org/officeDocument/2006/relationships/image" Target="../media/image37.png"/><Relationship Id="rId26" Type="http://schemas.openxmlformats.org/officeDocument/2006/relationships/image" Target="../media/image44.png"/><Relationship Id="rId39" Type="http://schemas.openxmlformats.org/officeDocument/2006/relationships/image" Target="../media/image51.png"/><Relationship Id="rId21" Type="http://schemas.openxmlformats.org/officeDocument/2006/relationships/image" Target="../media/image40.png"/><Relationship Id="rId34" Type="http://schemas.openxmlformats.org/officeDocument/2006/relationships/image" Target="../media/image3.png"/><Relationship Id="rId7" Type="http://schemas.openxmlformats.org/officeDocument/2006/relationships/image" Target="../media/image29.png"/><Relationship Id="rId2" Type="http://schemas.openxmlformats.org/officeDocument/2006/relationships/image" Target="../media/image24.jpeg"/><Relationship Id="rId16" Type="http://schemas.openxmlformats.org/officeDocument/2006/relationships/image" Target="../media/image17.png"/><Relationship Id="rId20" Type="http://schemas.openxmlformats.org/officeDocument/2006/relationships/image" Target="../media/image39.png"/><Relationship Id="rId29" Type="http://schemas.openxmlformats.org/officeDocument/2006/relationships/image" Target="../media/image9.png"/><Relationship Id="rId41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24" Type="http://schemas.openxmlformats.org/officeDocument/2006/relationships/image" Target="../media/image43.png"/><Relationship Id="rId32" Type="http://schemas.openxmlformats.org/officeDocument/2006/relationships/image" Target="../media/image8.png"/><Relationship Id="rId37" Type="http://schemas.openxmlformats.org/officeDocument/2006/relationships/image" Target="../media/image49.png"/><Relationship Id="rId40" Type="http://schemas.openxmlformats.org/officeDocument/2006/relationships/image" Target="../media/image52.svg"/><Relationship Id="rId5" Type="http://schemas.openxmlformats.org/officeDocument/2006/relationships/image" Target="../media/image27.png"/><Relationship Id="rId15" Type="http://schemas.openxmlformats.org/officeDocument/2006/relationships/image" Target="../media/image35.png"/><Relationship Id="rId23" Type="http://schemas.openxmlformats.org/officeDocument/2006/relationships/image" Target="../media/image42.png"/><Relationship Id="rId28" Type="http://schemas.openxmlformats.org/officeDocument/2006/relationships/image" Target="../media/image45.png"/><Relationship Id="rId36" Type="http://schemas.openxmlformats.org/officeDocument/2006/relationships/image" Target="../media/image48.svg"/><Relationship Id="rId10" Type="http://schemas.openxmlformats.org/officeDocument/2006/relationships/image" Target="../media/image32.png"/><Relationship Id="rId19" Type="http://schemas.openxmlformats.org/officeDocument/2006/relationships/image" Target="../media/image38.png"/><Relationship Id="rId31" Type="http://schemas.openxmlformats.org/officeDocument/2006/relationships/image" Target="../media/image13.png"/><Relationship Id="rId4" Type="http://schemas.openxmlformats.org/officeDocument/2006/relationships/image" Target="../media/image26.jpeg"/><Relationship Id="rId9" Type="http://schemas.openxmlformats.org/officeDocument/2006/relationships/image" Target="../media/image31.png"/><Relationship Id="rId14" Type="http://schemas.openxmlformats.org/officeDocument/2006/relationships/image" Target="../media/image16.png"/><Relationship Id="rId22" Type="http://schemas.openxmlformats.org/officeDocument/2006/relationships/image" Target="../media/image41.png"/><Relationship Id="rId27" Type="http://schemas.openxmlformats.org/officeDocument/2006/relationships/image" Target="../media/image6.png"/><Relationship Id="rId30" Type="http://schemas.openxmlformats.org/officeDocument/2006/relationships/image" Target="../media/image11.png"/><Relationship Id="rId35" Type="http://schemas.openxmlformats.org/officeDocument/2006/relationships/image" Target="../media/image47.png"/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12" Type="http://schemas.openxmlformats.org/officeDocument/2006/relationships/image" Target="../media/image34.png"/><Relationship Id="rId17" Type="http://schemas.openxmlformats.org/officeDocument/2006/relationships/image" Target="../media/image36.jpeg"/><Relationship Id="rId25" Type="http://schemas.openxmlformats.org/officeDocument/2006/relationships/image" Target="../media/image15.png"/><Relationship Id="rId33" Type="http://schemas.openxmlformats.org/officeDocument/2006/relationships/image" Target="../media/image46.png"/><Relationship Id="rId38" Type="http://schemas.openxmlformats.org/officeDocument/2006/relationships/image" Target="../media/image50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erson in a mask&#10;&#10;Description automatically generated">
            <a:extLst>
              <a:ext uri="{FF2B5EF4-FFF2-40B4-BE49-F238E27FC236}">
                <a16:creationId xmlns:a16="http://schemas.microsoft.com/office/drawing/2014/main" id="{E70336AF-E3B7-13C8-D884-0D74EA9547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550" y="425729"/>
            <a:ext cx="3850348" cy="3003271"/>
          </a:xfrm>
          <a:prstGeom prst="rect">
            <a:avLst/>
          </a:prstGeom>
        </p:spPr>
      </p:pic>
      <p:pic>
        <p:nvPicPr>
          <p:cNvPr id="7" name="Picture 6" descr="A person in a mask and hood&#10;&#10;Description automatically generated">
            <a:extLst>
              <a:ext uri="{FF2B5EF4-FFF2-40B4-BE49-F238E27FC236}">
                <a16:creationId xmlns:a16="http://schemas.microsoft.com/office/drawing/2014/main" id="{19C8C324-930E-D435-6E3F-3E9A29828E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0876" y="503560"/>
            <a:ext cx="5598903" cy="436714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27EC24D-C78E-CB03-EBC1-7E1EED1A6D75}"/>
              </a:ext>
            </a:extLst>
          </p:cNvPr>
          <p:cNvSpPr txBox="1"/>
          <p:nvPr/>
        </p:nvSpPr>
        <p:spPr>
          <a:xfrm>
            <a:off x="5773348" y="3738610"/>
            <a:ext cx="52586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6000" b="1" dirty="0">
                <a:solidFill>
                  <a:schemeClr val="bg1"/>
                </a:solidFill>
              </a:rPr>
              <a:t>Project Ninja</a:t>
            </a:r>
          </a:p>
        </p:txBody>
      </p:sp>
    </p:spTree>
    <p:extLst>
      <p:ext uri="{BB962C8B-B14F-4D97-AF65-F5344CB8AC3E}">
        <p14:creationId xmlns:p14="http://schemas.microsoft.com/office/powerpoint/2010/main" val="2829388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11F174C-7BCC-88F2-5F23-A1DFCC723ACA}"/>
              </a:ext>
            </a:extLst>
          </p:cNvPr>
          <p:cNvSpPr/>
          <p:nvPr/>
        </p:nvSpPr>
        <p:spPr>
          <a:xfrm>
            <a:off x="9677215" y="3395001"/>
            <a:ext cx="1103561" cy="271700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5" name="Picture 4" descr="A computer screen with text and words&#10;&#10;Description automatically generated">
            <a:extLst>
              <a:ext uri="{FF2B5EF4-FFF2-40B4-BE49-F238E27FC236}">
                <a16:creationId xmlns:a16="http://schemas.microsoft.com/office/drawing/2014/main" id="{CD05B545-2610-0234-E968-FB5E3B7DC9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796" y="212701"/>
            <a:ext cx="4199772" cy="331808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785824B8-5DA3-E5FA-F29D-F20CDFF4D8A0}"/>
              </a:ext>
            </a:extLst>
          </p:cNvPr>
          <p:cNvSpPr/>
          <p:nvPr/>
        </p:nvSpPr>
        <p:spPr>
          <a:xfrm>
            <a:off x="5038344" y="3412138"/>
            <a:ext cx="4470118" cy="26978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0F3EEA6-5525-69FD-7819-6CCF7EDAC3E6}"/>
              </a:ext>
            </a:extLst>
          </p:cNvPr>
          <p:cNvSpPr txBox="1"/>
          <p:nvPr/>
        </p:nvSpPr>
        <p:spPr>
          <a:xfrm>
            <a:off x="5135333" y="3412138"/>
            <a:ext cx="30797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b="1" dirty="0">
                <a:solidFill>
                  <a:schemeClr val="tx1"/>
                </a:solidFill>
              </a:rPr>
              <a:t>Command and Control (C2)</a:t>
            </a:r>
            <a:r>
              <a:rPr lang="en-US" sz="1600" b="1" dirty="0">
                <a:solidFill>
                  <a:schemeClr val="tx1"/>
                </a:solidFill>
              </a:rPr>
              <a:t> Orchestrator </a:t>
            </a:r>
            <a:r>
              <a:rPr lang="en-SG" sz="1600" b="1" dirty="0"/>
              <a:t> 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B14BD12-6047-B8B7-BED1-A2766141AF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5622" y="4013245"/>
            <a:ext cx="1527011" cy="1084178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C9FE4010-40BA-7EBB-A154-71AAF943FC56}"/>
              </a:ext>
            </a:extLst>
          </p:cNvPr>
          <p:cNvSpPr/>
          <p:nvPr/>
        </p:nvSpPr>
        <p:spPr>
          <a:xfrm>
            <a:off x="6748491" y="4665668"/>
            <a:ext cx="1627045" cy="446330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>
                <a:solidFill>
                  <a:schemeClr val="bg1"/>
                </a:solidFill>
              </a:rPr>
              <a:t>Attack tasks assign  bulletin board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B537351-E085-9A5C-95B0-587BE6AD74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6160" y="4020264"/>
            <a:ext cx="1440709" cy="1082957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F0B7F992-1982-C01F-7F97-BE6A29266260}"/>
              </a:ext>
            </a:extLst>
          </p:cNvPr>
          <p:cNvSpPr/>
          <p:nvPr/>
        </p:nvSpPr>
        <p:spPr>
          <a:xfrm>
            <a:off x="5108090" y="4680242"/>
            <a:ext cx="1627045" cy="446330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>
                <a:solidFill>
                  <a:schemeClr val="bg1"/>
                </a:solidFill>
              </a:rPr>
              <a:t>Malwares management board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1C30D7E-F05D-178C-E3CC-C0606915526E}"/>
              </a:ext>
            </a:extLst>
          </p:cNvPr>
          <p:cNvSpPr/>
          <p:nvPr/>
        </p:nvSpPr>
        <p:spPr>
          <a:xfrm>
            <a:off x="5146921" y="5244309"/>
            <a:ext cx="2962509" cy="2815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>
                <a:solidFill>
                  <a:schemeClr val="tx1"/>
                </a:solidFill>
              </a:rPr>
              <a:t>Malware tasks management module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1C3C4DD-016F-9F3E-6842-48DFC02EDC1C}"/>
              </a:ext>
            </a:extLst>
          </p:cNvPr>
          <p:cNvSpPr/>
          <p:nvPr/>
        </p:nvSpPr>
        <p:spPr>
          <a:xfrm>
            <a:off x="5146921" y="5656726"/>
            <a:ext cx="2962509" cy="2815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>
                <a:solidFill>
                  <a:schemeClr val="tx1"/>
                </a:solidFill>
              </a:rPr>
              <a:t>Attack result archive database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10701B00-2B59-7F31-9B62-DF90874BBC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13309" y="5238729"/>
            <a:ext cx="1499691" cy="690075"/>
          </a:xfrm>
          <a:prstGeom prst="rect">
            <a:avLst/>
          </a:prstGeom>
          <a:ln w="19050">
            <a:solidFill>
              <a:srgbClr val="FF0000"/>
            </a:solidFill>
            <a:prstDash val="sysDash"/>
          </a:ln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4FD86D50-02DA-6E03-2D6A-1FC298FD5DB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52047" y="3465989"/>
            <a:ext cx="837543" cy="644907"/>
          </a:xfrm>
          <a:prstGeom prst="rect">
            <a:avLst/>
          </a:prstGeom>
          <a:ln w="9525">
            <a:solidFill>
              <a:schemeClr val="bg1"/>
            </a:solidFill>
          </a:ln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7EA81E9A-028C-F0EC-E0B5-4D5E5BA3B0D0}"/>
              </a:ext>
            </a:extLst>
          </p:cNvPr>
          <p:cNvSpPr/>
          <p:nvPr/>
        </p:nvSpPr>
        <p:spPr>
          <a:xfrm>
            <a:off x="8416397" y="4292051"/>
            <a:ext cx="1396603" cy="19901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>
                <a:solidFill>
                  <a:schemeClr val="tx1"/>
                </a:solidFill>
              </a:rPr>
              <a:t>c2Client-API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124DCC0-4CCA-73B7-2C0B-DCD0663EEFBB}"/>
              </a:ext>
            </a:extLst>
          </p:cNvPr>
          <p:cNvSpPr/>
          <p:nvPr/>
        </p:nvSpPr>
        <p:spPr>
          <a:xfrm>
            <a:off x="8423269" y="4602515"/>
            <a:ext cx="1389731" cy="19901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 err="1">
                <a:solidFill>
                  <a:schemeClr val="tx1"/>
                </a:solidFill>
              </a:rPr>
              <a:t>HttpRequest</a:t>
            </a:r>
            <a:r>
              <a:rPr lang="en-SG" sz="1200" b="1" dirty="0">
                <a:solidFill>
                  <a:schemeClr val="tx1"/>
                </a:solidFill>
              </a:rPr>
              <a:t>-API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8817D2C-63DC-9E2A-DE23-CC71DF126CF5}"/>
              </a:ext>
            </a:extLst>
          </p:cNvPr>
          <p:cNvSpPr/>
          <p:nvPr/>
        </p:nvSpPr>
        <p:spPr>
          <a:xfrm>
            <a:off x="8431386" y="4936239"/>
            <a:ext cx="1381614" cy="19901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 err="1">
                <a:solidFill>
                  <a:schemeClr val="tx1"/>
                </a:solidFill>
              </a:rPr>
              <a:t>WebPage</a:t>
            </a:r>
            <a:r>
              <a:rPr lang="en-SG" sz="1200" b="1" dirty="0">
                <a:solidFill>
                  <a:schemeClr val="tx1"/>
                </a:solidFill>
              </a:rPr>
              <a:t>-API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009E7D-A6CB-A503-2455-44B09E2A47D4}"/>
              </a:ext>
            </a:extLst>
          </p:cNvPr>
          <p:cNvSpPr txBox="1"/>
          <p:nvPr/>
        </p:nvSpPr>
        <p:spPr>
          <a:xfrm>
            <a:off x="9677215" y="3395001"/>
            <a:ext cx="12511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Cyber Exercise</a:t>
            </a:r>
            <a:endParaRPr lang="en-SG" sz="14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18010C-16F4-275C-4126-CF846B6CD35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77777" y="4130499"/>
            <a:ext cx="399874" cy="419161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6" name="Picture 5" descr="A red horse on wheels&#10;&#10;Description automatically generated">
            <a:extLst>
              <a:ext uri="{FF2B5EF4-FFF2-40B4-BE49-F238E27FC236}">
                <a16:creationId xmlns:a16="http://schemas.microsoft.com/office/drawing/2014/main" id="{092FCCC9-F396-5294-4532-305A7FBC7C2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188680" y="5289559"/>
            <a:ext cx="378065" cy="298749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FBC0E6-DE34-AF3A-8CAF-5FA0A07B965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177775" y="5700925"/>
            <a:ext cx="399876" cy="261610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1BA1E8-6559-365E-14B2-47750CB065D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188680" y="4750265"/>
            <a:ext cx="399875" cy="377957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0142706-3659-D8D8-24BA-EDF19BF4DFB6}"/>
              </a:ext>
            </a:extLst>
          </p:cNvPr>
          <p:cNvCxnSpPr>
            <a:cxnSpLocks/>
            <a:stCxn id="23" idx="3"/>
            <a:endCxn id="8" idx="1"/>
          </p:cNvCxnSpPr>
          <p:nvPr/>
        </p:nvCxnSpPr>
        <p:spPr>
          <a:xfrm flipV="1">
            <a:off x="9813000" y="4939244"/>
            <a:ext cx="375680" cy="644523"/>
          </a:xfrm>
          <a:prstGeom prst="line">
            <a:avLst/>
          </a:prstGeom>
          <a:ln>
            <a:solidFill>
              <a:srgbClr val="C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215B306-BF9E-015E-81BD-DBE94C330772}"/>
              </a:ext>
            </a:extLst>
          </p:cNvPr>
          <p:cNvCxnSpPr>
            <a:cxnSpLocks/>
            <a:stCxn id="23" idx="3"/>
            <a:endCxn id="6" idx="3"/>
          </p:cNvCxnSpPr>
          <p:nvPr/>
        </p:nvCxnSpPr>
        <p:spPr>
          <a:xfrm flipV="1">
            <a:off x="9813000" y="5438934"/>
            <a:ext cx="375680" cy="144833"/>
          </a:xfrm>
          <a:prstGeom prst="line">
            <a:avLst/>
          </a:prstGeom>
          <a:ln>
            <a:solidFill>
              <a:srgbClr val="C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2566686-DF08-E905-B4F4-5CA9758339B8}"/>
              </a:ext>
            </a:extLst>
          </p:cNvPr>
          <p:cNvCxnSpPr>
            <a:cxnSpLocks/>
            <a:stCxn id="23" idx="3"/>
            <a:endCxn id="7" idx="1"/>
          </p:cNvCxnSpPr>
          <p:nvPr/>
        </p:nvCxnSpPr>
        <p:spPr>
          <a:xfrm>
            <a:off x="9813000" y="5583767"/>
            <a:ext cx="364775" cy="247963"/>
          </a:xfrm>
          <a:prstGeom prst="line">
            <a:avLst/>
          </a:prstGeom>
          <a:ln>
            <a:solidFill>
              <a:srgbClr val="C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395996C-FB4F-0039-D044-0E92FD7C699C}"/>
              </a:ext>
            </a:extLst>
          </p:cNvPr>
          <p:cNvCxnSpPr>
            <a:cxnSpLocks/>
            <a:stCxn id="25" idx="3"/>
            <a:endCxn id="4" idx="1"/>
          </p:cNvCxnSpPr>
          <p:nvPr/>
        </p:nvCxnSpPr>
        <p:spPr>
          <a:xfrm flipV="1">
            <a:off x="9813000" y="4340080"/>
            <a:ext cx="364777" cy="51480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72112BA-7471-1380-1748-95F41307B6C7}"/>
              </a:ext>
            </a:extLst>
          </p:cNvPr>
          <p:cNvCxnSpPr>
            <a:cxnSpLocks/>
            <a:stCxn id="26" idx="3"/>
            <a:endCxn id="4" idx="1"/>
          </p:cNvCxnSpPr>
          <p:nvPr/>
        </p:nvCxnSpPr>
        <p:spPr>
          <a:xfrm flipV="1">
            <a:off x="9813000" y="4340080"/>
            <a:ext cx="364777" cy="361944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64593A3-B0C1-D01F-1E40-A6B919DFA84D}"/>
              </a:ext>
            </a:extLst>
          </p:cNvPr>
          <p:cNvCxnSpPr>
            <a:cxnSpLocks/>
            <a:stCxn id="27" idx="3"/>
            <a:endCxn id="4" idx="1"/>
          </p:cNvCxnSpPr>
          <p:nvPr/>
        </p:nvCxnSpPr>
        <p:spPr>
          <a:xfrm flipV="1">
            <a:off x="9813000" y="4340080"/>
            <a:ext cx="364777" cy="695668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5438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16A6A6D-20BA-DC15-473A-DB416FF5CE4F}"/>
              </a:ext>
            </a:extLst>
          </p:cNvPr>
          <p:cNvSpPr/>
          <p:nvPr/>
        </p:nvSpPr>
        <p:spPr>
          <a:xfrm>
            <a:off x="6120673" y="1676399"/>
            <a:ext cx="96824" cy="945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CCF8289-0524-56C3-A2BD-6285C37C99DB}"/>
              </a:ext>
            </a:extLst>
          </p:cNvPr>
          <p:cNvSpPr/>
          <p:nvPr/>
        </p:nvSpPr>
        <p:spPr>
          <a:xfrm>
            <a:off x="4836749" y="1675641"/>
            <a:ext cx="96824" cy="945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C8C99B4-6D53-4A28-04B6-9EBFB545E301}"/>
              </a:ext>
            </a:extLst>
          </p:cNvPr>
          <p:cNvSpPr/>
          <p:nvPr/>
        </p:nvSpPr>
        <p:spPr>
          <a:xfrm>
            <a:off x="3622458" y="771455"/>
            <a:ext cx="4048489" cy="101257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600" b="1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068CEE8-59E9-546C-D415-359AAB9FF2A8}"/>
              </a:ext>
            </a:extLst>
          </p:cNvPr>
          <p:cNvSpPr/>
          <p:nvPr/>
        </p:nvSpPr>
        <p:spPr>
          <a:xfrm>
            <a:off x="981940" y="2588704"/>
            <a:ext cx="2651342" cy="267355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7A74F4-6ECA-3467-5151-543CE324D441}"/>
              </a:ext>
            </a:extLst>
          </p:cNvPr>
          <p:cNvSpPr txBox="1"/>
          <p:nvPr/>
        </p:nvSpPr>
        <p:spPr>
          <a:xfrm>
            <a:off x="996320" y="2620381"/>
            <a:ext cx="25443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b="1" dirty="0"/>
              <a:t>Malicious Activities Plug-in Modules Repository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991B3D6-CF92-8E93-6B3A-42B73C66DBC6}"/>
              </a:ext>
            </a:extLst>
          </p:cNvPr>
          <p:cNvSpPr/>
          <p:nvPr/>
        </p:nvSpPr>
        <p:spPr>
          <a:xfrm>
            <a:off x="1103925" y="3254592"/>
            <a:ext cx="2253399" cy="41466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>
                <a:solidFill>
                  <a:srgbClr val="C00000"/>
                </a:solidFill>
              </a:rPr>
              <a:t>Credentials compromise attack modules 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9CE54E-6780-B303-F582-A7D4EF5BA5F6}"/>
              </a:ext>
            </a:extLst>
          </p:cNvPr>
          <p:cNvSpPr/>
          <p:nvPr/>
        </p:nvSpPr>
        <p:spPr>
          <a:xfrm>
            <a:off x="4072269" y="2564439"/>
            <a:ext cx="3115200" cy="269782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CA0A39-7065-4EE0-8460-36E758B5FD74}"/>
              </a:ext>
            </a:extLst>
          </p:cNvPr>
          <p:cNvSpPr txBox="1"/>
          <p:nvPr/>
        </p:nvSpPr>
        <p:spPr>
          <a:xfrm>
            <a:off x="4108230" y="2605317"/>
            <a:ext cx="30792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b="1" dirty="0"/>
              <a:t>Ninja Malware Agent Interface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6723BDB-239A-8AF3-E7D7-1F65B4A1C530}"/>
              </a:ext>
            </a:extLst>
          </p:cNvPr>
          <p:cNvSpPr/>
          <p:nvPr/>
        </p:nvSpPr>
        <p:spPr>
          <a:xfrm>
            <a:off x="4215729" y="3050275"/>
            <a:ext cx="2737963" cy="4281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>
                <a:solidFill>
                  <a:schemeClr val="tx1"/>
                </a:solidFill>
              </a:rPr>
              <a:t>Attack task synchronization (C2) and schedule module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333E417-4638-8FDF-7A00-2C7B9DDC95E0}"/>
              </a:ext>
            </a:extLst>
          </p:cNvPr>
          <p:cNvSpPr/>
          <p:nvPr/>
        </p:nvSpPr>
        <p:spPr>
          <a:xfrm>
            <a:off x="4236927" y="3620768"/>
            <a:ext cx="2716765" cy="4281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>
                <a:solidFill>
                  <a:schemeClr val="tx1"/>
                </a:solidFill>
              </a:rPr>
              <a:t>Malicious action camouflage and communication encryption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F10D33-2BEA-49D1-ED79-FE5B14E8CFCE}"/>
              </a:ext>
            </a:extLst>
          </p:cNvPr>
          <p:cNvSpPr/>
          <p:nvPr/>
        </p:nvSpPr>
        <p:spPr>
          <a:xfrm>
            <a:off x="4236927" y="4769193"/>
            <a:ext cx="2716765" cy="3701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>
                <a:solidFill>
                  <a:schemeClr val="tx1"/>
                </a:solidFill>
              </a:rPr>
              <a:t>Self-protection watchdog module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5458D44-E310-FA7F-C0DD-279BD436222C}"/>
              </a:ext>
            </a:extLst>
          </p:cNvPr>
          <p:cNvSpPr/>
          <p:nvPr/>
        </p:nvSpPr>
        <p:spPr>
          <a:xfrm>
            <a:off x="7590818" y="2564439"/>
            <a:ext cx="3375293" cy="26978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A7BDC0E-29A5-56DB-82A7-F84D2DBAA484}"/>
              </a:ext>
            </a:extLst>
          </p:cNvPr>
          <p:cNvSpPr txBox="1"/>
          <p:nvPr/>
        </p:nvSpPr>
        <p:spPr>
          <a:xfrm>
            <a:off x="7678663" y="2564439"/>
            <a:ext cx="30797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b="1" dirty="0">
                <a:solidFill>
                  <a:schemeClr val="tx1"/>
                </a:solidFill>
              </a:rPr>
              <a:t>Command and Control (C2)</a:t>
            </a:r>
            <a:r>
              <a:rPr lang="en-US" sz="1600" b="1" dirty="0">
                <a:solidFill>
                  <a:schemeClr val="tx1"/>
                </a:solidFill>
              </a:rPr>
              <a:t> Orchestrator </a:t>
            </a:r>
            <a:r>
              <a:rPr lang="en-SG" sz="1600" b="1" dirty="0"/>
              <a:t> 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36D09372-D35E-250D-F599-A7F3CDF6B256}"/>
              </a:ext>
            </a:extLst>
          </p:cNvPr>
          <p:cNvCxnSpPr>
            <a:cxnSpLocks/>
            <a:stCxn id="3" idx="2"/>
            <a:endCxn id="5" idx="0"/>
          </p:cNvCxnSpPr>
          <p:nvPr/>
        </p:nvCxnSpPr>
        <p:spPr>
          <a:xfrm rot="5400000">
            <a:off x="3187151" y="890694"/>
            <a:ext cx="818470" cy="257755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9D72EA5-CA97-0584-7A9C-2C3953715A24}"/>
              </a:ext>
            </a:extLst>
          </p:cNvPr>
          <p:cNvCxnSpPr>
            <a:cxnSpLocks/>
          </p:cNvCxnSpPr>
          <p:nvPr/>
        </p:nvCxnSpPr>
        <p:spPr>
          <a:xfrm flipH="1">
            <a:off x="5435967" y="1750896"/>
            <a:ext cx="6960" cy="8229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E969037D-25AF-0565-D62A-D611A235E79D}"/>
              </a:ext>
            </a:extLst>
          </p:cNvPr>
          <p:cNvCxnSpPr>
            <a:cxnSpLocks/>
            <a:stCxn id="2" idx="2"/>
            <a:endCxn id="14" idx="0"/>
          </p:cNvCxnSpPr>
          <p:nvPr/>
        </p:nvCxnSpPr>
        <p:spPr>
          <a:xfrm rot="16200000" flipH="1">
            <a:off x="7327052" y="613025"/>
            <a:ext cx="793447" cy="310938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1B60E67-C693-8AC9-0543-9A41EA7A2C8C}"/>
              </a:ext>
            </a:extLst>
          </p:cNvPr>
          <p:cNvSpPr txBox="1"/>
          <p:nvPr/>
        </p:nvSpPr>
        <p:spPr>
          <a:xfrm>
            <a:off x="1059024" y="763910"/>
            <a:ext cx="19393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System Structure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2ED8240-E76E-7481-AE52-C196923D223A}"/>
              </a:ext>
            </a:extLst>
          </p:cNvPr>
          <p:cNvSpPr txBox="1"/>
          <p:nvPr/>
        </p:nvSpPr>
        <p:spPr>
          <a:xfrm>
            <a:off x="3560740" y="955289"/>
            <a:ext cx="30709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800" b="1" dirty="0">
                <a:solidFill>
                  <a:schemeClr val="bg1"/>
                </a:solidFill>
              </a:rPr>
              <a:t>Ninja C2-Malware Cyber Attack Simulation System </a:t>
            </a:r>
          </a:p>
          <a:p>
            <a:pPr algn="ctr"/>
            <a:endParaRPr lang="en-SG" dirty="0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41EFD07B-BF8C-A2B2-1C4C-EFAD5F1B6D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7996" y="865887"/>
            <a:ext cx="1052822" cy="810672"/>
          </a:xfrm>
          <a:prstGeom prst="rect">
            <a:avLst/>
          </a:prstGeom>
          <a:ln w="9525">
            <a:solidFill>
              <a:schemeClr val="bg1"/>
            </a:solidFill>
          </a:ln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9FF40AD3-2E45-95A6-589D-149923FF0D5D}"/>
              </a:ext>
            </a:extLst>
          </p:cNvPr>
          <p:cNvSpPr/>
          <p:nvPr/>
        </p:nvSpPr>
        <p:spPr>
          <a:xfrm>
            <a:off x="1103925" y="3775074"/>
            <a:ext cx="2253399" cy="30791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>
                <a:solidFill>
                  <a:srgbClr val="C00000"/>
                </a:solidFill>
              </a:rPr>
              <a:t>Scan and eavesdrop modules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787030E-A280-EA36-EAAB-DD730AB7714E}"/>
              </a:ext>
            </a:extLst>
          </p:cNvPr>
          <p:cNvSpPr/>
          <p:nvPr/>
        </p:nvSpPr>
        <p:spPr>
          <a:xfrm>
            <a:off x="1103925" y="4210755"/>
            <a:ext cx="2253399" cy="30791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>
                <a:solidFill>
                  <a:srgbClr val="C00000"/>
                </a:solidFill>
              </a:rPr>
              <a:t>Denial of service modules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691DFF1-58BC-1A9A-0A49-DFFB3FBD5681}"/>
              </a:ext>
            </a:extLst>
          </p:cNvPr>
          <p:cNvSpPr/>
          <p:nvPr/>
        </p:nvSpPr>
        <p:spPr>
          <a:xfrm>
            <a:off x="1103925" y="4648738"/>
            <a:ext cx="2253399" cy="41421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>
                <a:solidFill>
                  <a:srgbClr val="C00000"/>
                </a:solidFill>
              </a:rPr>
              <a:t>Destruction and phishing attack modules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1FB8868-8E10-0716-B912-039EAB059009}"/>
              </a:ext>
            </a:extLst>
          </p:cNvPr>
          <p:cNvSpPr/>
          <p:nvPr/>
        </p:nvSpPr>
        <p:spPr>
          <a:xfrm>
            <a:off x="4236927" y="4218113"/>
            <a:ext cx="2716765" cy="4281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>
                <a:solidFill>
                  <a:schemeClr val="tx1"/>
                </a:solidFill>
              </a:rPr>
              <a:t>Malicious activities module/plug-in assemble function 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677C29A9-81B5-5C1E-CD32-E6FB7A1170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8952" y="3165546"/>
            <a:ext cx="1527011" cy="1084178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AC18D5AC-16AD-97AD-FBFE-3BF12EBEDA43}"/>
              </a:ext>
            </a:extLst>
          </p:cNvPr>
          <p:cNvSpPr/>
          <p:nvPr/>
        </p:nvSpPr>
        <p:spPr>
          <a:xfrm>
            <a:off x="9291821" y="3817969"/>
            <a:ext cx="1627045" cy="446330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>
                <a:solidFill>
                  <a:schemeClr val="bg1"/>
                </a:solidFill>
              </a:rPr>
              <a:t>Attack tasks assign  bulletin board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17BA3D5D-A44D-78B4-E1CC-BCD2CB38B6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9490" y="3172565"/>
            <a:ext cx="1440709" cy="1082957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9C47021B-B2F1-60F1-7F9F-1ED969D47A5F}"/>
              </a:ext>
            </a:extLst>
          </p:cNvPr>
          <p:cNvSpPr/>
          <p:nvPr/>
        </p:nvSpPr>
        <p:spPr>
          <a:xfrm>
            <a:off x="7651420" y="3832543"/>
            <a:ext cx="1627045" cy="446330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>
                <a:solidFill>
                  <a:schemeClr val="bg1"/>
                </a:solidFill>
              </a:rPr>
              <a:t>Malwares management board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5E005C0-1E01-FCFC-9495-86306FE30701}"/>
              </a:ext>
            </a:extLst>
          </p:cNvPr>
          <p:cNvSpPr/>
          <p:nvPr/>
        </p:nvSpPr>
        <p:spPr>
          <a:xfrm>
            <a:off x="7690251" y="4396610"/>
            <a:ext cx="3068140" cy="2815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>
                <a:solidFill>
                  <a:schemeClr val="tx1"/>
                </a:solidFill>
              </a:rPr>
              <a:t>Malware tasks management module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CA32237-4525-393A-899C-8BA784EF706E}"/>
              </a:ext>
            </a:extLst>
          </p:cNvPr>
          <p:cNvSpPr/>
          <p:nvPr/>
        </p:nvSpPr>
        <p:spPr>
          <a:xfrm>
            <a:off x="7690251" y="4809027"/>
            <a:ext cx="3068140" cy="2815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>
                <a:solidFill>
                  <a:schemeClr val="tx1"/>
                </a:solidFill>
              </a:rPr>
              <a:t>Attack result archive database</a:t>
            </a:r>
          </a:p>
        </p:txBody>
      </p:sp>
    </p:spTree>
    <p:extLst>
      <p:ext uri="{BB962C8B-B14F-4D97-AF65-F5344CB8AC3E}">
        <p14:creationId xmlns:p14="http://schemas.microsoft.com/office/powerpoint/2010/main" val="2119627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Rectangle 191">
            <a:extLst>
              <a:ext uri="{FF2B5EF4-FFF2-40B4-BE49-F238E27FC236}">
                <a16:creationId xmlns:a16="http://schemas.microsoft.com/office/drawing/2014/main" id="{7ED9D4F5-AB8D-2520-A05E-9596322108E5}"/>
              </a:ext>
            </a:extLst>
          </p:cNvPr>
          <p:cNvSpPr/>
          <p:nvPr/>
        </p:nvSpPr>
        <p:spPr>
          <a:xfrm>
            <a:off x="651190" y="4510420"/>
            <a:ext cx="1472324" cy="145116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0EC440F-A5A2-ACD9-2CFE-EF18DBEA2405}"/>
              </a:ext>
            </a:extLst>
          </p:cNvPr>
          <p:cNvSpPr/>
          <p:nvPr/>
        </p:nvSpPr>
        <p:spPr>
          <a:xfrm>
            <a:off x="8814390" y="3094058"/>
            <a:ext cx="2392887" cy="295586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7F6387E-9C55-AFDB-867B-3FC9DEBD9813}"/>
              </a:ext>
            </a:extLst>
          </p:cNvPr>
          <p:cNvSpPr/>
          <p:nvPr/>
        </p:nvSpPr>
        <p:spPr>
          <a:xfrm>
            <a:off x="2706810" y="3564414"/>
            <a:ext cx="3708369" cy="1059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61EA118-2D8A-3E77-C84F-CB73E6DBA305}"/>
              </a:ext>
            </a:extLst>
          </p:cNvPr>
          <p:cNvSpPr/>
          <p:nvPr/>
        </p:nvSpPr>
        <p:spPr>
          <a:xfrm>
            <a:off x="2692430" y="428035"/>
            <a:ext cx="2558749" cy="25486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B5BC59-7CE1-F124-92E8-44524705724D}"/>
              </a:ext>
            </a:extLst>
          </p:cNvPr>
          <p:cNvSpPr txBox="1"/>
          <p:nvPr/>
        </p:nvSpPr>
        <p:spPr>
          <a:xfrm>
            <a:off x="2727315" y="467894"/>
            <a:ext cx="25443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/>
              <a:t>Malicious Activities Plugin Repository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126343F-A6B0-379D-13F6-ACFF08C230B1}"/>
              </a:ext>
            </a:extLst>
          </p:cNvPr>
          <p:cNvSpPr/>
          <p:nvPr/>
        </p:nvSpPr>
        <p:spPr>
          <a:xfrm>
            <a:off x="2814415" y="1027469"/>
            <a:ext cx="2253399" cy="41466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>
                <a:solidFill>
                  <a:srgbClr val="C00000"/>
                </a:solidFill>
              </a:rPr>
              <a:t>Credentials compromise attack modules 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FDF8CC8-620B-44F8-23DB-65F6E4D5D87D}"/>
              </a:ext>
            </a:extLst>
          </p:cNvPr>
          <p:cNvSpPr/>
          <p:nvPr/>
        </p:nvSpPr>
        <p:spPr>
          <a:xfrm>
            <a:off x="2814415" y="1547951"/>
            <a:ext cx="2253399" cy="30791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>
                <a:solidFill>
                  <a:srgbClr val="C00000"/>
                </a:solidFill>
              </a:rPr>
              <a:t>Scan and eavesdrop modules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3F91AEE-CF08-54DC-0802-6F65D49BF9E8}"/>
              </a:ext>
            </a:extLst>
          </p:cNvPr>
          <p:cNvSpPr/>
          <p:nvPr/>
        </p:nvSpPr>
        <p:spPr>
          <a:xfrm>
            <a:off x="2814415" y="1983632"/>
            <a:ext cx="2253399" cy="30791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>
                <a:solidFill>
                  <a:srgbClr val="C00000"/>
                </a:solidFill>
              </a:rPr>
              <a:t>Denial of service modules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4F936B-C57A-DD73-4FA2-5163F8E01C4B}"/>
              </a:ext>
            </a:extLst>
          </p:cNvPr>
          <p:cNvSpPr/>
          <p:nvPr/>
        </p:nvSpPr>
        <p:spPr>
          <a:xfrm>
            <a:off x="2814415" y="2421615"/>
            <a:ext cx="2253399" cy="41421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>
                <a:solidFill>
                  <a:srgbClr val="C00000"/>
                </a:solidFill>
              </a:rPr>
              <a:t>Destruction and phishing attack modules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40CEA41-D533-3317-FD68-71F4396F2A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717" y="1974708"/>
            <a:ext cx="491801" cy="545259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BEB613A-1309-813E-97A4-2460349E6F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4415" y="3650165"/>
            <a:ext cx="1269629" cy="584213"/>
          </a:xfrm>
          <a:prstGeom prst="rect">
            <a:avLst/>
          </a:prstGeom>
          <a:ln w="19050">
            <a:solidFill>
              <a:srgbClr val="FF0000"/>
            </a:solidFill>
            <a:prstDash val="sysDash"/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0CD56E5-F177-2A21-0F2D-6CA98F4D55D7}"/>
              </a:ext>
            </a:extLst>
          </p:cNvPr>
          <p:cNvSpPr txBox="1"/>
          <p:nvPr/>
        </p:nvSpPr>
        <p:spPr>
          <a:xfrm>
            <a:off x="2634795" y="3054268"/>
            <a:ext cx="230862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400" b="1" dirty="0">
                <a:solidFill>
                  <a:schemeClr val="tx1"/>
                </a:solidFill>
              </a:rPr>
              <a:t>Command and Control (C2)</a:t>
            </a:r>
            <a:r>
              <a:rPr lang="en-US" sz="1400" b="1" dirty="0">
                <a:solidFill>
                  <a:schemeClr val="tx1"/>
                </a:solidFill>
              </a:rPr>
              <a:t> Orchestrator </a:t>
            </a:r>
            <a:r>
              <a:rPr lang="en-SG" sz="1400" b="1" dirty="0"/>
              <a:t> </a:t>
            </a:r>
          </a:p>
        </p:txBody>
      </p:sp>
      <p:sp>
        <p:nvSpPr>
          <p:cNvPr id="15" name="Cloud 14">
            <a:extLst>
              <a:ext uri="{FF2B5EF4-FFF2-40B4-BE49-F238E27FC236}">
                <a16:creationId xmlns:a16="http://schemas.microsoft.com/office/drawing/2014/main" id="{ED48E2DF-25F8-6619-3310-4E0F075EB26C}"/>
              </a:ext>
            </a:extLst>
          </p:cNvPr>
          <p:cNvSpPr/>
          <p:nvPr/>
        </p:nvSpPr>
        <p:spPr>
          <a:xfrm>
            <a:off x="6724642" y="3806479"/>
            <a:ext cx="1356668" cy="703941"/>
          </a:xfrm>
          <a:prstGeom prst="cloud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>
                <a:solidFill>
                  <a:schemeClr val="tx1"/>
                </a:solidFill>
              </a:rPr>
              <a:t>Internet</a:t>
            </a:r>
            <a:r>
              <a:rPr lang="en-SG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F2700F4-9367-273C-1776-19FFF6812855}"/>
              </a:ext>
            </a:extLst>
          </p:cNvPr>
          <p:cNvSpPr/>
          <p:nvPr/>
        </p:nvSpPr>
        <p:spPr>
          <a:xfrm>
            <a:off x="4289569" y="4094995"/>
            <a:ext cx="1762093" cy="3868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>
                <a:solidFill>
                  <a:schemeClr val="tx1"/>
                </a:solidFill>
              </a:rPr>
              <a:t>Malware tasks management module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2E32EB1-69B2-753E-921E-DE63866C91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77585" y="4007034"/>
            <a:ext cx="891414" cy="503386"/>
          </a:xfrm>
          <a:prstGeom prst="rect">
            <a:avLst/>
          </a:prstGeom>
          <a:ln w="9525">
            <a:solidFill>
              <a:srgbClr val="FF0000"/>
            </a:solidFill>
          </a:ln>
        </p:spPr>
      </p:pic>
      <p:pic>
        <p:nvPicPr>
          <p:cNvPr id="19" name="Picture 18" descr="A red horse on wheels&#10;&#10;Description automatically generated">
            <a:extLst>
              <a:ext uri="{FF2B5EF4-FFF2-40B4-BE49-F238E27FC236}">
                <a16:creationId xmlns:a16="http://schemas.microsoft.com/office/drawing/2014/main" id="{AB06769A-C16A-F092-46FC-8BF01EB5422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0827" y="4094995"/>
            <a:ext cx="276941" cy="218840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583291C-B7C2-3F3A-12DB-852CA5E63E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72986" y="4662588"/>
            <a:ext cx="891414" cy="503386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104A1BA-BED9-8B41-44F5-47E064A16F7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00575" y="4711682"/>
            <a:ext cx="318118" cy="261610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F3C14DD-0E5D-D36A-7D6D-116635E29C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69435" y="3300364"/>
            <a:ext cx="891414" cy="503386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976610CF-D80F-E8D4-9611-B8F700E4DE2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86910" y="3370619"/>
            <a:ext cx="328232" cy="310241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F4D30EEB-E5E4-B8A4-2D3A-ACF0FE9BE4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69435" y="5372281"/>
            <a:ext cx="891414" cy="503386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CEF2309-D67A-3C50-80FE-D7EEF7B0B4B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480334" y="5448738"/>
            <a:ext cx="297937" cy="331576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29" name="Picture 28" descr="A firewall and a fireball&#10;&#10;Description automatically generated">
            <a:extLst>
              <a:ext uri="{FF2B5EF4-FFF2-40B4-BE49-F238E27FC236}">
                <a16:creationId xmlns:a16="http://schemas.microsoft.com/office/drawing/2014/main" id="{4623CBE4-683A-95E8-C652-4F896708C12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426360" y="4008494"/>
            <a:ext cx="501791" cy="39057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1919490D-BC78-EE9D-E9A4-548DB6F0DF21}"/>
              </a:ext>
            </a:extLst>
          </p:cNvPr>
          <p:cNvCxnSpPr>
            <a:stCxn id="22" idx="1"/>
            <a:endCxn id="29" idx="3"/>
          </p:cNvCxnSpPr>
          <p:nvPr/>
        </p:nvCxnSpPr>
        <p:spPr>
          <a:xfrm rot="10800000" flipV="1">
            <a:off x="8928151" y="3552057"/>
            <a:ext cx="441284" cy="651722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C64E696A-0900-3E5E-2CCB-669906BAC9B0}"/>
              </a:ext>
            </a:extLst>
          </p:cNvPr>
          <p:cNvCxnSpPr>
            <a:cxnSpLocks/>
            <a:stCxn id="18" idx="1"/>
            <a:endCxn id="29" idx="3"/>
          </p:cNvCxnSpPr>
          <p:nvPr/>
        </p:nvCxnSpPr>
        <p:spPr>
          <a:xfrm rot="10800000">
            <a:off x="8928151" y="4203779"/>
            <a:ext cx="449434" cy="54948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3CC48C31-F6A9-A135-5BEC-CE0C3F5FF128}"/>
              </a:ext>
            </a:extLst>
          </p:cNvPr>
          <p:cNvCxnSpPr>
            <a:cxnSpLocks/>
            <a:stCxn id="24" idx="1"/>
            <a:endCxn id="29" idx="3"/>
          </p:cNvCxnSpPr>
          <p:nvPr/>
        </p:nvCxnSpPr>
        <p:spPr>
          <a:xfrm rot="10800000">
            <a:off x="8928151" y="4203780"/>
            <a:ext cx="441284" cy="1420195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D3BA95A6-14EE-1903-0630-835932148B74}"/>
              </a:ext>
            </a:extLst>
          </p:cNvPr>
          <p:cNvCxnSpPr>
            <a:cxnSpLocks/>
            <a:stCxn id="20" idx="1"/>
            <a:endCxn id="29" idx="3"/>
          </p:cNvCxnSpPr>
          <p:nvPr/>
        </p:nvCxnSpPr>
        <p:spPr>
          <a:xfrm rot="10800000">
            <a:off x="8928152" y="4203779"/>
            <a:ext cx="444835" cy="71050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357F54B-2717-9ED2-A38D-EA666D5E2789}"/>
              </a:ext>
            </a:extLst>
          </p:cNvPr>
          <p:cNvCxnSpPr>
            <a:cxnSpLocks/>
            <a:stCxn id="29" idx="1"/>
          </p:cNvCxnSpPr>
          <p:nvPr/>
        </p:nvCxnSpPr>
        <p:spPr>
          <a:xfrm flipH="1">
            <a:off x="8081310" y="4203779"/>
            <a:ext cx="3450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F98BD76-A071-9ED6-C0A4-2D5AB8862F39}"/>
              </a:ext>
            </a:extLst>
          </p:cNvPr>
          <p:cNvCxnSpPr>
            <a:cxnSpLocks/>
            <a:stCxn id="15" idx="2"/>
          </p:cNvCxnSpPr>
          <p:nvPr/>
        </p:nvCxnSpPr>
        <p:spPr>
          <a:xfrm flipH="1" flipV="1">
            <a:off x="6042692" y="4158449"/>
            <a:ext cx="686158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1A41F2C3-EC5A-5692-FCC7-27B851CB2024}"/>
              </a:ext>
            </a:extLst>
          </p:cNvPr>
          <p:cNvSpPr/>
          <p:nvPr/>
        </p:nvSpPr>
        <p:spPr>
          <a:xfrm>
            <a:off x="4289569" y="3636452"/>
            <a:ext cx="1753124" cy="3868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tx1"/>
                </a:solidFill>
              </a:rPr>
              <a:t>Attack function assemble module </a:t>
            </a:r>
            <a:endParaRPr lang="en-SG" sz="1200" b="1" dirty="0">
              <a:solidFill>
                <a:schemeClr val="tx1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911DA32-56EB-010D-A85C-748DB5917750}"/>
              </a:ext>
            </a:extLst>
          </p:cNvPr>
          <p:cNvSpPr txBox="1"/>
          <p:nvPr/>
        </p:nvSpPr>
        <p:spPr>
          <a:xfrm>
            <a:off x="8092828" y="4501393"/>
            <a:ext cx="797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Firewall</a:t>
            </a:r>
            <a:endParaRPr lang="en-SG" sz="1200" b="1" dirty="0">
              <a:solidFill>
                <a:srgbClr val="C00000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0E0F5A4-98E9-6A7F-21AB-261A6F5CB6F3}"/>
              </a:ext>
            </a:extLst>
          </p:cNvPr>
          <p:cNvSpPr txBox="1"/>
          <p:nvPr/>
        </p:nvSpPr>
        <p:spPr>
          <a:xfrm>
            <a:off x="10246534" y="3964142"/>
            <a:ext cx="101029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FF0000"/>
                </a:solidFill>
              </a:rPr>
              <a:t>Ninja Agent [Trojan plug-in ]</a:t>
            </a:r>
            <a:endParaRPr lang="en-SG" sz="1100" b="1" dirty="0">
              <a:solidFill>
                <a:srgbClr val="FF0000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2C52DF8-E1A2-221E-0958-3E6261771040}"/>
              </a:ext>
            </a:extLst>
          </p:cNvPr>
          <p:cNvSpPr txBox="1"/>
          <p:nvPr/>
        </p:nvSpPr>
        <p:spPr>
          <a:xfrm>
            <a:off x="10196986" y="3271284"/>
            <a:ext cx="101029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FF0000"/>
                </a:solidFill>
              </a:rPr>
              <a:t>Ninja Agent [Phishing plug-in]</a:t>
            </a:r>
            <a:endParaRPr lang="en-SG" sz="1100" b="1" dirty="0">
              <a:solidFill>
                <a:srgbClr val="FF0000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0CA301E-2E42-D170-4406-B14A9A13DA22}"/>
              </a:ext>
            </a:extLst>
          </p:cNvPr>
          <p:cNvSpPr txBox="1"/>
          <p:nvPr/>
        </p:nvSpPr>
        <p:spPr>
          <a:xfrm>
            <a:off x="10241530" y="4657000"/>
            <a:ext cx="101029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FF0000"/>
                </a:solidFill>
              </a:rPr>
              <a:t>Ninja Agent [DoS-plugin]</a:t>
            </a:r>
            <a:endParaRPr lang="en-SG" sz="1100" b="1" dirty="0">
              <a:solidFill>
                <a:srgbClr val="FF000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31B9D86-73BA-0267-F857-51BA1B521B70}"/>
              </a:ext>
            </a:extLst>
          </p:cNvPr>
          <p:cNvSpPr txBox="1"/>
          <p:nvPr/>
        </p:nvSpPr>
        <p:spPr>
          <a:xfrm>
            <a:off x="10268999" y="5358996"/>
            <a:ext cx="101029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FF0000"/>
                </a:solidFill>
              </a:rPr>
              <a:t>Ninja Agent [Injection plugin]</a:t>
            </a:r>
            <a:endParaRPr lang="en-SG" sz="1100" b="1" dirty="0">
              <a:solidFill>
                <a:srgbClr val="FF0000"/>
              </a:solidFill>
            </a:endParaRPr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BE5BD942-3448-FE47-E580-84DC123BCC0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942346" y="3141903"/>
            <a:ext cx="356212" cy="249348"/>
          </a:xfrm>
          <a:prstGeom prst="rect">
            <a:avLst/>
          </a:prstGeom>
        </p:spPr>
      </p:pic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8BD4CB32-4BA6-0395-97DD-D998B84EBE4E}"/>
              </a:ext>
            </a:extLst>
          </p:cNvPr>
          <p:cNvCxnSpPr>
            <a:cxnSpLocks/>
          </p:cNvCxnSpPr>
          <p:nvPr/>
        </p:nvCxnSpPr>
        <p:spPr>
          <a:xfrm>
            <a:off x="4892732" y="2980609"/>
            <a:ext cx="0" cy="655843"/>
          </a:xfrm>
          <a:prstGeom prst="straightConnector1">
            <a:avLst/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BCEBA17B-6A05-21D9-058B-C780412F9D69}"/>
              </a:ext>
            </a:extLst>
          </p:cNvPr>
          <p:cNvSpPr txBox="1"/>
          <p:nvPr/>
        </p:nvSpPr>
        <p:spPr>
          <a:xfrm>
            <a:off x="5444173" y="2883642"/>
            <a:ext cx="9515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C00000"/>
                </a:solidFill>
              </a:rPr>
              <a:t>Different malicious action plugin </a:t>
            </a:r>
            <a:endParaRPr lang="en-SG" sz="1000" b="1" dirty="0">
              <a:solidFill>
                <a:srgbClr val="C00000"/>
              </a:solidFill>
            </a:endParaRPr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4F52751A-E803-1798-DCCF-3FF66442A69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102658" y="3188292"/>
            <a:ext cx="356212" cy="249348"/>
          </a:xfrm>
          <a:prstGeom prst="rect">
            <a:avLst/>
          </a:prstGeom>
        </p:spPr>
      </p:pic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04563E8D-8F85-4E09-414A-97FC06387C72}"/>
              </a:ext>
            </a:extLst>
          </p:cNvPr>
          <p:cNvCxnSpPr>
            <a:cxnSpLocks/>
          </p:cNvCxnSpPr>
          <p:nvPr/>
        </p:nvCxnSpPr>
        <p:spPr>
          <a:xfrm>
            <a:off x="6060341" y="3964142"/>
            <a:ext cx="716106" cy="0"/>
          </a:xfrm>
          <a:prstGeom prst="straightConnector1">
            <a:avLst/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C4BF4285-5AB0-BAE4-145D-47352BCBB2EE}"/>
              </a:ext>
            </a:extLst>
          </p:cNvPr>
          <p:cNvCxnSpPr>
            <a:cxnSpLocks/>
          </p:cNvCxnSpPr>
          <p:nvPr/>
        </p:nvCxnSpPr>
        <p:spPr>
          <a:xfrm flipV="1">
            <a:off x="8108096" y="4022980"/>
            <a:ext cx="267745" cy="2393"/>
          </a:xfrm>
          <a:prstGeom prst="straightConnector1">
            <a:avLst/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1696CC66-A627-1980-7904-26E633AAEE05}"/>
              </a:ext>
            </a:extLst>
          </p:cNvPr>
          <p:cNvCxnSpPr>
            <a:cxnSpLocks/>
            <a:endCxn id="22" idx="1"/>
          </p:cNvCxnSpPr>
          <p:nvPr/>
        </p:nvCxnSpPr>
        <p:spPr>
          <a:xfrm flipV="1">
            <a:off x="8908360" y="3552057"/>
            <a:ext cx="461075" cy="647202"/>
          </a:xfrm>
          <a:prstGeom prst="straightConnector1">
            <a:avLst/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CDAE9228-CFC5-1026-22DB-C82BA6FADF3D}"/>
              </a:ext>
            </a:extLst>
          </p:cNvPr>
          <p:cNvCxnSpPr>
            <a:cxnSpLocks/>
            <a:endCxn id="19" idx="3"/>
          </p:cNvCxnSpPr>
          <p:nvPr/>
        </p:nvCxnSpPr>
        <p:spPr>
          <a:xfrm>
            <a:off x="8932749" y="4158080"/>
            <a:ext cx="578078" cy="46335"/>
          </a:xfrm>
          <a:prstGeom prst="straightConnector1">
            <a:avLst/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1348A9BB-B9A4-5B24-BF26-6C221C7E6E74}"/>
              </a:ext>
            </a:extLst>
          </p:cNvPr>
          <p:cNvCxnSpPr>
            <a:cxnSpLocks/>
            <a:stCxn id="29" idx="3"/>
            <a:endCxn id="21" idx="1"/>
          </p:cNvCxnSpPr>
          <p:nvPr/>
        </p:nvCxnSpPr>
        <p:spPr>
          <a:xfrm>
            <a:off x="8928151" y="4203779"/>
            <a:ext cx="572424" cy="638708"/>
          </a:xfrm>
          <a:prstGeom prst="straightConnector1">
            <a:avLst/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63211586-58E0-D118-B8A9-B71848C0DBDE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8976326" y="4217230"/>
            <a:ext cx="504008" cy="1397296"/>
          </a:xfrm>
          <a:prstGeom prst="straightConnector1">
            <a:avLst/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C330DEA8-935E-B0EA-BA7A-54210E206F01}"/>
              </a:ext>
            </a:extLst>
          </p:cNvPr>
          <p:cNvSpPr txBox="1"/>
          <p:nvPr/>
        </p:nvSpPr>
        <p:spPr>
          <a:xfrm>
            <a:off x="8734096" y="2758856"/>
            <a:ext cx="25451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Cyber Exercise Environment</a:t>
            </a:r>
            <a:endParaRPr lang="en-SG" sz="1400" b="1" dirty="0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1B4A8881-B95D-53FB-A8DF-A090A41F290D}"/>
              </a:ext>
            </a:extLst>
          </p:cNvPr>
          <p:cNvSpPr/>
          <p:nvPr/>
        </p:nvSpPr>
        <p:spPr>
          <a:xfrm>
            <a:off x="6149310" y="1652745"/>
            <a:ext cx="1477253" cy="52322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58693497-76DF-7C13-0689-333F15CF7358}"/>
              </a:ext>
            </a:extLst>
          </p:cNvPr>
          <p:cNvSpPr txBox="1"/>
          <p:nvPr/>
        </p:nvSpPr>
        <p:spPr>
          <a:xfrm>
            <a:off x="6131661" y="1652745"/>
            <a:ext cx="15297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/>
              <a:t>Ninja Malware Agent Interface </a:t>
            </a:r>
          </a:p>
        </p:txBody>
      </p:sp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E1081406-246A-9383-5254-24BF42EBBAE5}"/>
              </a:ext>
            </a:extLst>
          </p:cNvPr>
          <p:cNvCxnSpPr>
            <a:cxnSpLocks/>
            <a:endCxn id="98" idx="1"/>
          </p:cNvCxnSpPr>
          <p:nvPr/>
        </p:nvCxnSpPr>
        <p:spPr>
          <a:xfrm>
            <a:off x="5102658" y="1238675"/>
            <a:ext cx="1029003" cy="675680"/>
          </a:xfrm>
          <a:prstGeom prst="bentConnector3">
            <a:avLst/>
          </a:prstGeom>
          <a:ln w="12700"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Connector: Elbow 106">
            <a:extLst>
              <a:ext uri="{FF2B5EF4-FFF2-40B4-BE49-F238E27FC236}">
                <a16:creationId xmlns:a16="http://schemas.microsoft.com/office/drawing/2014/main" id="{7D5C6ED0-7ADB-DF6A-4582-31E28F2FFD67}"/>
              </a:ext>
            </a:extLst>
          </p:cNvPr>
          <p:cNvCxnSpPr>
            <a:cxnSpLocks/>
            <a:stCxn id="7" idx="3"/>
            <a:endCxn id="98" idx="1"/>
          </p:cNvCxnSpPr>
          <p:nvPr/>
        </p:nvCxnSpPr>
        <p:spPr>
          <a:xfrm>
            <a:off x="5067814" y="1701907"/>
            <a:ext cx="1063847" cy="212448"/>
          </a:xfrm>
          <a:prstGeom prst="bentConnector3">
            <a:avLst/>
          </a:prstGeom>
          <a:ln w="12700"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Connector: Elbow 109">
            <a:extLst>
              <a:ext uri="{FF2B5EF4-FFF2-40B4-BE49-F238E27FC236}">
                <a16:creationId xmlns:a16="http://schemas.microsoft.com/office/drawing/2014/main" id="{8A83CC4C-646B-CB30-3B93-550B1B817C6D}"/>
              </a:ext>
            </a:extLst>
          </p:cNvPr>
          <p:cNvCxnSpPr>
            <a:cxnSpLocks/>
            <a:stCxn id="8" idx="3"/>
            <a:endCxn id="98" idx="1"/>
          </p:cNvCxnSpPr>
          <p:nvPr/>
        </p:nvCxnSpPr>
        <p:spPr>
          <a:xfrm flipV="1">
            <a:off x="5067814" y="1914355"/>
            <a:ext cx="1063847" cy="223233"/>
          </a:xfrm>
          <a:prstGeom prst="bentConnector3">
            <a:avLst/>
          </a:prstGeom>
          <a:ln w="12700"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E558EAC4-35C9-7B34-D975-62268C7EEB28}"/>
              </a:ext>
            </a:extLst>
          </p:cNvPr>
          <p:cNvCxnSpPr>
            <a:cxnSpLocks/>
            <a:stCxn id="9" idx="3"/>
            <a:endCxn id="98" idx="1"/>
          </p:cNvCxnSpPr>
          <p:nvPr/>
        </p:nvCxnSpPr>
        <p:spPr>
          <a:xfrm flipV="1">
            <a:off x="5067814" y="1914355"/>
            <a:ext cx="1063847" cy="714367"/>
          </a:xfrm>
          <a:prstGeom prst="bentConnector3">
            <a:avLst/>
          </a:prstGeom>
          <a:ln w="12700"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Connector: Elbow 115">
            <a:extLst>
              <a:ext uri="{FF2B5EF4-FFF2-40B4-BE49-F238E27FC236}">
                <a16:creationId xmlns:a16="http://schemas.microsoft.com/office/drawing/2014/main" id="{F95CF967-A45B-6A7A-F36D-6E11777A73D5}"/>
              </a:ext>
            </a:extLst>
          </p:cNvPr>
          <p:cNvCxnSpPr>
            <a:cxnSpLocks/>
            <a:stCxn id="98" idx="3"/>
            <a:endCxn id="120" idx="1"/>
          </p:cNvCxnSpPr>
          <p:nvPr/>
        </p:nvCxnSpPr>
        <p:spPr>
          <a:xfrm flipV="1">
            <a:off x="7661407" y="808074"/>
            <a:ext cx="1120760" cy="1106281"/>
          </a:xfrm>
          <a:prstGeom prst="bentConnector3">
            <a:avLst>
              <a:gd name="adj1" fmla="val 50000"/>
            </a:avLst>
          </a:prstGeom>
          <a:ln w="12700"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0" name="Picture 119">
            <a:extLst>
              <a:ext uri="{FF2B5EF4-FFF2-40B4-BE49-F238E27FC236}">
                <a16:creationId xmlns:a16="http://schemas.microsoft.com/office/drawing/2014/main" id="{97CEEC63-BE27-66BC-DBD4-A3F338AA9331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5536"/>
          <a:stretch/>
        </p:blipFill>
        <p:spPr>
          <a:xfrm>
            <a:off x="8782167" y="620469"/>
            <a:ext cx="388318" cy="375209"/>
          </a:xfrm>
          <a:prstGeom prst="rect">
            <a:avLst/>
          </a:prstGeom>
        </p:spPr>
      </p:pic>
      <p:sp>
        <p:nvSpPr>
          <p:cNvPr id="121" name="TextBox 120">
            <a:extLst>
              <a:ext uri="{FF2B5EF4-FFF2-40B4-BE49-F238E27FC236}">
                <a16:creationId xmlns:a16="http://schemas.microsoft.com/office/drawing/2014/main" id="{A476B66B-6026-902E-92C9-D0E3910678F6}"/>
              </a:ext>
            </a:extLst>
          </p:cNvPr>
          <p:cNvSpPr txBox="1"/>
          <p:nvPr/>
        </p:nvSpPr>
        <p:spPr>
          <a:xfrm>
            <a:off x="8221787" y="362110"/>
            <a:ext cx="19369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rgbClr val="C00000"/>
                </a:solidFill>
              </a:rPr>
              <a:t>ARP spoofing malware</a:t>
            </a:r>
          </a:p>
        </p:txBody>
      </p:sp>
      <p:pic>
        <p:nvPicPr>
          <p:cNvPr id="122" name="Picture 121" descr="A red horse on wheels&#10;&#10;Description automatically generated">
            <a:extLst>
              <a:ext uri="{FF2B5EF4-FFF2-40B4-BE49-F238E27FC236}">
                <a16:creationId xmlns:a16="http://schemas.microsoft.com/office/drawing/2014/main" id="{46451B29-0657-85EA-99FB-D19E5D6B83C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782167" y="1190812"/>
            <a:ext cx="376652" cy="297632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124" name="TextBox 123">
            <a:extLst>
              <a:ext uri="{FF2B5EF4-FFF2-40B4-BE49-F238E27FC236}">
                <a16:creationId xmlns:a16="http://schemas.microsoft.com/office/drawing/2014/main" id="{BF977BF3-A5B3-DD7F-780D-B4249893C4D5}"/>
              </a:ext>
            </a:extLst>
          </p:cNvPr>
          <p:cNvSpPr txBox="1"/>
          <p:nvPr/>
        </p:nvSpPr>
        <p:spPr>
          <a:xfrm>
            <a:off x="8318537" y="955642"/>
            <a:ext cx="19369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Backdoor trojan</a:t>
            </a:r>
            <a:endParaRPr lang="en-SG" sz="1200" b="1" dirty="0">
              <a:solidFill>
                <a:srgbClr val="C00000"/>
              </a:solidFill>
            </a:endParaRPr>
          </a:p>
        </p:txBody>
      </p: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BC0277AB-40BE-89E0-F2F8-328353D56870}"/>
              </a:ext>
            </a:extLst>
          </p:cNvPr>
          <p:cNvCxnSpPr>
            <a:cxnSpLocks/>
            <a:stCxn id="98" idx="3"/>
            <a:endCxn id="122" idx="3"/>
          </p:cNvCxnSpPr>
          <p:nvPr/>
        </p:nvCxnSpPr>
        <p:spPr>
          <a:xfrm flipV="1">
            <a:off x="7661407" y="1339628"/>
            <a:ext cx="1120760" cy="574727"/>
          </a:xfrm>
          <a:prstGeom prst="bentConnector3">
            <a:avLst>
              <a:gd name="adj1" fmla="val 50000"/>
            </a:avLst>
          </a:prstGeom>
          <a:ln w="12700"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8" name="Picture 127" descr="DDoS protection - iIT Distribution">
            <a:extLst>
              <a:ext uri="{FF2B5EF4-FFF2-40B4-BE49-F238E27FC236}">
                <a16:creationId xmlns:a16="http://schemas.microsoft.com/office/drawing/2014/main" id="{77E9FE0E-5827-FB72-41F2-614C9091F1AE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6437" t="1122" r="7000" b="-1677"/>
          <a:stretch/>
        </p:blipFill>
        <p:spPr>
          <a:xfrm>
            <a:off x="8776754" y="1716679"/>
            <a:ext cx="414399" cy="323527"/>
          </a:xfrm>
          <a:prstGeom prst="rect">
            <a:avLst/>
          </a:prstGeom>
          <a:ln w="19050">
            <a:solidFill>
              <a:srgbClr val="C00000"/>
            </a:solidFill>
          </a:ln>
        </p:spPr>
      </p:pic>
      <p:sp>
        <p:nvSpPr>
          <p:cNvPr id="129" name="TextBox 128">
            <a:extLst>
              <a:ext uri="{FF2B5EF4-FFF2-40B4-BE49-F238E27FC236}">
                <a16:creationId xmlns:a16="http://schemas.microsoft.com/office/drawing/2014/main" id="{40A736F9-90FF-5E25-6D14-D8B4115BBAC6}"/>
              </a:ext>
            </a:extLst>
          </p:cNvPr>
          <p:cNvSpPr txBox="1"/>
          <p:nvPr/>
        </p:nvSpPr>
        <p:spPr>
          <a:xfrm>
            <a:off x="8293946" y="1479403"/>
            <a:ext cx="19369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DDoS attack malware</a:t>
            </a:r>
            <a:endParaRPr lang="en-SG" sz="1200" b="1" dirty="0">
              <a:solidFill>
                <a:srgbClr val="C00000"/>
              </a:solidFill>
            </a:endParaRPr>
          </a:p>
        </p:txBody>
      </p:sp>
      <p:pic>
        <p:nvPicPr>
          <p:cNvPr id="130" name="Picture 129" descr="1,451 Keylogger Images, Stock Photos, 3D objects, &amp; Vectors | Shutterstock">
            <a:extLst>
              <a:ext uri="{FF2B5EF4-FFF2-40B4-BE49-F238E27FC236}">
                <a16:creationId xmlns:a16="http://schemas.microsoft.com/office/drawing/2014/main" id="{6A4E84EB-E21F-B0F2-4826-DC8EF313CEFB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25208" t="25614" r="26720" b="47193"/>
          <a:stretch/>
        </p:blipFill>
        <p:spPr>
          <a:xfrm>
            <a:off x="8776410" y="2287237"/>
            <a:ext cx="413852" cy="315858"/>
          </a:xfrm>
          <a:prstGeom prst="rect">
            <a:avLst/>
          </a:prstGeom>
          <a:ln w="19050">
            <a:solidFill>
              <a:srgbClr val="C00000"/>
            </a:solidFill>
          </a:ln>
        </p:spPr>
      </p:pic>
      <p:sp>
        <p:nvSpPr>
          <p:cNvPr id="131" name="TextBox 130">
            <a:extLst>
              <a:ext uri="{FF2B5EF4-FFF2-40B4-BE49-F238E27FC236}">
                <a16:creationId xmlns:a16="http://schemas.microsoft.com/office/drawing/2014/main" id="{D6B21535-7229-1562-37CD-D562DC1D5AE6}"/>
              </a:ext>
            </a:extLst>
          </p:cNvPr>
          <p:cNvSpPr txBox="1"/>
          <p:nvPr/>
        </p:nvSpPr>
        <p:spPr>
          <a:xfrm>
            <a:off x="8375841" y="2058589"/>
            <a:ext cx="1671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rgbClr val="C00000"/>
                </a:solidFill>
              </a:rPr>
              <a:t>Eavesdrop malware</a:t>
            </a:r>
          </a:p>
        </p:txBody>
      </p:sp>
      <p:cxnSp>
        <p:nvCxnSpPr>
          <p:cNvPr id="132" name="Connector: Elbow 131">
            <a:extLst>
              <a:ext uri="{FF2B5EF4-FFF2-40B4-BE49-F238E27FC236}">
                <a16:creationId xmlns:a16="http://schemas.microsoft.com/office/drawing/2014/main" id="{C963BEFB-9806-F499-467B-0B96DF162F58}"/>
              </a:ext>
            </a:extLst>
          </p:cNvPr>
          <p:cNvCxnSpPr>
            <a:cxnSpLocks/>
            <a:stCxn id="98" idx="3"/>
            <a:endCxn id="128" idx="1"/>
          </p:cNvCxnSpPr>
          <p:nvPr/>
        </p:nvCxnSpPr>
        <p:spPr>
          <a:xfrm flipV="1">
            <a:off x="7661407" y="1878443"/>
            <a:ext cx="1115347" cy="35912"/>
          </a:xfrm>
          <a:prstGeom prst="bentConnector3">
            <a:avLst>
              <a:gd name="adj1" fmla="val 50000"/>
            </a:avLst>
          </a:prstGeom>
          <a:ln w="12700"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Connector: Elbow 134">
            <a:extLst>
              <a:ext uri="{FF2B5EF4-FFF2-40B4-BE49-F238E27FC236}">
                <a16:creationId xmlns:a16="http://schemas.microsoft.com/office/drawing/2014/main" id="{DE462969-5C3D-2DF7-0B80-94DEBB9F61A1}"/>
              </a:ext>
            </a:extLst>
          </p:cNvPr>
          <p:cNvCxnSpPr>
            <a:cxnSpLocks/>
            <a:stCxn id="98" idx="3"/>
            <a:endCxn id="130" idx="1"/>
          </p:cNvCxnSpPr>
          <p:nvPr/>
        </p:nvCxnSpPr>
        <p:spPr>
          <a:xfrm>
            <a:off x="7661407" y="1914355"/>
            <a:ext cx="1115003" cy="530811"/>
          </a:xfrm>
          <a:prstGeom prst="bentConnector3">
            <a:avLst>
              <a:gd name="adj1" fmla="val 50000"/>
            </a:avLst>
          </a:prstGeom>
          <a:ln w="12700"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8" name="Picture 137">
            <a:extLst>
              <a:ext uri="{FF2B5EF4-FFF2-40B4-BE49-F238E27FC236}">
                <a16:creationId xmlns:a16="http://schemas.microsoft.com/office/drawing/2014/main" id="{DDA86CCE-68E1-E8A2-206D-64F51B0CCE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92729" y="1090215"/>
            <a:ext cx="741414" cy="418680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39" name="TextBox 138">
            <a:extLst>
              <a:ext uri="{FF2B5EF4-FFF2-40B4-BE49-F238E27FC236}">
                <a16:creationId xmlns:a16="http://schemas.microsoft.com/office/drawing/2014/main" id="{C511BB54-DAD0-CFE7-215A-F54C704C6CD7}"/>
              </a:ext>
            </a:extLst>
          </p:cNvPr>
          <p:cNvSpPr txBox="1"/>
          <p:nvPr/>
        </p:nvSpPr>
        <p:spPr>
          <a:xfrm>
            <a:off x="10255488" y="812633"/>
            <a:ext cx="13205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Victim Targets</a:t>
            </a:r>
            <a:endParaRPr lang="en-SG" sz="1200" b="1" dirty="0"/>
          </a:p>
        </p:txBody>
      </p:sp>
      <p:pic>
        <p:nvPicPr>
          <p:cNvPr id="142" name="Picture 141">
            <a:extLst>
              <a:ext uri="{FF2B5EF4-FFF2-40B4-BE49-F238E27FC236}">
                <a16:creationId xmlns:a16="http://schemas.microsoft.com/office/drawing/2014/main" id="{40483DC2-6BE5-C2C3-8446-0F721A7A46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72222" y="1624641"/>
            <a:ext cx="741414" cy="418680"/>
          </a:xfrm>
          <a:prstGeom prst="rect">
            <a:avLst/>
          </a:prstGeom>
          <a:ln>
            <a:solidFill>
              <a:srgbClr val="FF0000"/>
            </a:solidFill>
          </a:ln>
        </p:spPr>
      </p:pic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829EB68B-08BB-A6AD-0BEC-426E42473BA4}"/>
              </a:ext>
            </a:extLst>
          </p:cNvPr>
          <p:cNvCxnSpPr>
            <a:cxnSpLocks/>
            <a:stCxn id="122" idx="1"/>
          </p:cNvCxnSpPr>
          <p:nvPr/>
        </p:nvCxnSpPr>
        <p:spPr>
          <a:xfrm>
            <a:off x="9158819" y="1339628"/>
            <a:ext cx="1281069" cy="0"/>
          </a:xfrm>
          <a:prstGeom prst="straightConnector1">
            <a:avLst/>
          </a:prstGeom>
          <a:ln>
            <a:solidFill>
              <a:srgbClr val="C00000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2C877B46-81B6-3A24-467F-407E1D0AE11E}"/>
              </a:ext>
            </a:extLst>
          </p:cNvPr>
          <p:cNvCxnSpPr>
            <a:cxnSpLocks/>
            <a:stCxn id="120" idx="3"/>
          </p:cNvCxnSpPr>
          <p:nvPr/>
        </p:nvCxnSpPr>
        <p:spPr>
          <a:xfrm>
            <a:off x="9170485" y="808074"/>
            <a:ext cx="1269403" cy="426555"/>
          </a:xfrm>
          <a:prstGeom prst="straightConnector1">
            <a:avLst/>
          </a:prstGeom>
          <a:ln>
            <a:solidFill>
              <a:srgbClr val="C00000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2F377652-E947-229C-8E32-630A19AC0902}"/>
              </a:ext>
            </a:extLst>
          </p:cNvPr>
          <p:cNvCxnSpPr>
            <a:cxnSpLocks/>
            <a:stCxn id="128" idx="3"/>
          </p:cNvCxnSpPr>
          <p:nvPr/>
        </p:nvCxnSpPr>
        <p:spPr>
          <a:xfrm flipV="1">
            <a:off x="9191153" y="1468752"/>
            <a:ext cx="1248735" cy="409691"/>
          </a:xfrm>
          <a:prstGeom prst="straightConnector1">
            <a:avLst/>
          </a:prstGeom>
          <a:ln>
            <a:solidFill>
              <a:srgbClr val="C00000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77425755-9F9A-9001-BDE0-466BD87D0EDF}"/>
              </a:ext>
            </a:extLst>
          </p:cNvPr>
          <p:cNvCxnSpPr>
            <a:cxnSpLocks/>
            <a:stCxn id="128" idx="3"/>
            <a:endCxn id="142" idx="1"/>
          </p:cNvCxnSpPr>
          <p:nvPr/>
        </p:nvCxnSpPr>
        <p:spPr>
          <a:xfrm flipV="1">
            <a:off x="9191153" y="1833981"/>
            <a:ext cx="1281069" cy="44462"/>
          </a:xfrm>
          <a:prstGeom prst="straightConnector1">
            <a:avLst/>
          </a:prstGeom>
          <a:ln>
            <a:solidFill>
              <a:srgbClr val="C00000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8" name="Picture 157">
            <a:extLst>
              <a:ext uri="{FF2B5EF4-FFF2-40B4-BE49-F238E27FC236}">
                <a16:creationId xmlns:a16="http://schemas.microsoft.com/office/drawing/2014/main" id="{D2DAD496-07C2-D3C2-8880-53090B9433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65863" y="2203713"/>
            <a:ext cx="741414" cy="418680"/>
          </a:xfrm>
          <a:prstGeom prst="rect">
            <a:avLst/>
          </a:prstGeom>
          <a:ln>
            <a:solidFill>
              <a:srgbClr val="FF0000"/>
            </a:solidFill>
          </a:ln>
        </p:spPr>
      </p:pic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8CCD169B-DA7C-1D19-5B19-9342368BFAC4}"/>
              </a:ext>
            </a:extLst>
          </p:cNvPr>
          <p:cNvCxnSpPr>
            <a:cxnSpLocks/>
            <a:endCxn id="158" idx="1"/>
          </p:cNvCxnSpPr>
          <p:nvPr/>
        </p:nvCxnSpPr>
        <p:spPr>
          <a:xfrm flipV="1">
            <a:off x="9206945" y="2413053"/>
            <a:ext cx="1258918" cy="21335"/>
          </a:xfrm>
          <a:prstGeom prst="straightConnector1">
            <a:avLst/>
          </a:prstGeom>
          <a:ln>
            <a:solidFill>
              <a:srgbClr val="C00000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1" name="Picture 160">
            <a:extLst>
              <a:ext uri="{FF2B5EF4-FFF2-40B4-BE49-F238E27FC236}">
                <a16:creationId xmlns:a16="http://schemas.microsoft.com/office/drawing/2014/main" id="{1570D5A7-41BF-8C0A-5E51-2D2855DFF10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133390" y="3670949"/>
            <a:ext cx="356212" cy="249348"/>
          </a:xfrm>
          <a:prstGeom prst="rect">
            <a:avLst/>
          </a:prstGeom>
        </p:spPr>
      </p:pic>
      <p:pic>
        <p:nvPicPr>
          <p:cNvPr id="162" name="Picture 161">
            <a:extLst>
              <a:ext uri="{FF2B5EF4-FFF2-40B4-BE49-F238E27FC236}">
                <a16:creationId xmlns:a16="http://schemas.microsoft.com/office/drawing/2014/main" id="{AF42E6E8-43E7-8FB4-E1D8-2E240EC5A8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1945" y="920394"/>
            <a:ext cx="376689" cy="417634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163" name="TextBox 162">
            <a:extLst>
              <a:ext uri="{FF2B5EF4-FFF2-40B4-BE49-F238E27FC236}">
                <a16:creationId xmlns:a16="http://schemas.microsoft.com/office/drawing/2014/main" id="{3212E860-7EE3-B0C9-BF25-D1C220FD87B6}"/>
              </a:ext>
            </a:extLst>
          </p:cNvPr>
          <p:cNvSpPr txBox="1"/>
          <p:nvPr/>
        </p:nvSpPr>
        <p:spPr>
          <a:xfrm>
            <a:off x="6018726" y="427525"/>
            <a:ext cx="15654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Red team malware developers</a:t>
            </a:r>
            <a:endParaRPr lang="en-SG" sz="1200" b="1" dirty="0">
              <a:solidFill>
                <a:srgbClr val="C00000"/>
              </a:solidFill>
            </a:endParaRPr>
          </a:p>
        </p:txBody>
      </p: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7543A252-5785-A949-21F3-122671A65DA0}"/>
              </a:ext>
            </a:extLst>
          </p:cNvPr>
          <p:cNvCxnSpPr>
            <a:cxnSpLocks/>
          </p:cNvCxnSpPr>
          <p:nvPr/>
        </p:nvCxnSpPr>
        <p:spPr>
          <a:xfrm flipH="1">
            <a:off x="6500289" y="1343529"/>
            <a:ext cx="0" cy="285006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8" name="Picture 167">
            <a:extLst>
              <a:ext uri="{FF2B5EF4-FFF2-40B4-BE49-F238E27FC236}">
                <a16:creationId xmlns:a16="http://schemas.microsoft.com/office/drawing/2014/main" id="{52FCCCAF-116D-FE59-D0CE-CEE1076B437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05697" y="2904397"/>
            <a:ext cx="1728523" cy="1189938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169" name="Rectangle 168">
            <a:extLst>
              <a:ext uri="{FF2B5EF4-FFF2-40B4-BE49-F238E27FC236}">
                <a16:creationId xmlns:a16="http://schemas.microsoft.com/office/drawing/2014/main" id="{38B30267-F6DE-1A17-887B-FEE5CEAE2C52}"/>
              </a:ext>
            </a:extLst>
          </p:cNvPr>
          <p:cNvSpPr/>
          <p:nvPr/>
        </p:nvSpPr>
        <p:spPr>
          <a:xfrm>
            <a:off x="591040" y="3631833"/>
            <a:ext cx="1627045" cy="396081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>
                <a:solidFill>
                  <a:schemeClr val="bg1"/>
                </a:solidFill>
              </a:rPr>
              <a:t>Malwares management board</a:t>
            </a:r>
          </a:p>
        </p:txBody>
      </p:sp>
      <p:pic>
        <p:nvPicPr>
          <p:cNvPr id="172" name="Picture 171">
            <a:extLst>
              <a:ext uri="{FF2B5EF4-FFF2-40B4-BE49-F238E27FC236}">
                <a16:creationId xmlns:a16="http://schemas.microsoft.com/office/drawing/2014/main" id="{BA2C0AFA-CBFD-369A-54AA-3FBB89EA2F37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601077" y="2413053"/>
            <a:ext cx="1498855" cy="114412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73" name="TextBox 172">
            <a:extLst>
              <a:ext uri="{FF2B5EF4-FFF2-40B4-BE49-F238E27FC236}">
                <a16:creationId xmlns:a16="http://schemas.microsoft.com/office/drawing/2014/main" id="{E1275C0A-C715-93AF-68E6-5B4DBE43A20C}"/>
              </a:ext>
            </a:extLst>
          </p:cNvPr>
          <p:cNvSpPr txBox="1"/>
          <p:nvPr/>
        </p:nvSpPr>
        <p:spPr>
          <a:xfrm>
            <a:off x="1216077" y="1983632"/>
            <a:ext cx="13020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Red Team Attack Manager </a:t>
            </a:r>
            <a:endParaRPr lang="en-SG" sz="1200" b="1" dirty="0">
              <a:solidFill>
                <a:srgbClr val="C00000"/>
              </a:solidFill>
            </a:endParaRPr>
          </a:p>
        </p:txBody>
      </p: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833D95BD-2ED1-EE4A-0CF8-A219AB4BF67C}"/>
              </a:ext>
            </a:extLst>
          </p:cNvPr>
          <p:cNvCxnSpPr>
            <a:cxnSpLocks/>
          </p:cNvCxnSpPr>
          <p:nvPr/>
        </p:nvCxnSpPr>
        <p:spPr>
          <a:xfrm>
            <a:off x="943222" y="2545086"/>
            <a:ext cx="0" cy="338556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8D327B09-5E6F-8890-EB07-66F7BE12447A}"/>
              </a:ext>
            </a:extLst>
          </p:cNvPr>
          <p:cNvCxnSpPr>
            <a:cxnSpLocks/>
          </p:cNvCxnSpPr>
          <p:nvPr/>
        </p:nvCxnSpPr>
        <p:spPr>
          <a:xfrm flipV="1">
            <a:off x="2329064" y="3803750"/>
            <a:ext cx="485349" cy="0"/>
          </a:xfrm>
          <a:prstGeom prst="straightConnector1">
            <a:avLst/>
          </a:prstGeom>
          <a:ln>
            <a:prstDash val="sysDash"/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81" name="Picture 180">
            <a:extLst>
              <a:ext uri="{FF2B5EF4-FFF2-40B4-BE49-F238E27FC236}">
                <a16:creationId xmlns:a16="http://schemas.microsoft.com/office/drawing/2014/main" id="{8302E4C3-10B1-00D1-C3BD-229F2DE0F61A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634795" y="4806385"/>
            <a:ext cx="1627045" cy="1155202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182" name="Rectangle 181">
            <a:extLst>
              <a:ext uri="{FF2B5EF4-FFF2-40B4-BE49-F238E27FC236}">
                <a16:creationId xmlns:a16="http://schemas.microsoft.com/office/drawing/2014/main" id="{8314B61A-4ADA-51F0-592A-13B02705A5F4}"/>
              </a:ext>
            </a:extLst>
          </p:cNvPr>
          <p:cNvSpPr/>
          <p:nvPr/>
        </p:nvSpPr>
        <p:spPr>
          <a:xfrm>
            <a:off x="2675281" y="5551410"/>
            <a:ext cx="1627045" cy="446330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>
                <a:solidFill>
                  <a:schemeClr val="bg1"/>
                </a:solidFill>
              </a:rPr>
              <a:t>Attack tasks assign  bulletin board</a:t>
            </a:r>
          </a:p>
        </p:txBody>
      </p: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902527AA-63A6-46DC-35FC-BD268E1DA0C5}"/>
              </a:ext>
            </a:extLst>
          </p:cNvPr>
          <p:cNvCxnSpPr>
            <a:cxnSpLocks/>
          </p:cNvCxnSpPr>
          <p:nvPr/>
        </p:nvCxnSpPr>
        <p:spPr>
          <a:xfrm>
            <a:off x="3096201" y="4288417"/>
            <a:ext cx="0" cy="499225"/>
          </a:xfrm>
          <a:prstGeom prst="straightConnector1">
            <a:avLst/>
          </a:prstGeom>
          <a:ln>
            <a:prstDash val="sysDash"/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11378700-E885-EC44-4955-DADA14BC72E6}"/>
              </a:ext>
            </a:extLst>
          </p:cNvPr>
          <p:cNvCxnSpPr>
            <a:cxnSpLocks/>
          </p:cNvCxnSpPr>
          <p:nvPr/>
        </p:nvCxnSpPr>
        <p:spPr>
          <a:xfrm>
            <a:off x="3400825" y="4288417"/>
            <a:ext cx="0" cy="499225"/>
          </a:xfrm>
          <a:prstGeom prst="straightConnector1">
            <a:avLst/>
          </a:prstGeom>
          <a:ln>
            <a:prstDash val="sysDash"/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F6E672DC-4BAB-C913-647A-49E870A05A2B}"/>
              </a:ext>
            </a:extLst>
          </p:cNvPr>
          <p:cNvCxnSpPr>
            <a:cxnSpLocks/>
          </p:cNvCxnSpPr>
          <p:nvPr/>
        </p:nvCxnSpPr>
        <p:spPr>
          <a:xfrm>
            <a:off x="3789109" y="4280294"/>
            <a:ext cx="0" cy="499225"/>
          </a:xfrm>
          <a:prstGeom prst="straightConnector1">
            <a:avLst/>
          </a:prstGeom>
          <a:ln>
            <a:prstDash val="sysDash"/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88" name="Picture 187">
            <a:extLst>
              <a:ext uri="{FF2B5EF4-FFF2-40B4-BE49-F238E27FC236}">
                <a16:creationId xmlns:a16="http://schemas.microsoft.com/office/drawing/2014/main" id="{D396EC8F-CAF8-7ED0-176C-8753F5465C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084" y="4649846"/>
            <a:ext cx="491801" cy="545259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189" name="Picture 188">
            <a:extLst>
              <a:ext uri="{FF2B5EF4-FFF2-40B4-BE49-F238E27FC236}">
                <a16:creationId xmlns:a16="http://schemas.microsoft.com/office/drawing/2014/main" id="{BCBCBA68-D30F-27B0-ECD2-881F52DB4C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7606" y="4645297"/>
            <a:ext cx="491801" cy="545259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190" name="Picture 189">
            <a:extLst>
              <a:ext uri="{FF2B5EF4-FFF2-40B4-BE49-F238E27FC236}">
                <a16:creationId xmlns:a16="http://schemas.microsoft.com/office/drawing/2014/main" id="{B3141014-B885-22FE-616C-C663B19958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873" y="5318134"/>
            <a:ext cx="491801" cy="545259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191" name="Picture 190">
            <a:extLst>
              <a:ext uri="{FF2B5EF4-FFF2-40B4-BE49-F238E27FC236}">
                <a16:creationId xmlns:a16="http://schemas.microsoft.com/office/drawing/2014/main" id="{D6D9830D-9995-73DA-9233-6B891DF9F6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0726" y="5307498"/>
            <a:ext cx="491801" cy="545259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A92B3321-9EB9-2091-B7F4-46880E60B33C}"/>
              </a:ext>
            </a:extLst>
          </p:cNvPr>
          <p:cNvCxnSpPr>
            <a:cxnSpLocks/>
          </p:cNvCxnSpPr>
          <p:nvPr/>
        </p:nvCxnSpPr>
        <p:spPr>
          <a:xfrm>
            <a:off x="1995710" y="5006210"/>
            <a:ext cx="639085" cy="0"/>
          </a:xfrm>
          <a:prstGeom prst="straightConnector1">
            <a:avLst/>
          </a:prstGeom>
          <a:ln>
            <a:prstDash val="sysDash"/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53EE1B71-BFC2-B121-E06F-D805CA5E94BE}"/>
              </a:ext>
            </a:extLst>
          </p:cNvPr>
          <p:cNvCxnSpPr>
            <a:cxnSpLocks/>
          </p:cNvCxnSpPr>
          <p:nvPr/>
        </p:nvCxnSpPr>
        <p:spPr>
          <a:xfrm>
            <a:off x="1979407" y="5383986"/>
            <a:ext cx="639085" cy="0"/>
          </a:xfrm>
          <a:prstGeom prst="straightConnector1">
            <a:avLst/>
          </a:prstGeom>
          <a:ln>
            <a:prstDash val="sysDash"/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6" name="TextBox 195">
            <a:extLst>
              <a:ext uri="{FF2B5EF4-FFF2-40B4-BE49-F238E27FC236}">
                <a16:creationId xmlns:a16="http://schemas.microsoft.com/office/drawing/2014/main" id="{7DAF5FAB-3802-CE5B-B4E0-1FC9BDE5A7F4}"/>
              </a:ext>
            </a:extLst>
          </p:cNvPr>
          <p:cNvSpPr txBox="1"/>
          <p:nvPr/>
        </p:nvSpPr>
        <p:spPr>
          <a:xfrm>
            <a:off x="606454" y="4226794"/>
            <a:ext cx="1912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Red Team Hacker Group</a:t>
            </a:r>
            <a:endParaRPr lang="en-SG" sz="1200" b="1" dirty="0">
              <a:solidFill>
                <a:srgbClr val="C00000"/>
              </a:solidFill>
            </a:endParaRPr>
          </a:p>
        </p:txBody>
      </p:sp>
      <p:pic>
        <p:nvPicPr>
          <p:cNvPr id="197" name="Picture 196">
            <a:extLst>
              <a:ext uri="{FF2B5EF4-FFF2-40B4-BE49-F238E27FC236}">
                <a16:creationId xmlns:a16="http://schemas.microsoft.com/office/drawing/2014/main" id="{2B6F177E-B570-4D0D-9CB4-FA46B83D07AE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924309" y="5326196"/>
            <a:ext cx="1024299" cy="650682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198" name="TextBox 197">
            <a:extLst>
              <a:ext uri="{FF2B5EF4-FFF2-40B4-BE49-F238E27FC236}">
                <a16:creationId xmlns:a16="http://schemas.microsoft.com/office/drawing/2014/main" id="{D0F0D87B-65E8-A554-A550-E36D7FE95354}"/>
              </a:ext>
            </a:extLst>
          </p:cNvPr>
          <p:cNvSpPr txBox="1"/>
          <p:nvPr/>
        </p:nvSpPr>
        <p:spPr>
          <a:xfrm>
            <a:off x="7880527" y="4879260"/>
            <a:ext cx="9367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Blue Team Defenders</a:t>
            </a:r>
            <a:endParaRPr lang="en-SG" sz="120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99" name="Picture 198">
            <a:extLst>
              <a:ext uri="{FF2B5EF4-FFF2-40B4-BE49-F238E27FC236}">
                <a16:creationId xmlns:a16="http://schemas.microsoft.com/office/drawing/2014/main" id="{75094901-A8BD-096E-3732-1C736607632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690616" y="1534073"/>
            <a:ext cx="356212" cy="249348"/>
          </a:xfrm>
          <a:prstGeom prst="rect">
            <a:avLst/>
          </a:prstGeom>
        </p:spPr>
      </p:pic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1FEB193D-C2E7-D1B6-BEDD-4280B8509828}"/>
              </a:ext>
            </a:extLst>
          </p:cNvPr>
          <p:cNvCxnSpPr>
            <a:cxnSpLocks/>
          </p:cNvCxnSpPr>
          <p:nvPr/>
        </p:nvCxnSpPr>
        <p:spPr>
          <a:xfrm>
            <a:off x="2123514" y="5614526"/>
            <a:ext cx="494978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CA5DF638-CBB3-A6A0-9721-09EEA226B563}"/>
              </a:ext>
            </a:extLst>
          </p:cNvPr>
          <p:cNvCxnSpPr>
            <a:cxnSpLocks/>
          </p:cNvCxnSpPr>
          <p:nvPr/>
        </p:nvCxnSpPr>
        <p:spPr>
          <a:xfrm flipV="1">
            <a:off x="4022068" y="4365293"/>
            <a:ext cx="226520" cy="331512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74B47F15-C5E4-250C-1BCC-DCE94DA95321}"/>
              </a:ext>
            </a:extLst>
          </p:cNvPr>
          <p:cNvCxnSpPr>
            <a:cxnSpLocks/>
          </p:cNvCxnSpPr>
          <p:nvPr/>
        </p:nvCxnSpPr>
        <p:spPr>
          <a:xfrm>
            <a:off x="6096000" y="4363871"/>
            <a:ext cx="584096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6B01CAD4-34D5-9C51-00CB-CE760023CDC6}"/>
              </a:ext>
            </a:extLst>
          </p:cNvPr>
          <p:cNvCxnSpPr>
            <a:cxnSpLocks/>
          </p:cNvCxnSpPr>
          <p:nvPr/>
        </p:nvCxnSpPr>
        <p:spPr>
          <a:xfrm>
            <a:off x="7888784" y="4363871"/>
            <a:ext cx="487057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D6C96FD1-F3E0-3A53-30FA-1CEEAB04A4B2}"/>
              </a:ext>
            </a:extLst>
          </p:cNvPr>
          <p:cNvCxnSpPr>
            <a:cxnSpLocks/>
            <a:stCxn id="29" idx="0"/>
            <a:endCxn id="22" idx="1"/>
          </p:cNvCxnSpPr>
          <p:nvPr/>
        </p:nvCxnSpPr>
        <p:spPr>
          <a:xfrm flipV="1">
            <a:off x="8677256" y="3552057"/>
            <a:ext cx="692179" cy="456437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Arrow Connector 219">
            <a:extLst>
              <a:ext uri="{FF2B5EF4-FFF2-40B4-BE49-F238E27FC236}">
                <a16:creationId xmlns:a16="http://schemas.microsoft.com/office/drawing/2014/main" id="{0FF53B9E-B847-FAF6-7683-B284DE11EAC8}"/>
              </a:ext>
            </a:extLst>
          </p:cNvPr>
          <p:cNvCxnSpPr>
            <a:cxnSpLocks/>
            <a:stCxn id="29" idx="2"/>
          </p:cNvCxnSpPr>
          <p:nvPr/>
        </p:nvCxnSpPr>
        <p:spPr>
          <a:xfrm>
            <a:off x="8677256" y="4399064"/>
            <a:ext cx="757836" cy="113402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3" name="Picture 222">
            <a:extLst>
              <a:ext uri="{FF2B5EF4-FFF2-40B4-BE49-F238E27FC236}">
                <a16:creationId xmlns:a16="http://schemas.microsoft.com/office/drawing/2014/main" id="{6F2AC4D1-A915-D104-1C43-53E5D3F89B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9941" y="934736"/>
            <a:ext cx="376689" cy="417634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0FBEF660-C938-437F-03A8-F5FF7C3B24FA}"/>
              </a:ext>
            </a:extLst>
          </p:cNvPr>
          <p:cNvCxnSpPr>
            <a:cxnSpLocks/>
          </p:cNvCxnSpPr>
          <p:nvPr/>
        </p:nvCxnSpPr>
        <p:spPr>
          <a:xfrm flipH="1">
            <a:off x="7094993" y="1345941"/>
            <a:ext cx="0" cy="285006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Arrow Connector 226">
            <a:extLst>
              <a:ext uri="{FF2B5EF4-FFF2-40B4-BE49-F238E27FC236}">
                <a16:creationId xmlns:a16="http://schemas.microsoft.com/office/drawing/2014/main" id="{3A03C0C4-A158-29B4-9108-5E7953112F77}"/>
              </a:ext>
            </a:extLst>
          </p:cNvPr>
          <p:cNvCxnSpPr>
            <a:cxnSpLocks/>
          </p:cNvCxnSpPr>
          <p:nvPr/>
        </p:nvCxnSpPr>
        <p:spPr>
          <a:xfrm flipH="1">
            <a:off x="4898292" y="4854499"/>
            <a:ext cx="39172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9" name="TextBox 228">
            <a:extLst>
              <a:ext uri="{FF2B5EF4-FFF2-40B4-BE49-F238E27FC236}">
                <a16:creationId xmlns:a16="http://schemas.microsoft.com/office/drawing/2014/main" id="{F7E24443-C297-BC25-B4BE-0CE78B260445}"/>
              </a:ext>
            </a:extLst>
          </p:cNvPr>
          <p:cNvSpPr txBox="1"/>
          <p:nvPr/>
        </p:nvSpPr>
        <p:spPr>
          <a:xfrm>
            <a:off x="5354377" y="4703987"/>
            <a:ext cx="19180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Ninja agent report flow </a:t>
            </a:r>
            <a:endParaRPr lang="en-SG" sz="120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30" name="Straight Arrow Connector 229">
            <a:extLst>
              <a:ext uri="{FF2B5EF4-FFF2-40B4-BE49-F238E27FC236}">
                <a16:creationId xmlns:a16="http://schemas.microsoft.com/office/drawing/2014/main" id="{0E11BFCD-3825-6D8C-4613-BF49E79F83C5}"/>
              </a:ext>
            </a:extLst>
          </p:cNvPr>
          <p:cNvCxnSpPr>
            <a:cxnSpLocks/>
          </p:cNvCxnSpPr>
          <p:nvPr/>
        </p:nvCxnSpPr>
        <p:spPr>
          <a:xfrm flipH="1">
            <a:off x="4920976" y="5103358"/>
            <a:ext cx="369045" cy="0"/>
          </a:xfrm>
          <a:prstGeom prst="straightConnector1">
            <a:avLst/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2" name="TextBox 231">
            <a:extLst>
              <a:ext uri="{FF2B5EF4-FFF2-40B4-BE49-F238E27FC236}">
                <a16:creationId xmlns:a16="http://schemas.microsoft.com/office/drawing/2014/main" id="{19A207B1-8B7C-E331-4424-55C36C133867}"/>
              </a:ext>
            </a:extLst>
          </p:cNvPr>
          <p:cNvSpPr txBox="1"/>
          <p:nvPr/>
        </p:nvSpPr>
        <p:spPr>
          <a:xfrm>
            <a:off x="5328450" y="4964859"/>
            <a:ext cx="23329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Attack module download flow </a:t>
            </a:r>
            <a:endParaRPr lang="en-SG" sz="1200" b="1" dirty="0">
              <a:solidFill>
                <a:srgbClr val="C00000"/>
              </a:solidFill>
            </a:endParaRPr>
          </a:p>
        </p:txBody>
      </p:sp>
      <p:cxnSp>
        <p:nvCxnSpPr>
          <p:cNvPr id="233" name="Straight Arrow Connector 232">
            <a:extLst>
              <a:ext uri="{FF2B5EF4-FFF2-40B4-BE49-F238E27FC236}">
                <a16:creationId xmlns:a16="http://schemas.microsoft.com/office/drawing/2014/main" id="{5C41053C-838E-D471-5C7B-8680CD71AFB5}"/>
              </a:ext>
            </a:extLst>
          </p:cNvPr>
          <p:cNvCxnSpPr>
            <a:cxnSpLocks/>
          </p:cNvCxnSpPr>
          <p:nvPr/>
        </p:nvCxnSpPr>
        <p:spPr>
          <a:xfrm>
            <a:off x="4918698" y="5387309"/>
            <a:ext cx="371323" cy="0"/>
          </a:xfrm>
          <a:prstGeom prst="straightConnector1">
            <a:avLst/>
          </a:prstGeom>
          <a:ln>
            <a:prstDash val="sysDash"/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5" name="TextBox 234">
            <a:extLst>
              <a:ext uri="{FF2B5EF4-FFF2-40B4-BE49-F238E27FC236}">
                <a16:creationId xmlns:a16="http://schemas.microsoft.com/office/drawing/2014/main" id="{AFDB83B8-B838-C413-0541-835801D9F600}"/>
              </a:ext>
            </a:extLst>
          </p:cNvPr>
          <p:cNvSpPr txBox="1"/>
          <p:nvPr/>
        </p:nvSpPr>
        <p:spPr>
          <a:xfrm>
            <a:off x="5321913" y="5231529"/>
            <a:ext cx="26550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Red team attacker control flow </a:t>
            </a:r>
            <a:endParaRPr lang="en-SG" sz="1200" b="1" dirty="0"/>
          </a:p>
        </p:txBody>
      </p:sp>
      <p:cxnSp>
        <p:nvCxnSpPr>
          <p:cNvPr id="236" name="Straight Arrow Connector 235">
            <a:extLst>
              <a:ext uri="{FF2B5EF4-FFF2-40B4-BE49-F238E27FC236}">
                <a16:creationId xmlns:a16="http://schemas.microsoft.com/office/drawing/2014/main" id="{50F35DD7-FB76-A768-207E-696D2AFD6607}"/>
              </a:ext>
            </a:extLst>
          </p:cNvPr>
          <p:cNvCxnSpPr>
            <a:cxnSpLocks/>
          </p:cNvCxnSpPr>
          <p:nvPr/>
        </p:nvCxnSpPr>
        <p:spPr>
          <a:xfrm>
            <a:off x="4929860" y="5664208"/>
            <a:ext cx="359197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9" name="TextBox 238">
            <a:extLst>
              <a:ext uri="{FF2B5EF4-FFF2-40B4-BE49-F238E27FC236}">
                <a16:creationId xmlns:a16="http://schemas.microsoft.com/office/drawing/2014/main" id="{58E34A5B-0C48-F9C9-691E-4E876437158F}"/>
              </a:ext>
            </a:extLst>
          </p:cNvPr>
          <p:cNvSpPr txBox="1"/>
          <p:nvPr/>
        </p:nvSpPr>
        <p:spPr>
          <a:xfrm>
            <a:off x="5298142" y="5512625"/>
            <a:ext cx="21972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Attack task schedule flow </a:t>
            </a:r>
            <a:endParaRPr lang="en-SG" sz="1200" b="1" dirty="0"/>
          </a:p>
        </p:txBody>
      </p: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39ADCD0A-EED6-4FE2-0CCE-919FB24D9FDC}"/>
              </a:ext>
            </a:extLst>
          </p:cNvPr>
          <p:cNvCxnSpPr>
            <a:cxnSpLocks/>
          </p:cNvCxnSpPr>
          <p:nvPr/>
        </p:nvCxnSpPr>
        <p:spPr>
          <a:xfrm flipH="1">
            <a:off x="4892732" y="5939236"/>
            <a:ext cx="369045" cy="0"/>
          </a:xfrm>
          <a:prstGeom prst="straightConnector1">
            <a:avLst/>
          </a:prstGeom>
          <a:ln>
            <a:solidFill>
              <a:srgbClr val="C00000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1" name="TextBox 240">
            <a:extLst>
              <a:ext uri="{FF2B5EF4-FFF2-40B4-BE49-F238E27FC236}">
                <a16:creationId xmlns:a16="http://schemas.microsoft.com/office/drawing/2014/main" id="{4464698A-93D5-867A-CCF7-E19EB1CA2073}"/>
              </a:ext>
            </a:extLst>
          </p:cNvPr>
          <p:cNvSpPr txBox="1"/>
          <p:nvPr/>
        </p:nvSpPr>
        <p:spPr>
          <a:xfrm>
            <a:off x="5321913" y="5774575"/>
            <a:ext cx="22351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Malware attack flow </a:t>
            </a:r>
            <a:endParaRPr lang="en-SG" sz="1200" b="1" dirty="0">
              <a:solidFill>
                <a:srgbClr val="C00000"/>
              </a:solidFill>
            </a:endParaRP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BEF79A68-536D-99AD-C428-37DF0AD3C44E}"/>
              </a:ext>
            </a:extLst>
          </p:cNvPr>
          <p:cNvSpPr txBox="1"/>
          <p:nvPr/>
        </p:nvSpPr>
        <p:spPr>
          <a:xfrm>
            <a:off x="520529" y="447314"/>
            <a:ext cx="2023850" cy="1354217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txBody>
          <a:bodyPr wrap="square">
            <a:spAutoFit/>
          </a:bodyPr>
          <a:lstStyle/>
          <a:p>
            <a:r>
              <a:rPr lang="en-US" b="1" dirty="0"/>
              <a:t>Project Ninja</a:t>
            </a:r>
          </a:p>
          <a:p>
            <a:endParaRPr lang="en-US" sz="1600" b="1" dirty="0"/>
          </a:p>
          <a:p>
            <a:r>
              <a:rPr lang="en-US" sz="1600" b="1" dirty="0"/>
              <a:t>RTC2 and Malware Agent Cyber-Attack Simulation System</a:t>
            </a:r>
            <a:endParaRPr lang="en-SG" sz="1600" b="1" dirty="0"/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A63CB92C-A952-6BB3-DF38-ABEDC87D6C2A}"/>
              </a:ext>
            </a:extLst>
          </p:cNvPr>
          <p:cNvSpPr txBox="1"/>
          <p:nvPr/>
        </p:nvSpPr>
        <p:spPr>
          <a:xfrm>
            <a:off x="5541302" y="1938992"/>
            <a:ext cx="797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Import </a:t>
            </a:r>
            <a:endParaRPr lang="en-SG" sz="1200" b="1" dirty="0">
              <a:solidFill>
                <a:srgbClr val="C00000"/>
              </a:solidFill>
            </a:endParaRP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2C77D1E1-8BE4-CADD-18F1-33D1BC0B10B4}"/>
              </a:ext>
            </a:extLst>
          </p:cNvPr>
          <p:cNvSpPr txBox="1"/>
          <p:nvPr/>
        </p:nvSpPr>
        <p:spPr>
          <a:xfrm>
            <a:off x="7647338" y="1581732"/>
            <a:ext cx="797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build </a:t>
            </a:r>
            <a:endParaRPr lang="en-SG" sz="12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5133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E678B7FE-4EBB-F8EC-8015-58779BD8927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34"/>
          <a:stretch/>
        </p:blipFill>
        <p:spPr>
          <a:xfrm>
            <a:off x="113328" y="259647"/>
            <a:ext cx="5608280" cy="32004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BCE5A96-6717-EBC2-058B-97625355B7D7}"/>
              </a:ext>
            </a:extLst>
          </p:cNvPr>
          <p:cNvSpPr/>
          <p:nvPr/>
        </p:nvSpPr>
        <p:spPr>
          <a:xfrm>
            <a:off x="281356" y="4792663"/>
            <a:ext cx="3431108" cy="446330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b="1" dirty="0">
                <a:solidFill>
                  <a:schemeClr val="bg1"/>
                </a:solidFill>
              </a:rPr>
              <a:t>Malwares management board</a:t>
            </a:r>
          </a:p>
        </p:txBody>
      </p:sp>
      <p:pic>
        <p:nvPicPr>
          <p:cNvPr id="12" name="Picture 11" descr="A screenshot of a computer&#10;&#10;Description automatically generated">
            <a:extLst>
              <a:ext uri="{FF2B5EF4-FFF2-40B4-BE49-F238E27FC236}">
                <a16:creationId xmlns:a16="http://schemas.microsoft.com/office/drawing/2014/main" id="{0C3C5D28-621F-E076-5252-7FEF52A34C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9454" y="259647"/>
            <a:ext cx="6259218" cy="32004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7A61BC8D-38B0-6B7A-CD20-804B793D235F}"/>
              </a:ext>
            </a:extLst>
          </p:cNvPr>
          <p:cNvSpPr/>
          <p:nvPr/>
        </p:nvSpPr>
        <p:spPr>
          <a:xfrm>
            <a:off x="6580518" y="4846063"/>
            <a:ext cx="3945715" cy="446330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b="1" dirty="0">
                <a:solidFill>
                  <a:schemeClr val="bg1"/>
                </a:solidFill>
              </a:rPr>
              <a:t>Attack tasks assign  bulletin board</a:t>
            </a:r>
          </a:p>
        </p:txBody>
      </p:sp>
      <p:cxnSp>
        <p:nvCxnSpPr>
          <p:cNvPr id="2" name="Connector: Elbow 1">
            <a:extLst>
              <a:ext uri="{FF2B5EF4-FFF2-40B4-BE49-F238E27FC236}">
                <a16:creationId xmlns:a16="http://schemas.microsoft.com/office/drawing/2014/main" id="{87F2E8F2-25CC-2EFB-C795-12A40B0EB0C6}"/>
              </a:ext>
            </a:extLst>
          </p:cNvPr>
          <p:cNvCxnSpPr>
            <a:cxnSpLocks/>
            <a:stCxn id="18" idx="0"/>
            <a:endCxn id="23" idx="3"/>
          </p:cNvCxnSpPr>
          <p:nvPr/>
        </p:nvCxnSpPr>
        <p:spPr>
          <a:xfrm flipV="1">
            <a:off x="5699692" y="4754490"/>
            <a:ext cx="1104048" cy="844623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2516D276-F7B9-9654-EE4A-FC8E9FCDD9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7577" y="4143660"/>
            <a:ext cx="1529824" cy="703941"/>
          </a:xfrm>
          <a:prstGeom prst="rect">
            <a:avLst/>
          </a:prstGeom>
          <a:ln w="28575">
            <a:solidFill>
              <a:srgbClr val="FF0000"/>
            </a:solidFill>
            <a:prstDash val="sysDash"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99BEB6D-8B07-DF4C-CD76-65F2D3C2D2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4009" y="4495891"/>
            <a:ext cx="489507" cy="54271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5" name="Arrow: Left-Right 4">
            <a:extLst>
              <a:ext uri="{FF2B5EF4-FFF2-40B4-BE49-F238E27FC236}">
                <a16:creationId xmlns:a16="http://schemas.microsoft.com/office/drawing/2014/main" id="{DAF68733-7964-D81C-C351-93DCAC5B8C1B}"/>
              </a:ext>
            </a:extLst>
          </p:cNvPr>
          <p:cNvSpPr/>
          <p:nvPr/>
        </p:nvSpPr>
        <p:spPr>
          <a:xfrm>
            <a:off x="1393875" y="4679834"/>
            <a:ext cx="303192" cy="111327"/>
          </a:xfrm>
          <a:prstGeom prst="left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2D581A-F6E5-FC6E-3777-C8A7010FAB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07426" y="4421854"/>
            <a:ext cx="1356669" cy="728079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1648364-2090-7D8D-6F77-2838BDBC90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5977" y="5749488"/>
            <a:ext cx="489507" cy="54271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9" name="Arrow: Left-Right 8">
            <a:extLst>
              <a:ext uri="{FF2B5EF4-FFF2-40B4-BE49-F238E27FC236}">
                <a16:creationId xmlns:a16="http://schemas.microsoft.com/office/drawing/2014/main" id="{53D5A2FD-6B26-E96D-332D-B57699337D80}"/>
              </a:ext>
            </a:extLst>
          </p:cNvPr>
          <p:cNvSpPr/>
          <p:nvPr/>
        </p:nvSpPr>
        <p:spPr>
          <a:xfrm>
            <a:off x="1353784" y="5951219"/>
            <a:ext cx="303192" cy="111327"/>
          </a:xfrm>
          <a:prstGeom prst="left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7B4F229-1C15-24DF-F737-846788B7C31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69393" y="5642845"/>
            <a:ext cx="1356669" cy="728079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89D1164-7855-A10B-A8BF-584E7B31B0FD}"/>
              </a:ext>
            </a:extLst>
          </p:cNvPr>
          <p:cNvSpPr txBox="1"/>
          <p:nvPr/>
        </p:nvSpPr>
        <p:spPr>
          <a:xfrm>
            <a:off x="665844" y="4089028"/>
            <a:ext cx="12090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Red team member </a:t>
            </a:r>
            <a:endParaRPr lang="en-SG" sz="12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255FCB-884D-A816-130B-FA244C0459AF}"/>
              </a:ext>
            </a:extLst>
          </p:cNvPr>
          <p:cNvSpPr txBox="1"/>
          <p:nvPr/>
        </p:nvSpPr>
        <p:spPr>
          <a:xfrm>
            <a:off x="645376" y="5329762"/>
            <a:ext cx="12090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Red team member </a:t>
            </a:r>
            <a:endParaRPr lang="en-SG" sz="12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17273D8-B4DB-C734-0A87-516A8B862FC0}"/>
              </a:ext>
            </a:extLst>
          </p:cNvPr>
          <p:cNvSpPr txBox="1"/>
          <p:nvPr/>
        </p:nvSpPr>
        <p:spPr>
          <a:xfrm>
            <a:off x="1764631" y="4144855"/>
            <a:ext cx="13566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RTC2 Web-UI</a:t>
            </a:r>
            <a:endParaRPr lang="en-SG" sz="12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9565925-C402-298B-86DC-BC03583BC6F7}"/>
              </a:ext>
            </a:extLst>
          </p:cNvPr>
          <p:cNvSpPr txBox="1"/>
          <p:nvPr/>
        </p:nvSpPr>
        <p:spPr>
          <a:xfrm>
            <a:off x="1707405" y="5396242"/>
            <a:ext cx="12499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RTC2 Web-UI</a:t>
            </a:r>
            <a:endParaRPr lang="en-SG" sz="1200" b="1" dirty="0"/>
          </a:p>
        </p:txBody>
      </p:sp>
      <p:sp>
        <p:nvSpPr>
          <p:cNvPr id="18" name="Cloud 17">
            <a:extLst>
              <a:ext uri="{FF2B5EF4-FFF2-40B4-BE49-F238E27FC236}">
                <a16:creationId xmlns:a16="http://schemas.microsoft.com/office/drawing/2014/main" id="{33820101-555C-C8D7-9D82-40C1EE81CE1B}"/>
              </a:ext>
            </a:extLst>
          </p:cNvPr>
          <p:cNvSpPr/>
          <p:nvPr/>
        </p:nvSpPr>
        <p:spPr>
          <a:xfrm>
            <a:off x="4344155" y="5247142"/>
            <a:ext cx="1356668" cy="703941"/>
          </a:xfrm>
          <a:prstGeom prst="cloud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>
                <a:solidFill>
                  <a:schemeClr val="tx1"/>
                </a:solidFill>
              </a:rPr>
              <a:t>Internet</a:t>
            </a:r>
            <a:r>
              <a:rPr lang="en-SG" dirty="0">
                <a:solidFill>
                  <a:schemeClr val="tx1"/>
                </a:solidFill>
              </a:rPr>
              <a:t> 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2DAAB1B5-F1E9-D0EA-ECCF-CC9CF0E160B8}"/>
              </a:ext>
            </a:extLst>
          </p:cNvPr>
          <p:cNvCxnSpPr>
            <a:cxnSpLocks/>
            <a:stCxn id="6" idx="3"/>
            <a:endCxn id="3" idx="1"/>
          </p:cNvCxnSpPr>
          <p:nvPr/>
        </p:nvCxnSpPr>
        <p:spPr>
          <a:xfrm flipV="1">
            <a:off x="3164095" y="4495631"/>
            <a:ext cx="1093482" cy="290263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AA9E00E8-4E11-36E5-17F5-173889156994}"/>
              </a:ext>
            </a:extLst>
          </p:cNvPr>
          <p:cNvCxnSpPr>
            <a:cxnSpLocks/>
            <a:stCxn id="11" idx="3"/>
            <a:endCxn id="18" idx="2"/>
          </p:cNvCxnSpPr>
          <p:nvPr/>
        </p:nvCxnSpPr>
        <p:spPr>
          <a:xfrm flipV="1">
            <a:off x="3126062" y="5599113"/>
            <a:ext cx="1222301" cy="407772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F1A28B8-E20E-BA2E-D184-ED395959AA09}"/>
              </a:ext>
            </a:extLst>
          </p:cNvPr>
          <p:cNvCxnSpPr>
            <a:cxnSpLocks/>
          </p:cNvCxnSpPr>
          <p:nvPr/>
        </p:nvCxnSpPr>
        <p:spPr>
          <a:xfrm flipV="1">
            <a:off x="4829391" y="4847601"/>
            <a:ext cx="0" cy="439789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D8E5B916-8073-A03B-CDB2-7BD51E88004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68433" y="4356423"/>
            <a:ext cx="891414" cy="503386"/>
          </a:xfrm>
          <a:prstGeom prst="rect">
            <a:avLst/>
          </a:prstGeom>
        </p:spPr>
      </p:pic>
      <p:pic>
        <p:nvPicPr>
          <p:cNvPr id="23" name="Picture 22" descr="A red horse on wheels&#10;&#10;Description automatically generated">
            <a:extLst>
              <a:ext uri="{FF2B5EF4-FFF2-40B4-BE49-F238E27FC236}">
                <a16:creationId xmlns:a16="http://schemas.microsoft.com/office/drawing/2014/main" id="{5FBC2D3E-ED4A-7D83-3C93-3F6D36604AC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803740" y="4556831"/>
            <a:ext cx="395317" cy="395317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CE5661F3-F6EB-915B-107C-9C6DE4B51EC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72149" y="4728352"/>
            <a:ext cx="891414" cy="503386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4C6FDDD9-D47A-1D90-938E-5A91876086B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213813" y="4890972"/>
            <a:ext cx="414371" cy="340765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39A9AEC0-C933-3680-B3F0-E463CCFD001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20412" y="5292745"/>
            <a:ext cx="891414" cy="503386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45D5D804-3CAA-2310-11C3-01C3BB879D4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803740" y="5420997"/>
            <a:ext cx="414371" cy="368124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8BE6A433-EF1F-5F98-EDA6-A13210EEA48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44201" y="5501431"/>
            <a:ext cx="891414" cy="503386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559BDBBB-5D65-37D5-61A1-2FACAEA4D20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172811" y="5673241"/>
            <a:ext cx="413817" cy="460539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6090E6E5-78CF-46D3-A048-EBA763B6A4B0}"/>
              </a:ext>
            </a:extLst>
          </p:cNvPr>
          <p:cNvCxnSpPr>
            <a:cxnSpLocks/>
            <a:stCxn id="18" idx="0"/>
            <a:endCxn id="25" idx="1"/>
          </p:cNvCxnSpPr>
          <p:nvPr/>
        </p:nvCxnSpPr>
        <p:spPr>
          <a:xfrm flipV="1">
            <a:off x="5699692" y="5061355"/>
            <a:ext cx="2514121" cy="537758"/>
          </a:xfrm>
          <a:prstGeom prst="bentConnector3">
            <a:avLst>
              <a:gd name="adj1" fmla="val 33835"/>
            </a:avLst>
          </a:prstGeom>
          <a:ln w="190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FCF8F3EA-8B0A-3D84-4E0C-355E8687AEFB}"/>
              </a:ext>
            </a:extLst>
          </p:cNvPr>
          <p:cNvCxnSpPr>
            <a:cxnSpLocks/>
            <a:stCxn id="18" idx="0"/>
            <a:endCxn id="27" idx="2"/>
          </p:cNvCxnSpPr>
          <p:nvPr/>
        </p:nvCxnSpPr>
        <p:spPr>
          <a:xfrm>
            <a:off x="5699692" y="5599113"/>
            <a:ext cx="1311234" cy="190008"/>
          </a:xfrm>
          <a:prstGeom prst="bentConnector4">
            <a:avLst>
              <a:gd name="adj1" fmla="val 42056"/>
              <a:gd name="adj2" fmla="val 220311"/>
            </a:avLst>
          </a:prstGeom>
          <a:ln w="190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8924E96F-EAEF-572C-7AF5-7E3D5D41D04B}"/>
              </a:ext>
            </a:extLst>
          </p:cNvPr>
          <p:cNvCxnSpPr>
            <a:cxnSpLocks/>
            <a:endCxn id="29" idx="2"/>
          </p:cNvCxnSpPr>
          <p:nvPr/>
        </p:nvCxnSpPr>
        <p:spPr>
          <a:xfrm>
            <a:off x="5049036" y="5952092"/>
            <a:ext cx="3330684" cy="181688"/>
          </a:xfrm>
          <a:prstGeom prst="bentConnector4">
            <a:avLst>
              <a:gd name="adj1" fmla="val -998"/>
              <a:gd name="adj2" fmla="val 158716"/>
            </a:avLst>
          </a:prstGeom>
          <a:ln w="190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6F13562D-F7DF-5C76-7363-E4314B7E1F74}"/>
              </a:ext>
            </a:extLst>
          </p:cNvPr>
          <p:cNvSpPr txBox="1"/>
          <p:nvPr/>
        </p:nvSpPr>
        <p:spPr>
          <a:xfrm>
            <a:off x="6197684" y="4122920"/>
            <a:ext cx="15621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FF0000"/>
                </a:solidFill>
              </a:rPr>
              <a:t>Backdoor trojan emulator </a:t>
            </a:r>
            <a:endParaRPr lang="en-SG" sz="1100" b="1" dirty="0">
              <a:solidFill>
                <a:srgbClr val="FF000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46221D4-B63C-398F-514C-5FC49A802674}"/>
              </a:ext>
            </a:extLst>
          </p:cNvPr>
          <p:cNvSpPr txBox="1"/>
          <p:nvPr/>
        </p:nvSpPr>
        <p:spPr>
          <a:xfrm>
            <a:off x="8079149" y="5245005"/>
            <a:ext cx="16957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FF0000"/>
                </a:solidFill>
              </a:rPr>
              <a:t>DDoS attack emulator </a:t>
            </a:r>
            <a:endParaRPr lang="en-SG" sz="1100" b="1" dirty="0">
              <a:solidFill>
                <a:srgbClr val="FF000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9A2840C-8B2A-3C5E-EE9C-36E428D076ED}"/>
              </a:ext>
            </a:extLst>
          </p:cNvPr>
          <p:cNvSpPr txBox="1"/>
          <p:nvPr/>
        </p:nvSpPr>
        <p:spPr>
          <a:xfrm>
            <a:off x="8617016" y="5958566"/>
            <a:ext cx="101461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FF0000"/>
                </a:solidFill>
              </a:rPr>
              <a:t>False data injection emulator </a:t>
            </a:r>
            <a:endParaRPr lang="en-SG" sz="1100" b="1" dirty="0">
              <a:solidFill>
                <a:srgbClr val="FF000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3460363-9F2D-1D4F-87B3-7E019129A5CF}"/>
              </a:ext>
            </a:extLst>
          </p:cNvPr>
          <p:cNvSpPr txBox="1"/>
          <p:nvPr/>
        </p:nvSpPr>
        <p:spPr>
          <a:xfrm>
            <a:off x="6568885" y="5091199"/>
            <a:ext cx="18108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FF0000"/>
                </a:solidFill>
              </a:rPr>
              <a:t>Phishing email sender</a:t>
            </a:r>
            <a:endParaRPr lang="en-SG" sz="1100" b="1" dirty="0">
              <a:solidFill>
                <a:srgbClr val="FF0000"/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CE72BE4-B251-63B1-5486-ACC5A98198A9}"/>
              </a:ext>
            </a:extLst>
          </p:cNvPr>
          <p:cNvCxnSpPr>
            <a:cxnSpLocks/>
          </p:cNvCxnSpPr>
          <p:nvPr/>
        </p:nvCxnSpPr>
        <p:spPr>
          <a:xfrm>
            <a:off x="5225870" y="4847601"/>
            <a:ext cx="0" cy="399541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5F11AF5E-6334-B087-C483-2172DD7F106E}"/>
              </a:ext>
            </a:extLst>
          </p:cNvPr>
          <p:cNvSpPr txBox="1"/>
          <p:nvPr/>
        </p:nvSpPr>
        <p:spPr>
          <a:xfrm>
            <a:off x="4149650" y="3841288"/>
            <a:ext cx="19463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Red Team C2 Hub Server </a:t>
            </a:r>
            <a:endParaRPr lang="en-SG" sz="1200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3B51268-974E-5E1D-6035-0616DAD5CC03}"/>
              </a:ext>
            </a:extLst>
          </p:cNvPr>
          <p:cNvSpPr txBox="1"/>
          <p:nvPr/>
        </p:nvSpPr>
        <p:spPr>
          <a:xfrm>
            <a:off x="3207363" y="4567435"/>
            <a:ext cx="12661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User control request and malware state info [subnet comm]</a:t>
            </a:r>
            <a:endParaRPr lang="en-SG" sz="10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65139AB-F280-D34D-E295-B463DF516CBA}"/>
              </a:ext>
            </a:extLst>
          </p:cNvPr>
          <p:cNvSpPr txBox="1"/>
          <p:nvPr/>
        </p:nvSpPr>
        <p:spPr>
          <a:xfrm>
            <a:off x="3232120" y="5821478"/>
            <a:ext cx="141207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User control request and malware state info [internet comm]</a:t>
            </a:r>
            <a:endParaRPr lang="en-SG" sz="10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5685E58-15FB-07D7-AE99-9C2EE5E7147C}"/>
              </a:ext>
            </a:extLst>
          </p:cNvPr>
          <p:cNvSpPr txBox="1"/>
          <p:nvPr/>
        </p:nvSpPr>
        <p:spPr>
          <a:xfrm>
            <a:off x="5192358" y="4864877"/>
            <a:ext cx="11762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Malware control request</a:t>
            </a:r>
            <a:endParaRPr lang="en-SG" sz="10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FA14902-C47A-57FF-7370-F71DFA718604}"/>
              </a:ext>
            </a:extLst>
          </p:cNvPr>
          <p:cNvSpPr txBox="1"/>
          <p:nvPr/>
        </p:nvSpPr>
        <p:spPr>
          <a:xfrm>
            <a:off x="5456413" y="5797277"/>
            <a:ext cx="11762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Malware control request</a:t>
            </a:r>
            <a:endParaRPr lang="en-SG" sz="1000" dirty="0"/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03CC81F8-FE3A-0CD0-FDF2-DF54479F552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136407" y="3877050"/>
            <a:ext cx="961217" cy="740136"/>
          </a:xfrm>
          <a:prstGeom prst="rect">
            <a:avLst/>
          </a:prstGeom>
          <a:ln w="9525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342970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7" name="Straight Connector 246">
            <a:extLst>
              <a:ext uri="{FF2B5EF4-FFF2-40B4-BE49-F238E27FC236}">
                <a16:creationId xmlns:a16="http://schemas.microsoft.com/office/drawing/2014/main" id="{EE0DDC23-5BF5-66DD-CC9C-79CE70F306F4}"/>
              </a:ext>
            </a:extLst>
          </p:cNvPr>
          <p:cNvCxnSpPr>
            <a:cxnSpLocks/>
          </p:cNvCxnSpPr>
          <p:nvPr/>
        </p:nvCxnSpPr>
        <p:spPr>
          <a:xfrm>
            <a:off x="8790303" y="1395643"/>
            <a:ext cx="6331" cy="4692578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7" name="Rectangle 116">
            <a:extLst>
              <a:ext uri="{FF2B5EF4-FFF2-40B4-BE49-F238E27FC236}">
                <a16:creationId xmlns:a16="http://schemas.microsoft.com/office/drawing/2014/main" id="{BC49DD01-D234-432E-334D-34F8039958A9}"/>
              </a:ext>
            </a:extLst>
          </p:cNvPr>
          <p:cNvSpPr/>
          <p:nvPr/>
        </p:nvSpPr>
        <p:spPr>
          <a:xfrm>
            <a:off x="4732323" y="2485898"/>
            <a:ext cx="2921232" cy="218054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5D31549-6985-4EBD-437D-47FF87C2864D}"/>
              </a:ext>
            </a:extLst>
          </p:cNvPr>
          <p:cNvSpPr/>
          <p:nvPr/>
        </p:nvSpPr>
        <p:spPr>
          <a:xfrm>
            <a:off x="686005" y="858838"/>
            <a:ext cx="2751121" cy="8586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69548FF-5F81-1D93-14BB-F185A5F492EE}"/>
              </a:ext>
            </a:extLst>
          </p:cNvPr>
          <p:cNvSpPr/>
          <p:nvPr/>
        </p:nvSpPr>
        <p:spPr>
          <a:xfrm>
            <a:off x="552860" y="584603"/>
            <a:ext cx="3049875" cy="5699937"/>
          </a:xfrm>
          <a:prstGeom prst="rect">
            <a:avLst/>
          </a:prstGeom>
          <a:noFill/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>
                <a:solidFill>
                  <a:schemeClr val="tx1"/>
                </a:solidFill>
                <a:prstDash val="sysDash"/>
              </a:ln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32C799-1E37-216F-0415-19FDE62471CB}"/>
              </a:ext>
            </a:extLst>
          </p:cNvPr>
          <p:cNvSpPr txBox="1"/>
          <p:nvPr/>
        </p:nvSpPr>
        <p:spPr>
          <a:xfrm>
            <a:off x="593199" y="581839"/>
            <a:ext cx="24948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Credentials Compromise Module  </a:t>
            </a:r>
          </a:p>
        </p:txBody>
      </p:sp>
      <p:pic>
        <p:nvPicPr>
          <p:cNvPr id="5" name="Picture 4" descr="Hand stealing e-mail icon simple style Royalty Free Vector">
            <a:extLst>
              <a:ext uri="{FF2B5EF4-FFF2-40B4-BE49-F238E27FC236}">
                <a16:creationId xmlns:a16="http://schemas.microsoft.com/office/drawing/2014/main" id="{02E8EB4E-1447-388C-76C7-58D5195F43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316" t="18297" r="21295" b="26843"/>
          <a:stretch/>
        </p:blipFill>
        <p:spPr>
          <a:xfrm>
            <a:off x="800707" y="942382"/>
            <a:ext cx="392204" cy="414586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5A4A853-D781-EC4B-3599-5E217354FA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4928" y="933117"/>
            <a:ext cx="464622" cy="414586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7" name="Picture 6" descr="Brute force attack icon from banned internet Vector Image">
            <a:extLst>
              <a:ext uri="{FF2B5EF4-FFF2-40B4-BE49-F238E27FC236}">
                <a16:creationId xmlns:a16="http://schemas.microsoft.com/office/drawing/2014/main" id="{6B47C4E3-9EA3-DF93-9864-A1E5CCBDB50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3169" t="13032" r="22459" b="34695"/>
          <a:stretch/>
        </p:blipFill>
        <p:spPr>
          <a:xfrm>
            <a:off x="1987758" y="914823"/>
            <a:ext cx="408619" cy="423733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4B8E599-8E41-1229-6F91-9FEE3EC793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99723" y="909608"/>
            <a:ext cx="411309" cy="43809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4386637-A24A-1949-BBFB-9A2771DA6CF4}"/>
              </a:ext>
            </a:extLst>
          </p:cNvPr>
          <p:cNvSpPr txBox="1"/>
          <p:nvPr/>
        </p:nvSpPr>
        <p:spPr>
          <a:xfrm>
            <a:off x="666956" y="1317401"/>
            <a:ext cx="716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C00000"/>
                </a:solidFill>
              </a:rPr>
              <a:t>File/data stolen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4808B7B-1FB6-039F-1932-785D742C2FE8}"/>
              </a:ext>
            </a:extLst>
          </p:cNvPr>
          <p:cNvSpPr txBox="1"/>
          <p:nvPr/>
        </p:nvSpPr>
        <p:spPr>
          <a:xfrm>
            <a:off x="1290638" y="1317401"/>
            <a:ext cx="6116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C00000"/>
                </a:solidFill>
              </a:rPr>
              <a:t>History scan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9E87DEB-E05A-E31E-D99F-1D66F680B1CD}"/>
              </a:ext>
            </a:extLst>
          </p:cNvPr>
          <p:cNvSpPr txBox="1"/>
          <p:nvPr/>
        </p:nvSpPr>
        <p:spPr>
          <a:xfrm>
            <a:off x="1829550" y="1317401"/>
            <a:ext cx="7595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C00000"/>
                </a:solidFill>
              </a:rPr>
              <a:t>Password crack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260C75-AE3C-1FA6-A471-31EBE52209DC}"/>
              </a:ext>
            </a:extLst>
          </p:cNvPr>
          <p:cNvSpPr txBox="1"/>
          <p:nvPr/>
        </p:nvSpPr>
        <p:spPr>
          <a:xfrm>
            <a:off x="2536261" y="1330173"/>
            <a:ext cx="7595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C00000"/>
                </a:solidFill>
              </a:rPr>
              <a:t>Cookie hijacking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BB14C1-A60E-820E-5D66-77E2FD7F5203}"/>
              </a:ext>
            </a:extLst>
          </p:cNvPr>
          <p:cNvSpPr txBox="1"/>
          <p:nvPr/>
        </p:nvSpPr>
        <p:spPr>
          <a:xfrm>
            <a:off x="2984720" y="977999"/>
            <a:ext cx="3771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…</a:t>
            </a:r>
            <a:endParaRPr lang="en-SG" sz="2400" b="1" dirty="0">
              <a:solidFill>
                <a:srgbClr val="C0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CAA94C-D393-A65D-6AEF-F42A26126F50}"/>
              </a:ext>
            </a:extLst>
          </p:cNvPr>
          <p:cNvSpPr txBox="1"/>
          <p:nvPr/>
        </p:nvSpPr>
        <p:spPr>
          <a:xfrm>
            <a:off x="654896" y="1714558"/>
            <a:ext cx="24948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Phishing and Scam Module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5683771-C39F-4B86-6F67-694D574BD2E4}"/>
              </a:ext>
            </a:extLst>
          </p:cNvPr>
          <p:cNvSpPr/>
          <p:nvPr/>
        </p:nvSpPr>
        <p:spPr>
          <a:xfrm>
            <a:off x="696755" y="2001346"/>
            <a:ext cx="2751122" cy="7957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0EA0ED9-AA86-F6CB-B602-F5CA4FCF32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0472" y="2079601"/>
            <a:ext cx="328485" cy="351080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9851E5A-B386-BE39-B52E-5251A0E7E47F}"/>
              </a:ext>
            </a:extLst>
          </p:cNvPr>
          <p:cNvSpPr txBox="1"/>
          <p:nvPr/>
        </p:nvSpPr>
        <p:spPr>
          <a:xfrm>
            <a:off x="699089" y="2397015"/>
            <a:ext cx="6940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C00000"/>
                </a:solidFill>
              </a:rPr>
              <a:t>Phishing email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F4F504D-719B-5E8E-7CF7-97ED54318B5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93176" y="2059215"/>
            <a:ext cx="386944" cy="371466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9FD4187-1467-5046-6B13-9E7BE6064583}"/>
              </a:ext>
            </a:extLst>
          </p:cNvPr>
          <p:cNvSpPr txBox="1"/>
          <p:nvPr/>
        </p:nvSpPr>
        <p:spPr>
          <a:xfrm>
            <a:off x="1272868" y="2402597"/>
            <a:ext cx="7595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C00000"/>
                </a:solidFill>
              </a:rPr>
              <a:t>Scam TG message 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D6D5DFA-D467-B500-19E2-E9C636B44B8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50023" y="2049959"/>
            <a:ext cx="444150" cy="399735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B702F76D-F74C-FACF-07A5-E87717C87EEC}"/>
              </a:ext>
            </a:extLst>
          </p:cNvPr>
          <p:cNvSpPr txBox="1"/>
          <p:nvPr/>
        </p:nvSpPr>
        <p:spPr>
          <a:xfrm>
            <a:off x="2428202" y="2421063"/>
            <a:ext cx="1073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C00000"/>
                </a:solidFill>
              </a:rPr>
              <a:t>Scam popup advertisement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D33D2EE-5399-2312-03C6-39ABD3B8E28E}"/>
              </a:ext>
            </a:extLst>
          </p:cNvPr>
          <p:cNvSpPr txBox="1"/>
          <p:nvPr/>
        </p:nvSpPr>
        <p:spPr>
          <a:xfrm>
            <a:off x="1906848" y="2422222"/>
            <a:ext cx="7595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C00000"/>
                </a:solidFill>
              </a:rPr>
              <a:t>Trojan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F894B88-D7AC-3D6F-3FD2-25CE475AE42B}"/>
              </a:ext>
            </a:extLst>
          </p:cNvPr>
          <p:cNvSpPr txBox="1"/>
          <p:nvPr/>
        </p:nvSpPr>
        <p:spPr>
          <a:xfrm>
            <a:off x="2992225" y="2046589"/>
            <a:ext cx="3771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…</a:t>
            </a:r>
            <a:endParaRPr lang="en-SG" sz="24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A615254-9413-A40C-48FE-6AA7B1BA1C4C}"/>
              </a:ext>
            </a:extLst>
          </p:cNvPr>
          <p:cNvSpPr txBox="1"/>
          <p:nvPr/>
        </p:nvSpPr>
        <p:spPr>
          <a:xfrm>
            <a:off x="653006" y="2833370"/>
            <a:ext cx="24948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Scan and Record Module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5D31B6A-D480-7341-D436-77DFF26DCDD4}"/>
              </a:ext>
            </a:extLst>
          </p:cNvPr>
          <p:cNvSpPr/>
          <p:nvPr/>
        </p:nvSpPr>
        <p:spPr>
          <a:xfrm>
            <a:off x="695770" y="3134925"/>
            <a:ext cx="2752107" cy="7957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17C64FF3-B18D-1CDA-65D8-EC0F436E48DA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80555" y="3217540"/>
            <a:ext cx="388318" cy="387556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D20B9DB8-D03A-A8E1-F18A-AB4F130A1B00}"/>
              </a:ext>
            </a:extLst>
          </p:cNvPr>
          <p:cNvSpPr txBox="1"/>
          <p:nvPr/>
        </p:nvSpPr>
        <p:spPr>
          <a:xfrm>
            <a:off x="650495" y="3579697"/>
            <a:ext cx="6938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C00000"/>
                </a:solidFill>
              </a:rPr>
              <a:t>Network scan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78D4E9F6-CB2E-2BEE-442D-0459BF983F1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38370" y="3209392"/>
            <a:ext cx="388318" cy="403851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1725C31D-6495-C4C6-F3A5-C9E25D5756AA}"/>
              </a:ext>
            </a:extLst>
          </p:cNvPr>
          <p:cNvSpPr txBox="1"/>
          <p:nvPr/>
        </p:nvSpPr>
        <p:spPr>
          <a:xfrm>
            <a:off x="1217063" y="3574699"/>
            <a:ext cx="6938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C00000"/>
                </a:solidFill>
              </a:rPr>
              <a:t>Service probe</a:t>
            </a:r>
          </a:p>
        </p:txBody>
      </p:sp>
      <p:pic>
        <p:nvPicPr>
          <p:cNvPr id="30" name="Picture 29" descr="Screenshot icon - Free download on Iconfinder">
            <a:extLst>
              <a:ext uri="{FF2B5EF4-FFF2-40B4-BE49-F238E27FC236}">
                <a16:creationId xmlns:a16="http://schemas.microsoft.com/office/drawing/2014/main" id="{C5AC4FD3-A27B-7473-3029-5404D499D32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405838" y="3201497"/>
            <a:ext cx="406716" cy="396536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EAB74AD5-9BDD-CDE9-E683-BF06E1F4CB26}"/>
              </a:ext>
            </a:extLst>
          </p:cNvPr>
          <p:cNvSpPr txBox="1"/>
          <p:nvPr/>
        </p:nvSpPr>
        <p:spPr>
          <a:xfrm>
            <a:off x="2309216" y="3565979"/>
            <a:ext cx="6938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C00000"/>
                </a:solidFill>
              </a:rPr>
              <a:t>Screen record 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953500D6-3BF0-9411-97E2-EE69E3F61BD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825357" y="3198380"/>
            <a:ext cx="406716" cy="406716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ECDBE78C-528B-42C9-6E11-26705DEAD0F7}"/>
              </a:ext>
            </a:extLst>
          </p:cNvPr>
          <p:cNvSpPr txBox="1"/>
          <p:nvPr/>
        </p:nvSpPr>
        <p:spPr>
          <a:xfrm>
            <a:off x="1732811" y="3565979"/>
            <a:ext cx="7595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C00000"/>
                </a:solidFill>
              </a:rPr>
              <a:t>Traffic mirroring</a:t>
            </a:r>
          </a:p>
        </p:txBody>
      </p:sp>
      <p:pic>
        <p:nvPicPr>
          <p:cNvPr id="34" name="Picture 33" descr="1,451 Keylogger Images, Stock Photos, 3D objects, &amp; Vectors | Shutterstock">
            <a:extLst>
              <a:ext uri="{FF2B5EF4-FFF2-40B4-BE49-F238E27FC236}">
                <a16:creationId xmlns:a16="http://schemas.microsoft.com/office/drawing/2014/main" id="{B1C6F341-42E8-E4E3-6F4D-61CFF22F8F8E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25208" t="25614" r="26720" b="47193"/>
          <a:stretch/>
        </p:blipFill>
        <p:spPr>
          <a:xfrm>
            <a:off x="2923289" y="3214076"/>
            <a:ext cx="413852" cy="383957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AEA85081-8966-05FB-769C-F935ECBFA27E}"/>
              </a:ext>
            </a:extLst>
          </p:cNvPr>
          <p:cNvSpPr txBox="1"/>
          <p:nvPr/>
        </p:nvSpPr>
        <p:spPr>
          <a:xfrm>
            <a:off x="2790341" y="3565979"/>
            <a:ext cx="7595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C00000"/>
                </a:solidFill>
              </a:rPr>
              <a:t>Keyboard logging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43A20BA-FDC6-2857-B9BF-E5B6234C4EEE}"/>
              </a:ext>
            </a:extLst>
          </p:cNvPr>
          <p:cNvSpPr/>
          <p:nvPr/>
        </p:nvSpPr>
        <p:spPr>
          <a:xfrm>
            <a:off x="703020" y="4257550"/>
            <a:ext cx="2752107" cy="7957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6AF9D99-DC24-FA3B-B02C-6067070D732B}"/>
              </a:ext>
            </a:extLst>
          </p:cNvPr>
          <p:cNvSpPr txBox="1"/>
          <p:nvPr/>
        </p:nvSpPr>
        <p:spPr>
          <a:xfrm>
            <a:off x="603441" y="3973872"/>
            <a:ext cx="24948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Denial of Service Module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84637AA3-9E2F-9787-7C62-7633FD77510B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l="5536"/>
          <a:stretch/>
        </p:blipFill>
        <p:spPr>
          <a:xfrm>
            <a:off x="780555" y="4353976"/>
            <a:ext cx="388318" cy="375209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63EE1F63-C43E-73BA-91EE-CE326B44B8D7}"/>
              </a:ext>
            </a:extLst>
          </p:cNvPr>
          <p:cNvSpPr txBox="1"/>
          <p:nvPr/>
        </p:nvSpPr>
        <p:spPr>
          <a:xfrm>
            <a:off x="678259" y="4666469"/>
            <a:ext cx="6938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C00000"/>
                </a:solidFill>
              </a:rPr>
              <a:t>ARP spoofing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6385DC04-B6F3-D6C7-644B-2A14DD570BAB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328107" y="4346834"/>
            <a:ext cx="388318" cy="375209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B93F4560-3030-0146-2809-5CBBA566FCF0}"/>
              </a:ext>
            </a:extLst>
          </p:cNvPr>
          <p:cNvSpPr txBox="1"/>
          <p:nvPr/>
        </p:nvSpPr>
        <p:spPr>
          <a:xfrm>
            <a:off x="1272868" y="4709213"/>
            <a:ext cx="6938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C00000"/>
                </a:solidFill>
              </a:rPr>
              <a:t>MITM</a:t>
            </a:r>
          </a:p>
        </p:txBody>
      </p:sp>
      <p:pic>
        <p:nvPicPr>
          <p:cNvPr id="42" name="Picture 41" descr="DDoS protection - iIT Distribution">
            <a:extLst>
              <a:ext uri="{FF2B5EF4-FFF2-40B4-BE49-F238E27FC236}">
                <a16:creationId xmlns:a16="http://schemas.microsoft.com/office/drawing/2014/main" id="{97DC5FCB-0235-C7DA-4F5C-B4E85CA214E3}"/>
              </a:ext>
            </a:extLst>
          </p:cNvPr>
          <p:cNvPicPr>
            <a:picLocks noChangeAspect="1"/>
          </p:cNvPicPr>
          <p:nvPr/>
        </p:nvPicPr>
        <p:blipFill rotWithShape="1">
          <a:blip r:embed="rId16"/>
          <a:srcRect l="6437" t="1122" r="7000" b="-1677"/>
          <a:stretch/>
        </p:blipFill>
        <p:spPr>
          <a:xfrm>
            <a:off x="1854938" y="4338965"/>
            <a:ext cx="366571" cy="399605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48FC7895-9BFB-80D9-764A-ECFCFEE80532}"/>
              </a:ext>
            </a:extLst>
          </p:cNvPr>
          <p:cNvSpPr txBox="1"/>
          <p:nvPr/>
        </p:nvSpPr>
        <p:spPr>
          <a:xfrm>
            <a:off x="1765649" y="4712432"/>
            <a:ext cx="5435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C00000"/>
                </a:solidFill>
              </a:rPr>
              <a:t>DDoS</a:t>
            </a:r>
          </a:p>
        </p:txBody>
      </p:sp>
      <p:pic>
        <p:nvPicPr>
          <p:cNvPr id="44" name="Picture 43" descr="Trojan horse malware virus computer sign isolated on white background.  Vector illustration cyber crime online security concept. Stock Vector |  Adobe Stock">
            <a:extLst>
              <a:ext uri="{FF2B5EF4-FFF2-40B4-BE49-F238E27FC236}">
                <a16:creationId xmlns:a16="http://schemas.microsoft.com/office/drawing/2014/main" id="{AE9CAE2E-2AAD-FB4C-2203-2D0A147E05BA}"/>
              </a:ext>
            </a:extLst>
          </p:cNvPr>
          <p:cNvPicPr>
            <a:picLocks noChangeAspect="1"/>
          </p:cNvPicPr>
          <p:nvPr/>
        </p:nvPicPr>
        <p:blipFill rotWithShape="1">
          <a:blip r:embed="rId17"/>
          <a:srcRect l="4301" t="4301" r="4227" b="4301"/>
          <a:stretch/>
        </p:blipFill>
        <p:spPr>
          <a:xfrm>
            <a:off x="1974372" y="2069769"/>
            <a:ext cx="369719" cy="371466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D9F2CF80-4A2C-5EAE-76A2-34F779E93F36}"/>
              </a:ext>
            </a:extLst>
          </p:cNvPr>
          <p:cNvPicPr>
            <a:picLocks noChangeAspect="1"/>
          </p:cNvPicPr>
          <p:nvPr/>
        </p:nvPicPr>
        <p:blipFill>
          <a:blip r:embed="rId18">
            <a:alphaModFix amt="70000"/>
          </a:blip>
          <a:stretch>
            <a:fillRect/>
          </a:stretch>
        </p:blipFill>
        <p:spPr>
          <a:xfrm>
            <a:off x="2384626" y="4353976"/>
            <a:ext cx="375209" cy="37520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46" name="Multiplication Sign 45">
            <a:extLst>
              <a:ext uri="{FF2B5EF4-FFF2-40B4-BE49-F238E27FC236}">
                <a16:creationId xmlns:a16="http://schemas.microsoft.com/office/drawing/2014/main" id="{6612E8C9-67DE-462C-840E-A9110EF97C53}"/>
              </a:ext>
            </a:extLst>
          </p:cNvPr>
          <p:cNvSpPr/>
          <p:nvPr/>
        </p:nvSpPr>
        <p:spPr>
          <a:xfrm>
            <a:off x="2428202" y="4397143"/>
            <a:ext cx="265471" cy="284996"/>
          </a:xfrm>
          <a:prstGeom prst="mathMultiply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E5F325C-A623-1510-AB15-FBFD6BDC2E32}"/>
              </a:ext>
            </a:extLst>
          </p:cNvPr>
          <p:cNvSpPr txBox="1"/>
          <p:nvPr/>
        </p:nvSpPr>
        <p:spPr>
          <a:xfrm>
            <a:off x="2232073" y="4699058"/>
            <a:ext cx="8145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C00000"/>
                </a:solidFill>
              </a:rPr>
              <a:t>Hardware freeze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C1CAD7A-36D4-7893-5F91-0DE01C8551D3}"/>
              </a:ext>
            </a:extLst>
          </p:cNvPr>
          <p:cNvSpPr/>
          <p:nvPr/>
        </p:nvSpPr>
        <p:spPr>
          <a:xfrm>
            <a:off x="685880" y="5384295"/>
            <a:ext cx="2752107" cy="7957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4E4ED213-1B92-4DD3-8D1D-3A87557AA510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924560" y="4332184"/>
            <a:ext cx="421453" cy="384440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A874E311-1F9D-7043-EF1F-7B259FBF722A}"/>
              </a:ext>
            </a:extLst>
          </p:cNvPr>
          <p:cNvSpPr txBox="1"/>
          <p:nvPr/>
        </p:nvSpPr>
        <p:spPr>
          <a:xfrm>
            <a:off x="2888517" y="4688746"/>
            <a:ext cx="8145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C00000"/>
                </a:solidFill>
              </a:rPr>
              <a:t>Packet block 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26D6AE3-F89F-0F20-FF06-878838B80BFF}"/>
              </a:ext>
            </a:extLst>
          </p:cNvPr>
          <p:cNvSpPr txBox="1"/>
          <p:nvPr/>
        </p:nvSpPr>
        <p:spPr>
          <a:xfrm>
            <a:off x="624034" y="5112373"/>
            <a:ext cx="19122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Destruction Module 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0BE077DD-64CE-0932-492D-3997CE5816C3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796282" y="5458266"/>
            <a:ext cx="356863" cy="372962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CD91BC69-533F-96DC-0222-050F9E0771A0}"/>
              </a:ext>
            </a:extLst>
          </p:cNvPr>
          <p:cNvSpPr txBox="1"/>
          <p:nvPr/>
        </p:nvSpPr>
        <p:spPr>
          <a:xfrm>
            <a:off x="624035" y="5831228"/>
            <a:ext cx="704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C00000"/>
                </a:solidFill>
              </a:rPr>
              <a:t>File-sys destruct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A1196D76-AF43-0D5B-F9A8-6B7EFBEA2D5C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310975" y="5457149"/>
            <a:ext cx="377056" cy="364626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4CCA7EFC-D74D-3BAF-1AEF-9B947900D11A}"/>
              </a:ext>
            </a:extLst>
          </p:cNvPr>
          <p:cNvSpPr txBox="1"/>
          <p:nvPr/>
        </p:nvSpPr>
        <p:spPr>
          <a:xfrm>
            <a:off x="1190538" y="5811222"/>
            <a:ext cx="726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C00000"/>
                </a:solidFill>
              </a:rPr>
              <a:t>Malware</a:t>
            </a:r>
          </a:p>
          <a:p>
            <a:r>
              <a:rPr lang="en-SG" sz="1000" b="1" dirty="0">
                <a:solidFill>
                  <a:srgbClr val="C00000"/>
                </a:solidFill>
              </a:rPr>
              <a:t>injection 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64B3CFF8-B9BB-6DBF-D91C-98BE4677F1B6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835553" y="5455799"/>
            <a:ext cx="421600" cy="384038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C504CB83-7CA3-A5CB-B5DA-F0079FBB04AE}"/>
              </a:ext>
            </a:extLst>
          </p:cNvPr>
          <p:cNvSpPr txBox="1"/>
          <p:nvPr/>
        </p:nvSpPr>
        <p:spPr>
          <a:xfrm>
            <a:off x="1845861" y="5819907"/>
            <a:ext cx="5387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C00000"/>
                </a:solidFill>
              </a:rPr>
              <a:t>FDI FCI</a:t>
            </a:r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4048076A-154B-A786-73BE-2D8676101E0D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2353542" y="5437798"/>
            <a:ext cx="391831" cy="40011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37B05E3A-DB67-C4BA-89A3-D2537A4D5F2E}"/>
              </a:ext>
            </a:extLst>
          </p:cNvPr>
          <p:cNvSpPr txBox="1"/>
          <p:nvPr/>
        </p:nvSpPr>
        <p:spPr>
          <a:xfrm>
            <a:off x="2163265" y="5822804"/>
            <a:ext cx="7796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C00000"/>
                </a:solidFill>
              </a:rPr>
              <a:t>Malware watchdog</a:t>
            </a:r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21851D15-7734-7A97-F5E5-22C3FAA5B6A9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2902264" y="5442955"/>
            <a:ext cx="392041" cy="37636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667FBA20-772C-5D70-ED8F-EBFE45D7E580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2943176" y="5467291"/>
            <a:ext cx="222855" cy="15599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8FD9799F-594E-12ED-4E6F-929867DEFA48}"/>
              </a:ext>
            </a:extLst>
          </p:cNvPr>
          <p:cNvSpPr txBox="1"/>
          <p:nvPr/>
        </p:nvSpPr>
        <p:spPr>
          <a:xfrm>
            <a:off x="2752596" y="5818848"/>
            <a:ext cx="7796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C00000"/>
                </a:solidFill>
              </a:rPr>
              <a:t>Python-lib</a:t>
            </a:r>
          </a:p>
          <a:p>
            <a:r>
              <a:rPr lang="en-SG" sz="1000" b="1" dirty="0">
                <a:solidFill>
                  <a:srgbClr val="C00000"/>
                </a:solidFill>
              </a:rPr>
              <a:t>hijack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E6292D1-E610-7BCE-0B51-2658D125C4AB}"/>
              </a:ext>
            </a:extLst>
          </p:cNvPr>
          <p:cNvSpPr txBox="1"/>
          <p:nvPr/>
        </p:nvSpPr>
        <p:spPr>
          <a:xfrm>
            <a:off x="457532" y="203490"/>
            <a:ext cx="34033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/>
              <a:t>Malicious Activities Plugin Repository 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452A530C-6F9F-83F5-45E8-A6BA06ED6398}"/>
              </a:ext>
            </a:extLst>
          </p:cNvPr>
          <p:cNvSpPr/>
          <p:nvPr/>
        </p:nvSpPr>
        <p:spPr>
          <a:xfrm>
            <a:off x="4871040" y="4250754"/>
            <a:ext cx="2597707" cy="30777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C8FA379-BC98-FE7F-4CCB-2FC1122A6318}"/>
              </a:ext>
            </a:extLst>
          </p:cNvPr>
          <p:cNvSpPr txBox="1"/>
          <p:nvPr/>
        </p:nvSpPr>
        <p:spPr>
          <a:xfrm>
            <a:off x="4831711" y="4234258"/>
            <a:ext cx="26763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/>
              <a:t>Ninja Malware Agent Interface </a:t>
            </a:r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0D9659F5-E68E-27BB-8787-86D14550B7FC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869671" y="1742015"/>
            <a:ext cx="376689" cy="417634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4A5C1AB6-BC57-2E3E-F2D8-AB17DDDEE4EB}"/>
              </a:ext>
            </a:extLst>
          </p:cNvPr>
          <p:cNvCxnSpPr>
            <a:cxnSpLocks/>
          </p:cNvCxnSpPr>
          <p:nvPr/>
        </p:nvCxnSpPr>
        <p:spPr>
          <a:xfrm>
            <a:off x="7037274" y="2160619"/>
            <a:ext cx="0" cy="1353337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0" name="Picture 69">
            <a:extLst>
              <a:ext uri="{FF2B5EF4-FFF2-40B4-BE49-F238E27FC236}">
                <a16:creationId xmlns:a16="http://schemas.microsoft.com/office/drawing/2014/main" id="{B1D4469F-AAD4-DB53-228F-6626C629169D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004594" y="1256896"/>
            <a:ext cx="376689" cy="417634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AD355245-D54E-1511-E1EA-D08B0459A301}"/>
              </a:ext>
            </a:extLst>
          </p:cNvPr>
          <p:cNvCxnSpPr>
            <a:cxnSpLocks/>
            <a:stCxn id="105" idx="3"/>
            <a:endCxn id="78" idx="1"/>
          </p:cNvCxnSpPr>
          <p:nvPr/>
        </p:nvCxnSpPr>
        <p:spPr>
          <a:xfrm>
            <a:off x="3742140" y="1220780"/>
            <a:ext cx="1209687" cy="24482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3E1570B4-D2B2-EE52-5517-89BE2D4EB686}"/>
              </a:ext>
            </a:extLst>
          </p:cNvPr>
          <p:cNvCxnSpPr>
            <a:cxnSpLocks/>
            <a:stCxn id="103" idx="3"/>
            <a:endCxn id="78" idx="1"/>
          </p:cNvCxnSpPr>
          <p:nvPr/>
        </p:nvCxnSpPr>
        <p:spPr>
          <a:xfrm>
            <a:off x="3707618" y="2343822"/>
            <a:ext cx="1244209" cy="13252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0DAAD1DE-84B0-A7FA-05EE-C759EFFC9675}"/>
              </a:ext>
            </a:extLst>
          </p:cNvPr>
          <p:cNvSpPr/>
          <p:nvPr/>
        </p:nvSpPr>
        <p:spPr>
          <a:xfrm>
            <a:off x="4951827" y="3438216"/>
            <a:ext cx="1792351" cy="461665"/>
          </a:xfrm>
          <a:prstGeom prst="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C2D6993C-54FF-8C56-1BBF-3C368D4DB346}"/>
              </a:ext>
            </a:extLst>
          </p:cNvPr>
          <p:cNvCxnSpPr>
            <a:cxnSpLocks/>
            <a:stCxn id="101" idx="3"/>
            <a:endCxn id="78" idx="1"/>
          </p:cNvCxnSpPr>
          <p:nvPr/>
        </p:nvCxnSpPr>
        <p:spPr>
          <a:xfrm>
            <a:off x="3759529" y="3547002"/>
            <a:ext cx="1192298" cy="1220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F061419-06C5-1C43-884B-E82162AB1323}"/>
              </a:ext>
            </a:extLst>
          </p:cNvPr>
          <p:cNvCxnSpPr>
            <a:cxnSpLocks/>
            <a:stCxn id="97" idx="3"/>
            <a:endCxn id="78" idx="1"/>
          </p:cNvCxnSpPr>
          <p:nvPr/>
        </p:nvCxnSpPr>
        <p:spPr>
          <a:xfrm flipV="1">
            <a:off x="3765703" y="3669049"/>
            <a:ext cx="1186124" cy="9219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3D431DF6-9630-BBDA-A083-81C19D5496E0}"/>
              </a:ext>
            </a:extLst>
          </p:cNvPr>
          <p:cNvCxnSpPr>
            <a:cxnSpLocks/>
            <a:stCxn id="99" idx="3"/>
            <a:endCxn id="78" idx="1"/>
          </p:cNvCxnSpPr>
          <p:nvPr/>
        </p:nvCxnSpPr>
        <p:spPr>
          <a:xfrm flipV="1">
            <a:off x="3769856" y="3669049"/>
            <a:ext cx="1181971" cy="20520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2" name="Picture 91">
            <a:extLst>
              <a:ext uri="{FF2B5EF4-FFF2-40B4-BE49-F238E27FC236}">
                <a16:creationId xmlns:a16="http://schemas.microsoft.com/office/drawing/2014/main" id="{58EA07E7-EA9D-BFF5-FA5F-D5212AEDCBBD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l="5536"/>
          <a:stretch/>
        </p:blipFill>
        <p:spPr>
          <a:xfrm>
            <a:off x="5018633" y="3489371"/>
            <a:ext cx="357468" cy="345400"/>
          </a:xfrm>
          <a:prstGeom prst="rect">
            <a:avLst/>
          </a:prstGeom>
        </p:spPr>
      </p:pic>
      <p:pic>
        <p:nvPicPr>
          <p:cNvPr id="93" name="Picture 92">
            <a:extLst>
              <a:ext uri="{FF2B5EF4-FFF2-40B4-BE49-F238E27FC236}">
                <a16:creationId xmlns:a16="http://schemas.microsoft.com/office/drawing/2014/main" id="{0F0F2983-4EC0-3C98-7354-D3E6906FC8F4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5477333" y="3497369"/>
            <a:ext cx="357468" cy="32562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94" name="Picture 93" descr="Brute force attack icon from banned internet Vector Image">
            <a:extLst>
              <a:ext uri="{FF2B5EF4-FFF2-40B4-BE49-F238E27FC236}">
                <a16:creationId xmlns:a16="http://schemas.microsoft.com/office/drawing/2014/main" id="{12066FA0-73A6-48D1-EE81-48DABD48684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3169" t="13032" r="22459" b="34695"/>
          <a:stretch/>
        </p:blipFill>
        <p:spPr>
          <a:xfrm>
            <a:off x="5928753" y="3513956"/>
            <a:ext cx="322839" cy="334780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95" name="TextBox 94">
            <a:extLst>
              <a:ext uri="{FF2B5EF4-FFF2-40B4-BE49-F238E27FC236}">
                <a16:creationId xmlns:a16="http://schemas.microsoft.com/office/drawing/2014/main" id="{9F57C8E0-DAF7-E87D-2320-A6B6DC2F5B4D}"/>
              </a:ext>
            </a:extLst>
          </p:cNvPr>
          <p:cNvSpPr txBox="1"/>
          <p:nvPr/>
        </p:nvSpPr>
        <p:spPr>
          <a:xfrm>
            <a:off x="6304463" y="3460006"/>
            <a:ext cx="3771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…</a:t>
            </a:r>
            <a:endParaRPr lang="en-SG" sz="2400" b="1" dirty="0">
              <a:solidFill>
                <a:srgbClr val="C00000"/>
              </a:solidFill>
            </a:endParaRPr>
          </a:p>
        </p:txBody>
      </p:sp>
      <p:pic>
        <p:nvPicPr>
          <p:cNvPr id="97" name="Picture 96">
            <a:extLst>
              <a:ext uri="{FF2B5EF4-FFF2-40B4-BE49-F238E27FC236}">
                <a16:creationId xmlns:a16="http://schemas.microsoft.com/office/drawing/2014/main" id="{A51BA48E-AEBA-0069-CEA1-76B928E6E17E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3459231" y="4465317"/>
            <a:ext cx="306472" cy="25130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99" name="Picture 98">
            <a:extLst>
              <a:ext uri="{FF2B5EF4-FFF2-40B4-BE49-F238E27FC236}">
                <a16:creationId xmlns:a16="http://schemas.microsoft.com/office/drawing/2014/main" id="{07C1723C-E6B2-0483-30F1-5A648BC6E3D4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3463384" y="5595415"/>
            <a:ext cx="306472" cy="25130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01" name="Picture 100">
            <a:extLst>
              <a:ext uri="{FF2B5EF4-FFF2-40B4-BE49-F238E27FC236}">
                <a16:creationId xmlns:a16="http://schemas.microsoft.com/office/drawing/2014/main" id="{A9F81BFC-00F7-6336-59E2-99CAAF7B9EC5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3453057" y="3421348"/>
            <a:ext cx="306472" cy="25130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03" name="Picture 102">
            <a:extLst>
              <a:ext uri="{FF2B5EF4-FFF2-40B4-BE49-F238E27FC236}">
                <a16:creationId xmlns:a16="http://schemas.microsoft.com/office/drawing/2014/main" id="{A410CA67-4CCF-D082-DF43-A2784E4648EF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3401146" y="2218168"/>
            <a:ext cx="306472" cy="25130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05" name="Picture 104">
            <a:extLst>
              <a:ext uri="{FF2B5EF4-FFF2-40B4-BE49-F238E27FC236}">
                <a16:creationId xmlns:a16="http://schemas.microsoft.com/office/drawing/2014/main" id="{E482E4FC-BA78-EF68-0282-093B17424F09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3435668" y="1095126"/>
            <a:ext cx="306472" cy="25130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07" name="Picture 106">
            <a:extLst>
              <a:ext uri="{FF2B5EF4-FFF2-40B4-BE49-F238E27FC236}">
                <a16:creationId xmlns:a16="http://schemas.microsoft.com/office/drawing/2014/main" id="{D7520D08-7DE9-28EC-B792-CD8E960C97AB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6963682" y="3565184"/>
            <a:ext cx="306472" cy="25130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15" name="Rectangle 114">
            <a:extLst>
              <a:ext uri="{FF2B5EF4-FFF2-40B4-BE49-F238E27FC236}">
                <a16:creationId xmlns:a16="http://schemas.microsoft.com/office/drawing/2014/main" id="{694F6CCA-8414-5C66-7AC4-EAFEDF625417}"/>
              </a:ext>
            </a:extLst>
          </p:cNvPr>
          <p:cNvSpPr/>
          <p:nvPr/>
        </p:nvSpPr>
        <p:spPr>
          <a:xfrm>
            <a:off x="6868997" y="3444805"/>
            <a:ext cx="648796" cy="461665"/>
          </a:xfrm>
          <a:prstGeom prst="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F1AF86D5-9538-ADDA-9040-77F61798ACA6}"/>
              </a:ext>
            </a:extLst>
          </p:cNvPr>
          <p:cNvSpPr txBox="1"/>
          <p:nvPr/>
        </p:nvSpPr>
        <p:spPr>
          <a:xfrm>
            <a:off x="3625805" y="2886486"/>
            <a:ext cx="12059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Import source code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6C4A0BE5-7FBD-43CB-4552-DB1AB7695F03}"/>
              </a:ext>
            </a:extLst>
          </p:cNvPr>
          <p:cNvSpPr txBox="1"/>
          <p:nvPr/>
        </p:nvSpPr>
        <p:spPr>
          <a:xfrm>
            <a:off x="7226310" y="1763675"/>
            <a:ext cx="11495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/>
              <a:t>Add customized attack module code 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FA1C36C5-62AF-2A61-02CF-EC41D07FE994}"/>
              </a:ext>
            </a:extLst>
          </p:cNvPr>
          <p:cNvSpPr txBox="1"/>
          <p:nvPr/>
        </p:nvSpPr>
        <p:spPr>
          <a:xfrm>
            <a:off x="6107428" y="1664117"/>
            <a:ext cx="10041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/>
              <a:t>Add attack control / config parameters</a:t>
            </a:r>
          </a:p>
        </p:txBody>
      </p:sp>
      <p:cxnSp>
        <p:nvCxnSpPr>
          <p:cNvPr id="122" name="Connector: Elbow 121">
            <a:extLst>
              <a:ext uri="{FF2B5EF4-FFF2-40B4-BE49-F238E27FC236}">
                <a16:creationId xmlns:a16="http://schemas.microsoft.com/office/drawing/2014/main" id="{4DF3BA75-994F-34A0-9C5F-775FA1F37408}"/>
              </a:ext>
            </a:extLst>
          </p:cNvPr>
          <p:cNvCxnSpPr>
            <a:cxnSpLocks/>
            <a:stCxn id="152" idx="3"/>
            <a:endCxn id="123" idx="1"/>
          </p:cNvCxnSpPr>
          <p:nvPr/>
        </p:nvCxnSpPr>
        <p:spPr>
          <a:xfrm flipV="1">
            <a:off x="7031026" y="2449694"/>
            <a:ext cx="1989931" cy="3178564"/>
          </a:xfrm>
          <a:prstGeom prst="bentConnector3">
            <a:avLst>
              <a:gd name="adj1" fmla="val 50000"/>
            </a:avLst>
          </a:prstGeom>
          <a:ln w="12700"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3" name="Picture 122">
            <a:extLst>
              <a:ext uri="{FF2B5EF4-FFF2-40B4-BE49-F238E27FC236}">
                <a16:creationId xmlns:a16="http://schemas.microsoft.com/office/drawing/2014/main" id="{0580F1B3-70D4-26DC-7688-04CF31B78CCB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l="5536"/>
          <a:stretch/>
        </p:blipFill>
        <p:spPr>
          <a:xfrm>
            <a:off x="9020957" y="2262089"/>
            <a:ext cx="388318" cy="375209"/>
          </a:xfrm>
          <a:prstGeom prst="rect">
            <a:avLst/>
          </a:prstGeom>
        </p:spPr>
      </p:pic>
      <p:sp>
        <p:nvSpPr>
          <p:cNvPr id="124" name="TextBox 123">
            <a:extLst>
              <a:ext uri="{FF2B5EF4-FFF2-40B4-BE49-F238E27FC236}">
                <a16:creationId xmlns:a16="http://schemas.microsoft.com/office/drawing/2014/main" id="{EAFF5B38-675A-9E53-6275-8D1EEDD1C6B5}"/>
              </a:ext>
            </a:extLst>
          </p:cNvPr>
          <p:cNvSpPr txBox="1"/>
          <p:nvPr/>
        </p:nvSpPr>
        <p:spPr>
          <a:xfrm>
            <a:off x="8950430" y="1842492"/>
            <a:ext cx="12845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rgbClr val="C00000"/>
                </a:solidFill>
              </a:rPr>
              <a:t>ARP spoofing malware</a:t>
            </a:r>
          </a:p>
        </p:txBody>
      </p:sp>
      <p:pic>
        <p:nvPicPr>
          <p:cNvPr id="125" name="Picture 124" descr="A red horse on wheels&#10;&#10;Description automatically generated">
            <a:extLst>
              <a:ext uri="{FF2B5EF4-FFF2-40B4-BE49-F238E27FC236}">
                <a16:creationId xmlns:a16="http://schemas.microsoft.com/office/drawing/2014/main" id="{9AAB12B7-0C15-470C-B07A-214569928C4F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055774" y="3441650"/>
            <a:ext cx="376652" cy="297632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126" name="TextBox 125">
            <a:extLst>
              <a:ext uri="{FF2B5EF4-FFF2-40B4-BE49-F238E27FC236}">
                <a16:creationId xmlns:a16="http://schemas.microsoft.com/office/drawing/2014/main" id="{54A880EE-71F9-B354-6796-98547DF64CE7}"/>
              </a:ext>
            </a:extLst>
          </p:cNvPr>
          <p:cNvSpPr txBox="1"/>
          <p:nvPr/>
        </p:nvSpPr>
        <p:spPr>
          <a:xfrm>
            <a:off x="8949373" y="2989323"/>
            <a:ext cx="12083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Backdoor trojan</a:t>
            </a:r>
            <a:endParaRPr lang="en-SG" sz="1200" b="1" dirty="0">
              <a:solidFill>
                <a:srgbClr val="C00000"/>
              </a:solidFill>
            </a:endParaRPr>
          </a:p>
        </p:txBody>
      </p:sp>
      <p:cxnSp>
        <p:nvCxnSpPr>
          <p:cNvPr id="127" name="Connector: Elbow 126">
            <a:extLst>
              <a:ext uri="{FF2B5EF4-FFF2-40B4-BE49-F238E27FC236}">
                <a16:creationId xmlns:a16="http://schemas.microsoft.com/office/drawing/2014/main" id="{A056E4D8-60C7-07B0-4ACF-08E4F63751D9}"/>
              </a:ext>
            </a:extLst>
          </p:cNvPr>
          <p:cNvCxnSpPr>
            <a:cxnSpLocks/>
            <a:stCxn id="152" idx="3"/>
            <a:endCxn id="125" idx="3"/>
          </p:cNvCxnSpPr>
          <p:nvPr/>
        </p:nvCxnSpPr>
        <p:spPr>
          <a:xfrm flipV="1">
            <a:off x="7031026" y="3590466"/>
            <a:ext cx="2024748" cy="2037792"/>
          </a:xfrm>
          <a:prstGeom prst="bentConnector3">
            <a:avLst>
              <a:gd name="adj1" fmla="val 50000"/>
            </a:avLst>
          </a:prstGeom>
          <a:ln w="12700"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8" name="Picture 127" descr="DDoS protection - iIT Distribution">
            <a:extLst>
              <a:ext uri="{FF2B5EF4-FFF2-40B4-BE49-F238E27FC236}">
                <a16:creationId xmlns:a16="http://schemas.microsoft.com/office/drawing/2014/main" id="{A5951176-1F2E-B85E-63C3-3BB58ACD0B9E}"/>
              </a:ext>
            </a:extLst>
          </p:cNvPr>
          <p:cNvPicPr>
            <a:picLocks noChangeAspect="1"/>
          </p:cNvPicPr>
          <p:nvPr/>
        </p:nvPicPr>
        <p:blipFill rotWithShape="1">
          <a:blip r:embed="rId16"/>
          <a:srcRect l="6437" t="1122" r="7000" b="-1677"/>
          <a:stretch/>
        </p:blipFill>
        <p:spPr>
          <a:xfrm>
            <a:off x="9078081" y="4581814"/>
            <a:ext cx="414399" cy="323527"/>
          </a:xfrm>
          <a:prstGeom prst="rect">
            <a:avLst/>
          </a:prstGeom>
          <a:ln w="19050">
            <a:solidFill>
              <a:srgbClr val="C00000"/>
            </a:solidFill>
          </a:ln>
        </p:spPr>
      </p:pic>
      <p:sp>
        <p:nvSpPr>
          <p:cNvPr id="129" name="TextBox 128">
            <a:extLst>
              <a:ext uri="{FF2B5EF4-FFF2-40B4-BE49-F238E27FC236}">
                <a16:creationId xmlns:a16="http://schemas.microsoft.com/office/drawing/2014/main" id="{155CF357-603F-A5F5-1790-FEC670A7CE86}"/>
              </a:ext>
            </a:extLst>
          </p:cNvPr>
          <p:cNvSpPr txBox="1"/>
          <p:nvPr/>
        </p:nvSpPr>
        <p:spPr>
          <a:xfrm>
            <a:off x="8993330" y="4129059"/>
            <a:ext cx="14022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DDoS attack malware</a:t>
            </a:r>
            <a:endParaRPr lang="en-SG" sz="1200" b="1" dirty="0">
              <a:solidFill>
                <a:srgbClr val="C00000"/>
              </a:solidFill>
            </a:endParaRPr>
          </a:p>
        </p:txBody>
      </p:sp>
      <p:pic>
        <p:nvPicPr>
          <p:cNvPr id="130" name="Picture 129" descr="1,451 Keylogger Images, Stock Photos, 3D objects, &amp; Vectors | Shutterstock">
            <a:extLst>
              <a:ext uri="{FF2B5EF4-FFF2-40B4-BE49-F238E27FC236}">
                <a16:creationId xmlns:a16="http://schemas.microsoft.com/office/drawing/2014/main" id="{331A8E04-9E26-4B59-1770-7D517A05A095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25208" t="25614" r="26720" b="47193"/>
          <a:stretch/>
        </p:blipFill>
        <p:spPr>
          <a:xfrm>
            <a:off x="9049870" y="5714985"/>
            <a:ext cx="413852" cy="315858"/>
          </a:xfrm>
          <a:prstGeom prst="rect">
            <a:avLst/>
          </a:prstGeom>
          <a:ln w="19050">
            <a:solidFill>
              <a:srgbClr val="C00000"/>
            </a:solidFill>
          </a:ln>
        </p:spPr>
      </p:pic>
      <p:sp>
        <p:nvSpPr>
          <p:cNvPr id="131" name="TextBox 130">
            <a:extLst>
              <a:ext uri="{FF2B5EF4-FFF2-40B4-BE49-F238E27FC236}">
                <a16:creationId xmlns:a16="http://schemas.microsoft.com/office/drawing/2014/main" id="{424615CA-5BAE-B008-3301-31AD6CCE1F85}"/>
              </a:ext>
            </a:extLst>
          </p:cNvPr>
          <p:cNvSpPr txBox="1"/>
          <p:nvPr/>
        </p:nvSpPr>
        <p:spPr>
          <a:xfrm>
            <a:off x="8949373" y="5297128"/>
            <a:ext cx="10828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rgbClr val="C00000"/>
                </a:solidFill>
              </a:rPr>
              <a:t>Eavesdrop malware</a:t>
            </a:r>
          </a:p>
        </p:txBody>
      </p:sp>
      <p:cxnSp>
        <p:nvCxnSpPr>
          <p:cNvPr id="132" name="Connector: Elbow 131">
            <a:extLst>
              <a:ext uri="{FF2B5EF4-FFF2-40B4-BE49-F238E27FC236}">
                <a16:creationId xmlns:a16="http://schemas.microsoft.com/office/drawing/2014/main" id="{FEAED9CE-34A8-3D38-AF64-29A9310CB6BF}"/>
              </a:ext>
            </a:extLst>
          </p:cNvPr>
          <p:cNvCxnSpPr>
            <a:cxnSpLocks/>
            <a:stCxn id="152" idx="3"/>
            <a:endCxn id="128" idx="1"/>
          </p:cNvCxnSpPr>
          <p:nvPr/>
        </p:nvCxnSpPr>
        <p:spPr>
          <a:xfrm flipV="1">
            <a:off x="7031026" y="4743578"/>
            <a:ext cx="2047055" cy="884680"/>
          </a:xfrm>
          <a:prstGeom prst="bentConnector3">
            <a:avLst>
              <a:gd name="adj1" fmla="val 50000"/>
            </a:avLst>
          </a:prstGeom>
          <a:ln w="12700"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Connector: Elbow 132">
            <a:extLst>
              <a:ext uri="{FF2B5EF4-FFF2-40B4-BE49-F238E27FC236}">
                <a16:creationId xmlns:a16="http://schemas.microsoft.com/office/drawing/2014/main" id="{612C516C-7FB3-C557-C4A0-59E492098FF6}"/>
              </a:ext>
            </a:extLst>
          </p:cNvPr>
          <p:cNvCxnSpPr>
            <a:cxnSpLocks/>
            <a:stCxn id="152" idx="3"/>
            <a:endCxn id="130" idx="1"/>
          </p:cNvCxnSpPr>
          <p:nvPr/>
        </p:nvCxnSpPr>
        <p:spPr>
          <a:xfrm>
            <a:off x="7031026" y="5628258"/>
            <a:ext cx="2018844" cy="244656"/>
          </a:xfrm>
          <a:prstGeom prst="bentConnector3">
            <a:avLst>
              <a:gd name="adj1" fmla="val 50000"/>
            </a:avLst>
          </a:prstGeom>
          <a:ln w="12700"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B8CF1E05-5875-CDFD-746E-E559C9BE28FE}"/>
              </a:ext>
            </a:extLst>
          </p:cNvPr>
          <p:cNvSpPr txBox="1"/>
          <p:nvPr/>
        </p:nvSpPr>
        <p:spPr>
          <a:xfrm>
            <a:off x="7066843" y="5693997"/>
            <a:ext cx="797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build </a:t>
            </a:r>
            <a:endParaRPr lang="en-SG" sz="1200" b="1" dirty="0">
              <a:solidFill>
                <a:srgbClr val="C00000"/>
              </a:solidFill>
            </a:endParaRPr>
          </a:p>
        </p:txBody>
      </p:sp>
      <p:pic>
        <p:nvPicPr>
          <p:cNvPr id="152" name="Picture 151" descr="A green rectangular sign with text and images&#10;&#10;Description automatically generated">
            <a:extLst>
              <a:ext uri="{FF2B5EF4-FFF2-40B4-BE49-F238E27FC236}">
                <a16:creationId xmlns:a16="http://schemas.microsoft.com/office/drawing/2014/main" id="{728AF4CA-056C-38E6-4878-70873366EB05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5261" y="5099168"/>
            <a:ext cx="1265765" cy="1058180"/>
          </a:xfrm>
          <a:prstGeom prst="rect">
            <a:avLst/>
          </a:prstGeom>
        </p:spPr>
      </p:pic>
      <p:sp>
        <p:nvSpPr>
          <p:cNvPr id="156" name="TextBox 155">
            <a:extLst>
              <a:ext uri="{FF2B5EF4-FFF2-40B4-BE49-F238E27FC236}">
                <a16:creationId xmlns:a16="http://schemas.microsoft.com/office/drawing/2014/main" id="{FE111995-AC03-7E75-1FAB-5BCCDB6B01F7}"/>
              </a:ext>
            </a:extLst>
          </p:cNvPr>
          <p:cNvSpPr txBox="1"/>
          <p:nvPr/>
        </p:nvSpPr>
        <p:spPr>
          <a:xfrm>
            <a:off x="6287173" y="4726842"/>
            <a:ext cx="14403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/>
              <a:t>Source Code obfuscation  </a:t>
            </a:r>
          </a:p>
        </p:txBody>
      </p: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AE7EFB19-007E-33E5-F874-B440E70971AB}"/>
              </a:ext>
            </a:extLst>
          </p:cNvPr>
          <p:cNvCxnSpPr>
            <a:cxnSpLocks/>
          </p:cNvCxnSpPr>
          <p:nvPr/>
        </p:nvCxnSpPr>
        <p:spPr>
          <a:xfrm>
            <a:off x="9409275" y="2445353"/>
            <a:ext cx="685359" cy="0"/>
          </a:xfrm>
          <a:prstGeom prst="straightConnector1">
            <a:avLst/>
          </a:prstGeom>
          <a:ln>
            <a:solidFill>
              <a:srgbClr val="C00000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BA2F5B41-6ED7-55C3-9D1B-0129B8830AED}"/>
              </a:ext>
            </a:extLst>
          </p:cNvPr>
          <p:cNvCxnSpPr/>
          <p:nvPr/>
        </p:nvCxnSpPr>
        <p:spPr>
          <a:xfrm>
            <a:off x="4732323" y="4011787"/>
            <a:ext cx="292123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1" name="TextBox 190">
            <a:extLst>
              <a:ext uri="{FF2B5EF4-FFF2-40B4-BE49-F238E27FC236}">
                <a16:creationId xmlns:a16="http://schemas.microsoft.com/office/drawing/2014/main" id="{0BD0C3D2-B186-89E2-7510-909EAFAFA0A7}"/>
              </a:ext>
            </a:extLst>
          </p:cNvPr>
          <p:cNvSpPr txBox="1"/>
          <p:nvPr/>
        </p:nvSpPr>
        <p:spPr>
          <a:xfrm>
            <a:off x="4741332" y="3982075"/>
            <a:ext cx="20383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/>
              <a:t>Level 0 :  malware code base</a:t>
            </a:r>
          </a:p>
        </p:txBody>
      </p: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E7CCF3B0-96C3-59BB-F936-88167E9C1E63}"/>
              </a:ext>
            </a:extLst>
          </p:cNvPr>
          <p:cNvCxnSpPr/>
          <p:nvPr/>
        </p:nvCxnSpPr>
        <p:spPr>
          <a:xfrm>
            <a:off x="4741332" y="3148417"/>
            <a:ext cx="292123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3" name="TextBox 192">
            <a:extLst>
              <a:ext uri="{FF2B5EF4-FFF2-40B4-BE49-F238E27FC236}">
                <a16:creationId xmlns:a16="http://schemas.microsoft.com/office/drawing/2014/main" id="{9C554559-1FBC-EF71-87C3-FEC1DE558218}"/>
              </a:ext>
            </a:extLst>
          </p:cNvPr>
          <p:cNvSpPr txBox="1"/>
          <p:nvPr/>
        </p:nvSpPr>
        <p:spPr>
          <a:xfrm>
            <a:off x="4740647" y="3144265"/>
            <a:ext cx="22463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/>
              <a:t>Level 1 :  malware attack modules 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49616CDC-11D4-D51D-73CA-3028AC4D014D}"/>
              </a:ext>
            </a:extLst>
          </p:cNvPr>
          <p:cNvSpPr txBox="1"/>
          <p:nvPr/>
        </p:nvSpPr>
        <p:spPr>
          <a:xfrm>
            <a:off x="4714540" y="2475898"/>
            <a:ext cx="27512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/>
              <a:t>Level 2 : Attack config and schedule timeline </a:t>
            </a:r>
          </a:p>
        </p:txBody>
      </p:sp>
      <p:pic>
        <p:nvPicPr>
          <p:cNvPr id="199" name="Picture 198">
            <a:extLst>
              <a:ext uri="{FF2B5EF4-FFF2-40B4-BE49-F238E27FC236}">
                <a16:creationId xmlns:a16="http://schemas.microsoft.com/office/drawing/2014/main" id="{3DFE0399-38FA-B39A-2799-2A28A0C857FE}"/>
              </a:ext>
            </a:extLst>
          </p:cNvPr>
          <p:cNvPicPr>
            <a:picLocks noChangeAspect="1"/>
          </p:cNvPicPr>
          <p:nvPr/>
        </p:nvPicPr>
        <p:blipFill>
          <a:blip r:embed="rId30">
            <a:biLevel thresh="75000"/>
          </a:blip>
          <a:stretch>
            <a:fillRect/>
          </a:stretch>
        </p:blipFill>
        <p:spPr>
          <a:xfrm>
            <a:off x="6041870" y="2795417"/>
            <a:ext cx="262593" cy="269549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D032758E-1992-DFA4-DF35-033A133E7BD2}"/>
              </a:ext>
            </a:extLst>
          </p:cNvPr>
          <p:cNvCxnSpPr>
            <a:cxnSpLocks/>
            <a:stCxn id="70" idx="2"/>
            <a:endCxn id="199" idx="0"/>
          </p:cNvCxnSpPr>
          <p:nvPr/>
        </p:nvCxnSpPr>
        <p:spPr>
          <a:xfrm flipH="1">
            <a:off x="6173167" y="1674530"/>
            <a:ext cx="0" cy="1120887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3" name="Picture 202">
            <a:extLst>
              <a:ext uri="{FF2B5EF4-FFF2-40B4-BE49-F238E27FC236}">
                <a16:creationId xmlns:a16="http://schemas.microsoft.com/office/drawing/2014/main" id="{40FF7469-C35B-8768-4597-7B1AD91B85FC}"/>
              </a:ext>
            </a:extLst>
          </p:cNvPr>
          <p:cNvPicPr>
            <a:picLocks noChangeAspect="1"/>
          </p:cNvPicPr>
          <p:nvPr/>
        </p:nvPicPr>
        <p:blipFill>
          <a:blip r:embed="rId30">
            <a:biLevel thresh="75000"/>
          </a:blip>
          <a:stretch>
            <a:fillRect/>
          </a:stretch>
        </p:blipFill>
        <p:spPr>
          <a:xfrm>
            <a:off x="5317422" y="2802707"/>
            <a:ext cx="262593" cy="269549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204" name="Picture 203">
            <a:extLst>
              <a:ext uri="{FF2B5EF4-FFF2-40B4-BE49-F238E27FC236}">
                <a16:creationId xmlns:a16="http://schemas.microsoft.com/office/drawing/2014/main" id="{423195A6-E602-AACC-4EDD-6A8F145BC5FC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5296837" y="677492"/>
            <a:ext cx="376689" cy="417634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0692DB2A-9032-3E97-5E01-2E20D36B874E}"/>
              </a:ext>
            </a:extLst>
          </p:cNvPr>
          <p:cNvCxnSpPr>
            <a:cxnSpLocks/>
            <a:stCxn id="204" idx="2"/>
            <a:endCxn id="203" idx="0"/>
          </p:cNvCxnSpPr>
          <p:nvPr/>
        </p:nvCxnSpPr>
        <p:spPr>
          <a:xfrm flipH="1">
            <a:off x="5448719" y="1095126"/>
            <a:ext cx="0" cy="1707581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9" name="TextBox 208">
            <a:extLst>
              <a:ext uri="{FF2B5EF4-FFF2-40B4-BE49-F238E27FC236}">
                <a16:creationId xmlns:a16="http://schemas.microsoft.com/office/drawing/2014/main" id="{59CEFF0D-47A2-0EFB-FF6C-D500893BF5A1}"/>
              </a:ext>
            </a:extLst>
          </p:cNvPr>
          <p:cNvSpPr txBox="1"/>
          <p:nvPr/>
        </p:nvSpPr>
        <p:spPr>
          <a:xfrm>
            <a:off x="5374818" y="1091324"/>
            <a:ext cx="92425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/>
              <a:t>Add attack schedule timeline</a:t>
            </a:r>
          </a:p>
        </p:txBody>
      </p:sp>
      <p:sp>
        <p:nvSpPr>
          <p:cNvPr id="211" name="Arrow: Down 210">
            <a:extLst>
              <a:ext uri="{FF2B5EF4-FFF2-40B4-BE49-F238E27FC236}">
                <a16:creationId xmlns:a16="http://schemas.microsoft.com/office/drawing/2014/main" id="{3A20F0AF-9265-FCF0-862C-88B808E3913B}"/>
              </a:ext>
            </a:extLst>
          </p:cNvPr>
          <p:cNvSpPr/>
          <p:nvPr/>
        </p:nvSpPr>
        <p:spPr>
          <a:xfrm>
            <a:off x="6159170" y="4752203"/>
            <a:ext cx="102768" cy="29382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F6EF3E6C-9E9C-D66A-5365-FE420311AF08}"/>
              </a:ext>
            </a:extLst>
          </p:cNvPr>
          <p:cNvSpPr txBox="1"/>
          <p:nvPr/>
        </p:nvSpPr>
        <p:spPr>
          <a:xfrm>
            <a:off x="9460084" y="2481900"/>
            <a:ext cx="797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Attack</a:t>
            </a:r>
            <a:endParaRPr lang="en-SG" sz="1200" b="1" dirty="0">
              <a:solidFill>
                <a:srgbClr val="C00000"/>
              </a:solidFill>
            </a:endParaRPr>
          </a:p>
        </p:txBody>
      </p:sp>
      <p:pic>
        <p:nvPicPr>
          <p:cNvPr id="227" name="Graphic 226" descr="Server with solid fill">
            <a:extLst>
              <a:ext uri="{FF2B5EF4-FFF2-40B4-BE49-F238E27FC236}">
                <a16:creationId xmlns:a16="http://schemas.microsoft.com/office/drawing/2014/main" id="{52436C43-F277-5E60-85BC-0C3603E5E5F7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10166905" y="4474857"/>
            <a:ext cx="550981" cy="550981"/>
          </a:xfrm>
          <a:prstGeom prst="rect">
            <a:avLst/>
          </a:prstGeom>
        </p:spPr>
      </p:pic>
      <p:pic>
        <p:nvPicPr>
          <p:cNvPr id="229" name="Graphic 228" descr="Wireless router with solid fill">
            <a:extLst>
              <a:ext uri="{FF2B5EF4-FFF2-40B4-BE49-F238E27FC236}">
                <a16:creationId xmlns:a16="http://schemas.microsoft.com/office/drawing/2014/main" id="{B998ACEB-F983-5113-5F5F-409D4B57C085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10102230" y="2221468"/>
            <a:ext cx="618548" cy="618548"/>
          </a:xfrm>
          <a:prstGeom prst="rect">
            <a:avLst/>
          </a:prstGeom>
        </p:spPr>
      </p:pic>
      <p:sp>
        <p:nvSpPr>
          <p:cNvPr id="230" name="TextBox 229">
            <a:extLst>
              <a:ext uri="{FF2B5EF4-FFF2-40B4-BE49-F238E27FC236}">
                <a16:creationId xmlns:a16="http://schemas.microsoft.com/office/drawing/2014/main" id="{EE03196D-E87A-7317-EBE8-ADEB417326D8}"/>
              </a:ext>
            </a:extLst>
          </p:cNvPr>
          <p:cNvSpPr txBox="1"/>
          <p:nvPr/>
        </p:nvSpPr>
        <p:spPr>
          <a:xfrm>
            <a:off x="10011841" y="2734569"/>
            <a:ext cx="12764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/>
              <a:t>Targeted network device </a:t>
            </a:r>
          </a:p>
        </p:txBody>
      </p:sp>
      <p:cxnSp>
        <p:nvCxnSpPr>
          <p:cNvPr id="231" name="Straight Arrow Connector 230">
            <a:extLst>
              <a:ext uri="{FF2B5EF4-FFF2-40B4-BE49-F238E27FC236}">
                <a16:creationId xmlns:a16="http://schemas.microsoft.com/office/drawing/2014/main" id="{DE2E7415-30C6-B317-A1FC-42C9BB9CFD67}"/>
              </a:ext>
            </a:extLst>
          </p:cNvPr>
          <p:cNvCxnSpPr>
            <a:cxnSpLocks/>
          </p:cNvCxnSpPr>
          <p:nvPr/>
        </p:nvCxnSpPr>
        <p:spPr>
          <a:xfrm>
            <a:off x="9460084" y="3582179"/>
            <a:ext cx="634550" cy="0"/>
          </a:xfrm>
          <a:prstGeom prst="straightConnector1">
            <a:avLst/>
          </a:prstGeom>
          <a:ln>
            <a:solidFill>
              <a:srgbClr val="C00000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3" name="TextBox 232">
            <a:extLst>
              <a:ext uri="{FF2B5EF4-FFF2-40B4-BE49-F238E27FC236}">
                <a16:creationId xmlns:a16="http://schemas.microsoft.com/office/drawing/2014/main" id="{89BE7BE6-F6A2-9F4D-0373-669DAC1B501F}"/>
              </a:ext>
            </a:extLst>
          </p:cNvPr>
          <p:cNvSpPr txBox="1"/>
          <p:nvPr/>
        </p:nvSpPr>
        <p:spPr>
          <a:xfrm>
            <a:off x="9959927" y="3817190"/>
            <a:ext cx="13284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/>
              <a:t>Targeted data server cluster</a:t>
            </a:r>
          </a:p>
        </p:txBody>
      </p:sp>
      <p:pic>
        <p:nvPicPr>
          <p:cNvPr id="235" name="Graphic 234" descr="Database with solid fill">
            <a:extLst>
              <a:ext uri="{FF2B5EF4-FFF2-40B4-BE49-F238E27FC236}">
                <a16:creationId xmlns:a16="http://schemas.microsoft.com/office/drawing/2014/main" id="{944C12DC-3F9F-1255-C788-9115C80DD71D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>
            <a:off x="10137259" y="3250899"/>
            <a:ext cx="558577" cy="558577"/>
          </a:xfrm>
          <a:prstGeom prst="rect">
            <a:avLst/>
          </a:prstGeom>
        </p:spPr>
      </p:pic>
      <p:cxnSp>
        <p:nvCxnSpPr>
          <p:cNvPr id="236" name="Straight Arrow Connector 235">
            <a:extLst>
              <a:ext uri="{FF2B5EF4-FFF2-40B4-BE49-F238E27FC236}">
                <a16:creationId xmlns:a16="http://schemas.microsoft.com/office/drawing/2014/main" id="{4BE38009-FE7A-A547-821C-6F59900B467C}"/>
              </a:ext>
            </a:extLst>
          </p:cNvPr>
          <p:cNvCxnSpPr>
            <a:cxnSpLocks/>
          </p:cNvCxnSpPr>
          <p:nvPr/>
        </p:nvCxnSpPr>
        <p:spPr>
          <a:xfrm>
            <a:off x="9497538" y="4750347"/>
            <a:ext cx="634550" cy="0"/>
          </a:xfrm>
          <a:prstGeom prst="straightConnector1">
            <a:avLst/>
          </a:prstGeom>
          <a:ln>
            <a:solidFill>
              <a:srgbClr val="C00000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7" name="TextBox 236">
            <a:extLst>
              <a:ext uri="{FF2B5EF4-FFF2-40B4-BE49-F238E27FC236}">
                <a16:creationId xmlns:a16="http://schemas.microsoft.com/office/drawing/2014/main" id="{36112CF3-2E05-3D53-61A9-FFCC76707D17}"/>
              </a:ext>
            </a:extLst>
          </p:cNvPr>
          <p:cNvSpPr txBox="1"/>
          <p:nvPr/>
        </p:nvSpPr>
        <p:spPr>
          <a:xfrm>
            <a:off x="9443610" y="3601091"/>
            <a:ext cx="797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Attack</a:t>
            </a:r>
            <a:endParaRPr lang="en-SG" sz="1200" b="1" dirty="0">
              <a:solidFill>
                <a:srgbClr val="C00000"/>
              </a:solidFill>
            </a:endParaRP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77228532-0B8A-152B-C881-A7DA3B351869}"/>
              </a:ext>
            </a:extLst>
          </p:cNvPr>
          <p:cNvSpPr txBox="1"/>
          <p:nvPr/>
        </p:nvSpPr>
        <p:spPr>
          <a:xfrm>
            <a:off x="9492480" y="4754009"/>
            <a:ext cx="797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Attack</a:t>
            </a:r>
            <a:endParaRPr lang="en-SG" sz="1200" b="1" dirty="0">
              <a:solidFill>
                <a:srgbClr val="C00000"/>
              </a:solidFill>
            </a:endParaRP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60EDD1B5-E597-14F9-0B6F-393C32815239}"/>
              </a:ext>
            </a:extLst>
          </p:cNvPr>
          <p:cNvSpPr txBox="1"/>
          <p:nvPr/>
        </p:nvSpPr>
        <p:spPr>
          <a:xfrm>
            <a:off x="9459742" y="5811222"/>
            <a:ext cx="797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Attack</a:t>
            </a:r>
            <a:endParaRPr lang="en-SG" sz="1200" b="1" dirty="0">
              <a:solidFill>
                <a:srgbClr val="C00000"/>
              </a:solidFill>
            </a:endParaRPr>
          </a:p>
        </p:txBody>
      </p: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2AF0028C-1C44-3150-C431-0105F7FF6867}"/>
              </a:ext>
            </a:extLst>
          </p:cNvPr>
          <p:cNvCxnSpPr>
            <a:cxnSpLocks/>
          </p:cNvCxnSpPr>
          <p:nvPr/>
        </p:nvCxnSpPr>
        <p:spPr>
          <a:xfrm>
            <a:off x="9497538" y="5785473"/>
            <a:ext cx="634550" cy="0"/>
          </a:xfrm>
          <a:prstGeom prst="straightConnector1">
            <a:avLst/>
          </a:prstGeom>
          <a:ln>
            <a:solidFill>
              <a:srgbClr val="C00000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41" name="Picture 240">
            <a:extLst>
              <a:ext uri="{FF2B5EF4-FFF2-40B4-BE49-F238E27FC236}">
                <a16:creationId xmlns:a16="http://schemas.microsoft.com/office/drawing/2014/main" id="{BB804AC6-3D06-5018-A615-4701D0C97B95}"/>
              </a:ext>
            </a:extLst>
          </p:cNvPr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10173834" y="5617322"/>
            <a:ext cx="536529" cy="302980"/>
          </a:xfrm>
          <a:prstGeom prst="rect">
            <a:avLst/>
          </a:prstGeom>
          <a:ln>
            <a:noFill/>
          </a:ln>
        </p:spPr>
      </p:pic>
      <p:sp>
        <p:nvSpPr>
          <p:cNvPr id="242" name="TextBox 241">
            <a:extLst>
              <a:ext uri="{FF2B5EF4-FFF2-40B4-BE49-F238E27FC236}">
                <a16:creationId xmlns:a16="http://schemas.microsoft.com/office/drawing/2014/main" id="{1004B6FC-055B-81C2-843F-1C79E3D2610C}"/>
              </a:ext>
            </a:extLst>
          </p:cNvPr>
          <p:cNvSpPr txBox="1"/>
          <p:nvPr/>
        </p:nvSpPr>
        <p:spPr>
          <a:xfrm>
            <a:off x="9981314" y="4990943"/>
            <a:ext cx="13148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/>
              <a:t>Targeted web service host 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718C6C89-CAB9-708B-D09C-B6CE19B16C11}"/>
              </a:ext>
            </a:extLst>
          </p:cNvPr>
          <p:cNvSpPr txBox="1"/>
          <p:nvPr/>
        </p:nvSpPr>
        <p:spPr>
          <a:xfrm>
            <a:off x="10082703" y="5920302"/>
            <a:ext cx="11121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/>
              <a:t>Targeted computer</a:t>
            </a:r>
          </a:p>
        </p:txBody>
      </p:sp>
      <p:pic>
        <p:nvPicPr>
          <p:cNvPr id="245" name="Picture 244">
            <a:extLst>
              <a:ext uri="{FF2B5EF4-FFF2-40B4-BE49-F238E27FC236}">
                <a16:creationId xmlns:a16="http://schemas.microsoft.com/office/drawing/2014/main" id="{DC802D64-080B-9A62-F279-E41FDD62EFD1}"/>
              </a:ext>
            </a:extLst>
          </p:cNvPr>
          <p:cNvPicPr>
            <a:picLocks noChangeAspect="1"/>
          </p:cNvPicPr>
          <p:nvPr/>
        </p:nvPicPr>
        <p:blipFill>
          <a:blip r:embed="rId38"/>
          <a:stretch>
            <a:fillRect/>
          </a:stretch>
        </p:blipFill>
        <p:spPr>
          <a:xfrm>
            <a:off x="8088063" y="787992"/>
            <a:ext cx="1269629" cy="584213"/>
          </a:xfrm>
          <a:prstGeom prst="rect">
            <a:avLst/>
          </a:prstGeom>
          <a:ln w="19050">
            <a:solidFill>
              <a:srgbClr val="FF0000"/>
            </a:solidFill>
            <a:prstDash val="sysDash"/>
          </a:ln>
        </p:spPr>
      </p:pic>
      <p:cxnSp>
        <p:nvCxnSpPr>
          <p:cNvPr id="248" name="Straight Arrow Connector 247">
            <a:extLst>
              <a:ext uri="{FF2B5EF4-FFF2-40B4-BE49-F238E27FC236}">
                <a16:creationId xmlns:a16="http://schemas.microsoft.com/office/drawing/2014/main" id="{372CE645-C120-DE06-DA0D-09B7C5E6D07E}"/>
              </a:ext>
            </a:extLst>
          </p:cNvPr>
          <p:cNvCxnSpPr>
            <a:cxnSpLocks/>
          </p:cNvCxnSpPr>
          <p:nvPr/>
        </p:nvCxnSpPr>
        <p:spPr>
          <a:xfrm>
            <a:off x="5709726" y="942382"/>
            <a:ext cx="2344827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2" name="Connector: Elbow 251">
            <a:extLst>
              <a:ext uri="{FF2B5EF4-FFF2-40B4-BE49-F238E27FC236}">
                <a16:creationId xmlns:a16="http://schemas.microsoft.com/office/drawing/2014/main" id="{3C2F3FCF-4B43-62B5-EF92-0CE13DAEE441}"/>
              </a:ext>
            </a:extLst>
          </p:cNvPr>
          <p:cNvCxnSpPr>
            <a:stCxn id="123" idx="2"/>
          </p:cNvCxnSpPr>
          <p:nvPr/>
        </p:nvCxnSpPr>
        <p:spPr>
          <a:xfrm rot="5400000">
            <a:off x="8904673" y="2522927"/>
            <a:ext cx="196072" cy="424814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3" name="Connector: Elbow 252">
            <a:extLst>
              <a:ext uri="{FF2B5EF4-FFF2-40B4-BE49-F238E27FC236}">
                <a16:creationId xmlns:a16="http://schemas.microsoft.com/office/drawing/2014/main" id="{EAD4D654-21F4-DA29-1562-66FFA4C0DDE8}"/>
              </a:ext>
            </a:extLst>
          </p:cNvPr>
          <p:cNvCxnSpPr>
            <a:cxnSpLocks/>
            <a:stCxn id="125" idx="2"/>
          </p:cNvCxnSpPr>
          <p:nvPr/>
        </p:nvCxnSpPr>
        <p:spPr>
          <a:xfrm rot="5400000">
            <a:off x="8886028" y="3623112"/>
            <a:ext cx="241902" cy="474243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6" name="Connector: Elbow 255">
            <a:extLst>
              <a:ext uri="{FF2B5EF4-FFF2-40B4-BE49-F238E27FC236}">
                <a16:creationId xmlns:a16="http://schemas.microsoft.com/office/drawing/2014/main" id="{F94BA354-5BE0-C0D9-79A6-6E26D2CFB845}"/>
              </a:ext>
            </a:extLst>
          </p:cNvPr>
          <p:cNvCxnSpPr>
            <a:cxnSpLocks/>
            <a:stCxn id="128" idx="2"/>
          </p:cNvCxnSpPr>
          <p:nvPr/>
        </p:nvCxnSpPr>
        <p:spPr>
          <a:xfrm rot="5400000">
            <a:off x="8932752" y="4791530"/>
            <a:ext cx="238718" cy="466340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8" name="Connector: Elbow 257">
            <a:extLst>
              <a:ext uri="{FF2B5EF4-FFF2-40B4-BE49-F238E27FC236}">
                <a16:creationId xmlns:a16="http://schemas.microsoft.com/office/drawing/2014/main" id="{ADA7A50D-DEB3-627E-C310-34AE97F4B642}"/>
              </a:ext>
            </a:extLst>
          </p:cNvPr>
          <p:cNvCxnSpPr>
            <a:cxnSpLocks/>
            <a:stCxn id="130" idx="2"/>
          </p:cNvCxnSpPr>
          <p:nvPr/>
        </p:nvCxnSpPr>
        <p:spPr>
          <a:xfrm rot="5400000">
            <a:off x="8991737" y="5823160"/>
            <a:ext cx="57376" cy="472742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3" name="TextBox 262">
            <a:extLst>
              <a:ext uri="{FF2B5EF4-FFF2-40B4-BE49-F238E27FC236}">
                <a16:creationId xmlns:a16="http://schemas.microsoft.com/office/drawing/2014/main" id="{B03D288B-2A24-C724-3FDB-892F033609AD}"/>
              </a:ext>
            </a:extLst>
          </p:cNvPr>
          <p:cNvSpPr txBox="1"/>
          <p:nvPr/>
        </p:nvSpPr>
        <p:spPr>
          <a:xfrm>
            <a:off x="6038038" y="676492"/>
            <a:ext cx="16619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/>
              <a:t>Dynamic attack  control</a:t>
            </a:r>
          </a:p>
        </p:txBody>
      </p:sp>
    </p:spTree>
    <p:extLst>
      <p:ext uri="{BB962C8B-B14F-4D97-AF65-F5344CB8AC3E}">
        <p14:creationId xmlns:p14="http://schemas.microsoft.com/office/powerpoint/2010/main" val="2802847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Rectangle 150">
            <a:extLst>
              <a:ext uri="{FF2B5EF4-FFF2-40B4-BE49-F238E27FC236}">
                <a16:creationId xmlns:a16="http://schemas.microsoft.com/office/drawing/2014/main" id="{AE64E0C0-8723-DAF4-2334-E2FC7AE79706}"/>
              </a:ext>
            </a:extLst>
          </p:cNvPr>
          <p:cNvSpPr/>
          <p:nvPr/>
        </p:nvSpPr>
        <p:spPr>
          <a:xfrm>
            <a:off x="8876594" y="2997535"/>
            <a:ext cx="249052" cy="2950562"/>
          </a:xfrm>
          <a:prstGeom prst="rect">
            <a:avLst/>
          </a:prstGeom>
          <a:solidFill>
            <a:schemeClr val="bg2"/>
          </a:solidFill>
          <a:ln w="12700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07F663-1B07-BEBD-E60A-381936644959}"/>
              </a:ext>
            </a:extLst>
          </p:cNvPr>
          <p:cNvSpPr/>
          <p:nvPr/>
        </p:nvSpPr>
        <p:spPr>
          <a:xfrm>
            <a:off x="686005" y="977710"/>
            <a:ext cx="2751121" cy="8586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C17220C-14C1-34D6-0D2A-FEEEA8E32A00}"/>
              </a:ext>
            </a:extLst>
          </p:cNvPr>
          <p:cNvSpPr/>
          <p:nvPr/>
        </p:nvSpPr>
        <p:spPr>
          <a:xfrm>
            <a:off x="552860" y="703475"/>
            <a:ext cx="3049875" cy="5699937"/>
          </a:xfrm>
          <a:prstGeom prst="rect">
            <a:avLst/>
          </a:prstGeom>
          <a:noFill/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>
                <a:solidFill>
                  <a:schemeClr val="tx1"/>
                </a:solidFill>
                <a:prstDash val="sysDash"/>
              </a:ln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2F69FE-91BD-629F-F34A-DFF67858DA93}"/>
              </a:ext>
            </a:extLst>
          </p:cNvPr>
          <p:cNvSpPr txBox="1"/>
          <p:nvPr/>
        </p:nvSpPr>
        <p:spPr>
          <a:xfrm>
            <a:off x="593199" y="700711"/>
            <a:ext cx="24948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Credentials Compromise Module  </a:t>
            </a:r>
          </a:p>
        </p:txBody>
      </p:sp>
      <p:pic>
        <p:nvPicPr>
          <p:cNvPr id="7" name="Picture 6" descr="Hand stealing e-mail icon simple style Royalty Free Vector">
            <a:extLst>
              <a:ext uri="{FF2B5EF4-FFF2-40B4-BE49-F238E27FC236}">
                <a16:creationId xmlns:a16="http://schemas.microsoft.com/office/drawing/2014/main" id="{D38DFDB9-9467-6E08-6D11-78BC97AE34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316" t="18297" r="21295" b="26843"/>
          <a:stretch/>
        </p:blipFill>
        <p:spPr>
          <a:xfrm>
            <a:off x="800707" y="1061254"/>
            <a:ext cx="392204" cy="414586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3323D0C-6029-1CEF-0A79-805DE008DE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4928" y="1051989"/>
            <a:ext cx="464622" cy="414586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9" name="Picture 8" descr="Brute force attack icon from banned internet Vector Image">
            <a:extLst>
              <a:ext uri="{FF2B5EF4-FFF2-40B4-BE49-F238E27FC236}">
                <a16:creationId xmlns:a16="http://schemas.microsoft.com/office/drawing/2014/main" id="{8CBD0A96-D212-5687-8E45-1174106A080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3169" t="13032" r="22459" b="34695"/>
          <a:stretch/>
        </p:blipFill>
        <p:spPr>
          <a:xfrm>
            <a:off x="1987758" y="1033695"/>
            <a:ext cx="408619" cy="423733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08949AE-DDC7-550D-561E-C25B950FF2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99723" y="1028480"/>
            <a:ext cx="411309" cy="43809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5846379-A975-72DB-AD9A-C702968865F1}"/>
              </a:ext>
            </a:extLst>
          </p:cNvPr>
          <p:cNvSpPr txBox="1"/>
          <p:nvPr/>
        </p:nvSpPr>
        <p:spPr>
          <a:xfrm>
            <a:off x="666956" y="1436273"/>
            <a:ext cx="716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C00000"/>
                </a:solidFill>
              </a:rPr>
              <a:t>File/data stolen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DEAD00-03EC-1307-0494-17A26406E5FA}"/>
              </a:ext>
            </a:extLst>
          </p:cNvPr>
          <p:cNvSpPr txBox="1"/>
          <p:nvPr/>
        </p:nvSpPr>
        <p:spPr>
          <a:xfrm>
            <a:off x="1290638" y="1436273"/>
            <a:ext cx="6116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C00000"/>
                </a:solidFill>
              </a:rPr>
              <a:t>History scan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302BE2B-3BC0-C3DD-F306-DC04571606CA}"/>
              </a:ext>
            </a:extLst>
          </p:cNvPr>
          <p:cNvSpPr txBox="1"/>
          <p:nvPr/>
        </p:nvSpPr>
        <p:spPr>
          <a:xfrm>
            <a:off x="1829550" y="1436273"/>
            <a:ext cx="7595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C00000"/>
                </a:solidFill>
              </a:rPr>
              <a:t>Password crack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5B021CD-0590-F39E-BDE6-4F7AFA32F8BB}"/>
              </a:ext>
            </a:extLst>
          </p:cNvPr>
          <p:cNvSpPr txBox="1"/>
          <p:nvPr/>
        </p:nvSpPr>
        <p:spPr>
          <a:xfrm>
            <a:off x="2536261" y="1449045"/>
            <a:ext cx="7595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C00000"/>
                </a:solidFill>
              </a:rPr>
              <a:t>Cookie hijacking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44999DE-B013-4E64-D5D3-38F6F25CCA82}"/>
              </a:ext>
            </a:extLst>
          </p:cNvPr>
          <p:cNvSpPr txBox="1"/>
          <p:nvPr/>
        </p:nvSpPr>
        <p:spPr>
          <a:xfrm>
            <a:off x="2984720" y="1096871"/>
            <a:ext cx="3771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…</a:t>
            </a:r>
            <a:endParaRPr lang="en-SG" sz="2400" b="1" dirty="0">
              <a:solidFill>
                <a:srgbClr val="C0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9CD7296-C358-C313-FDAB-51E369529240}"/>
              </a:ext>
            </a:extLst>
          </p:cNvPr>
          <p:cNvSpPr txBox="1"/>
          <p:nvPr/>
        </p:nvSpPr>
        <p:spPr>
          <a:xfrm>
            <a:off x="654896" y="1833430"/>
            <a:ext cx="24948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Phishing and Scam Module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B0FDDB8-FBAF-EC4E-7E94-1FC2972544C9}"/>
              </a:ext>
            </a:extLst>
          </p:cNvPr>
          <p:cNvSpPr/>
          <p:nvPr/>
        </p:nvSpPr>
        <p:spPr>
          <a:xfrm>
            <a:off x="696755" y="2120218"/>
            <a:ext cx="2751122" cy="7957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5EBC4033-952E-EF67-D512-D5B4111E08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0472" y="2198473"/>
            <a:ext cx="328485" cy="351080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8C20614-E0F8-4C5A-834E-A9A441D70E15}"/>
              </a:ext>
            </a:extLst>
          </p:cNvPr>
          <p:cNvSpPr txBox="1"/>
          <p:nvPr/>
        </p:nvSpPr>
        <p:spPr>
          <a:xfrm>
            <a:off x="699089" y="2515887"/>
            <a:ext cx="6940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C00000"/>
                </a:solidFill>
              </a:rPr>
              <a:t>Phishing email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7E1E516-4338-1A30-2DD6-870BCB50C47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93176" y="2178087"/>
            <a:ext cx="386944" cy="371466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E8384E44-3C46-F7DA-2427-48A5B8931B52}"/>
              </a:ext>
            </a:extLst>
          </p:cNvPr>
          <p:cNvSpPr txBox="1"/>
          <p:nvPr/>
        </p:nvSpPr>
        <p:spPr>
          <a:xfrm>
            <a:off x="1272868" y="2521469"/>
            <a:ext cx="7595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C00000"/>
                </a:solidFill>
              </a:rPr>
              <a:t>Scam TG message 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931922FA-B872-97A5-BBF3-1803567A452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50023" y="2168831"/>
            <a:ext cx="444150" cy="399735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76FBE8E1-2718-EB01-8E79-9FECDE6771A9}"/>
              </a:ext>
            </a:extLst>
          </p:cNvPr>
          <p:cNvSpPr txBox="1"/>
          <p:nvPr/>
        </p:nvSpPr>
        <p:spPr>
          <a:xfrm>
            <a:off x="2428202" y="2539935"/>
            <a:ext cx="1073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C00000"/>
                </a:solidFill>
              </a:rPr>
              <a:t>Scam popup advertisement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6426009-C779-0094-46B7-E07D30D3DE2C}"/>
              </a:ext>
            </a:extLst>
          </p:cNvPr>
          <p:cNvSpPr txBox="1"/>
          <p:nvPr/>
        </p:nvSpPr>
        <p:spPr>
          <a:xfrm>
            <a:off x="1906848" y="2541094"/>
            <a:ext cx="7595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C00000"/>
                </a:solidFill>
              </a:rPr>
              <a:t>Trojan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8449211-4AA1-7F4D-83F5-6E718F846517}"/>
              </a:ext>
            </a:extLst>
          </p:cNvPr>
          <p:cNvSpPr txBox="1"/>
          <p:nvPr/>
        </p:nvSpPr>
        <p:spPr>
          <a:xfrm>
            <a:off x="2992225" y="2165461"/>
            <a:ext cx="3771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…</a:t>
            </a:r>
            <a:endParaRPr lang="en-SG" sz="24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E26B0C0-6B37-4A59-2940-FA3D706F0A48}"/>
              </a:ext>
            </a:extLst>
          </p:cNvPr>
          <p:cNvSpPr txBox="1"/>
          <p:nvPr/>
        </p:nvSpPr>
        <p:spPr>
          <a:xfrm>
            <a:off x="653006" y="2952242"/>
            <a:ext cx="24948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Scan and Record Module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13E051B-79FD-EA2C-8274-5D46D950CD07}"/>
              </a:ext>
            </a:extLst>
          </p:cNvPr>
          <p:cNvSpPr/>
          <p:nvPr/>
        </p:nvSpPr>
        <p:spPr>
          <a:xfrm>
            <a:off x="695770" y="3253797"/>
            <a:ext cx="2752107" cy="7957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976FD8A5-163D-B699-046A-792E00BBD05C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80555" y="3336412"/>
            <a:ext cx="388318" cy="387556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F1D33223-5F9F-8B26-7271-AA0C384E9407}"/>
              </a:ext>
            </a:extLst>
          </p:cNvPr>
          <p:cNvSpPr txBox="1"/>
          <p:nvPr/>
        </p:nvSpPr>
        <p:spPr>
          <a:xfrm>
            <a:off x="650495" y="3698569"/>
            <a:ext cx="6938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C00000"/>
                </a:solidFill>
              </a:rPr>
              <a:t>Network scan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B7859209-A407-1AB8-D4DE-75F1A06E0E7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38370" y="3328264"/>
            <a:ext cx="388318" cy="403851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664777CC-0C26-7282-E05E-03ACE31BC178}"/>
              </a:ext>
            </a:extLst>
          </p:cNvPr>
          <p:cNvSpPr txBox="1"/>
          <p:nvPr/>
        </p:nvSpPr>
        <p:spPr>
          <a:xfrm>
            <a:off x="1217063" y="3693571"/>
            <a:ext cx="6938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C00000"/>
                </a:solidFill>
              </a:rPr>
              <a:t>Service probe</a:t>
            </a:r>
          </a:p>
        </p:txBody>
      </p:sp>
      <p:pic>
        <p:nvPicPr>
          <p:cNvPr id="32" name="Picture 31" descr="Screenshot icon - Free download on Iconfinder">
            <a:extLst>
              <a:ext uri="{FF2B5EF4-FFF2-40B4-BE49-F238E27FC236}">
                <a16:creationId xmlns:a16="http://schemas.microsoft.com/office/drawing/2014/main" id="{5BC14C2D-89B6-D2B0-D6F4-07CFA6D2156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405838" y="3320369"/>
            <a:ext cx="406716" cy="396536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C12AA8E9-1DCB-D05B-117D-41DEC38F6ADE}"/>
              </a:ext>
            </a:extLst>
          </p:cNvPr>
          <p:cNvSpPr txBox="1"/>
          <p:nvPr/>
        </p:nvSpPr>
        <p:spPr>
          <a:xfrm>
            <a:off x="2309216" y="3684851"/>
            <a:ext cx="6938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C00000"/>
                </a:solidFill>
              </a:rPr>
              <a:t>Screen record 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A66490D9-6807-B44B-0EFF-D9C23C46C91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825357" y="3317252"/>
            <a:ext cx="406716" cy="406716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43A99E9E-E4E0-FD71-2C9F-EBEC154DBAC6}"/>
              </a:ext>
            </a:extLst>
          </p:cNvPr>
          <p:cNvSpPr txBox="1"/>
          <p:nvPr/>
        </p:nvSpPr>
        <p:spPr>
          <a:xfrm>
            <a:off x="1732811" y="3684851"/>
            <a:ext cx="7595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C00000"/>
                </a:solidFill>
              </a:rPr>
              <a:t>Traffic mirroring</a:t>
            </a:r>
          </a:p>
        </p:txBody>
      </p:sp>
      <p:pic>
        <p:nvPicPr>
          <p:cNvPr id="36" name="Picture 35" descr="1,451 Keylogger Images, Stock Photos, 3D objects, &amp; Vectors | Shutterstock">
            <a:extLst>
              <a:ext uri="{FF2B5EF4-FFF2-40B4-BE49-F238E27FC236}">
                <a16:creationId xmlns:a16="http://schemas.microsoft.com/office/drawing/2014/main" id="{6F7045AC-A7F5-5E65-3AAF-C74190DD212C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25208" t="25614" r="26720" b="47193"/>
          <a:stretch/>
        </p:blipFill>
        <p:spPr>
          <a:xfrm>
            <a:off x="2923289" y="3332948"/>
            <a:ext cx="413852" cy="383957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71A16F56-1A19-855D-50DC-8DF8F5D94093}"/>
              </a:ext>
            </a:extLst>
          </p:cNvPr>
          <p:cNvSpPr txBox="1"/>
          <p:nvPr/>
        </p:nvSpPr>
        <p:spPr>
          <a:xfrm>
            <a:off x="2790341" y="3684851"/>
            <a:ext cx="7595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C00000"/>
                </a:solidFill>
              </a:rPr>
              <a:t>Keyboard logging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2413CD0-F848-B458-A4B0-C1B895B395E1}"/>
              </a:ext>
            </a:extLst>
          </p:cNvPr>
          <p:cNvSpPr/>
          <p:nvPr/>
        </p:nvSpPr>
        <p:spPr>
          <a:xfrm>
            <a:off x="703020" y="4376422"/>
            <a:ext cx="2752107" cy="7957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1839F34-8488-D939-82F4-0B9280B113B5}"/>
              </a:ext>
            </a:extLst>
          </p:cNvPr>
          <p:cNvSpPr txBox="1"/>
          <p:nvPr/>
        </p:nvSpPr>
        <p:spPr>
          <a:xfrm>
            <a:off x="603441" y="4092744"/>
            <a:ext cx="24948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Denial of Service Module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5D4AA308-AD21-75F2-0B29-FEA699EB2AF7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l="5536"/>
          <a:stretch/>
        </p:blipFill>
        <p:spPr>
          <a:xfrm>
            <a:off x="780555" y="4472848"/>
            <a:ext cx="388318" cy="375209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75C05D2C-7A6F-DBA8-924B-CE6A1D9421C9}"/>
              </a:ext>
            </a:extLst>
          </p:cNvPr>
          <p:cNvSpPr txBox="1"/>
          <p:nvPr/>
        </p:nvSpPr>
        <p:spPr>
          <a:xfrm>
            <a:off x="678259" y="4785341"/>
            <a:ext cx="6938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C00000"/>
                </a:solidFill>
              </a:rPr>
              <a:t>ARP spoofing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B5B18414-4092-EEEA-6461-44FDD6B9D064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328107" y="4465706"/>
            <a:ext cx="388318" cy="375209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DE3621D4-1E6D-0AE6-0DCF-B545AE25CA2E}"/>
              </a:ext>
            </a:extLst>
          </p:cNvPr>
          <p:cNvSpPr txBox="1"/>
          <p:nvPr/>
        </p:nvSpPr>
        <p:spPr>
          <a:xfrm>
            <a:off x="1272868" y="4828085"/>
            <a:ext cx="6938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C00000"/>
                </a:solidFill>
              </a:rPr>
              <a:t>MITM</a:t>
            </a:r>
          </a:p>
        </p:txBody>
      </p:sp>
      <p:pic>
        <p:nvPicPr>
          <p:cNvPr id="44" name="Picture 43" descr="DDoS protection - iIT Distribution">
            <a:extLst>
              <a:ext uri="{FF2B5EF4-FFF2-40B4-BE49-F238E27FC236}">
                <a16:creationId xmlns:a16="http://schemas.microsoft.com/office/drawing/2014/main" id="{42D9ABEE-37B5-1ED5-8272-31AD816F32CE}"/>
              </a:ext>
            </a:extLst>
          </p:cNvPr>
          <p:cNvPicPr>
            <a:picLocks noChangeAspect="1"/>
          </p:cNvPicPr>
          <p:nvPr/>
        </p:nvPicPr>
        <p:blipFill rotWithShape="1">
          <a:blip r:embed="rId16"/>
          <a:srcRect l="6437" t="1122" r="7000" b="-1677"/>
          <a:stretch/>
        </p:blipFill>
        <p:spPr>
          <a:xfrm>
            <a:off x="1854938" y="4457837"/>
            <a:ext cx="366571" cy="399605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5EC38C8E-BCF9-4033-483F-09D81BFD631F}"/>
              </a:ext>
            </a:extLst>
          </p:cNvPr>
          <p:cNvSpPr txBox="1"/>
          <p:nvPr/>
        </p:nvSpPr>
        <p:spPr>
          <a:xfrm>
            <a:off x="1765649" y="4831304"/>
            <a:ext cx="5435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C00000"/>
                </a:solidFill>
              </a:rPr>
              <a:t>DDoS</a:t>
            </a:r>
          </a:p>
        </p:txBody>
      </p:sp>
      <p:pic>
        <p:nvPicPr>
          <p:cNvPr id="46" name="Picture 45" descr="Trojan horse malware virus computer sign isolated on white background.  Vector illustration cyber crime online security concept. Stock Vector |  Adobe Stock">
            <a:extLst>
              <a:ext uri="{FF2B5EF4-FFF2-40B4-BE49-F238E27FC236}">
                <a16:creationId xmlns:a16="http://schemas.microsoft.com/office/drawing/2014/main" id="{5C0695EC-8DEB-36A9-3CC9-9BD5AAC5D384}"/>
              </a:ext>
            </a:extLst>
          </p:cNvPr>
          <p:cNvPicPr>
            <a:picLocks noChangeAspect="1"/>
          </p:cNvPicPr>
          <p:nvPr/>
        </p:nvPicPr>
        <p:blipFill rotWithShape="1">
          <a:blip r:embed="rId17"/>
          <a:srcRect l="4301" t="4301" r="4227" b="4301"/>
          <a:stretch/>
        </p:blipFill>
        <p:spPr>
          <a:xfrm>
            <a:off x="1974372" y="2188641"/>
            <a:ext cx="369719" cy="371466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ACC2D84E-52E6-CB75-B7EB-975E3889F556}"/>
              </a:ext>
            </a:extLst>
          </p:cNvPr>
          <p:cNvPicPr>
            <a:picLocks noChangeAspect="1"/>
          </p:cNvPicPr>
          <p:nvPr/>
        </p:nvPicPr>
        <p:blipFill>
          <a:blip r:embed="rId18">
            <a:alphaModFix amt="70000"/>
          </a:blip>
          <a:stretch>
            <a:fillRect/>
          </a:stretch>
        </p:blipFill>
        <p:spPr>
          <a:xfrm>
            <a:off x="2384626" y="4472848"/>
            <a:ext cx="375209" cy="37520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48" name="Multiplication Sign 47">
            <a:extLst>
              <a:ext uri="{FF2B5EF4-FFF2-40B4-BE49-F238E27FC236}">
                <a16:creationId xmlns:a16="http://schemas.microsoft.com/office/drawing/2014/main" id="{65DC9B26-8575-F51F-BF31-FF5009DC3AD2}"/>
              </a:ext>
            </a:extLst>
          </p:cNvPr>
          <p:cNvSpPr/>
          <p:nvPr/>
        </p:nvSpPr>
        <p:spPr>
          <a:xfrm>
            <a:off x="2428202" y="4516015"/>
            <a:ext cx="265471" cy="284996"/>
          </a:xfrm>
          <a:prstGeom prst="mathMultiply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3769462-FF08-B222-A471-E9C426BC3584}"/>
              </a:ext>
            </a:extLst>
          </p:cNvPr>
          <p:cNvSpPr txBox="1"/>
          <p:nvPr/>
        </p:nvSpPr>
        <p:spPr>
          <a:xfrm>
            <a:off x="2232073" y="4817930"/>
            <a:ext cx="8145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C00000"/>
                </a:solidFill>
              </a:rPr>
              <a:t>Hardware freeze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0F1D537-34A6-E06A-2648-F3D01C079034}"/>
              </a:ext>
            </a:extLst>
          </p:cNvPr>
          <p:cNvSpPr/>
          <p:nvPr/>
        </p:nvSpPr>
        <p:spPr>
          <a:xfrm>
            <a:off x="685880" y="5503167"/>
            <a:ext cx="2752107" cy="7957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5A0FFB9D-DF09-C674-ED08-9A6885067FC3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924560" y="4451056"/>
            <a:ext cx="421453" cy="384440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8287655D-521B-DDDB-1909-0BC475DD3EB6}"/>
              </a:ext>
            </a:extLst>
          </p:cNvPr>
          <p:cNvSpPr txBox="1"/>
          <p:nvPr/>
        </p:nvSpPr>
        <p:spPr>
          <a:xfrm>
            <a:off x="2888517" y="4807618"/>
            <a:ext cx="8145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C00000"/>
                </a:solidFill>
              </a:rPr>
              <a:t>Packet block 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43088D9-3ED4-4212-9814-E04FD6F861A1}"/>
              </a:ext>
            </a:extLst>
          </p:cNvPr>
          <p:cNvSpPr txBox="1"/>
          <p:nvPr/>
        </p:nvSpPr>
        <p:spPr>
          <a:xfrm>
            <a:off x="624034" y="5231245"/>
            <a:ext cx="19122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Destruction Module 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6188E9C4-534D-8644-EEE0-8E79FBE4C4A8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796282" y="5577138"/>
            <a:ext cx="356863" cy="372962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D7598E26-9560-5137-614A-624BD92B496C}"/>
              </a:ext>
            </a:extLst>
          </p:cNvPr>
          <p:cNvSpPr txBox="1"/>
          <p:nvPr/>
        </p:nvSpPr>
        <p:spPr>
          <a:xfrm>
            <a:off x="624035" y="5950100"/>
            <a:ext cx="704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C00000"/>
                </a:solidFill>
              </a:rPr>
              <a:t>File-sys destruct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3B6EA14F-66A5-8574-E69A-14BAF9C53AE8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310975" y="5576021"/>
            <a:ext cx="377056" cy="364626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46EA9FFA-7A54-3651-071D-D3A8C87B4A1D}"/>
              </a:ext>
            </a:extLst>
          </p:cNvPr>
          <p:cNvSpPr txBox="1"/>
          <p:nvPr/>
        </p:nvSpPr>
        <p:spPr>
          <a:xfrm>
            <a:off x="1190538" y="5930094"/>
            <a:ext cx="726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C00000"/>
                </a:solidFill>
              </a:rPr>
              <a:t>Malware</a:t>
            </a:r>
          </a:p>
          <a:p>
            <a:r>
              <a:rPr lang="en-SG" sz="1000" b="1" dirty="0">
                <a:solidFill>
                  <a:srgbClr val="C00000"/>
                </a:solidFill>
              </a:rPr>
              <a:t>injection </a:t>
            </a:r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2215E6D6-53C9-457A-A161-0EAC0D2E4F48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835553" y="5574671"/>
            <a:ext cx="421600" cy="384038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A490497E-0DA3-F8F1-8BCA-4F4B8B41D75F}"/>
              </a:ext>
            </a:extLst>
          </p:cNvPr>
          <p:cNvSpPr txBox="1"/>
          <p:nvPr/>
        </p:nvSpPr>
        <p:spPr>
          <a:xfrm>
            <a:off x="1845861" y="5938779"/>
            <a:ext cx="5387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C00000"/>
                </a:solidFill>
              </a:rPr>
              <a:t>FDI FCI</a:t>
            </a:r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F931650E-1B40-7924-A860-D0E4EADA166B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2353542" y="5556670"/>
            <a:ext cx="391831" cy="40011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0F3ED159-08EC-A4FB-77D5-1A19DBCACBFF}"/>
              </a:ext>
            </a:extLst>
          </p:cNvPr>
          <p:cNvSpPr txBox="1"/>
          <p:nvPr/>
        </p:nvSpPr>
        <p:spPr>
          <a:xfrm>
            <a:off x="2163265" y="5941676"/>
            <a:ext cx="7796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C00000"/>
                </a:solidFill>
              </a:rPr>
              <a:t>Malware watchdog</a:t>
            </a: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24F6B089-7007-1415-6E17-ADAE0996E7CC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2902264" y="5561827"/>
            <a:ext cx="392041" cy="37636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9D83EF29-3392-CDAA-E3F3-991CBF921226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2943176" y="5586163"/>
            <a:ext cx="222855" cy="15599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C7AAC27A-A96F-356C-7F3A-B6DD750DC6EA}"/>
              </a:ext>
            </a:extLst>
          </p:cNvPr>
          <p:cNvSpPr txBox="1"/>
          <p:nvPr/>
        </p:nvSpPr>
        <p:spPr>
          <a:xfrm>
            <a:off x="2752596" y="5937720"/>
            <a:ext cx="7796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C00000"/>
                </a:solidFill>
              </a:rPr>
              <a:t>Python-lib</a:t>
            </a:r>
          </a:p>
          <a:p>
            <a:r>
              <a:rPr lang="en-SG" sz="1000" b="1" dirty="0">
                <a:solidFill>
                  <a:srgbClr val="C00000"/>
                </a:solidFill>
              </a:rPr>
              <a:t>hijack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F2DE703-AD86-F81D-B3B7-B1AFF1BB85E0}"/>
              </a:ext>
            </a:extLst>
          </p:cNvPr>
          <p:cNvSpPr txBox="1"/>
          <p:nvPr/>
        </p:nvSpPr>
        <p:spPr>
          <a:xfrm>
            <a:off x="457532" y="322362"/>
            <a:ext cx="34033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/>
              <a:t>Malicious Activities Plugin Repository </a:t>
            </a:r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AF48DB5F-73CE-3C63-83BA-4D6A4C4649EE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3484101" y="4457837"/>
            <a:ext cx="306472" cy="25130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7E86A586-96B7-FDA4-2562-C4FC110DBC7E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3462052" y="5632679"/>
            <a:ext cx="306472" cy="25130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55ED55CE-551C-A2E5-7160-4BC1DDF0A2B0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3473374" y="3358640"/>
            <a:ext cx="306472" cy="25130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B6DCE7DE-9C0E-8F84-902B-04F52E5A4278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3448488" y="2244289"/>
            <a:ext cx="306472" cy="25130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F8DD14A0-3DC1-30F0-5A2F-229A4E1158BA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3435668" y="1213998"/>
            <a:ext cx="306472" cy="25130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71" name="Rectangle 70">
            <a:extLst>
              <a:ext uri="{FF2B5EF4-FFF2-40B4-BE49-F238E27FC236}">
                <a16:creationId xmlns:a16="http://schemas.microsoft.com/office/drawing/2014/main" id="{B7291DF1-2BF9-605B-3A62-B9C547FDF8DB}"/>
              </a:ext>
            </a:extLst>
          </p:cNvPr>
          <p:cNvSpPr/>
          <p:nvPr/>
        </p:nvSpPr>
        <p:spPr>
          <a:xfrm>
            <a:off x="5134340" y="2997535"/>
            <a:ext cx="3513666" cy="303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72" name="Picture 71">
            <a:extLst>
              <a:ext uri="{FF2B5EF4-FFF2-40B4-BE49-F238E27FC236}">
                <a16:creationId xmlns:a16="http://schemas.microsoft.com/office/drawing/2014/main" id="{D2957447-BC80-BE7E-C59A-B7C4F9DB24F7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276019" y="5304182"/>
            <a:ext cx="1269629" cy="584213"/>
          </a:xfrm>
          <a:prstGeom prst="rect">
            <a:avLst/>
          </a:prstGeom>
          <a:ln w="19050">
            <a:solidFill>
              <a:srgbClr val="FF0000"/>
            </a:solidFill>
            <a:prstDash val="sysDash"/>
          </a:ln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E13F6C77-DD1B-B835-56C7-C1FB2CD9CC65}"/>
              </a:ext>
            </a:extLst>
          </p:cNvPr>
          <p:cNvSpPr txBox="1"/>
          <p:nvPr/>
        </p:nvSpPr>
        <p:spPr>
          <a:xfrm>
            <a:off x="5205529" y="5365784"/>
            <a:ext cx="232666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400" b="1" dirty="0">
                <a:solidFill>
                  <a:schemeClr val="tx1"/>
                </a:solidFill>
              </a:rPr>
              <a:t>Command and Control (C2)</a:t>
            </a:r>
            <a:r>
              <a:rPr lang="en-US" sz="1400" b="1" dirty="0">
                <a:solidFill>
                  <a:schemeClr val="tx1"/>
                </a:solidFill>
              </a:rPr>
              <a:t> Orchestrator </a:t>
            </a:r>
            <a:r>
              <a:rPr lang="en-SG" sz="1400" b="1" dirty="0"/>
              <a:t> 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557005A1-295B-5D77-4B1A-F7F13DD92846}"/>
              </a:ext>
            </a:extLst>
          </p:cNvPr>
          <p:cNvSpPr/>
          <p:nvPr/>
        </p:nvSpPr>
        <p:spPr>
          <a:xfrm>
            <a:off x="6826455" y="3246799"/>
            <a:ext cx="1699732" cy="3868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>
                <a:solidFill>
                  <a:schemeClr val="tx1"/>
                </a:solidFill>
              </a:rPr>
              <a:t>Malware tasks management module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522B920-36F0-D70E-FD64-A3754932ADE8}"/>
              </a:ext>
            </a:extLst>
          </p:cNvPr>
          <p:cNvSpPr/>
          <p:nvPr/>
        </p:nvSpPr>
        <p:spPr>
          <a:xfrm>
            <a:off x="5281948" y="4032371"/>
            <a:ext cx="1612628" cy="3868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tx1"/>
                </a:solidFill>
              </a:rPr>
              <a:t>Attack function assemble module </a:t>
            </a:r>
            <a:endParaRPr lang="en-SG" sz="1200" b="1" dirty="0">
              <a:solidFill>
                <a:schemeClr val="tx1"/>
              </a:solidFill>
            </a:endParaRPr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66ECCC8B-3E24-5B50-A2DB-88A1CCA6AD91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3434269" y="1588894"/>
            <a:ext cx="356212" cy="249348"/>
          </a:xfrm>
          <a:prstGeom prst="rect">
            <a:avLst/>
          </a:prstGeom>
        </p:spPr>
      </p:pic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F5C7E779-CB2E-B43B-6773-A6E8F3512C84}"/>
              </a:ext>
            </a:extLst>
          </p:cNvPr>
          <p:cNvCxnSpPr>
            <a:cxnSpLocks/>
          </p:cNvCxnSpPr>
          <p:nvPr/>
        </p:nvCxnSpPr>
        <p:spPr>
          <a:xfrm>
            <a:off x="10242850" y="4850643"/>
            <a:ext cx="0" cy="655843"/>
          </a:xfrm>
          <a:prstGeom prst="straightConnector1">
            <a:avLst/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8" name="Picture 77">
            <a:extLst>
              <a:ext uri="{FF2B5EF4-FFF2-40B4-BE49-F238E27FC236}">
                <a16:creationId xmlns:a16="http://schemas.microsoft.com/office/drawing/2014/main" id="{4D42CBD4-550C-F92C-FBB9-7AE10D76D4E3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3444428" y="2682107"/>
            <a:ext cx="356212" cy="249348"/>
          </a:xfrm>
          <a:prstGeom prst="rect">
            <a:avLst/>
          </a:prstGeom>
        </p:spPr>
      </p:pic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134EDFFC-809F-297F-F6E1-510E898C2992}"/>
              </a:ext>
            </a:extLst>
          </p:cNvPr>
          <p:cNvCxnSpPr>
            <a:cxnSpLocks/>
          </p:cNvCxnSpPr>
          <p:nvPr/>
        </p:nvCxnSpPr>
        <p:spPr>
          <a:xfrm>
            <a:off x="6894576" y="4207990"/>
            <a:ext cx="420624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4" name="Picture 83">
            <a:extLst>
              <a:ext uri="{FF2B5EF4-FFF2-40B4-BE49-F238E27FC236}">
                <a16:creationId xmlns:a16="http://schemas.microsoft.com/office/drawing/2014/main" id="{8FA02B5D-4849-CE44-0EB0-D286DEAE355A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3459231" y="3797302"/>
            <a:ext cx="356212" cy="249348"/>
          </a:xfrm>
          <a:prstGeom prst="rect">
            <a:avLst/>
          </a:prstGeom>
        </p:spPr>
      </p:pic>
      <p:pic>
        <p:nvPicPr>
          <p:cNvPr id="85" name="Picture 84">
            <a:extLst>
              <a:ext uri="{FF2B5EF4-FFF2-40B4-BE49-F238E27FC236}">
                <a16:creationId xmlns:a16="http://schemas.microsoft.com/office/drawing/2014/main" id="{15236F79-6290-C631-3ACE-1D40B07B2D6E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3465708" y="4918712"/>
            <a:ext cx="356212" cy="249348"/>
          </a:xfrm>
          <a:prstGeom prst="rect">
            <a:avLst/>
          </a:prstGeom>
        </p:spPr>
      </p:pic>
      <p:pic>
        <p:nvPicPr>
          <p:cNvPr id="86" name="Picture 85">
            <a:extLst>
              <a:ext uri="{FF2B5EF4-FFF2-40B4-BE49-F238E27FC236}">
                <a16:creationId xmlns:a16="http://schemas.microsoft.com/office/drawing/2014/main" id="{90891225-728E-38F6-526C-3B4705225779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3429739" y="5972052"/>
            <a:ext cx="356212" cy="249348"/>
          </a:xfrm>
          <a:prstGeom prst="rect">
            <a:avLst/>
          </a:prstGeom>
        </p:spPr>
      </p:pic>
      <p:sp>
        <p:nvSpPr>
          <p:cNvPr id="88" name="Rectangle 87">
            <a:extLst>
              <a:ext uri="{FF2B5EF4-FFF2-40B4-BE49-F238E27FC236}">
                <a16:creationId xmlns:a16="http://schemas.microsoft.com/office/drawing/2014/main" id="{F7327EC2-8D86-61E0-67D1-8ADFCF1FCD48}"/>
              </a:ext>
            </a:extLst>
          </p:cNvPr>
          <p:cNvSpPr/>
          <p:nvPr/>
        </p:nvSpPr>
        <p:spPr>
          <a:xfrm>
            <a:off x="5281948" y="4781215"/>
            <a:ext cx="1612628" cy="3868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tx1"/>
                </a:solidFill>
              </a:rPr>
              <a:t>Malicious program injection module </a:t>
            </a:r>
            <a:endParaRPr lang="en-SG" sz="1200" b="1" dirty="0">
              <a:solidFill>
                <a:schemeClr val="tx1"/>
              </a:solidFill>
            </a:endParaRP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03C16D02-7AFC-25C3-53A0-4482FD358267}"/>
              </a:ext>
            </a:extLst>
          </p:cNvPr>
          <p:cNvCxnSpPr>
            <a:cxnSpLocks/>
            <a:stCxn id="70" idx="3"/>
            <a:endCxn id="75" idx="1"/>
          </p:cNvCxnSpPr>
          <p:nvPr/>
        </p:nvCxnSpPr>
        <p:spPr>
          <a:xfrm>
            <a:off x="3742140" y="1339652"/>
            <a:ext cx="1539808" cy="28861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7B3B5B20-2346-B044-C1D4-54FBC160AC60}"/>
              </a:ext>
            </a:extLst>
          </p:cNvPr>
          <p:cNvCxnSpPr>
            <a:cxnSpLocks/>
            <a:stCxn id="69" idx="3"/>
            <a:endCxn id="75" idx="1"/>
          </p:cNvCxnSpPr>
          <p:nvPr/>
        </p:nvCxnSpPr>
        <p:spPr>
          <a:xfrm>
            <a:off x="3754960" y="2369943"/>
            <a:ext cx="1526988" cy="18558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D649FF26-554B-4414-D49D-45AF19299473}"/>
              </a:ext>
            </a:extLst>
          </p:cNvPr>
          <p:cNvCxnSpPr>
            <a:cxnSpLocks/>
            <a:stCxn id="68" idx="3"/>
            <a:endCxn id="75" idx="1"/>
          </p:cNvCxnSpPr>
          <p:nvPr/>
        </p:nvCxnSpPr>
        <p:spPr>
          <a:xfrm>
            <a:off x="3779846" y="3484294"/>
            <a:ext cx="1502102" cy="7415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8D6127F3-579F-2906-CE9D-8EE2DEA3A3AD}"/>
              </a:ext>
            </a:extLst>
          </p:cNvPr>
          <p:cNvCxnSpPr>
            <a:cxnSpLocks/>
            <a:stCxn id="66" idx="3"/>
            <a:endCxn id="75" idx="1"/>
          </p:cNvCxnSpPr>
          <p:nvPr/>
        </p:nvCxnSpPr>
        <p:spPr>
          <a:xfrm flipV="1">
            <a:off x="3790573" y="4225794"/>
            <a:ext cx="1491375" cy="3576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E28D02C7-6789-8BD8-7965-F2E956B6A0DC}"/>
              </a:ext>
            </a:extLst>
          </p:cNvPr>
          <p:cNvCxnSpPr>
            <a:cxnSpLocks/>
            <a:stCxn id="67" idx="3"/>
          </p:cNvCxnSpPr>
          <p:nvPr/>
        </p:nvCxnSpPr>
        <p:spPr>
          <a:xfrm flipV="1">
            <a:off x="3768524" y="4225794"/>
            <a:ext cx="1513424" cy="15325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D9C06AED-E4FA-C009-7104-06B8FAEEB3E2}"/>
              </a:ext>
            </a:extLst>
          </p:cNvPr>
          <p:cNvSpPr txBox="1"/>
          <p:nvPr/>
        </p:nvSpPr>
        <p:spPr>
          <a:xfrm>
            <a:off x="4272171" y="2279875"/>
            <a:ext cx="12059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Import attack module source code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F70E401E-967C-1306-D730-FD3834DE326B}"/>
              </a:ext>
            </a:extLst>
          </p:cNvPr>
          <p:cNvCxnSpPr>
            <a:cxnSpLocks/>
            <a:stCxn id="76" idx="3"/>
            <a:endCxn id="88" idx="1"/>
          </p:cNvCxnSpPr>
          <p:nvPr/>
        </p:nvCxnSpPr>
        <p:spPr>
          <a:xfrm>
            <a:off x="3790481" y="1713568"/>
            <a:ext cx="1491467" cy="326107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AA2E263C-77D1-7CB4-CBC8-C487BC403915}"/>
              </a:ext>
            </a:extLst>
          </p:cNvPr>
          <p:cNvCxnSpPr>
            <a:cxnSpLocks/>
            <a:stCxn id="78" idx="3"/>
            <a:endCxn id="88" idx="1"/>
          </p:cNvCxnSpPr>
          <p:nvPr/>
        </p:nvCxnSpPr>
        <p:spPr>
          <a:xfrm>
            <a:off x="3800640" y="2806781"/>
            <a:ext cx="1481308" cy="216785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75462B73-8329-BA67-B832-21E0FC0A6DFB}"/>
              </a:ext>
            </a:extLst>
          </p:cNvPr>
          <p:cNvCxnSpPr>
            <a:cxnSpLocks/>
            <a:stCxn id="84" idx="3"/>
            <a:endCxn id="88" idx="1"/>
          </p:cNvCxnSpPr>
          <p:nvPr/>
        </p:nvCxnSpPr>
        <p:spPr>
          <a:xfrm>
            <a:off x="3815443" y="3921976"/>
            <a:ext cx="1466505" cy="105266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C14BC6C8-A013-CEA3-2E0D-7958AF23E19A}"/>
              </a:ext>
            </a:extLst>
          </p:cNvPr>
          <p:cNvCxnSpPr>
            <a:cxnSpLocks/>
            <a:stCxn id="85" idx="3"/>
            <a:endCxn id="88" idx="1"/>
          </p:cNvCxnSpPr>
          <p:nvPr/>
        </p:nvCxnSpPr>
        <p:spPr>
          <a:xfrm flipV="1">
            <a:off x="3821920" y="4974638"/>
            <a:ext cx="1460028" cy="6874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DCB7C4E8-AFEB-541A-EB8E-D8B6907535AF}"/>
              </a:ext>
            </a:extLst>
          </p:cNvPr>
          <p:cNvCxnSpPr>
            <a:cxnSpLocks/>
            <a:stCxn id="86" idx="3"/>
            <a:endCxn id="88" idx="1"/>
          </p:cNvCxnSpPr>
          <p:nvPr/>
        </p:nvCxnSpPr>
        <p:spPr>
          <a:xfrm flipV="1">
            <a:off x="3785951" y="4974638"/>
            <a:ext cx="1495997" cy="112208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2262B760-EFB8-E535-EB2C-7BEFF4F36536}"/>
              </a:ext>
            </a:extLst>
          </p:cNvPr>
          <p:cNvSpPr txBox="1"/>
          <p:nvPr/>
        </p:nvSpPr>
        <p:spPr>
          <a:xfrm>
            <a:off x="4106669" y="5489191"/>
            <a:ext cx="11386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rgbClr val="C00000"/>
                </a:solidFill>
              </a:rPr>
              <a:t>Import malware execution module </a:t>
            </a:r>
          </a:p>
        </p:txBody>
      </p:sp>
      <p:pic>
        <p:nvPicPr>
          <p:cNvPr id="122" name="Picture 121" descr="A green rectangular sign with text and images&#10;&#10;Description automatically generated">
            <a:extLst>
              <a:ext uri="{FF2B5EF4-FFF2-40B4-BE49-F238E27FC236}">
                <a16:creationId xmlns:a16="http://schemas.microsoft.com/office/drawing/2014/main" id="{CB04A07C-FE1C-508F-1832-455CB206805C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4005" y="3836376"/>
            <a:ext cx="962470" cy="804625"/>
          </a:xfrm>
          <a:prstGeom prst="rect">
            <a:avLst/>
          </a:prstGeom>
        </p:spPr>
      </p:pic>
      <p:sp>
        <p:nvSpPr>
          <p:cNvPr id="123" name="Rectangle 122">
            <a:extLst>
              <a:ext uri="{FF2B5EF4-FFF2-40B4-BE49-F238E27FC236}">
                <a16:creationId xmlns:a16="http://schemas.microsoft.com/office/drawing/2014/main" id="{7A6253E5-C3B3-AE09-3C5D-22045CD4CE28}"/>
              </a:ext>
            </a:extLst>
          </p:cNvPr>
          <p:cNvSpPr/>
          <p:nvPr/>
        </p:nvSpPr>
        <p:spPr>
          <a:xfrm>
            <a:off x="7270354" y="4781268"/>
            <a:ext cx="1074309" cy="3868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tx1"/>
                </a:solidFill>
              </a:rPr>
              <a:t>Binary file encryption</a:t>
            </a:r>
            <a:endParaRPr lang="en-SG" sz="1200" b="1" dirty="0">
              <a:solidFill>
                <a:schemeClr val="tx1"/>
              </a:solidFill>
            </a:endParaRP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DCC66C9C-939B-EADF-0655-B3404945CE72}"/>
              </a:ext>
            </a:extLst>
          </p:cNvPr>
          <p:cNvCxnSpPr>
            <a:cxnSpLocks/>
          </p:cNvCxnSpPr>
          <p:nvPr/>
        </p:nvCxnSpPr>
        <p:spPr>
          <a:xfrm>
            <a:off x="6912864" y="4969839"/>
            <a:ext cx="321956" cy="0"/>
          </a:xfrm>
          <a:prstGeom prst="straightConnector1">
            <a:avLst/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8DA39F5D-886D-B52B-5C27-D28F8E80AB4E}"/>
              </a:ext>
            </a:extLst>
          </p:cNvPr>
          <p:cNvSpPr/>
          <p:nvPr/>
        </p:nvSpPr>
        <p:spPr>
          <a:xfrm>
            <a:off x="9411464" y="3209544"/>
            <a:ext cx="2197586" cy="229926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3157F2-C37F-8232-0E80-EB13EBB915FC}"/>
              </a:ext>
            </a:extLst>
          </p:cNvPr>
          <p:cNvSpPr txBox="1"/>
          <p:nvPr/>
        </p:nvSpPr>
        <p:spPr>
          <a:xfrm>
            <a:off x="9291599" y="2824635"/>
            <a:ext cx="27512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/>
              <a:t>Ninja Malware Agent Interface 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1BD29E8-696C-E967-59FE-7BEDB2189821}"/>
              </a:ext>
            </a:extLst>
          </p:cNvPr>
          <p:cNvSpPr txBox="1"/>
          <p:nvPr/>
        </p:nvSpPr>
        <p:spPr>
          <a:xfrm>
            <a:off x="9411464" y="5185451"/>
            <a:ext cx="20383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/>
              <a:t>Level 0 :  malware code base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24875710-AE70-CBC8-068A-8A045F623959}"/>
              </a:ext>
            </a:extLst>
          </p:cNvPr>
          <p:cNvCxnSpPr>
            <a:cxnSpLocks/>
          </p:cNvCxnSpPr>
          <p:nvPr/>
        </p:nvCxnSpPr>
        <p:spPr>
          <a:xfrm flipV="1">
            <a:off x="9446594" y="3974425"/>
            <a:ext cx="2162456" cy="1404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4162B86B-4ED0-321A-BC37-D0B568568408}"/>
              </a:ext>
            </a:extLst>
          </p:cNvPr>
          <p:cNvSpPr txBox="1"/>
          <p:nvPr/>
        </p:nvSpPr>
        <p:spPr>
          <a:xfrm>
            <a:off x="9400585" y="3984583"/>
            <a:ext cx="22463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/>
              <a:t>Level 1 :  malware attack modules 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14E31B7-6822-C09B-5087-86DC3A0F8677}"/>
              </a:ext>
            </a:extLst>
          </p:cNvPr>
          <p:cNvSpPr txBox="1"/>
          <p:nvPr/>
        </p:nvSpPr>
        <p:spPr>
          <a:xfrm>
            <a:off x="9381492" y="3196819"/>
            <a:ext cx="18547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/>
              <a:t>Level 2 : Attack config and schedule timeline </a:t>
            </a:r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174AE134-B529-E98D-417B-4223275077AD}"/>
              </a:ext>
            </a:extLst>
          </p:cNvPr>
          <p:cNvCxnSpPr>
            <a:cxnSpLocks/>
          </p:cNvCxnSpPr>
          <p:nvPr/>
        </p:nvCxnSpPr>
        <p:spPr>
          <a:xfrm>
            <a:off x="9419803" y="5150110"/>
            <a:ext cx="218924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06" name="Picture 105" descr="A red horse on wheels&#10;&#10;Description automatically generated">
            <a:extLst>
              <a:ext uri="{FF2B5EF4-FFF2-40B4-BE49-F238E27FC236}">
                <a16:creationId xmlns:a16="http://schemas.microsoft.com/office/drawing/2014/main" id="{17956515-7AEC-92E0-2800-6E81FB31D479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270139" y="4728109"/>
            <a:ext cx="397091" cy="313783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109" name="Picture 108">
            <a:extLst>
              <a:ext uri="{FF2B5EF4-FFF2-40B4-BE49-F238E27FC236}">
                <a16:creationId xmlns:a16="http://schemas.microsoft.com/office/drawing/2014/main" id="{8CB0EC3C-7FA8-D0EA-490E-B242758203CA}"/>
              </a:ext>
            </a:extLst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9669776" y="4727008"/>
            <a:ext cx="410299" cy="323875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110" name="Picture 109">
            <a:extLst>
              <a:ext uri="{FF2B5EF4-FFF2-40B4-BE49-F238E27FC236}">
                <a16:creationId xmlns:a16="http://schemas.microsoft.com/office/drawing/2014/main" id="{AE10A7AA-E522-BCA1-C27A-12748D9B9D29}"/>
              </a:ext>
            </a:extLst>
      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10884746" y="4711284"/>
            <a:ext cx="430147" cy="331576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113" name="Picture 112">
            <a:extLst>
              <a:ext uri="{FF2B5EF4-FFF2-40B4-BE49-F238E27FC236}">
                <a16:creationId xmlns:a16="http://schemas.microsoft.com/office/drawing/2014/main" id="{71FF5880-2F7E-ED0D-A9F0-0B40C0EC6596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9669776" y="4280707"/>
            <a:ext cx="369248" cy="30278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15" name="Picture 114">
            <a:extLst>
              <a:ext uri="{FF2B5EF4-FFF2-40B4-BE49-F238E27FC236}">
                <a16:creationId xmlns:a16="http://schemas.microsoft.com/office/drawing/2014/main" id="{EF48DC7B-07AA-C840-D1FB-38FE7514D354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10242793" y="4267824"/>
            <a:ext cx="369248" cy="30278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16" name="Picture 115">
            <a:extLst>
              <a:ext uri="{FF2B5EF4-FFF2-40B4-BE49-F238E27FC236}">
                <a16:creationId xmlns:a16="http://schemas.microsoft.com/office/drawing/2014/main" id="{03A0728A-784D-62FC-094F-6AE362A7D67C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10815810" y="4248793"/>
            <a:ext cx="369248" cy="30278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18" name="Rectangle 117">
            <a:extLst>
              <a:ext uri="{FF2B5EF4-FFF2-40B4-BE49-F238E27FC236}">
                <a16:creationId xmlns:a16="http://schemas.microsoft.com/office/drawing/2014/main" id="{32D170CA-441B-CD5C-6E01-89CCF913E529}"/>
              </a:ext>
            </a:extLst>
          </p:cNvPr>
          <p:cNvSpPr/>
          <p:nvPr/>
        </p:nvSpPr>
        <p:spPr>
          <a:xfrm>
            <a:off x="5342066" y="3199910"/>
            <a:ext cx="1384203" cy="53220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>
                <a:solidFill>
                  <a:schemeClr val="tx1"/>
                </a:solidFill>
              </a:rPr>
              <a:t>Attack plug-in management module</a:t>
            </a:r>
          </a:p>
        </p:txBody>
      </p:sp>
      <p:pic>
        <p:nvPicPr>
          <p:cNvPr id="119" name="Picture 118">
            <a:extLst>
              <a:ext uri="{FF2B5EF4-FFF2-40B4-BE49-F238E27FC236}">
                <a16:creationId xmlns:a16="http://schemas.microsoft.com/office/drawing/2014/main" id="{CBD4AEBC-FA75-1999-78FA-B91474D5B396}"/>
              </a:ext>
            </a:extLst>
      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6728199" y="796364"/>
            <a:ext cx="376689" cy="417634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121" name="TextBox 120">
            <a:extLst>
              <a:ext uri="{FF2B5EF4-FFF2-40B4-BE49-F238E27FC236}">
                <a16:creationId xmlns:a16="http://schemas.microsoft.com/office/drawing/2014/main" id="{E68773A5-57D1-D0D4-7312-689F2B627A26}"/>
              </a:ext>
            </a:extLst>
          </p:cNvPr>
          <p:cNvSpPr txBox="1"/>
          <p:nvPr/>
        </p:nvSpPr>
        <p:spPr>
          <a:xfrm>
            <a:off x="6906786" y="1250975"/>
            <a:ext cx="120803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/>
              <a:t>Add attack schedule timeline config</a:t>
            </a:r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A3D9815D-B2FC-8265-2EA1-42D89E986A81}"/>
              </a:ext>
            </a:extLst>
          </p:cNvPr>
          <p:cNvCxnSpPr>
            <a:cxnSpLocks/>
          </p:cNvCxnSpPr>
          <p:nvPr/>
        </p:nvCxnSpPr>
        <p:spPr>
          <a:xfrm>
            <a:off x="6920478" y="1213998"/>
            <a:ext cx="0" cy="1989738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8" name="Picture 127">
            <a:extLst>
              <a:ext uri="{FF2B5EF4-FFF2-40B4-BE49-F238E27FC236}">
                <a16:creationId xmlns:a16="http://schemas.microsoft.com/office/drawing/2014/main" id="{64B5E474-5DD4-168E-68E3-C8403ADAEA19}"/>
              </a:ext>
            </a:extLst>
          </p:cNvPr>
          <p:cNvPicPr>
            <a:picLocks noChangeAspect="1"/>
          </p:cNvPicPr>
          <p:nvPr/>
        </p:nvPicPr>
        <p:blipFill>
          <a:blip r:embed="rId33">
            <a:biLevel thresh="75000"/>
          </a:blip>
          <a:stretch>
            <a:fillRect/>
          </a:stretch>
        </p:blipFill>
        <p:spPr>
          <a:xfrm>
            <a:off x="6754302" y="2143092"/>
            <a:ext cx="317123" cy="325523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129" name="Picture 128">
            <a:extLst>
              <a:ext uri="{FF2B5EF4-FFF2-40B4-BE49-F238E27FC236}">
                <a16:creationId xmlns:a16="http://schemas.microsoft.com/office/drawing/2014/main" id="{F777C145-FD38-C045-CE04-AC9C0E6AF67E}"/>
              </a:ext>
            </a:extLst>
          </p:cNvPr>
          <p:cNvPicPr>
            <a:picLocks noChangeAspect="1"/>
          </p:cNvPicPr>
          <p:nvPr/>
        </p:nvPicPr>
        <p:blipFill>
          <a:blip r:embed="rId33">
            <a:biLevel thresh="75000"/>
          </a:blip>
          <a:stretch>
            <a:fillRect/>
          </a:stretch>
        </p:blipFill>
        <p:spPr>
          <a:xfrm>
            <a:off x="9649780" y="3581928"/>
            <a:ext cx="317123" cy="325523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130" name="Picture 129">
            <a:extLst>
              <a:ext uri="{FF2B5EF4-FFF2-40B4-BE49-F238E27FC236}">
                <a16:creationId xmlns:a16="http://schemas.microsoft.com/office/drawing/2014/main" id="{0E0A05BA-F3F1-04DF-C527-67837CA725F5}"/>
              </a:ext>
            </a:extLst>
          </p:cNvPr>
          <p:cNvPicPr>
            <a:picLocks noChangeAspect="1"/>
          </p:cNvPicPr>
          <p:nvPr/>
        </p:nvPicPr>
        <p:blipFill>
          <a:blip r:embed="rId33">
            <a:biLevel thresh="75000"/>
          </a:blip>
          <a:stretch>
            <a:fillRect/>
          </a:stretch>
        </p:blipFill>
        <p:spPr>
          <a:xfrm>
            <a:off x="10151561" y="3581468"/>
            <a:ext cx="317123" cy="325523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7A49E340-85C6-A1A9-F409-207BD57AF658}"/>
              </a:ext>
            </a:extLst>
          </p:cNvPr>
          <p:cNvCxnSpPr>
            <a:cxnSpLocks/>
            <a:endCxn id="129" idx="1"/>
          </p:cNvCxnSpPr>
          <p:nvPr/>
        </p:nvCxnSpPr>
        <p:spPr>
          <a:xfrm>
            <a:off x="8526187" y="3440221"/>
            <a:ext cx="1123593" cy="304469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208E2080-5086-52C7-7173-A68BB0892F9B}"/>
              </a:ext>
            </a:extLst>
          </p:cNvPr>
          <p:cNvCxnSpPr>
            <a:cxnSpLocks/>
          </p:cNvCxnSpPr>
          <p:nvPr/>
        </p:nvCxnSpPr>
        <p:spPr>
          <a:xfrm flipV="1">
            <a:off x="8227382" y="4359174"/>
            <a:ext cx="1422398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A8003757-63BE-9F5A-36A2-0CBC8121D057}"/>
              </a:ext>
            </a:extLst>
          </p:cNvPr>
          <p:cNvCxnSpPr>
            <a:cxnSpLocks/>
          </p:cNvCxnSpPr>
          <p:nvPr/>
        </p:nvCxnSpPr>
        <p:spPr>
          <a:xfrm>
            <a:off x="8355542" y="4985396"/>
            <a:ext cx="1314234" cy="0"/>
          </a:xfrm>
          <a:prstGeom prst="straightConnector1">
            <a:avLst/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9" name="Picture 138">
            <a:extLst>
              <a:ext uri="{FF2B5EF4-FFF2-40B4-BE49-F238E27FC236}">
                <a16:creationId xmlns:a16="http://schemas.microsoft.com/office/drawing/2014/main" id="{45B8FDAA-1080-02E5-C7B6-ABCFB1D323CE}"/>
              </a:ext>
            </a:extLst>
      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5869748" y="809860"/>
            <a:ext cx="376689" cy="417634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140" name="TextBox 139">
            <a:extLst>
              <a:ext uri="{FF2B5EF4-FFF2-40B4-BE49-F238E27FC236}">
                <a16:creationId xmlns:a16="http://schemas.microsoft.com/office/drawing/2014/main" id="{97C3E99E-B1A4-7DAC-3DD3-862364A97C5E}"/>
              </a:ext>
            </a:extLst>
          </p:cNvPr>
          <p:cNvSpPr txBox="1"/>
          <p:nvPr/>
        </p:nvSpPr>
        <p:spPr>
          <a:xfrm>
            <a:off x="5957581" y="1272893"/>
            <a:ext cx="90412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/>
              <a:t>Add attack plug-in config</a:t>
            </a:r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69857FAF-979C-0D82-B5AC-6E04D9C82BE7}"/>
              </a:ext>
            </a:extLst>
          </p:cNvPr>
          <p:cNvCxnSpPr>
            <a:cxnSpLocks/>
            <a:stCxn id="139" idx="2"/>
          </p:cNvCxnSpPr>
          <p:nvPr/>
        </p:nvCxnSpPr>
        <p:spPr>
          <a:xfrm flipH="1">
            <a:off x="6019756" y="1227494"/>
            <a:ext cx="0" cy="1972247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Connector: Elbow 142">
            <a:extLst>
              <a:ext uri="{FF2B5EF4-FFF2-40B4-BE49-F238E27FC236}">
                <a16:creationId xmlns:a16="http://schemas.microsoft.com/office/drawing/2014/main" id="{93A00296-ECA7-99D9-8434-3A22668BD9EB}"/>
              </a:ext>
            </a:extLst>
          </p:cNvPr>
          <p:cNvCxnSpPr>
            <a:cxnSpLocks/>
          </p:cNvCxnSpPr>
          <p:nvPr/>
        </p:nvCxnSpPr>
        <p:spPr>
          <a:xfrm rot="16200000" flipV="1">
            <a:off x="3422853" y="1088949"/>
            <a:ext cx="2294484" cy="1935090"/>
          </a:xfrm>
          <a:prstGeom prst="bentConnector3">
            <a:avLst>
              <a:gd name="adj1" fmla="val 100214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490D395D-6FF0-818B-9324-9F85A349842A}"/>
              </a:ext>
            </a:extLst>
          </p:cNvPr>
          <p:cNvCxnSpPr>
            <a:cxnSpLocks/>
          </p:cNvCxnSpPr>
          <p:nvPr/>
        </p:nvCxnSpPr>
        <p:spPr>
          <a:xfrm>
            <a:off x="5825255" y="3744229"/>
            <a:ext cx="0" cy="288142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5EF38F01-8AE4-DEE1-ECD7-B895B61E7006}"/>
              </a:ext>
            </a:extLst>
          </p:cNvPr>
          <p:cNvCxnSpPr>
            <a:cxnSpLocks/>
          </p:cNvCxnSpPr>
          <p:nvPr/>
        </p:nvCxnSpPr>
        <p:spPr>
          <a:xfrm>
            <a:off x="6649802" y="3756458"/>
            <a:ext cx="0" cy="1024757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2" name="TextBox 151">
            <a:extLst>
              <a:ext uri="{FF2B5EF4-FFF2-40B4-BE49-F238E27FC236}">
                <a16:creationId xmlns:a16="http://schemas.microsoft.com/office/drawing/2014/main" id="{E014FF3E-4A56-4242-358A-AF2289FEFD28}"/>
              </a:ext>
            </a:extLst>
          </p:cNvPr>
          <p:cNvSpPr txBox="1"/>
          <p:nvPr/>
        </p:nvSpPr>
        <p:spPr>
          <a:xfrm>
            <a:off x="8532447" y="2567042"/>
            <a:ext cx="1106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Network with firewall </a:t>
            </a:r>
            <a:endParaRPr lang="en-SG" sz="1000" b="1" dirty="0"/>
          </a:p>
        </p:txBody>
      </p: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BC13A29F-A59F-0435-4D1F-1183AC46CE16}"/>
              </a:ext>
            </a:extLst>
          </p:cNvPr>
          <p:cNvCxnSpPr>
            <a:cxnSpLocks/>
          </p:cNvCxnSpPr>
          <p:nvPr/>
        </p:nvCxnSpPr>
        <p:spPr>
          <a:xfrm flipH="1">
            <a:off x="8556527" y="5387303"/>
            <a:ext cx="843162" cy="6737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EE707F87-B534-7495-4537-8FACCCF8FF8B}"/>
              </a:ext>
            </a:extLst>
          </p:cNvPr>
          <p:cNvSpPr txBox="1"/>
          <p:nvPr/>
        </p:nvSpPr>
        <p:spPr>
          <a:xfrm>
            <a:off x="8441465" y="3587982"/>
            <a:ext cx="1106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Task schedule and config</a:t>
            </a:r>
            <a:endParaRPr lang="en-SG" sz="1000" b="1" dirty="0"/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4C9F55C1-5B4F-B56B-11B9-54BD317545CF}"/>
              </a:ext>
            </a:extLst>
          </p:cNvPr>
          <p:cNvSpPr txBox="1"/>
          <p:nvPr/>
        </p:nvSpPr>
        <p:spPr>
          <a:xfrm>
            <a:off x="8274089" y="4007935"/>
            <a:ext cx="1106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6">
                    <a:lumMod val="75000"/>
                  </a:schemeClr>
                </a:solidFill>
              </a:rPr>
              <a:t>Obfuscated malicious code</a:t>
            </a:r>
            <a:endParaRPr lang="en-SG" sz="1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F843BDD7-11A7-7678-842B-F82C4BD7A243}"/>
              </a:ext>
            </a:extLst>
          </p:cNvPr>
          <p:cNvSpPr txBox="1"/>
          <p:nvPr/>
        </p:nvSpPr>
        <p:spPr>
          <a:xfrm>
            <a:off x="8323344" y="4442789"/>
            <a:ext cx="11065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C00000"/>
                </a:solidFill>
              </a:rPr>
              <a:t>Encrypted malicious action program</a:t>
            </a:r>
            <a:endParaRPr lang="en-SG" sz="1000" b="1" dirty="0">
              <a:solidFill>
                <a:srgbClr val="C00000"/>
              </a:solidFill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7DE81331-244E-2E6C-448D-1EB8D67AC0BF}"/>
              </a:ext>
            </a:extLst>
          </p:cNvPr>
          <p:cNvSpPr txBox="1"/>
          <p:nvPr/>
        </p:nvSpPr>
        <p:spPr>
          <a:xfrm>
            <a:off x="8584207" y="5412571"/>
            <a:ext cx="9289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State report</a:t>
            </a:r>
            <a:endParaRPr lang="en-SG" sz="1000" b="1" dirty="0"/>
          </a:p>
        </p:txBody>
      </p:sp>
      <p:sp>
        <p:nvSpPr>
          <p:cNvPr id="162" name="Flowchart: Magnetic Disk 161">
            <a:extLst>
              <a:ext uri="{FF2B5EF4-FFF2-40B4-BE49-F238E27FC236}">
                <a16:creationId xmlns:a16="http://schemas.microsoft.com/office/drawing/2014/main" id="{E22F62EE-C324-910D-0E34-F01F44E33E34}"/>
              </a:ext>
            </a:extLst>
          </p:cNvPr>
          <p:cNvSpPr/>
          <p:nvPr/>
        </p:nvSpPr>
        <p:spPr>
          <a:xfrm>
            <a:off x="7520460" y="2029629"/>
            <a:ext cx="739475" cy="480374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C2-DB</a:t>
            </a:r>
            <a:endParaRPr lang="en-SG" sz="1100" b="1" dirty="0"/>
          </a:p>
        </p:txBody>
      </p:sp>
      <p:sp>
        <p:nvSpPr>
          <p:cNvPr id="163" name="Arrow: Down 162">
            <a:extLst>
              <a:ext uri="{FF2B5EF4-FFF2-40B4-BE49-F238E27FC236}">
                <a16:creationId xmlns:a16="http://schemas.microsoft.com/office/drawing/2014/main" id="{7B5812D9-7C75-2F47-D070-5780EC489780}"/>
              </a:ext>
            </a:extLst>
          </p:cNvPr>
          <p:cNvSpPr/>
          <p:nvPr/>
        </p:nvSpPr>
        <p:spPr>
          <a:xfrm rot="10800000">
            <a:off x="7849197" y="2540804"/>
            <a:ext cx="135884" cy="41143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66" name="Picture 165" descr="A computer screen with text and words&#10;&#10;Description automatically generated">
            <a:extLst>
              <a:ext uri="{FF2B5EF4-FFF2-40B4-BE49-F238E27FC236}">
                <a16:creationId xmlns:a16="http://schemas.microsoft.com/office/drawing/2014/main" id="{AF72F6A2-F452-E70D-351B-84EC44D27E27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8387" y="1374624"/>
            <a:ext cx="1580958" cy="124905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CA8E7DB0-08CD-E8E8-A6BA-A1CB9C4A6BC0}"/>
              </a:ext>
            </a:extLst>
          </p:cNvPr>
          <p:cNvCxnSpPr>
            <a:cxnSpLocks/>
          </p:cNvCxnSpPr>
          <p:nvPr/>
        </p:nvCxnSpPr>
        <p:spPr>
          <a:xfrm>
            <a:off x="9688771" y="5518498"/>
            <a:ext cx="0" cy="365488"/>
          </a:xfrm>
          <a:prstGeom prst="straightConnector1">
            <a:avLst/>
          </a:prstGeom>
          <a:ln>
            <a:solidFill>
              <a:srgbClr val="C00000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8" name="TextBox 167">
            <a:extLst>
              <a:ext uri="{FF2B5EF4-FFF2-40B4-BE49-F238E27FC236}">
                <a16:creationId xmlns:a16="http://schemas.microsoft.com/office/drawing/2014/main" id="{85C16CAF-C4DE-126A-06F3-118DD79D5A0D}"/>
              </a:ext>
            </a:extLst>
          </p:cNvPr>
          <p:cNvSpPr txBox="1"/>
          <p:nvPr/>
        </p:nvSpPr>
        <p:spPr>
          <a:xfrm>
            <a:off x="10612041" y="5529552"/>
            <a:ext cx="797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Attack</a:t>
            </a:r>
            <a:endParaRPr lang="en-SG" sz="1200" b="1" dirty="0">
              <a:solidFill>
                <a:srgbClr val="C00000"/>
              </a:solidFill>
            </a:endParaRPr>
          </a:p>
        </p:txBody>
      </p:sp>
      <p:pic>
        <p:nvPicPr>
          <p:cNvPr id="170" name="Graphic 169" descr="Server with solid fill">
            <a:extLst>
              <a:ext uri="{FF2B5EF4-FFF2-40B4-BE49-F238E27FC236}">
                <a16:creationId xmlns:a16="http://schemas.microsoft.com/office/drawing/2014/main" id="{C3AD3F18-6005-2474-48BE-6AA9BF39A1C0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>
            <a:off x="10480823" y="5899519"/>
            <a:ext cx="394414" cy="394414"/>
          </a:xfrm>
          <a:prstGeom prst="rect">
            <a:avLst/>
          </a:prstGeom>
        </p:spPr>
      </p:pic>
      <p:pic>
        <p:nvPicPr>
          <p:cNvPr id="171" name="Graphic 170" descr="Wireless router with solid fill">
            <a:extLst>
              <a:ext uri="{FF2B5EF4-FFF2-40B4-BE49-F238E27FC236}">
                <a16:creationId xmlns:a16="http://schemas.microsoft.com/office/drawing/2014/main" id="{6D8D0ABC-EA9C-54F8-8178-9B6A51F2B471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8"/>
              </a:ext>
            </a:extLst>
          </a:blip>
          <a:stretch>
            <a:fillRect/>
          </a:stretch>
        </p:blipFill>
        <p:spPr>
          <a:xfrm>
            <a:off x="9486532" y="5887953"/>
            <a:ext cx="438769" cy="438769"/>
          </a:xfrm>
          <a:prstGeom prst="rect">
            <a:avLst/>
          </a:prstGeom>
        </p:spPr>
      </p:pic>
      <p:pic>
        <p:nvPicPr>
          <p:cNvPr id="172" name="Graphic 171" descr="Database with solid fill">
            <a:extLst>
              <a:ext uri="{FF2B5EF4-FFF2-40B4-BE49-F238E27FC236}">
                <a16:creationId xmlns:a16="http://schemas.microsoft.com/office/drawing/2014/main" id="{26ED3DF5-56C6-81F4-FEA8-715804EDB9C9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0"/>
              </a:ext>
            </a:extLst>
          </a:blip>
          <a:stretch>
            <a:fillRect/>
          </a:stretch>
        </p:blipFill>
        <p:spPr>
          <a:xfrm>
            <a:off x="10023612" y="5906267"/>
            <a:ext cx="391826" cy="391826"/>
          </a:xfrm>
          <a:prstGeom prst="rect">
            <a:avLst/>
          </a:prstGeom>
        </p:spPr>
      </p:pic>
      <p:pic>
        <p:nvPicPr>
          <p:cNvPr id="173" name="Picture 172">
            <a:extLst>
              <a:ext uri="{FF2B5EF4-FFF2-40B4-BE49-F238E27FC236}">
                <a16:creationId xmlns:a16="http://schemas.microsoft.com/office/drawing/2014/main" id="{BCF2D3A5-2F84-156A-D858-DCC86AF5578A}"/>
              </a:ext>
            </a:extLst>
          </p:cNvPr>
          <p:cNvPicPr>
            <a:picLocks noChangeAspect="1"/>
          </p:cNvPicPr>
          <p:nvPr/>
        </p:nvPicPr>
        <p:blipFill>
          <a:blip r:embed="rId41"/>
          <a:stretch>
            <a:fillRect/>
          </a:stretch>
        </p:blipFill>
        <p:spPr>
          <a:xfrm>
            <a:off x="10961547" y="5958403"/>
            <a:ext cx="490521" cy="276999"/>
          </a:xfrm>
          <a:prstGeom prst="rect">
            <a:avLst/>
          </a:prstGeom>
          <a:ln>
            <a:noFill/>
          </a:ln>
        </p:spPr>
      </p:pic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43DF476E-9671-1710-4F39-B88FD7494F06}"/>
              </a:ext>
            </a:extLst>
          </p:cNvPr>
          <p:cNvCxnSpPr>
            <a:cxnSpLocks/>
          </p:cNvCxnSpPr>
          <p:nvPr/>
        </p:nvCxnSpPr>
        <p:spPr>
          <a:xfrm>
            <a:off x="10217627" y="5518349"/>
            <a:ext cx="0" cy="365488"/>
          </a:xfrm>
          <a:prstGeom prst="straightConnector1">
            <a:avLst/>
          </a:prstGeom>
          <a:ln>
            <a:solidFill>
              <a:srgbClr val="C00000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488CEFD3-7872-7C1C-E7CC-DBD02C00CF82}"/>
              </a:ext>
            </a:extLst>
          </p:cNvPr>
          <p:cNvCxnSpPr>
            <a:cxnSpLocks/>
          </p:cNvCxnSpPr>
          <p:nvPr/>
        </p:nvCxnSpPr>
        <p:spPr>
          <a:xfrm>
            <a:off x="10678030" y="5523025"/>
            <a:ext cx="0" cy="365488"/>
          </a:xfrm>
          <a:prstGeom prst="straightConnector1">
            <a:avLst/>
          </a:prstGeom>
          <a:ln>
            <a:solidFill>
              <a:srgbClr val="C00000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0EAE4461-C19F-9EE8-96AC-4DED7E7F5A0E}"/>
              </a:ext>
            </a:extLst>
          </p:cNvPr>
          <p:cNvCxnSpPr>
            <a:cxnSpLocks/>
          </p:cNvCxnSpPr>
          <p:nvPr/>
        </p:nvCxnSpPr>
        <p:spPr>
          <a:xfrm>
            <a:off x="11178141" y="5540779"/>
            <a:ext cx="0" cy="365488"/>
          </a:xfrm>
          <a:prstGeom prst="straightConnector1">
            <a:avLst/>
          </a:prstGeom>
          <a:ln>
            <a:solidFill>
              <a:srgbClr val="C00000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8" name="TextBox 177">
            <a:extLst>
              <a:ext uri="{FF2B5EF4-FFF2-40B4-BE49-F238E27FC236}">
                <a16:creationId xmlns:a16="http://schemas.microsoft.com/office/drawing/2014/main" id="{B100D9E6-8E0D-2E96-A2AB-971C6E51A6DE}"/>
              </a:ext>
            </a:extLst>
          </p:cNvPr>
          <p:cNvSpPr txBox="1"/>
          <p:nvPr/>
        </p:nvSpPr>
        <p:spPr>
          <a:xfrm>
            <a:off x="8108680" y="654985"/>
            <a:ext cx="3127559" cy="584775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SG" sz="1600" b="1" dirty="0">
                <a:solidFill>
                  <a:schemeClr val="tx1"/>
                </a:solidFill>
              </a:rPr>
              <a:t>Ninja Command and Control (C2)</a:t>
            </a:r>
            <a:r>
              <a:rPr lang="en-US" sz="1600" b="1" dirty="0">
                <a:solidFill>
                  <a:schemeClr val="tx1"/>
                </a:solidFill>
              </a:rPr>
              <a:t> Orchestrator Workflow </a:t>
            </a:r>
            <a:endParaRPr lang="en-SG" sz="1600" b="1" dirty="0"/>
          </a:p>
        </p:txBody>
      </p:sp>
    </p:spTree>
    <p:extLst>
      <p:ext uri="{BB962C8B-B14F-4D97-AF65-F5344CB8AC3E}">
        <p14:creationId xmlns:p14="http://schemas.microsoft.com/office/powerpoint/2010/main" val="1506033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2223056D-70BE-633D-1152-66EDF9030A31}"/>
              </a:ext>
            </a:extLst>
          </p:cNvPr>
          <p:cNvSpPr/>
          <p:nvPr/>
        </p:nvSpPr>
        <p:spPr>
          <a:xfrm>
            <a:off x="510363" y="148849"/>
            <a:ext cx="10502671" cy="6321268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7087989-F382-9F38-22B8-092F91C25030}"/>
              </a:ext>
            </a:extLst>
          </p:cNvPr>
          <p:cNvSpPr/>
          <p:nvPr/>
        </p:nvSpPr>
        <p:spPr>
          <a:xfrm>
            <a:off x="2132451" y="1877717"/>
            <a:ext cx="1140823" cy="39728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/>
              <a:t>Init the process watchdog</a:t>
            </a:r>
            <a:endParaRPr lang="en-SG" sz="11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3F58877-8E0C-1971-FEDD-4DDF15443474}"/>
              </a:ext>
            </a:extLst>
          </p:cNvPr>
          <p:cNvCxnSpPr>
            <a:cxnSpLocks/>
          </p:cNvCxnSpPr>
          <p:nvPr/>
        </p:nvCxnSpPr>
        <p:spPr>
          <a:xfrm>
            <a:off x="5006833" y="254677"/>
            <a:ext cx="0" cy="6049501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A5599A1-CB7C-DC04-7B8C-238539A1B2F1}"/>
              </a:ext>
            </a:extLst>
          </p:cNvPr>
          <p:cNvSpPr txBox="1"/>
          <p:nvPr/>
        </p:nvSpPr>
        <p:spPr>
          <a:xfrm>
            <a:off x="857043" y="289675"/>
            <a:ext cx="32749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/>
              <a:t>Program hook with the watch dog</a:t>
            </a:r>
          </a:p>
        </p:txBody>
      </p:sp>
      <p:pic>
        <p:nvPicPr>
          <p:cNvPr id="1026" name="Picture 2" descr="Document, file, record, recording icon - Download on Iconfinder">
            <a:extLst>
              <a:ext uri="{FF2B5EF4-FFF2-40B4-BE49-F238E27FC236}">
                <a16:creationId xmlns:a16="http://schemas.microsoft.com/office/drawing/2014/main" id="{D57B9730-446A-070F-339A-8C1D8EB742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4688" y="2053756"/>
            <a:ext cx="564759" cy="564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4334108-55FB-C250-33D6-4DA42ECCBF6C}"/>
              </a:ext>
            </a:extLst>
          </p:cNvPr>
          <p:cNvSpPr txBox="1"/>
          <p:nvPr/>
        </p:nvSpPr>
        <p:spPr>
          <a:xfrm>
            <a:off x="3833636" y="1488391"/>
            <a:ext cx="11115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Load/create the process ID record file</a:t>
            </a:r>
            <a:endParaRPr lang="en-SG" sz="1200" b="1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4F2294A-3CB4-97D1-2E5D-6DC17DFC82AC}"/>
              </a:ext>
            </a:extLst>
          </p:cNvPr>
          <p:cNvCxnSpPr>
            <a:cxnSpLocks/>
          </p:cNvCxnSpPr>
          <p:nvPr/>
        </p:nvCxnSpPr>
        <p:spPr>
          <a:xfrm>
            <a:off x="2636879" y="2290936"/>
            <a:ext cx="0" cy="521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F9A3E3FA-6DCC-3A70-9A14-8B3AC16AD5C2}"/>
              </a:ext>
            </a:extLst>
          </p:cNvPr>
          <p:cNvSpPr/>
          <p:nvPr/>
        </p:nvSpPr>
        <p:spPr>
          <a:xfrm>
            <a:off x="2136343" y="2823980"/>
            <a:ext cx="1209946" cy="39728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100" dirty="0"/>
              <a:t>Target execution monitor loop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1EDD87A-3B2B-7549-88E4-919214B62F28}"/>
              </a:ext>
            </a:extLst>
          </p:cNvPr>
          <p:cNvSpPr/>
          <p:nvPr/>
        </p:nvSpPr>
        <p:spPr>
          <a:xfrm>
            <a:off x="6372837" y="1611258"/>
            <a:ext cx="1676961" cy="374298"/>
          </a:xfrm>
          <a:prstGeom prst="rect">
            <a:avLst/>
          </a:prstGeom>
          <a:solidFill>
            <a:srgbClr val="7030A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100" dirty="0"/>
              <a:t>Watchdog start in new background process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C654722-8B04-C0DD-A34F-69842F3B6DFB}"/>
              </a:ext>
            </a:extLst>
          </p:cNvPr>
          <p:cNvSpPr/>
          <p:nvPr/>
        </p:nvSpPr>
        <p:spPr>
          <a:xfrm>
            <a:off x="6370647" y="2285717"/>
            <a:ext cx="1890811" cy="23625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Init the process watchdog</a:t>
            </a:r>
            <a:endParaRPr lang="en-SG" sz="12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3364A23-188E-7C7A-91E8-E2193F0F9663}"/>
              </a:ext>
            </a:extLst>
          </p:cNvPr>
          <p:cNvSpPr/>
          <p:nvPr/>
        </p:nvSpPr>
        <p:spPr>
          <a:xfrm>
            <a:off x="2600333" y="3502547"/>
            <a:ext cx="1189694" cy="410084"/>
          </a:xfrm>
          <a:prstGeom prst="rect">
            <a:avLst/>
          </a:prstGeom>
          <a:noFill/>
          <a:ln w="19050">
            <a:solidFill>
              <a:schemeClr val="accent6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dirty="0">
                <a:solidFill>
                  <a:schemeClr val="accent6">
                    <a:lumMod val="50000"/>
                  </a:schemeClr>
                </a:solidFill>
              </a:rPr>
              <a:t>Target execute normal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9A47A9D-347A-935B-E32B-BA431A459DF5}"/>
              </a:ext>
            </a:extLst>
          </p:cNvPr>
          <p:cNvSpPr txBox="1"/>
          <p:nvPr/>
        </p:nvSpPr>
        <p:spPr>
          <a:xfrm>
            <a:off x="823464" y="2044425"/>
            <a:ext cx="1023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chemeClr val="accent6">
                    <a:lumMod val="75000"/>
                  </a:schemeClr>
                </a:solidFill>
              </a:rPr>
              <a:t>Main thread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4339462-56F7-E00E-7FA4-0BFF19914700}"/>
              </a:ext>
            </a:extLst>
          </p:cNvPr>
          <p:cNvSpPr txBox="1"/>
          <p:nvPr/>
        </p:nvSpPr>
        <p:spPr>
          <a:xfrm>
            <a:off x="1531814" y="1397203"/>
            <a:ext cx="1106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chemeClr val="accent6">
                    <a:lumMod val="75000"/>
                  </a:schemeClr>
                </a:solidFill>
              </a:rPr>
              <a:t>Watchdog sub-thread</a:t>
            </a:r>
          </a:p>
        </p:txBody>
      </p: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059D0D2A-6C8C-E1B7-F44D-868F1658ECFA}"/>
              </a:ext>
            </a:extLst>
          </p:cNvPr>
          <p:cNvCxnSpPr>
            <a:cxnSpLocks/>
            <a:stCxn id="63" idx="0"/>
          </p:cNvCxnSpPr>
          <p:nvPr/>
        </p:nvCxnSpPr>
        <p:spPr>
          <a:xfrm rot="5400000" flipH="1" flipV="1">
            <a:off x="2793871" y="2980019"/>
            <a:ext cx="2063751" cy="1340745"/>
          </a:xfrm>
          <a:prstGeom prst="bentConnector3">
            <a:avLst>
              <a:gd name="adj1" fmla="val 913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FEC2979-E69D-6343-85D1-ACA0AA20F1DA}"/>
              </a:ext>
            </a:extLst>
          </p:cNvPr>
          <p:cNvSpPr txBox="1"/>
          <p:nvPr/>
        </p:nvSpPr>
        <p:spPr>
          <a:xfrm>
            <a:off x="3806334" y="2856162"/>
            <a:ext cx="103836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Update new target’s </a:t>
            </a:r>
            <a:r>
              <a:rPr lang="en-US" sz="1100" dirty="0" err="1"/>
              <a:t>Pid</a:t>
            </a:r>
            <a:r>
              <a:rPr lang="en-US" sz="1100" dirty="0"/>
              <a:t> in record file</a:t>
            </a:r>
            <a:endParaRPr lang="en-SG" sz="1100" dirty="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3F59141-1A70-2776-4FEB-903F5E7C3AAF}"/>
              </a:ext>
            </a:extLst>
          </p:cNvPr>
          <p:cNvCxnSpPr>
            <a:cxnSpLocks/>
          </p:cNvCxnSpPr>
          <p:nvPr/>
        </p:nvCxnSpPr>
        <p:spPr>
          <a:xfrm>
            <a:off x="7107634" y="1963778"/>
            <a:ext cx="0" cy="327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9968E2E1-5607-54A3-8682-428CBB5C4C91}"/>
              </a:ext>
            </a:extLst>
          </p:cNvPr>
          <p:cNvCxnSpPr>
            <a:cxnSpLocks/>
            <a:stCxn id="1079" idx="3"/>
            <a:endCxn id="2" idx="0"/>
          </p:cNvCxnSpPr>
          <p:nvPr/>
        </p:nvCxnSpPr>
        <p:spPr>
          <a:xfrm flipH="1" flipV="1">
            <a:off x="1252698" y="946233"/>
            <a:ext cx="6735433" cy="3957079"/>
          </a:xfrm>
          <a:prstGeom prst="bentConnector4">
            <a:avLst>
              <a:gd name="adj1" fmla="val -7919"/>
              <a:gd name="adj2" fmla="val 105777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9" name="TextBox 1038">
            <a:extLst>
              <a:ext uri="{FF2B5EF4-FFF2-40B4-BE49-F238E27FC236}">
                <a16:creationId xmlns:a16="http://schemas.microsoft.com/office/drawing/2014/main" id="{34DEE419-205D-3712-152F-2A141B4091C5}"/>
              </a:ext>
            </a:extLst>
          </p:cNvPr>
          <p:cNvSpPr txBox="1"/>
          <p:nvPr/>
        </p:nvSpPr>
        <p:spPr>
          <a:xfrm>
            <a:off x="4584842" y="-165023"/>
            <a:ext cx="89313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7200" b="0" i="0" dirty="0">
                <a:solidFill>
                  <a:schemeClr val="bg1">
                    <a:lumMod val="65000"/>
                  </a:schemeClr>
                </a:solidFill>
                <a:effectLst/>
                <a:latin typeface="Arial" panose="020B0604020202020204" pitchFamily="34" charset="0"/>
              </a:rPr>
              <a:t>∞</a:t>
            </a:r>
            <a:endParaRPr lang="en-SG" sz="7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DCD135F-B3CC-CAA6-FD57-25AEBBE24564}"/>
              </a:ext>
            </a:extLst>
          </p:cNvPr>
          <p:cNvSpPr/>
          <p:nvPr/>
        </p:nvSpPr>
        <p:spPr>
          <a:xfrm>
            <a:off x="740824" y="946233"/>
            <a:ext cx="1023748" cy="376534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>
                <a:solidFill>
                  <a:schemeClr val="tx1"/>
                </a:solidFill>
              </a:rPr>
              <a:t>Program Init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4F1F195-50ED-7C17-2B99-9A1C7C80E345}"/>
              </a:ext>
            </a:extLst>
          </p:cNvPr>
          <p:cNvCxnSpPr>
            <a:cxnSpLocks/>
          </p:cNvCxnSpPr>
          <p:nvPr/>
        </p:nvCxnSpPr>
        <p:spPr>
          <a:xfrm>
            <a:off x="1242905" y="1341431"/>
            <a:ext cx="0" cy="2627994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9DFB3A8B-875E-1FCD-26B3-801BF53A174C}"/>
              </a:ext>
            </a:extLst>
          </p:cNvPr>
          <p:cNvSpPr/>
          <p:nvPr/>
        </p:nvSpPr>
        <p:spPr>
          <a:xfrm>
            <a:off x="719714" y="4007122"/>
            <a:ext cx="1260827" cy="376534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>
                <a:solidFill>
                  <a:schemeClr val="tx1"/>
                </a:solidFill>
              </a:rPr>
              <a:t>Program main function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F6B6061B-7519-61A2-7FAC-B6863D52B6CB}"/>
              </a:ext>
            </a:extLst>
          </p:cNvPr>
          <p:cNvCxnSpPr>
            <a:cxnSpLocks/>
            <a:stCxn id="2" idx="3"/>
            <a:endCxn id="5" idx="1"/>
          </p:cNvCxnSpPr>
          <p:nvPr/>
        </p:nvCxnSpPr>
        <p:spPr>
          <a:xfrm>
            <a:off x="1764572" y="1134500"/>
            <a:ext cx="367879" cy="94186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1BBBD14-71B6-8D8E-93E6-299AB639F9F0}"/>
              </a:ext>
            </a:extLst>
          </p:cNvPr>
          <p:cNvCxnSpPr>
            <a:cxnSpLocks/>
          </p:cNvCxnSpPr>
          <p:nvPr/>
        </p:nvCxnSpPr>
        <p:spPr>
          <a:xfrm flipH="1">
            <a:off x="2741316" y="3225834"/>
            <a:ext cx="0" cy="256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EC8BCA53-8EDF-E00F-B4E9-18EB5307EAF6}"/>
              </a:ext>
            </a:extLst>
          </p:cNvPr>
          <p:cNvCxnSpPr>
            <a:cxnSpLocks/>
            <a:endCxn id="17" idx="3"/>
          </p:cNvCxnSpPr>
          <p:nvPr/>
        </p:nvCxnSpPr>
        <p:spPr>
          <a:xfrm rot="16200000" flipV="1">
            <a:off x="3229038" y="3139875"/>
            <a:ext cx="455035" cy="22053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AE30316D-540D-B9A6-A662-542E3D065957}"/>
              </a:ext>
            </a:extLst>
          </p:cNvPr>
          <p:cNvSpPr/>
          <p:nvPr/>
        </p:nvSpPr>
        <p:spPr>
          <a:xfrm>
            <a:off x="2378666" y="4089365"/>
            <a:ext cx="1631892" cy="258949"/>
          </a:xfrm>
          <a:prstGeom prst="rect">
            <a:avLst/>
          </a:prstGeom>
          <a:noFill/>
          <a:ln w="19050">
            <a:solidFill>
              <a:schemeClr val="accent6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dirty="0">
                <a:solidFill>
                  <a:schemeClr val="accent6">
                    <a:lumMod val="50000"/>
                  </a:schemeClr>
                </a:solidFill>
              </a:rPr>
              <a:t>Target process killed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EE191E4-3CC6-D679-C985-395D3A1B9165}"/>
              </a:ext>
            </a:extLst>
          </p:cNvPr>
          <p:cNvCxnSpPr>
            <a:cxnSpLocks/>
          </p:cNvCxnSpPr>
          <p:nvPr/>
        </p:nvCxnSpPr>
        <p:spPr>
          <a:xfrm>
            <a:off x="2491256" y="3250141"/>
            <a:ext cx="0" cy="817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AADD718-6EF5-56F4-C763-FB9C9DEC8A92}"/>
              </a:ext>
            </a:extLst>
          </p:cNvPr>
          <p:cNvCxnSpPr>
            <a:cxnSpLocks/>
          </p:cNvCxnSpPr>
          <p:nvPr/>
        </p:nvCxnSpPr>
        <p:spPr>
          <a:xfrm>
            <a:off x="3042769" y="4361627"/>
            <a:ext cx="0" cy="307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B2690A60-D365-3846-0741-924ACCFC6621}"/>
              </a:ext>
            </a:extLst>
          </p:cNvPr>
          <p:cNvSpPr/>
          <p:nvPr/>
        </p:nvSpPr>
        <p:spPr>
          <a:xfrm>
            <a:off x="2363094" y="4682266"/>
            <a:ext cx="1584560" cy="39728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100" dirty="0"/>
              <a:t>Re-run target in new independent process</a:t>
            </a:r>
          </a:p>
        </p:txBody>
      </p:sp>
      <p:cxnSp>
        <p:nvCxnSpPr>
          <p:cNvPr id="1025" name="Connector: Elbow 1024">
            <a:extLst>
              <a:ext uri="{FF2B5EF4-FFF2-40B4-BE49-F238E27FC236}">
                <a16:creationId xmlns:a16="http://schemas.microsoft.com/office/drawing/2014/main" id="{7CB106B2-D43E-161C-EC1A-3122B4DBC366}"/>
              </a:ext>
            </a:extLst>
          </p:cNvPr>
          <p:cNvCxnSpPr>
            <a:cxnSpLocks/>
            <a:stCxn id="63" idx="3"/>
            <a:endCxn id="26" idx="1"/>
          </p:cNvCxnSpPr>
          <p:nvPr/>
        </p:nvCxnSpPr>
        <p:spPr>
          <a:xfrm flipV="1">
            <a:off x="3947654" y="1798407"/>
            <a:ext cx="2425183" cy="3082502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1" name="Straight Arrow Connector 1030">
            <a:extLst>
              <a:ext uri="{FF2B5EF4-FFF2-40B4-BE49-F238E27FC236}">
                <a16:creationId xmlns:a16="http://schemas.microsoft.com/office/drawing/2014/main" id="{7D3DACAF-34CA-E0F9-E478-FE47A1912622}"/>
              </a:ext>
            </a:extLst>
          </p:cNvPr>
          <p:cNvCxnSpPr>
            <a:cxnSpLocks/>
          </p:cNvCxnSpPr>
          <p:nvPr/>
        </p:nvCxnSpPr>
        <p:spPr>
          <a:xfrm>
            <a:off x="3042769" y="5079551"/>
            <a:ext cx="0" cy="307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2" name="Rectangle 1031">
            <a:extLst>
              <a:ext uri="{FF2B5EF4-FFF2-40B4-BE49-F238E27FC236}">
                <a16:creationId xmlns:a16="http://schemas.microsoft.com/office/drawing/2014/main" id="{03520E5E-C8B3-94FE-AA2B-3F93205AFA91}"/>
              </a:ext>
            </a:extLst>
          </p:cNvPr>
          <p:cNvSpPr/>
          <p:nvPr/>
        </p:nvSpPr>
        <p:spPr>
          <a:xfrm>
            <a:off x="2277688" y="5392695"/>
            <a:ext cx="1427797" cy="258949"/>
          </a:xfrm>
          <a:prstGeom prst="rect">
            <a:avLst/>
          </a:prstGeom>
          <a:noFill/>
          <a:ln w="19050">
            <a:solidFill>
              <a:schemeClr val="accent6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dirty="0">
                <a:solidFill>
                  <a:schemeClr val="accent6">
                    <a:lumMod val="50000"/>
                  </a:schemeClr>
                </a:solidFill>
              </a:rPr>
              <a:t>Target file deleted </a:t>
            </a:r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D50DC2D7-414C-1CC1-931B-4F3830DCB2A2}"/>
              </a:ext>
            </a:extLst>
          </p:cNvPr>
          <p:cNvSpPr/>
          <p:nvPr/>
        </p:nvSpPr>
        <p:spPr>
          <a:xfrm>
            <a:off x="2363094" y="5884850"/>
            <a:ext cx="1203725" cy="39728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100" dirty="0"/>
              <a:t>Recover file from backup zip</a:t>
            </a:r>
          </a:p>
        </p:txBody>
      </p:sp>
      <p:cxnSp>
        <p:nvCxnSpPr>
          <p:cNvPr id="1036" name="Straight Arrow Connector 1035">
            <a:extLst>
              <a:ext uri="{FF2B5EF4-FFF2-40B4-BE49-F238E27FC236}">
                <a16:creationId xmlns:a16="http://schemas.microsoft.com/office/drawing/2014/main" id="{71309A42-EFC7-7A0F-092E-2FC2AD6C820F}"/>
              </a:ext>
            </a:extLst>
          </p:cNvPr>
          <p:cNvCxnSpPr>
            <a:cxnSpLocks/>
          </p:cNvCxnSpPr>
          <p:nvPr/>
        </p:nvCxnSpPr>
        <p:spPr>
          <a:xfrm>
            <a:off x="3042769" y="5651644"/>
            <a:ext cx="0" cy="233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40" name="Picture 1039">
            <a:extLst>
              <a:ext uri="{FF2B5EF4-FFF2-40B4-BE49-F238E27FC236}">
                <a16:creationId xmlns:a16="http://schemas.microsoft.com/office/drawing/2014/main" id="{7F39E944-81A1-85C6-9FD5-CBBBF96D6F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9855" y="5905240"/>
            <a:ext cx="342305" cy="376535"/>
          </a:xfrm>
          <a:prstGeom prst="rect">
            <a:avLst/>
          </a:prstGeom>
        </p:spPr>
      </p:pic>
      <p:cxnSp>
        <p:nvCxnSpPr>
          <p:cNvPr id="1045" name="Straight Arrow Connector 1044">
            <a:extLst>
              <a:ext uri="{FF2B5EF4-FFF2-40B4-BE49-F238E27FC236}">
                <a16:creationId xmlns:a16="http://schemas.microsoft.com/office/drawing/2014/main" id="{E112B80E-175C-CEDF-7720-12AC6A551F42}"/>
              </a:ext>
            </a:extLst>
          </p:cNvPr>
          <p:cNvCxnSpPr>
            <a:stCxn id="1040" idx="3"/>
            <a:endCxn id="1033" idx="1"/>
          </p:cNvCxnSpPr>
          <p:nvPr/>
        </p:nvCxnSpPr>
        <p:spPr>
          <a:xfrm flipV="1">
            <a:off x="2122160" y="6083493"/>
            <a:ext cx="2409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7" name="Connector: Elbow 1046">
            <a:extLst>
              <a:ext uri="{FF2B5EF4-FFF2-40B4-BE49-F238E27FC236}">
                <a16:creationId xmlns:a16="http://schemas.microsoft.com/office/drawing/2014/main" id="{EEE05296-8DB5-6755-4911-032A4DE53D9A}"/>
              </a:ext>
            </a:extLst>
          </p:cNvPr>
          <p:cNvCxnSpPr>
            <a:cxnSpLocks/>
            <a:stCxn id="1033" idx="3"/>
          </p:cNvCxnSpPr>
          <p:nvPr/>
        </p:nvCxnSpPr>
        <p:spPr>
          <a:xfrm flipV="1">
            <a:off x="3566819" y="5079551"/>
            <a:ext cx="290184" cy="100394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0" name="TextBox 1049">
            <a:extLst>
              <a:ext uri="{FF2B5EF4-FFF2-40B4-BE49-F238E27FC236}">
                <a16:creationId xmlns:a16="http://schemas.microsoft.com/office/drawing/2014/main" id="{BE665B94-3CA4-F21E-0491-F8A6F8F5181C}"/>
              </a:ext>
            </a:extLst>
          </p:cNvPr>
          <p:cNvSpPr txBox="1"/>
          <p:nvPr/>
        </p:nvSpPr>
        <p:spPr>
          <a:xfrm>
            <a:off x="3833636" y="5463330"/>
            <a:ext cx="9684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/>
              <a:t>Target recovered </a:t>
            </a:r>
          </a:p>
        </p:txBody>
      </p:sp>
      <p:sp>
        <p:nvSpPr>
          <p:cNvPr id="1051" name="TextBox 1050">
            <a:extLst>
              <a:ext uri="{FF2B5EF4-FFF2-40B4-BE49-F238E27FC236}">
                <a16:creationId xmlns:a16="http://schemas.microsoft.com/office/drawing/2014/main" id="{E18C8A1F-897E-9322-0500-9D1A001649F2}"/>
              </a:ext>
            </a:extLst>
          </p:cNvPr>
          <p:cNvSpPr txBox="1"/>
          <p:nvPr/>
        </p:nvSpPr>
        <p:spPr>
          <a:xfrm>
            <a:off x="5731182" y="254677"/>
            <a:ext cx="28254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/>
              <a:t>New started watch dog</a:t>
            </a:r>
          </a:p>
        </p:txBody>
      </p:sp>
      <p:sp>
        <p:nvSpPr>
          <p:cNvPr id="1058" name="Rectangle 1057">
            <a:extLst>
              <a:ext uri="{FF2B5EF4-FFF2-40B4-BE49-F238E27FC236}">
                <a16:creationId xmlns:a16="http://schemas.microsoft.com/office/drawing/2014/main" id="{89966265-F136-6D75-A891-88CFE5EDD0A3}"/>
              </a:ext>
            </a:extLst>
          </p:cNvPr>
          <p:cNvSpPr/>
          <p:nvPr/>
        </p:nvSpPr>
        <p:spPr>
          <a:xfrm>
            <a:off x="6380844" y="2849233"/>
            <a:ext cx="1189694" cy="410084"/>
          </a:xfrm>
          <a:prstGeom prst="rect">
            <a:avLst/>
          </a:prstGeom>
          <a:noFill/>
          <a:ln w="19050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dirty="0">
                <a:solidFill>
                  <a:srgbClr val="7030A0"/>
                </a:solidFill>
              </a:rPr>
              <a:t>Target execute normal </a:t>
            </a:r>
          </a:p>
        </p:txBody>
      </p:sp>
      <p:cxnSp>
        <p:nvCxnSpPr>
          <p:cNvPr id="1059" name="Straight Arrow Connector 1058">
            <a:extLst>
              <a:ext uri="{FF2B5EF4-FFF2-40B4-BE49-F238E27FC236}">
                <a16:creationId xmlns:a16="http://schemas.microsoft.com/office/drawing/2014/main" id="{E8D30EE9-4578-EE7F-4D8C-1867ACFD24F6}"/>
              </a:ext>
            </a:extLst>
          </p:cNvPr>
          <p:cNvCxnSpPr>
            <a:cxnSpLocks/>
          </p:cNvCxnSpPr>
          <p:nvPr/>
        </p:nvCxnSpPr>
        <p:spPr>
          <a:xfrm flipH="1">
            <a:off x="6618230" y="2551619"/>
            <a:ext cx="0" cy="256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0" name="Connector: Elbow 1059">
            <a:extLst>
              <a:ext uri="{FF2B5EF4-FFF2-40B4-BE49-F238E27FC236}">
                <a16:creationId xmlns:a16="http://schemas.microsoft.com/office/drawing/2014/main" id="{162AECB3-A120-8E73-B09A-D60AC6DFB249}"/>
              </a:ext>
            </a:extLst>
          </p:cNvPr>
          <p:cNvCxnSpPr>
            <a:cxnSpLocks/>
            <a:stCxn id="1058" idx="1"/>
            <a:endCxn id="27" idx="1"/>
          </p:cNvCxnSpPr>
          <p:nvPr/>
        </p:nvCxnSpPr>
        <p:spPr>
          <a:xfrm rot="10800000">
            <a:off x="6370648" y="2403845"/>
            <a:ext cx="10197" cy="650430"/>
          </a:xfrm>
          <a:prstGeom prst="bentConnector3">
            <a:avLst>
              <a:gd name="adj1" fmla="val 234183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3" name="Rectangle 1062">
            <a:extLst>
              <a:ext uri="{FF2B5EF4-FFF2-40B4-BE49-F238E27FC236}">
                <a16:creationId xmlns:a16="http://schemas.microsoft.com/office/drawing/2014/main" id="{A60D3388-1329-1B4C-0532-E9AC36B15920}"/>
              </a:ext>
            </a:extLst>
          </p:cNvPr>
          <p:cNvSpPr/>
          <p:nvPr/>
        </p:nvSpPr>
        <p:spPr>
          <a:xfrm>
            <a:off x="6370648" y="3409540"/>
            <a:ext cx="1631892" cy="258949"/>
          </a:xfrm>
          <a:prstGeom prst="rect">
            <a:avLst/>
          </a:prstGeom>
          <a:noFill/>
          <a:ln w="19050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dirty="0">
                <a:solidFill>
                  <a:srgbClr val="7030A0"/>
                </a:solidFill>
              </a:rPr>
              <a:t>Target process killed</a:t>
            </a:r>
          </a:p>
        </p:txBody>
      </p:sp>
      <p:cxnSp>
        <p:nvCxnSpPr>
          <p:cNvPr id="1064" name="Straight Arrow Connector 1063">
            <a:extLst>
              <a:ext uri="{FF2B5EF4-FFF2-40B4-BE49-F238E27FC236}">
                <a16:creationId xmlns:a16="http://schemas.microsoft.com/office/drawing/2014/main" id="{B24A3199-2C61-C0C4-CAC2-04720E8504EB}"/>
              </a:ext>
            </a:extLst>
          </p:cNvPr>
          <p:cNvCxnSpPr>
            <a:cxnSpLocks/>
          </p:cNvCxnSpPr>
          <p:nvPr/>
        </p:nvCxnSpPr>
        <p:spPr>
          <a:xfrm>
            <a:off x="7739986" y="2562477"/>
            <a:ext cx="0" cy="817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5" name="Connector: Elbow 1064">
            <a:extLst>
              <a:ext uri="{FF2B5EF4-FFF2-40B4-BE49-F238E27FC236}">
                <a16:creationId xmlns:a16="http://schemas.microsoft.com/office/drawing/2014/main" id="{86469C1E-AB34-6822-D6BE-401A866F92DB}"/>
              </a:ext>
            </a:extLst>
          </p:cNvPr>
          <p:cNvCxnSpPr>
            <a:cxnSpLocks/>
            <a:stCxn id="1074" idx="1"/>
            <a:endCxn id="1026" idx="3"/>
          </p:cNvCxnSpPr>
          <p:nvPr/>
        </p:nvCxnSpPr>
        <p:spPr>
          <a:xfrm rot="10800000">
            <a:off x="4769448" y="2336136"/>
            <a:ext cx="1526517" cy="187403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3" name="Straight Arrow Connector 1072">
            <a:extLst>
              <a:ext uri="{FF2B5EF4-FFF2-40B4-BE49-F238E27FC236}">
                <a16:creationId xmlns:a16="http://schemas.microsoft.com/office/drawing/2014/main" id="{F2AC2EF2-FA2C-81BC-4492-592B40EDCE5B}"/>
              </a:ext>
            </a:extLst>
          </p:cNvPr>
          <p:cNvCxnSpPr>
            <a:cxnSpLocks/>
          </p:cNvCxnSpPr>
          <p:nvPr/>
        </p:nvCxnSpPr>
        <p:spPr>
          <a:xfrm>
            <a:off x="6975639" y="3690892"/>
            <a:ext cx="0" cy="307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4" name="Rectangle 1073">
            <a:extLst>
              <a:ext uri="{FF2B5EF4-FFF2-40B4-BE49-F238E27FC236}">
                <a16:creationId xmlns:a16="http://schemas.microsoft.com/office/drawing/2014/main" id="{084293DA-EE61-1B5C-96E8-EE1D39F1BFAE}"/>
              </a:ext>
            </a:extLst>
          </p:cNvPr>
          <p:cNvSpPr/>
          <p:nvPr/>
        </p:nvSpPr>
        <p:spPr>
          <a:xfrm>
            <a:off x="6295964" y="4011531"/>
            <a:ext cx="1584560" cy="39728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100" dirty="0"/>
              <a:t>Re-run target in new independent process</a:t>
            </a:r>
          </a:p>
        </p:txBody>
      </p:sp>
      <p:sp>
        <p:nvSpPr>
          <p:cNvPr id="1076" name="TextBox 1075">
            <a:extLst>
              <a:ext uri="{FF2B5EF4-FFF2-40B4-BE49-F238E27FC236}">
                <a16:creationId xmlns:a16="http://schemas.microsoft.com/office/drawing/2014/main" id="{40473AE7-27B9-F6A0-EF60-E80FD1C7A7FE}"/>
              </a:ext>
            </a:extLst>
          </p:cNvPr>
          <p:cNvSpPr txBox="1"/>
          <p:nvPr/>
        </p:nvSpPr>
        <p:spPr>
          <a:xfrm>
            <a:off x="5499834" y="3557574"/>
            <a:ext cx="103836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Update new target’s </a:t>
            </a:r>
            <a:r>
              <a:rPr lang="en-US" sz="1100" dirty="0" err="1"/>
              <a:t>Pid</a:t>
            </a:r>
            <a:r>
              <a:rPr lang="en-US" sz="1100" dirty="0"/>
              <a:t> in record file</a:t>
            </a:r>
            <a:endParaRPr lang="en-SG" sz="1100" dirty="0"/>
          </a:p>
        </p:txBody>
      </p:sp>
      <p:cxnSp>
        <p:nvCxnSpPr>
          <p:cNvPr id="1078" name="Straight Arrow Connector 1077">
            <a:extLst>
              <a:ext uri="{FF2B5EF4-FFF2-40B4-BE49-F238E27FC236}">
                <a16:creationId xmlns:a16="http://schemas.microsoft.com/office/drawing/2014/main" id="{DFEC02DF-BEEE-57D7-1ADC-E7F6BCC976D7}"/>
              </a:ext>
            </a:extLst>
          </p:cNvPr>
          <p:cNvCxnSpPr>
            <a:cxnSpLocks/>
          </p:cNvCxnSpPr>
          <p:nvPr/>
        </p:nvCxnSpPr>
        <p:spPr>
          <a:xfrm>
            <a:off x="7083246" y="4384030"/>
            <a:ext cx="0" cy="307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9" name="Rectangle 1078">
            <a:extLst>
              <a:ext uri="{FF2B5EF4-FFF2-40B4-BE49-F238E27FC236}">
                <a16:creationId xmlns:a16="http://schemas.microsoft.com/office/drawing/2014/main" id="{649AC6FB-8311-2866-7689-8F86549F521D}"/>
              </a:ext>
            </a:extLst>
          </p:cNvPr>
          <p:cNvSpPr/>
          <p:nvPr/>
        </p:nvSpPr>
        <p:spPr>
          <a:xfrm>
            <a:off x="6403571" y="4704669"/>
            <a:ext cx="1584560" cy="39728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100" dirty="0"/>
              <a:t>Re-run target in new independent process</a:t>
            </a:r>
          </a:p>
        </p:txBody>
      </p:sp>
      <p:cxnSp>
        <p:nvCxnSpPr>
          <p:cNvPr id="1080" name="Straight Arrow Connector 1079">
            <a:extLst>
              <a:ext uri="{FF2B5EF4-FFF2-40B4-BE49-F238E27FC236}">
                <a16:creationId xmlns:a16="http://schemas.microsoft.com/office/drawing/2014/main" id="{A31A4FB0-E386-37C1-CC9F-7CB40EEF8272}"/>
              </a:ext>
            </a:extLst>
          </p:cNvPr>
          <p:cNvCxnSpPr>
            <a:cxnSpLocks/>
          </p:cNvCxnSpPr>
          <p:nvPr/>
        </p:nvCxnSpPr>
        <p:spPr>
          <a:xfrm>
            <a:off x="7083246" y="5101954"/>
            <a:ext cx="0" cy="307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1" name="Rectangle 1080">
            <a:extLst>
              <a:ext uri="{FF2B5EF4-FFF2-40B4-BE49-F238E27FC236}">
                <a16:creationId xmlns:a16="http://schemas.microsoft.com/office/drawing/2014/main" id="{3AC974C0-8580-1458-EB72-09318E25032A}"/>
              </a:ext>
            </a:extLst>
          </p:cNvPr>
          <p:cNvSpPr/>
          <p:nvPr/>
        </p:nvSpPr>
        <p:spPr>
          <a:xfrm>
            <a:off x="6305947" y="5415098"/>
            <a:ext cx="1440015" cy="258949"/>
          </a:xfrm>
          <a:prstGeom prst="rect">
            <a:avLst/>
          </a:prstGeom>
          <a:noFill/>
          <a:ln w="19050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dirty="0">
                <a:solidFill>
                  <a:schemeClr val="accent6">
                    <a:lumMod val="50000"/>
                  </a:schemeClr>
                </a:solidFill>
              </a:rPr>
              <a:t>Target file deleted </a:t>
            </a:r>
          </a:p>
        </p:txBody>
      </p:sp>
      <p:sp>
        <p:nvSpPr>
          <p:cNvPr id="1082" name="Rectangle 1081">
            <a:extLst>
              <a:ext uri="{FF2B5EF4-FFF2-40B4-BE49-F238E27FC236}">
                <a16:creationId xmlns:a16="http://schemas.microsoft.com/office/drawing/2014/main" id="{4052B177-2422-86C7-A4BB-8C387DCE56C4}"/>
              </a:ext>
            </a:extLst>
          </p:cNvPr>
          <p:cNvSpPr/>
          <p:nvPr/>
        </p:nvSpPr>
        <p:spPr>
          <a:xfrm>
            <a:off x="6403571" y="5907253"/>
            <a:ext cx="1203725" cy="39728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100" dirty="0"/>
              <a:t>Recover file from backup zip</a:t>
            </a:r>
          </a:p>
        </p:txBody>
      </p:sp>
      <p:cxnSp>
        <p:nvCxnSpPr>
          <p:cNvPr id="1083" name="Straight Arrow Connector 1082">
            <a:extLst>
              <a:ext uri="{FF2B5EF4-FFF2-40B4-BE49-F238E27FC236}">
                <a16:creationId xmlns:a16="http://schemas.microsoft.com/office/drawing/2014/main" id="{41CC6579-82CE-A1CA-0B0A-1D4CCFFDD440}"/>
              </a:ext>
            </a:extLst>
          </p:cNvPr>
          <p:cNvCxnSpPr>
            <a:cxnSpLocks/>
          </p:cNvCxnSpPr>
          <p:nvPr/>
        </p:nvCxnSpPr>
        <p:spPr>
          <a:xfrm>
            <a:off x="7083246" y="5674047"/>
            <a:ext cx="0" cy="233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84" name="Picture 1083">
            <a:extLst>
              <a:ext uri="{FF2B5EF4-FFF2-40B4-BE49-F238E27FC236}">
                <a16:creationId xmlns:a16="http://schemas.microsoft.com/office/drawing/2014/main" id="{A365E9E3-2B6B-03E9-7653-E309291D12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0332" y="5927643"/>
            <a:ext cx="342305" cy="376535"/>
          </a:xfrm>
          <a:prstGeom prst="rect">
            <a:avLst/>
          </a:prstGeom>
        </p:spPr>
      </p:pic>
      <p:cxnSp>
        <p:nvCxnSpPr>
          <p:cNvPr id="1085" name="Straight Arrow Connector 1084">
            <a:extLst>
              <a:ext uri="{FF2B5EF4-FFF2-40B4-BE49-F238E27FC236}">
                <a16:creationId xmlns:a16="http://schemas.microsoft.com/office/drawing/2014/main" id="{210B7F69-0642-879E-16EF-12733387E221}"/>
              </a:ext>
            </a:extLst>
          </p:cNvPr>
          <p:cNvCxnSpPr>
            <a:stCxn id="1084" idx="3"/>
            <a:endCxn id="1082" idx="1"/>
          </p:cNvCxnSpPr>
          <p:nvPr/>
        </p:nvCxnSpPr>
        <p:spPr>
          <a:xfrm flipV="1">
            <a:off x="6162637" y="6105896"/>
            <a:ext cx="2409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6" name="Connector: Elbow 1085">
            <a:extLst>
              <a:ext uri="{FF2B5EF4-FFF2-40B4-BE49-F238E27FC236}">
                <a16:creationId xmlns:a16="http://schemas.microsoft.com/office/drawing/2014/main" id="{C7F88064-66FC-C8E5-246A-C4CA30CA56DB}"/>
              </a:ext>
            </a:extLst>
          </p:cNvPr>
          <p:cNvCxnSpPr>
            <a:cxnSpLocks/>
            <a:stCxn id="1082" idx="3"/>
          </p:cNvCxnSpPr>
          <p:nvPr/>
        </p:nvCxnSpPr>
        <p:spPr>
          <a:xfrm flipV="1">
            <a:off x="7607296" y="5101954"/>
            <a:ext cx="290184" cy="100394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7" name="TextBox 1086">
            <a:extLst>
              <a:ext uri="{FF2B5EF4-FFF2-40B4-BE49-F238E27FC236}">
                <a16:creationId xmlns:a16="http://schemas.microsoft.com/office/drawing/2014/main" id="{ED514F94-03DA-371A-402A-385BE308489C}"/>
              </a:ext>
            </a:extLst>
          </p:cNvPr>
          <p:cNvSpPr txBox="1"/>
          <p:nvPr/>
        </p:nvSpPr>
        <p:spPr>
          <a:xfrm>
            <a:off x="7874113" y="5485733"/>
            <a:ext cx="9684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/>
              <a:t>Target recovered </a:t>
            </a:r>
          </a:p>
        </p:txBody>
      </p:sp>
      <p:sp>
        <p:nvSpPr>
          <p:cNvPr id="1091" name="TextBox 1090">
            <a:extLst>
              <a:ext uri="{FF2B5EF4-FFF2-40B4-BE49-F238E27FC236}">
                <a16:creationId xmlns:a16="http://schemas.microsoft.com/office/drawing/2014/main" id="{F4148B91-2259-0FF0-3352-03E67D15D6AA}"/>
              </a:ext>
            </a:extLst>
          </p:cNvPr>
          <p:cNvSpPr txBox="1"/>
          <p:nvPr/>
        </p:nvSpPr>
        <p:spPr>
          <a:xfrm>
            <a:off x="4236062" y="4510464"/>
            <a:ext cx="119071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/>
              <a:t>New process program execution call</a:t>
            </a:r>
          </a:p>
        </p:txBody>
      </p:sp>
      <p:sp>
        <p:nvSpPr>
          <p:cNvPr id="1092" name="TextBox 1091">
            <a:extLst>
              <a:ext uri="{FF2B5EF4-FFF2-40B4-BE49-F238E27FC236}">
                <a16:creationId xmlns:a16="http://schemas.microsoft.com/office/drawing/2014/main" id="{CB1004F8-B363-5D57-F346-DAED8CC235ED}"/>
              </a:ext>
            </a:extLst>
          </p:cNvPr>
          <p:cNvSpPr txBox="1"/>
          <p:nvPr/>
        </p:nvSpPr>
        <p:spPr>
          <a:xfrm>
            <a:off x="7402564" y="849520"/>
            <a:ext cx="119071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/>
              <a:t>New process program execution call</a:t>
            </a:r>
          </a:p>
        </p:txBody>
      </p:sp>
      <p:pic>
        <p:nvPicPr>
          <p:cNvPr id="1093" name="Picture 2" descr="Document, file, record, recording icon - Download on Iconfinder">
            <a:extLst>
              <a:ext uri="{FF2B5EF4-FFF2-40B4-BE49-F238E27FC236}">
                <a16:creationId xmlns:a16="http://schemas.microsoft.com/office/drawing/2014/main" id="{434BDA4D-DF9D-7CF8-5809-91143FD309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2308" y="1992623"/>
            <a:ext cx="564759" cy="564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94" name="TextBox 1093">
            <a:extLst>
              <a:ext uri="{FF2B5EF4-FFF2-40B4-BE49-F238E27FC236}">
                <a16:creationId xmlns:a16="http://schemas.microsoft.com/office/drawing/2014/main" id="{D45FF0B8-4DBC-C22E-69C1-FDCE52F4F393}"/>
              </a:ext>
            </a:extLst>
          </p:cNvPr>
          <p:cNvSpPr txBox="1"/>
          <p:nvPr/>
        </p:nvSpPr>
        <p:spPr>
          <a:xfrm>
            <a:off x="9477067" y="2044169"/>
            <a:ext cx="1111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Progress ID record file</a:t>
            </a:r>
          </a:p>
        </p:txBody>
      </p:sp>
      <p:pic>
        <p:nvPicPr>
          <p:cNvPr id="1095" name="Picture 1094">
            <a:extLst>
              <a:ext uri="{FF2B5EF4-FFF2-40B4-BE49-F238E27FC236}">
                <a16:creationId xmlns:a16="http://schemas.microsoft.com/office/drawing/2014/main" id="{D3AAF61A-2EF0-2F27-1FE9-FC849DC73F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5404" y="2669161"/>
            <a:ext cx="445106" cy="489616"/>
          </a:xfrm>
          <a:prstGeom prst="rect">
            <a:avLst/>
          </a:prstGeom>
        </p:spPr>
      </p:pic>
      <p:sp>
        <p:nvSpPr>
          <p:cNvPr id="1096" name="TextBox 1095">
            <a:extLst>
              <a:ext uri="{FF2B5EF4-FFF2-40B4-BE49-F238E27FC236}">
                <a16:creationId xmlns:a16="http://schemas.microsoft.com/office/drawing/2014/main" id="{D33154F9-7480-879C-69E1-9BE373D5162A}"/>
              </a:ext>
            </a:extLst>
          </p:cNvPr>
          <p:cNvSpPr txBox="1"/>
          <p:nvPr/>
        </p:nvSpPr>
        <p:spPr>
          <a:xfrm>
            <a:off x="9516343" y="2683136"/>
            <a:ext cx="1111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Target backup zip file</a:t>
            </a:r>
          </a:p>
        </p:txBody>
      </p:sp>
      <p:cxnSp>
        <p:nvCxnSpPr>
          <p:cNvPr id="1097" name="Straight Arrow Connector 1096">
            <a:extLst>
              <a:ext uri="{FF2B5EF4-FFF2-40B4-BE49-F238E27FC236}">
                <a16:creationId xmlns:a16="http://schemas.microsoft.com/office/drawing/2014/main" id="{68743D9C-E64E-3E9F-EA1B-D869A2C39378}"/>
              </a:ext>
            </a:extLst>
          </p:cNvPr>
          <p:cNvCxnSpPr>
            <a:cxnSpLocks/>
          </p:cNvCxnSpPr>
          <p:nvPr/>
        </p:nvCxnSpPr>
        <p:spPr>
          <a:xfrm>
            <a:off x="9029629" y="3594624"/>
            <a:ext cx="420881" cy="0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0" name="Straight Arrow Connector 1099">
            <a:extLst>
              <a:ext uri="{FF2B5EF4-FFF2-40B4-BE49-F238E27FC236}">
                <a16:creationId xmlns:a16="http://schemas.microsoft.com/office/drawing/2014/main" id="{50BF3489-21B7-7C34-A496-5989ED3C5ED0}"/>
              </a:ext>
            </a:extLst>
          </p:cNvPr>
          <p:cNvCxnSpPr>
            <a:cxnSpLocks/>
          </p:cNvCxnSpPr>
          <p:nvPr/>
        </p:nvCxnSpPr>
        <p:spPr>
          <a:xfrm>
            <a:off x="9007425" y="3840887"/>
            <a:ext cx="4696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2" name="TextBox 1101">
            <a:extLst>
              <a:ext uri="{FF2B5EF4-FFF2-40B4-BE49-F238E27FC236}">
                <a16:creationId xmlns:a16="http://schemas.microsoft.com/office/drawing/2014/main" id="{FDD6B726-4C46-2738-BF45-6CA72370EF4F}"/>
              </a:ext>
            </a:extLst>
          </p:cNvPr>
          <p:cNvSpPr txBox="1"/>
          <p:nvPr/>
        </p:nvSpPr>
        <p:spPr>
          <a:xfrm>
            <a:off x="9592419" y="3482795"/>
            <a:ext cx="1111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Program internal flow</a:t>
            </a:r>
          </a:p>
        </p:txBody>
      </p:sp>
      <p:sp>
        <p:nvSpPr>
          <p:cNvPr id="1103" name="Rectangle 1102">
            <a:extLst>
              <a:ext uri="{FF2B5EF4-FFF2-40B4-BE49-F238E27FC236}">
                <a16:creationId xmlns:a16="http://schemas.microsoft.com/office/drawing/2014/main" id="{B124A157-3DFA-ACE9-6B35-EA70D1E4315C}"/>
              </a:ext>
            </a:extLst>
          </p:cNvPr>
          <p:cNvSpPr/>
          <p:nvPr/>
        </p:nvSpPr>
        <p:spPr>
          <a:xfrm>
            <a:off x="8995020" y="4280117"/>
            <a:ext cx="597399" cy="258946"/>
          </a:xfrm>
          <a:prstGeom prst="rect">
            <a:avLst/>
          </a:prstGeom>
          <a:noFill/>
          <a:ln w="19050">
            <a:solidFill>
              <a:schemeClr val="accent6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SG" sz="1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04" name="TextBox 1103">
            <a:extLst>
              <a:ext uri="{FF2B5EF4-FFF2-40B4-BE49-F238E27FC236}">
                <a16:creationId xmlns:a16="http://schemas.microsoft.com/office/drawing/2014/main" id="{79B6FFDE-D286-0BDF-59DB-228B5B5212A2}"/>
              </a:ext>
            </a:extLst>
          </p:cNvPr>
          <p:cNvSpPr txBox="1"/>
          <p:nvPr/>
        </p:nvSpPr>
        <p:spPr>
          <a:xfrm>
            <a:off x="9592419" y="4289159"/>
            <a:ext cx="13045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Condition station</a:t>
            </a:r>
          </a:p>
        </p:txBody>
      </p:sp>
      <p:cxnSp>
        <p:nvCxnSpPr>
          <p:cNvPr id="1106" name="Straight Arrow Connector 1105">
            <a:extLst>
              <a:ext uri="{FF2B5EF4-FFF2-40B4-BE49-F238E27FC236}">
                <a16:creationId xmlns:a16="http://schemas.microsoft.com/office/drawing/2014/main" id="{545F23AC-A13C-D739-82F0-00CD21E10FBE}"/>
              </a:ext>
            </a:extLst>
          </p:cNvPr>
          <p:cNvCxnSpPr>
            <a:cxnSpLocks/>
          </p:cNvCxnSpPr>
          <p:nvPr/>
        </p:nvCxnSpPr>
        <p:spPr>
          <a:xfrm>
            <a:off x="9029629" y="4973269"/>
            <a:ext cx="4635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8" name="TextBox 1107">
            <a:extLst>
              <a:ext uri="{FF2B5EF4-FFF2-40B4-BE49-F238E27FC236}">
                <a16:creationId xmlns:a16="http://schemas.microsoft.com/office/drawing/2014/main" id="{C07234B7-5787-1456-210C-AAEEB520BB9F}"/>
              </a:ext>
            </a:extLst>
          </p:cNvPr>
          <p:cNvSpPr txBox="1"/>
          <p:nvPr/>
        </p:nvSpPr>
        <p:spPr>
          <a:xfrm>
            <a:off x="9602055" y="4813052"/>
            <a:ext cx="1111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File I/O ( load or wite )</a:t>
            </a:r>
          </a:p>
        </p:txBody>
      </p:sp>
      <p:cxnSp>
        <p:nvCxnSpPr>
          <p:cNvPr id="1109" name="Connector: Elbow 1108">
            <a:extLst>
              <a:ext uri="{FF2B5EF4-FFF2-40B4-BE49-F238E27FC236}">
                <a16:creationId xmlns:a16="http://schemas.microsoft.com/office/drawing/2014/main" id="{827FE6B8-6416-FEF5-A3E0-A9F8A7DDEFCA}"/>
              </a:ext>
            </a:extLst>
          </p:cNvPr>
          <p:cNvCxnSpPr>
            <a:cxnSpLocks/>
          </p:cNvCxnSpPr>
          <p:nvPr/>
        </p:nvCxnSpPr>
        <p:spPr>
          <a:xfrm flipV="1">
            <a:off x="8972616" y="5683067"/>
            <a:ext cx="604096" cy="281247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12" name="TextBox 1111">
            <a:extLst>
              <a:ext uri="{FF2B5EF4-FFF2-40B4-BE49-F238E27FC236}">
                <a16:creationId xmlns:a16="http://schemas.microsoft.com/office/drawing/2014/main" id="{15FBA8ED-7E09-2637-5CC1-98445AF6E570}"/>
              </a:ext>
            </a:extLst>
          </p:cNvPr>
          <p:cNvSpPr txBox="1"/>
          <p:nvPr/>
        </p:nvSpPr>
        <p:spPr>
          <a:xfrm>
            <a:off x="9602055" y="5408191"/>
            <a:ext cx="11907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Run program in a new start independent process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96BFBB6-0AC6-ECB7-DC20-E83D6BFB9A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0425" y="427763"/>
            <a:ext cx="2172075" cy="1369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5174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694</TotalTime>
  <Words>777</Words>
  <Application>Microsoft Office PowerPoint</Application>
  <PresentationFormat>Widescreen</PresentationFormat>
  <Paragraphs>228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yuancheng Liu</dc:creator>
  <cp:lastModifiedBy>yuancheng Liu</cp:lastModifiedBy>
  <cp:revision>24</cp:revision>
  <dcterms:created xsi:type="dcterms:W3CDTF">2024-05-08T08:52:38Z</dcterms:created>
  <dcterms:modified xsi:type="dcterms:W3CDTF">2024-05-26T08:36:18Z</dcterms:modified>
</cp:coreProperties>
</file>