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1E7B-314B-791B-7D81-8D583F0CB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3C365-652E-96E5-227F-C3FE081F8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0F45C-22B2-96AA-87E8-11C00085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24/5/2024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52B9B-BCFC-9BD1-002D-09E0217E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67D61-8683-C09B-2A07-0C5C9B8F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586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E9B6-5CAC-865B-A599-59CCBF6E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13180-3435-52D9-BEDD-F6DA78D01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07363-770C-D9CB-A2F0-E1935B22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24/5/2024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70EAA-8CEA-4567-C774-98DE9B31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B07CF-BD44-2387-723A-072BE81C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068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7117B-ED7C-1101-C103-BB6AD78A8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9B5C4-850D-CAD3-696C-A0D3617F4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FE652-4792-A78E-48BC-03EE0A49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24/5/2024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96B44-2FD1-AC2D-B9F0-294D4857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4C59A-9F54-B5DE-EA5C-421B8680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283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C19A-EA62-5E54-751A-D8458A1E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45E0D-79B7-D303-D0B3-4459597DB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5EF8-4E74-8653-6B80-E390CD1C3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24/5/2024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EC04-15EB-5D85-3D27-49AF788B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33469-8442-A8EC-ECAF-AAE22B99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664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6466-1B4C-1C2E-F38C-6D820324E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352F6-FB31-3D61-8014-2ED6EB050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83A96-AFA7-A2F1-0876-BF55FDF8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24/5/2024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D3AB8-FCE1-F189-C643-DAB9DA9D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89597-1219-41BD-C12A-EE923159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425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F56B-D8C0-061E-7B67-02ABFAE3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42C2F-E2F7-F5D7-9FAA-B2573BB46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D6D01-D810-5221-E233-344C4EC84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B70FE-F3A0-AB9F-B7F3-10A7FA4F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24/5/2024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1DAAA-CBCF-08A1-2337-9EB34CC2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82058-138F-B03B-4CE1-473D69D0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115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D198-C386-0585-A68F-3E006FCA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6306C-7937-FD8B-001D-A2838D4D8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B69F7-9A0D-4DCF-EC16-B711508C0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A6AB0-2E10-0AC3-5CFD-66703812C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55FC0-DA3A-385D-B032-085180120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DA6AE-7999-FBC6-FC7F-FDADD45A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24/5/2024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191764-7344-D600-3578-51628191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FA71D-B8AA-BAC5-8712-C9C6AEC0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483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EDA0-6715-2D17-EC7B-ACEC777A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8B95C-C6AB-226D-F50D-541538B4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24/5/2024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63799-D61F-C187-7B06-D8047E58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8332F-1A9A-9841-727F-B41C39D4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673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E1E26-B4A8-68E2-B7A5-CAF4BF26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24/5/2024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3272B-832F-FFE4-0BE9-A965C934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310A9-45BB-E32E-0765-78B97750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008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3FEB-7ADC-D0E7-25C0-CE9A3837D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A772D-AE32-00A4-9734-5F1DC65B9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DEE76-3849-479D-A9F4-735553DFD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6A631-3839-9DCB-AB5C-03098946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24/5/2024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F3E8E-E316-361E-ACA3-D76C8912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5CB6C-1DC3-BD3B-4E19-F33D01F2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601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1B54-13FC-871A-E58B-A8574E0F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189ED-5D50-3D0B-B09D-7DE432147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09125-67F9-A857-38E6-C182E00FD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5522A-689F-66F7-4114-022EA612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24/5/2024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0CAD8-7E59-6F6B-DB75-04E6CCE0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0069D-358A-88A1-53DB-5A0BA99C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269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807D8-0874-2AA6-97F5-0A28D220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EBC5A-B1FC-36C1-34E2-3C14B3F9F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38A4-9B11-83D8-359F-78D5F88A0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CA313A-65B0-404C-ABF6-BBAAB537D5DB}" type="datetimeFigureOut">
              <a:rPr lang="en-SG" smtClean="0"/>
              <a:t>24/5/2024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36990-AC4C-5D03-4782-5FDA0A80E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A230-559B-2D96-B219-CA59DDCB9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707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e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0.png"/><Relationship Id="rId2" Type="http://schemas.openxmlformats.org/officeDocument/2006/relationships/image" Target="../media/image8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g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2.png"/><Relationship Id="rId7" Type="http://schemas.openxmlformats.org/officeDocument/2006/relationships/image" Target="../media/image9.png"/><Relationship Id="rId12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jpeg"/><Relationship Id="rId18" Type="http://schemas.openxmlformats.org/officeDocument/2006/relationships/image" Target="../media/image37.png"/><Relationship Id="rId26" Type="http://schemas.openxmlformats.org/officeDocument/2006/relationships/image" Target="../media/image8.png"/><Relationship Id="rId21" Type="http://schemas.openxmlformats.org/officeDocument/2006/relationships/image" Target="../media/image40.png"/><Relationship Id="rId34" Type="http://schemas.openxmlformats.org/officeDocument/2006/relationships/image" Target="../media/image50.sv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6.jpeg"/><Relationship Id="rId25" Type="http://schemas.openxmlformats.org/officeDocument/2006/relationships/image" Target="../media/image15.png"/><Relationship Id="rId33" Type="http://schemas.openxmlformats.org/officeDocument/2006/relationships/image" Target="../media/image49.png"/><Relationship Id="rId38" Type="http://schemas.openxmlformats.org/officeDocument/2006/relationships/image" Target="../media/image6.png"/><Relationship Id="rId2" Type="http://schemas.openxmlformats.org/officeDocument/2006/relationships/image" Target="../media/image24.jpeg"/><Relationship Id="rId16" Type="http://schemas.openxmlformats.org/officeDocument/2006/relationships/image" Target="../media/image17.png"/><Relationship Id="rId20" Type="http://schemas.openxmlformats.org/officeDocument/2006/relationships/image" Target="../media/image39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3.png"/><Relationship Id="rId32" Type="http://schemas.openxmlformats.org/officeDocument/2006/relationships/image" Target="../media/image48.svg"/><Relationship Id="rId37" Type="http://schemas.openxmlformats.org/officeDocument/2006/relationships/image" Target="../media/image9.png"/><Relationship Id="rId5" Type="http://schemas.openxmlformats.org/officeDocument/2006/relationships/image" Target="../media/image27.png"/><Relationship Id="rId15" Type="http://schemas.openxmlformats.org/officeDocument/2006/relationships/image" Target="../media/image35.png"/><Relationship Id="rId23" Type="http://schemas.openxmlformats.org/officeDocument/2006/relationships/image" Target="../media/image42.png"/><Relationship Id="rId28" Type="http://schemas.openxmlformats.org/officeDocument/2006/relationships/image" Target="../media/image10.png"/><Relationship Id="rId36" Type="http://schemas.openxmlformats.org/officeDocument/2006/relationships/image" Target="../media/image52.svg"/><Relationship Id="rId10" Type="http://schemas.openxmlformats.org/officeDocument/2006/relationships/image" Target="../media/image32.png"/><Relationship Id="rId19" Type="http://schemas.openxmlformats.org/officeDocument/2006/relationships/image" Target="../media/image38.png"/><Relationship Id="rId31" Type="http://schemas.openxmlformats.org/officeDocument/2006/relationships/image" Target="../media/image47.png"/><Relationship Id="rId4" Type="http://schemas.openxmlformats.org/officeDocument/2006/relationships/image" Target="../media/image26.jpeg"/><Relationship Id="rId9" Type="http://schemas.openxmlformats.org/officeDocument/2006/relationships/image" Target="../media/image31.png"/><Relationship Id="rId14" Type="http://schemas.openxmlformats.org/officeDocument/2006/relationships/image" Target="../media/image16.png"/><Relationship Id="rId22" Type="http://schemas.openxmlformats.org/officeDocument/2006/relationships/image" Target="../media/image41.png"/><Relationship Id="rId27" Type="http://schemas.openxmlformats.org/officeDocument/2006/relationships/image" Target="../media/image44.png"/><Relationship Id="rId30" Type="http://schemas.openxmlformats.org/officeDocument/2006/relationships/image" Target="../media/image46.png"/><Relationship Id="rId35" Type="http://schemas.openxmlformats.org/officeDocument/2006/relationships/image" Target="../media/image51.png"/><Relationship Id="rId8" Type="http://schemas.openxmlformats.org/officeDocument/2006/relationships/image" Target="../media/image30.png"/><Relationship Id="rId3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in a mask&#10;&#10;Description automatically generated">
            <a:extLst>
              <a:ext uri="{FF2B5EF4-FFF2-40B4-BE49-F238E27FC236}">
                <a16:creationId xmlns:a16="http://schemas.microsoft.com/office/drawing/2014/main" id="{E70336AF-E3B7-13C8-D884-0D74EA954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0" y="425729"/>
            <a:ext cx="3850348" cy="3003271"/>
          </a:xfrm>
          <a:prstGeom prst="rect">
            <a:avLst/>
          </a:prstGeom>
        </p:spPr>
      </p:pic>
      <p:pic>
        <p:nvPicPr>
          <p:cNvPr id="7" name="Picture 6" descr="A person in a mask and hood&#10;&#10;Description automatically generated">
            <a:extLst>
              <a:ext uri="{FF2B5EF4-FFF2-40B4-BE49-F238E27FC236}">
                <a16:creationId xmlns:a16="http://schemas.microsoft.com/office/drawing/2014/main" id="{19C8C324-930E-D435-6E3F-3E9A29828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76" y="503560"/>
            <a:ext cx="5598903" cy="4367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7EC24D-C78E-CB03-EBC1-7E1EED1A6D75}"/>
              </a:ext>
            </a:extLst>
          </p:cNvPr>
          <p:cNvSpPr txBox="1"/>
          <p:nvPr/>
        </p:nvSpPr>
        <p:spPr>
          <a:xfrm>
            <a:off x="5773348" y="3738610"/>
            <a:ext cx="5258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b="1" dirty="0">
                <a:solidFill>
                  <a:schemeClr val="bg1"/>
                </a:solidFill>
              </a:rPr>
              <a:t>Project Ninja</a:t>
            </a:r>
          </a:p>
        </p:txBody>
      </p:sp>
    </p:spTree>
    <p:extLst>
      <p:ext uri="{BB962C8B-B14F-4D97-AF65-F5344CB8AC3E}">
        <p14:creationId xmlns:p14="http://schemas.microsoft.com/office/powerpoint/2010/main" val="282938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with text and words&#10;&#10;Description automatically generated">
            <a:extLst>
              <a:ext uri="{FF2B5EF4-FFF2-40B4-BE49-F238E27FC236}">
                <a16:creationId xmlns:a16="http://schemas.microsoft.com/office/drawing/2014/main" id="{CD05B545-2610-0234-E968-FB5E3B7DC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72" y="386437"/>
            <a:ext cx="4199772" cy="33180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5824B8-5DA3-E5FA-F29D-F20CDFF4D8A0}"/>
              </a:ext>
            </a:extLst>
          </p:cNvPr>
          <p:cNvSpPr/>
          <p:nvPr/>
        </p:nvSpPr>
        <p:spPr>
          <a:xfrm>
            <a:off x="5606570" y="3200400"/>
            <a:ext cx="4470118" cy="2697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F3EEA6-5525-69FD-7819-6CCF7EDAC3E6}"/>
              </a:ext>
            </a:extLst>
          </p:cNvPr>
          <p:cNvSpPr txBox="1"/>
          <p:nvPr/>
        </p:nvSpPr>
        <p:spPr>
          <a:xfrm>
            <a:off x="5703559" y="3200400"/>
            <a:ext cx="3079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tx1"/>
                </a:solidFill>
              </a:rPr>
              <a:t>Command and Control (C2)</a:t>
            </a:r>
            <a:r>
              <a:rPr lang="en-US" sz="1600" b="1" dirty="0">
                <a:solidFill>
                  <a:schemeClr val="tx1"/>
                </a:solidFill>
              </a:rPr>
              <a:t> Orchestrator </a:t>
            </a:r>
            <a:r>
              <a:rPr lang="en-SG" sz="1600" b="1" dirty="0"/>
              <a:t>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14BD12-6047-B8B7-BED1-A2766141A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848" y="3801507"/>
            <a:ext cx="1527011" cy="108417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9FE4010-40BA-7EBB-A154-71AAF943FC56}"/>
              </a:ext>
            </a:extLst>
          </p:cNvPr>
          <p:cNvSpPr/>
          <p:nvPr/>
        </p:nvSpPr>
        <p:spPr>
          <a:xfrm>
            <a:off x="7316717" y="4453930"/>
            <a:ext cx="162704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Attack tasks assign  bulletin board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537351-E085-9A5C-95B0-587BE6AD7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386" y="3808526"/>
            <a:ext cx="1440709" cy="10829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0B7F992-1982-C01F-7F97-BE6A29266260}"/>
              </a:ext>
            </a:extLst>
          </p:cNvPr>
          <p:cNvSpPr/>
          <p:nvPr/>
        </p:nvSpPr>
        <p:spPr>
          <a:xfrm>
            <a:off x="5676316" y="4468504"/>
            <a:ext cx="162704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Malwares management board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C30D7E-F05D-178C-E3CC-C0606915526E}"/>
              </a:ext>
            </a:extLst>
          </p:cNvPr>
          <p:cNvSpPr/>
          <p:nvPr/>
        </p:nvSpPr>
        <p:spPr>
          <a:xfrm>
            <a:off x="5715147" y="5032571"/>
            <a:ext cx="2962509" cy="281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Malware tasks management module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C3C4DD-016F-9F3E-6842-48DFC02EDC1C}"/>
              </a:ext>
            </a:extLst>
          </p:cNvPr>
          <p:cNvSpPr/>
          <p:nvPr/>
        </p:nvSpPr>
        <p:spPr>
          <a:xfrm>
            <a:off x="5715147" y="5444988"/>
            <a:ext cx="2962509" cy="281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Attack result archive database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0701B00-2B59-7F31-9B62-DF90874BB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1535" y="5026991"/>
            <a:ext cx="1499691" cy="690075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D86D50-02DA-6E03-2D6A-1FC298FD5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0273" y="3254251"/>
            <a:ext cx="837543" cy="644907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EA81E9A-028C-F0EC-E0B5-4D5E5BA3B0D0}"/>
              </a:ext>
            </a:extLst>
          </p:cNvPr>
          <p:cNvSpPr/>
          <p:nvPr/>
        </p:nvSpPr>
        <p:spPr>
          <a:xfrm>
            <a:off x="8984623" y="4080313"/>
            <a:ext cx="1396603" cy="1990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c2Client-API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24DCC0-4CCA-73B7-2C0B-DCD0663EEFBB}"/>
              </a:ext>
            </a:extLst>
          </p:cNvPr>
          <p:cNvSpPr/>
          <p:nvPr/>
        </p:nvSpPr>
        <p:spPr>
          <a:xfrm>
            <a:off x="8991495" y="4390777"/>
            <a:ext cx="1389731" cy="1990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 err="1">
                <a:solidFill>
                  <a:schemeClr val="tx1"/>
                </a:solidFill>
              </a:rPr>
              <a:t>HttpRequest</a:t>
            </a:r>
            <a:r>
              <a:rPr lang="en-SG" sz="1200" b="1" dirty="0">
                <a:solidFill>
                  <a:schemeClr val="tx1"/>
                </a:solidFill>
              </a:rPr>
              <a:t>-API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817D2C-63DC-9E2A-DE23-CC71DF126CF5}"/>
              </a:ext>
            </a:extLst>
          </p:cNvPr>
          <p:cNvSpPr/>
          <p:nvPr/>
        </p:nvSpPr>
        <p:spPr>
          <a:xfrm>
            <a:off x="8999612" y="4724501"/>
            <a:ext cx="1381614" cy="1990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 err="1">
                <a:solidFill>
                  <a:schemeClr val="tx1"/>
                </a:solidFill>
              </a:rPr>
              <a:t>WebPage</a:t>
            </a:r>
            <a:r>
              <a:rPr lang="en-SG" sz="1200" b="1" dirty="0">
                <a:solidFill>
                  <a:schemeClr val="tx1"/>
                </a:solidFill>
              </a:rPr>
              <a:t>-API</a:t>
            </a:r>
          </a:p>
        </p:txBody>
      </p:sp>
    </p:spTree>
    <p:extLst>
      <p:ext uri="{BB962C8B-B14F-4D97-AF65-F5344CB8AC3E}">
        <p14:creationId xmlns:p14="http://schemas.microsoft.com/office/powerpoint/2010/main" val="194543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6A6A6D-20BA-DC15-473A-DB416FF5CE4F}"/>
              </a:ext>
            </a:extLst>
          </p:cNvPr>
          <p:cNvSpPr/>
          <p:nvPr/>
        </p:nvSpPr>
        <p:spPr>
          <a:xfrm>
            <a:off x="6120673" y="1676399"/>
            <a:ext cx="96824" cy="94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CF8289-0524-56C3-A2BD-6285C37C99DB}"/>
              </a:ext>
            </a:extLst>
          </p:cNvPr>
          <p:cNvSpPr/>
          <p:nvPr/>
        </p:nvSpPr>
        <p:spPr>
          <a:xfrm>
            <a:off x="4836749" y="1675641"/>
            <a:ext cx="96824" cy="94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8C99B4-6D53-4A28-04B6-9EBFB545E301}"/>
              </a:ext>
            </a:extLst>
          </p:cNvPr>
          <p:cNvSpPr/>
          <p:nvPr/>
        </p:nvSpPr>
        <p:spPr>
          <a:xfrm>
            <a:off x="3622458" y="771455"/>
            <a:ext cx="4048489" cy="10125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68CEE8-59E9-546C-D415-359AAB9FF2A8}"/>
              </a:ext>
            </a:extLst>
          </p:cNvPr>
          <p:cNvSpPr/>
          <p:nvPr/>
        </p:nvSpPr>
        <p:spPr>
          <a:xfrm>
            <a:off x="981940" y="2588704"/>
            <a:ext cx="2651342" cy="26735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A74F4-6ECA-3467-5151-543CE324D441}"/>
              </a:ext>
            </a:extLst>
          </p:cNvPr>
          <p:cNvSpPr txBox="1"/>
          <p:nvPr/>
        </p:nvSpPr>
        <p:spPr>
          <a:xfrm>
            <a:off x="996320" y="2620381"/>
            <a:ext cx="2544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Malicious Activities Plug-in Modules Repository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91B3D6-CF92-8E93-6B3A-42B73C66DBC6}"/>
              </a:ext>
            </a:extLst>
          </p:cNvPr>
          <p:cNvSpPr/>
          <p:nvPr/>
        </p:nvSpPr>
        <p:spPr>
          <a:xfrm>
            <a:off x="1103925" y="3254592"/>
            <a:ext cx="2253399" cy="414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Credentials compromise attack modules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9CE54E-6780-B303-F582-A7D4EF5BA5F6}"/>
              </a:ext>
            </a:extLst>
          </p:cNvPr>
          <p:cNvSpPr/>
          <p:nvPr/>
        </p:nvSpPr>
        <p:spPr>
          <a:xfrm>
            <a:off x="4072269" y="2564439"/>
            <a:ext cx="3115200" cy="26978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CA0A39-7065-4EE0-8460-36E758B5FD74}"/>
              </a:ext>
            </a:extLst>
          </p:cNvPr>
          <p:cNvSpPr txBox="1"/>
          <p:nvPr/>
        </p:nvSpPr>
        <p:spPr>
          <a:xfrm>
            <a:off x="4108230" y="2605317"/>
            <a:ext cx="3079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Ninja Malware Agent Interface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723BDB-239A-8AF3-E7D7-1F65B4A1C530}"/>
              </a:ext>
            </a:extLst>
          </p:cNvPr>
          <p:cNvSpPr/>
          <p:nvPr/>
        </p:nvSpPr>
        <p:spPr>
          <a:xfrm>
            <a:off x="4215729" y="3050275"/>
            <a:ext cx="2737963" cy="428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Attack task synchronization (C2) and schedule module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33E417-4638-8FDF-7A00-2C7B9DDC95E0}"/>
              </a:ext>
            </a:extLst>
          </p:cNvPr>
          <p:cNvSpPr/>
          <p:nvPr/>
        </p:nvSpPr>
        <p:spPr>
          <a:xfrm>
            <a:off x="4236927" y="3620768"/>
            <a:ext cx="2716765" cy="428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Malicious action camouflage and communication encryption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F10D33-2BEA-49D1-ED79-FE5B14E8CFCE}"/>
              </a:ext>
            </a:extLst>
          </p:cNvPr>
          <p:cNvSpPr/>
          <p:nvPr/>
        </p:nvSpPr>
        <p:spPr>
          <a:xfrm>
            <a:off x="4236927" y="4769193"/>
            <a:ext cx="2716765" cy="3701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Self-protection watchdog module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458D44-E310-FA7F-C0DD-279BD436222C}"/>
              </a:ext>
            </a:extLst>
          </p:cNvPr>
          <p:cNvSpPr/>
          <p:nvPr/>
        </p:nvSpPr>
        <p:spPr>
          <a:xfrm>
            <a:off x="7590818" y="2564439"/>
            <a:ext cx="3375293" cy="2697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7BDC0E-29A5-56DB-82A7-F84D2DBAA484}"/>
              </a:ext>
            </a:extLst>
          </p:cNvPr>
          <p:cNvSpPr txBox="1"/>
          <p:nvPr/>
        </p:nvSpPr>
        <p:spPr>
          <a:xfrm>
            <a:off x="7678663" y="2564439"/>
            <a:ext cx="3079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tx1"/>
                </a:solidFill>
              </a:rPr>
              <a:t>Command and Control (C2)</a:t>
            </a:r>
            <a:r>
              <a:rPr lang="en-US" sz="1600" b="1" dirty="0">
                <a:solidFill>
                  <a:schemeClr val="tx1"/>
                </a:solidFill>
              </a:rPr>
              <a:t> Orchestrator </a:t>
            </a:r>
            <a:r>
              <a:rPr lang="en-SG" sz="1600" b="1" dirty="0"/>
              <a:t> 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6D09372-D35E-250D-F599-A7F3CDF6B256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3187151" y="890694"/>
            <a:ext cx="818470" cy="25775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D72EA5-CA97-0584-7A9C-2C3953715A24}"/>
              </a:ext>
            </a:extLst>
          </p:cNvPr>
          <p:cNvCxnSpPr>
            <a:cxnSpLocks/>
          </p:cNvCxnSpPr>
          <p:nvPr/>
        </p:nvCxnSpPr>
        <p:spPr>
          <a:xfrm flipH="1">
            <a:off x="5435967" y="1750896"/>
            <a:ext cx="6960" cy="822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969037D-25AF-0565-D62A-D611A235E79D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 rot="16200000" flipH="1">
            <a:off x="7327052" y="613025"/>
            <a:ext cx="793447" cy="31093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B60E67-C693-8AC9-0543-9A41EA7A2C8C}"/>
              </a:ext>
            </a:extLst>
          </p:cNvPr>
          <p:cNvSpPr txBox="1"/>
          <p:nvPr/>
        </p:nvSpPr>
        <p:spPr>
          <a:xfrm>
            <a:off x="1059024" y="763910"/>
            <a:ext cx="1939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Structure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ED8240-E76E-7481-AE52-C196923D223A}"/>
              </a:ext>
            </a:extLst>
          </p:cNvPr>
          <p:cNvSpPr txBox="1"/>
          <p:nvPr/>
        </p:nvSpPr>
        <p:spPr>
          <a:xfrm>
            <a:off x="3560740" y="955289"/>
            <a:ext cx="3070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b="1" dirty="0">
                <a:solidFill>
                  <a:schemeClr val="bg1"/>
                </a:solidFill>
              </a:rPr>
              <a:t>Ninja C2-Malware Cyber Attack Simulation System </a:t>
            </a:r>
          </a:p>
          <a:p>
            <a:pPr algn="ctr"/>
            <a:endParaRPr lang="en-SG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1EFD07B-BF8C-A2B2-1C4C-EFAD5F1B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996" y="865887"/>
            <a:ext cx="1052822" cy="810672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FF40AD3-2E45-95A6-589D-149923FF0D5D}"/>
              </a:ext>
            </a:extLst>
          </p:cNvPr>
          <p:cNvSpPr/>
          <p:nvPr/>
        </p:nvSpPr>
        <p:spPr>
          <a:xfrm>
            <a:off x="1103925" y="3775074"/>
            <a:ext cx="2253399" cy="307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Scan and eavesdrop modules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87030E-A280-EA36-EAAB-DD730AB7714E}"/>
              </a:ext>
            </a:extLst>
          </p:cNvPr>
          <p:cNvSpPr/>
          <p:nvPr/>
        </p:nvSpPr>
        <p:spPr>
          <a:xfrm>
            <a:off x="1103925" y="4210755"/>
            <a:ext cx="2253399" cy="307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Denial of service modules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691DFF1-58BC-1A9A-0A49-DFFB3FBD5681}"/>
              </a:ext>
            </a:extLst>
          </p:cNvPr>
          <p:cNvSpPr/>
          <p:nvPr/>
        </p:nvSpPr>
        <p:spPr>
          <a:xfrm>
            <a:off x="1103925" y="4648738"/>
            <a:ext cx="2253399" cy="414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Destruction and phishing attack modules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FB8868-8E10-0716-B912-039EAB059009}"/>
              </a:ext>
            </a:extLst>
          </p:cNvPr>
          <p:cNvSpPr/>
          <p:nvPr/>
        </p:nvSpPr>
        <p:spPr>
          <a:xfrm>
            <a:off x="4236927" y="4218113"/>
            <a:ext cx="2716765" cy="428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Malicious activities module/plug-in assemble function 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77C29A9-81B5-5C1E-CD32-E6FB7A117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952" y="3165546"/>
            <a:ext cx="1527011" cy="108417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C18D5AC-16AD-97AD-FBFE-3BF12EBEDA43}"/>
              </a:ext>
            </a:extLst>
          </p:cNvPr>
          <p:cNvSpPr/>
          <p:nvPr/>
        </p:nvSpPr>
        <p:spPr>
          <a:xfrm>
            <a:off x="9291821" y="3817969"/>
            <a:ext cx="162704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Attack tasks assign  bulletin board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7BA3D5D-A44D-78B4-E1CC-BCD2CB38B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490" y="3172565"/>
            <a:ext cx="1440709" cy="10829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C47021B-B2F1-60F1-7F9F-1ED969D47A5F}"/>
              </a:ext>
            </a:extLst>
          </p:cNvPr>
          <p:cNvSpPr/>
          <p:nvPr/>
        </p:nvSpPr>
        <p:spPr>
          <a:xfrm>
            <a:off x="7651420" y="3832543"/>
            <a:ext cx="162704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Malwares management board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E005C0-1E01-FCFC-9495-86306FE30701}"/>
              </a:ext>
            </a:extLst>
          </p:cNvPr>
          <p:cNvSpPr/>
          <p:nvPr/>
        </p:nvSpPr>
        <p:spPr>
          <a:xfrm>
            <a:off x="7690251" y="4396610"/>
            <a:ext cx="3068140" cy="281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Malware tasks management module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A32237-4525-393A-899C-8BA784EF706E}"/>
              </a:ext>
            </a:extLst>
          </p:cNvPr>
          <p:cNvSpPr/>
          <p:nvPr/>
        </p:nvSpPr>
        <p:spPr>
          <a:xfrm>
            <a:off x="7690251" y="4809027"/>
            <a:ext cx="3068140" cy="281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Attack result archive database</a:t>
            </a:r>
          </a:p>
        </p:txBody>
      </p:sp>
    </p:spTree>
    <p:extLst>
      <p:ext uri="{BB962C8B-B14F-4D97-AF65-F5344CB8AC3E}">
        <p14:creationId xmlns:p14="http://schemas.microsoft.com/office/powerpoint/2010/main" val="211962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7ED9D4F5-AB8D-2520-A05E-9596322108E5}"/>
              </a:ext>
            </a:extLst>
          </p:cNvPr>
          <p:cNvSpPr/>
          <p:nvPr/>
        </p:nvSpPr>
        <p:spPr>
          <a:xfrm>
            <a:off x="651190" y="4510420"/>
            <a:ext cx="1472324" cy="14511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EC440F-A5A2-ACD9-2CFE-EF18DBEA2405}"/>
              </a:ext>
            </a:extLst>
          </p:cNvPr>
          <p:cNvSpPr/>
          <p:nvPr/>
        </p:nvSpPr>
        <p:spPr>
          <a:xfrm>
            <a:off x="8814390" y="3094058"/>
            <a:ext cx="2392887" cy="295586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387E-9C55-AFDB-867B-3FC9DEBD9813}"/>
              </a:ext>
            </a:extLst>
          </p:cNvPr>
          <p:cNvSpPr/>
          <p:nvPr/>
        </p:nvSpPr>
        <p:spPr>
          <a:xfrm>
            <a:off x="2706810" y="3564414"/>
            <a:ext cx="3708369" cy="1059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1EA118-2D8A-3E77-C84F-CB73E6DBA305}"/>
              </a:ext>
            </a:extLst>
          </p:cNvPr>
          <p:cNvSpPr/>
          <p:nvPr/>
        </p:nvSpPr>
        <p:spPr>
          <a:xfrm>
            <a:off x="2692430" y="428035"/>
            <a:ext cx="2558749" cy="25486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5BC59-7CE1-F124-92E8-44524705724D}"/>
              </a:ext>
            </a:extLst>
          </p:cNvPr>
          <p:cNvSpPr txBox="1"/>
          <p:nvPr/>
        </p:nvSpPr>
        <p:spPr>
          <a:xfrm>
            <a:off x="2727315" y="467894"/>
            <a:ext cx="2544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Malicious Activities Plugin Repository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26343F-A6B0-379D-13F6-ACFF08C230B1}"/>
              </a:ext>
            </a:extLst>
          </p:cNvPr>
          <p:cNvSpPr/>
          <p:nvPr/>
        </p:nvSpPr>
        <p:spPr>
          <a:xfrm>
            <a:off x="2814415" y="1027469"/>
            <a:ext cx="2253399" cy="414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Credentials compromise attack modules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DF8CC8-620B-44F8-23DB-65F6E4D5D87D}"/>
              </a:ext>
            </a:extLst>
          </p:cNvPr>
          <p:cNvSpPr/>
          <p:nvPr/>
        </p:nvSpPr>
        <p:spPr>
          <a:xfrm>
            <a:off x="2814415" y="1547951"/>
            <a:ext cx="2253399" cy="307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Scan and eavesdrop modules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F91AEE-CF08-54DC-0802-6F65D49BF9E8}"/>
              </a:ext>
            </a:extLst>
          </p:cNvPr>
          <p:cNvSpPr/>
          <p:nvPr/>
        </p:nvSpPr>
        <p:spPr>
          <a:xfrm>
            <a:off x="2814415" y="1983632"/>
            <a:ext cx="2253399" cy="307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Denial of service modules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F936B-C57A-DD73-4FA2-5163F8E01C4B}"/>
              </a:ext>
            </a:extLst>
          </p:cNvPr>
          <p:cNvSpPr/>
          <p:nvPr/>
        </p:nvSpPr>
        <p:spPr>
          <a:xfrm>
            <a:off x="2814415" y="2421615"/>
            <a:ext cx="2253399" cy="414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Destruction and phishing attack modules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0CEA41-D533-3317-FD68-71F4396F2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17" y="1974708"/>
            <a:ext cx="491801" cy="545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EB613A-1309-813E-97A4-2460349E6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415" y="3650165"/>
            <a:ext cx="1269629" cy="584213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CD56E5-F177-2A21-0F2D-6CA98F4D55D7}"/>
              </a:ext>
            </a:extLst>
          </p:cNvPr>
          <p:cNvSpPr txBox="1"/>
          <p:nvPr/>
        </p:nvSpPr>
        <p:spPr>
          <a:xfrm>
            <a:off x="2634795" y="3054268"/>
            <a:ext cx="2308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chemeClr val="tx1"/>
                </a:solidFill>
              </a:rPr>
              <a:t>Command and Control (C2)</a:t>
            </a:r>
            <a:r>
              <a:rPr lang="en-US" sz="1400" b="1" dirty="0">
                <a:solidFill>
                  <a:schemeClr val="tx1"/>
                </a:solidFill>
              </a:rPr>
              <a:t> Orchestrator </a:t>
            </a:r>
            <a:r>
              <a:rPr lang="en-SG" sz="1400" b="1" dirty="0"/>
              <a:t> 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ED48E2DF-25F8-6619-3310-4E0F075EB26C}"/>
              </a:ext>
            </a:extLst>
          </p:cNvPr>
          <p:cNvSpPr/>
          <p:nvPr/>
        </p:nvSpPr>
        <p:spPr>
          <a:xfrm>
            <a:off x="6724642" y="3806479"/>
            <a:ext cx="1356668" cy="70394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2700F4-9367-273C-1776-19FFF6812855}"/>
              </a:ext>
            </a:extLst>
          </p:cNvPr>
          <p:cNvSpPr/>
          <p:nvPr/>
        </p:nvSpPr>
        <p:spPr>
          <a:xfrm>
            <a:off x="4289569" y="4094995"/>
            <a:ext cx="1762093" cy="386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Malware tasks management module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2E32EB1-69B2-753E-921E-DE63866C9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7585" y="4007034"/>
            <a:ext cx="891414" cy="503386"/>
          </a:xfrm>
          <a:prstGeom prst="rect">
            <a:avLst/>
          </a:prstGeom>
          <a:ln w="9525">
            <a:solidFill>
              <a:srgbClr val="FF0000"/>
            </a:solidFill>
          </a:ln>
        </p:spPr>
      </p:pic>
      <p:pic>
        <p:nvPicPr>
          <p:cNvPr id="19" name="Picture 18" descr="A red horse on wheels&#10;&#10;Description automatically generated">
            <a:extLst>
              <a:ext uri="{FF2B5EF4-FFF2-40B4-BE49-F238E27FC236}">
                <a16:creationId xmlns:a16="http://schemas.microsoft.com/office/drawing/2014/main" id="{AB06769A-C16A-F092-46FC-8BF01EB54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0827" y="4094995"/>
            <a:ext cx="276941" cy="21884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583291C-B7C2-3F3A-12DB-852CA5E63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986" y="4662588"/>
            <a:ext cx="891414" cy="50338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04A1BA-BED9-8B41-44F5-47E064A16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0575" y="4711682"/>
            <a:ext cx="318118" cy="26161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F3C14DD-0E5D-D36A-7D6D-116635E29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435" y="3300364"/>
            <a:ext cx="891414" cy="50338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76610CF-D80F-E8D4-9611-B8F700E4DE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6910" y="3370619"/>
            <a:ext cx="328232" cy="31024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4D30EEB-E5E4-B8A4-2D3A-ACF0FE9BE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435" y="5372281"/>
            <a:ext cx="891414" cy="50338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CEF2309-D67A-3C50-80FE-D7EEF7B0B4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80334" y="5448738"/>
            <a:ext cx="297937" cy="33157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9" name="Picture 28" descr="A firewall and a fireball&#10;&#10;Description automatically generated">
            <a:extLst>
              <a:ext uri="{FF2B5EF4-FFF2-40B4-BE49-F238E27FC236}">
                <a16:creationId xmlns:a16="http://schemas.microsoft.com/office/drawing/2014/main" id="{4623CBE4-683A-95E8-C652-4F896708C1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6360" y="4008494"/>
            <a:ext cx="501791" cy="39057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919490D-BC78-EE9D-E9A4-548DB6F0DF21}"/>
              </a:ext>
            </a:extLst>
          </p:cNvPr>
          <p:cNvCxnSpPr>
            <a:stCxn id="22" idx="1"/>
            <a:endCxn id="29" idx="3"/>
          </p:cNvCxnSpPr>
          <p:nvPr/>
        </p:nvCxnSpPr>
        <p:spPr>
          <a:xfrm rot="10800000" flipV="1">
            <a:off x="8928151" y="3552057"/>
            <a:ext cx="441284" cy="65172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64E696A-0900-3E5E-2CCB-669906BAC9B0}"/>
              </a:ext>
            </a:extLst>
          </p:cNvPr>
          <p:cNvCxnSpPr>
            <a:cxnSpLocks/>
            <a:stCxn id="18" idx="1"/>
            <a:endCxn id="29" idx="3"/>
          </p:cNvCxnSpPr>
          <p:nvPr/>
        </p:nvCxnSpPr>
        <p:spPr>
          <a:xfrm rot="10800000">
            <a:off x="8928151" y="4203779"/>
            <a:ext cx="449434" cy="5494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CC48C31-F6A9-A135-5BEC-CE0C3F5FF128}"/>
              </a:ext>
            </a:extLst>
          </p:cNvPr>
          <p:cNvCxnSpPr>
            <a:cxnSpLocks/>
            <a:stCxn id="24" idx="1"/>
            <a:endCxn id="29" idx="3"/>
          </p:cNvCxnSpPr>
          <p:nvPr/>
        </p:nvCxnSpPr>
        <p:spPr>
          <a:xfrm rot="10800000">
            <a:off x="8928151" y="4203780"/>
            <a:ext cx="441284" cy="14201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3BA95A6-14EE-1903-0630-835932148B74}"/>
              </a:ext>
            </a:extLst>
          </p:cNvPr>
          <p:cNvCxnSpPr>
            <a:cxnSpLocks/>
            <a:stCxn id="20" idx="1"/>
            <a:endCxn id="29" idx="3"/>
          </p:cNvCxnSpPr>
          <p:nvPr/>
        </p:nvCxnSpPr>
        <p:spPr>
          <a:xfrm rot="10800000">
            <a:off x="8928152" y="4203779"/>
            <a:ext cx="444835" cy="71050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57F54B-2717-9ED2-A38D-EA666D5E2789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8081310" y="4203779"/>
            <a:ext cx="345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98BD76-A071-9ED6-C0A4-2D5AB8862F39}"/>
              </a:ext>
            </a:extLst>
          </p:cNvPr>
          <p:cNvCxnSpPr>
            <a:cxnSpLocks/>
            <a:stCxn id="15" idx="2"/>
          </p:cNvCxnSpPr>
          <p:nvPr/>
        </p:nvCxnSpPr>
        <p:spPr>
          <a:xfrm flipH="1" flipV="1">
            <a:off x="6042692" y="4158449"/>
            <a:ext cx="68615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A41F2C3-EC5A-5692-FCC7-27B851CB2024}"/>
              </a:ext>
            </a:extLst>
          </p:cNvPr>
          <p:cNvSpPr/>
          <p:nvPr/>
        </p:nvSpPr>
        <p:spPr>
          <a:xfrm>
            <a:off x="4289569" y="3636452"/>
            <a:ext cx="1753124" cy="386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Attack function assemble module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11DA32-56EB-010D-A85C-748DB5917750}"/>
              </a:ext>
            </a:extLst>
          </p:cNvPr>
          <p:cNvSpPr txBox="1"/>
          <p:nvPr/>
        </p:nvSpPr>
        <p:spPr>
          <a:xfrm>
            <a:off x="8092828" y="4501393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Firewall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E0F5A4-98E9-6A7F-21AB-261A6F5CB6F3}"/>
              </a:ext>
            </a:extLst>
          </p:cNvPr>
          <p:cNvSpPr txBox="1"/>
          <p:nvPr/>
        </p:nvSpPr>
        <p:spPr>
          <a:xfrm>
            <a:off x="10246534" y="3964142"/>
            <a:ext cx="10102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Ninja Agent [Trojan plug-in ]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C52DF8-E1A2-221E-0958-3E6261771040}"/>
              </a:ext>
            </a:extLst>
          </p:cNvPr>
          <p:cNvSpPr txBox="1"/>
          <p:nvPr/>
        </p:nvSpPr>
        <p:spPr>
          <a:xfrm>
            <a:off x="10196986" y="3271284"/>
            <a:ext cx="10102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Ninja Agent [Phishing plug-in]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CA301E-2E42-D170-4406-B14A9A13DA22}"/>
              </a:ext>
            </a:extLst>
          </p:cNvPr>
          <p:cNvSpPr txBox="1"/>
          <p:nvPr/>
        </p:nvSpPr>
        <p:spPr>
          <a:xfrm>
            <a:off x="10241530" y="4657000"/>
            <a:ext cx="10102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Ninja Agent [DoS-plugin]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1B9D86-73BA-0267-F857-51BA1B521B70}"/>
              </a:ext>
            </a:extLst>
          </p:cNvPr>
          <p:cNvSpPr txBox="1"/>
          <p:nvPr/>
        </p:nvSpPr>
        <p:spPr>
          <a:xfrm>
            <a:off x="10268999" y="5358996"/>
            <a:ext cx="10102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Ninja Agent [Injection plugin]</a:t>
            </a:r>
            <a:endParaRPr lang="en-SG" sz="1100" b="1" dirty="0">
              <a:solidFill>
                <a:srgbClr val="FF0000"/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BE5BD942-3448-FE47-E580-84DC123BCC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2346" y="3141903"/>
            <a:ext cx="356212" cy="249348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BD4CB32-4BA6-0395-97DD-D998B84EBE4E}"/>
              </a:ext>
            </a:extLst>
          </p:cNvPr>
          <p:cNvCxnSpPr>
            <a:cxnSpLocks/>
          </p:cNvCxnSpPr>
          <p:nvPr/>
        </p:nvCxnSpPr>
        <p:spPr>
          <a:xfrm>
            <a:off x="4892732" y="2980609"/>
            <a:ext cx="0" cy="65584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CEBA17B-6A05-21D9-058B-C780412F9D69}"/>
              </a:ext>
            </a:extLst>
          </p:cNvPr>
          <p:cNvSpPr txBox="1"/>
          <p:nvPr/>
        </p:nvSpPr>
        <p:spPr>
          <a:xfrm>
            <a:off x="5444173" y="2883642"/>
            <a:ext cx="951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Different malicious action plugin </a:t>
            </a:r>
            <a:endParaRPr lang="en-SG" sz="1000" b="1" dirty="0">
              <a:solidFill>
                <a:srgbClr val="C00000"/>
              </a:solidFill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F52751A-E803-1798-DCCF-3FF66442A6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02658" y="3188292"/>
            <a:ext cx="356212" cy="249348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4563E8D-8F85-4E09-414A-97FC06387C72}"/>
              </a:ext>
            </a:extLst>
          </p:cNvPr>
          <p:cNvCxnSpPr>
            <a:cxnSpLocks/>
          </p:cNvCxnSpPr>
          <p:nvPr/>
        </p:nvCxnSpPr>
        <p:spPr>
          <a:xfrm>
            <a:off x="6060341" y="3964142"/>
            <a:ext cx="716106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4BF4285-5AB0-BAE4-145D-47352BCBB2EE}"/>
              </a:ext>
            </a:extLst>
          </p:cNvPr>
          <p:cNvCxnSpPr>
            <a:cxnSpLocks/>
          </p:cNvCxnSpPr>
          <p:nvPr/>
        </p:nvCxnSpPr>
        <p:spPr>
          <a:xfrm flipV="1">
            <a:off x="8108096" y="4022980"/>
            <a:ext cx="267745" cy="239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696CC66-A627-1980-7904-26E633AAEE05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8908360" y="3552057"/>
            <a:ext cx="461075" cy="647202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DAE9228-CFC5-1026-22DB-C82BA6FADF3D}"/>
              </a:ext>
            </a:extLst>
          </p:cNvPr>
          <p:cNvCxnSpPr>
            <a:cxnSpLocks/>
            <a:endCxn id="19" idx="3"/>
          </p:cNvCxnSpPr>
          <p:nvPr/>
        </p:nvCxnSpPr>
        <p:spPr>
          <a:xfrm>
            <a:off x="8932749" y="4158080"/>
            <a:ext cx="578078" cy="46335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348A9BB-B9A4-5B24-BF26-6C221C7E6E74}"/>
              </a:ext>
            </a:extLst>
          </p:cNvPr>
          <p:cNvCxnSpPr>
            <a:cxnSpLocks/>
            <a:stCxn id="29" idx="3"/>
            <a:endCxn id="21" idx="1"/>
          </p:cNvCxnSpPr>
          <p:nvPr/>
        </p:nvCxnSpPr>
        <p:spPr>
          <a:xfrm>
            <a:off x="8928151" y="4203779"/>
            <a:ext cx="572424" cy="638708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3211586-58E0-D118-B8A9-B71848C0DBDE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976326" y="4217230"/>
            <a:ext cx="504008" cy="139729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330DEA8-935E-B0EA-BA7A-54210E206F01}"/>
              </a:ext>
            </a:extLst>
          </p:cNvPr>
          <p:cNvSpPr txBox="1"/>
          <p:nvPr/>
        </p:nvSpPr>
        <p:spPr>
          <a:xfrm>
            <a:off x="8734096" y="2758856"/>
            <a:ext cx="2545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Cyber Exercise Environment</a:t>
            </a:r>
            <a:endParaRPr lang="en-SG" sz="1400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B4A8881-B95D-53FB-A8DF-A090A41F290D}"/>
              </a:ext>
            </a:extLst>
          </p:cNvPr>
          <p:cNvSpPr/>
          <p:nvPr/>
        </p:nvSpPr>
        <p:spPr>
          <a:xfrm>
            <a:off x="6149310" y="1652745"/>
            <a:ext cx="1477253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8693497-76DF-7C13-0689-333F15CF7358}"/>
              </a:ext>
            </a:extLst>
          </p:cNvPr>
          <p:cNvSpPr txBox="1"/>
          <p:nvPr/>
        </p:nvSpPr>
        <p:spPr>
          <a:xfrm>
            <a:off x="6131661" y="1652745"/>
            <a:ext cx="1529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Ninja Malware Agent Interface 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1081406-246A-9383-5254-24BF42EBBAE5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5102658" y="1238675"/>
            <a:ext cx="1029003" cy="675680"/>
          </a:xfrm>
          <a:prstGeom prst="bentConnector3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7D5C6ED0-7ADB-DF6A-4582-31E28F2FFD67}"/>
              </a:ext>
            </a:extLst>
          </p:cNvPr>
          <p:cNvCxnSpPr>
            <a:cxnSpLocks/>
            <a:stCxn id="7" idx="3"/>
            <a:endCxn id="98" idx="1"/>
          </p:cNvCxnSpPr>
          <p:nvPr/>
        </p:nvCxnSpPr>
        <p:spPr>
          <a:xfrm>
            <a:off x="5067814" y="1701907"/>
            <a:ext cx="1063847" cy="212448"/>
          </a:xfrm>
          <a:prstGeom prst="bentConnector3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8A83CC4C-646B-CB30-3B93-550B1B817C6D}"/>
              </a:ext>
            </a:extLst>
          </p:cNvPr>
          <p:cNvCxnSpPr>
            <a:cxnSpLocks/>
            <a:stCxn id="8" idx="3"/>
            <a:endCxn id="98" idx="1"/>
          </p:cNvCxnSpPr>
          <p:nvPr/>
        </p:nvCxnSpPr>
        <p:spPr>
          <a:xfrm flipV="1">
            <a:off x="5067814" y="1914355"/>
            <a:ext cx="1063847" cy="223233"/>
          </a:xfrm>
          <a:prstGeom prst="bentConnector3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E558EAC4-35C9-7B34-D975-62268C7EEB28}"/>
              </a:ext>
            </a:extLst>
          </p:cNvPr>
          <p:cNvCxnSpPr>
            <a:cxnSpLocks/>
            <a:stCxn id="9" idx="3"/>
            <a:endCxn id="98" idx="1"/>
          </p:cNvCxnSpPr>
          <p:nvPr/>
        </p:nvCxnSpPr>
        <p:spPr>
          <a:xfrm flipV="1">
            <a:off x="5067814" y="1914355"/>
            <a:ext cx="1063847" cy="714367"/>
          </a:xfrm>
          <a:prstGeom prst="bentConnector3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F95CF967-A45B-6A7A-F36D-6E11777A73D5}"/>
              </a:ext>
            </a:extLst>
          </p:cNvPr>
          <p:cNvCxnSpPr>
            <a:cxnSpLocks/>
            <a:stCxn id="98" idx="3"/>
            <a:endCxn id="120" idx="1"/>
          </p:cNvCxnSpPr>
          <p:nvPr/>
        </p:nvCxnSpPr>
        <p:spPr>
          <a:xfrm flipV="1">
            <a:off x="7661407" y="808074"/>
            <a:ext cx="1120760" cy="1106281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97CEEC63-BE27-66BC-DBD4-A3F338AA933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536"/>
          <a:stretch/>
        </p:blipFill>
        <p:spPr>
          <a:xfrm>
            <a:off x="8782167" y="620469"/>
            <a:ext cx="388318" cy="375209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A476B66B-6026-902E-92C9-D0E3910678F6}"/>
              </a:ext>
            </a:extLst>
          </p:cNvPr>
          <p:cNvSpPr txBox="1"/>
          <p:nvPr/>
        </p:nvSpPr>
        <p:spPr>
          <a:xfrm>
            <a:off x="8221787" y="362110"/>
            <a:ext cx="193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ARP spoofing malware</a:t>
            </a:r>
          </a:p>
        </p:txBody>
      </p:sp>
      <p:pic>
        <p:nvPicPr>
          <p:cNvPr id="122" name="Picture 121" descr="A red horse on wheels&#10;&#10;Description automatically generated">
            <a:extLst>
              <a:ext uri="{FF2B5EF4-FFF2-40B4-BE49-F238E27FC236}">
                <a16:creationId xmlns:a16="http://schemas.microsoft.com/office/drawing/2014/main" id="{46451B29-0657-85EA-99FB-D19E5D6B83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82167" y="1190812"/>
            <a:ext cx="376652" cy="29763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BF977BF3-A5B3-DD7F-780D-B4249893C4D5}"/>
              </a:ext>
            </a:extLst>
          </p:cNvPr>
          <p:cNvSpPr txBox="1"/>
          <p:nvPr/>
        </p:nvSpPr>
        <p:spPr>
          <a:xfrm>
            <a:off x="8318537" y="955642"/>
            <a:ext cx="193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Backdoor trojan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BC0277AB-40BE-89E0-F2F8-328353D56870}"/>
              </a:ext>
            </a:extLst>
          </p:cNvPr>
          <p:cNvCxnSpPr>
            <a:cxnSpLocks/>
            <a:stCxn id="98" idx="3"/>
            <a:endCxn id="122" idx="3"/>
          </p:cNvCxnSpPr>
          <p:nvPr/>
        </p:nvCxnSpPr>
        <p:spPr>
          <a:xfrm flipV="1">
            <a:off x="7661407" y="1339628"/>
            <a:ext cx="1120760" cy="57472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8" name="Picture 127" descr="DDoS protection - iIT Distribution">
            <a:extLst>
              <a:ext uri="{FF2B5EF4-FFF2-40B4-BE49-F238E27FC236}">
                <a16:creationId xmlns:a16="http://schemas.microsoft.com/office/drawing/2014/main" id="{77E9FE0E-5827-FB72-41F2-614C9091F1A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437" t="1122" r="7000" b="-1677"/>
          <a:stretch/>
        </p:blipFill>
        <p:spPr>
          <a:xfrm>
            <a:off x="8776754" y="1716679"/>
            <a:ext cx="414399" cy="323527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40A736F9-90FF-5E25-6D14-D8B4115BBAC6}"/>
              </a:ext>
            </a:extLst>
          </p:cNvPr>
          <p:cNvSpPr txBox="1"/>
          <p:nvPr/>
        </p:nvSpPr>
        <p:spPr>
          <a:xfrm>
            <a:off x="8293946" y="1479403"/>
            <a:ext cx="193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DDoS attack malware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130" name="Picture 129" descr="1,451 Keylogger Images, Stock Photos, 3D objects, &amp; Vectors | Shutterstock">
            <a:extLst>
              <a:ext uri="{FF2B5EF4-FFF2-40B4-BE49-F238E27FC236}">
                <a16:creationId xmlns:a16="http://schemas.microsoft.com/office/drawing/2014/main" id="{6A4E84EB-E21F-B0F2-4826-DC8EF313CEF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5208" t="25614" r="26720" b="47193"/>
          <a:stretch/>
        </p:blipFill>
        <p:spPr>
          <a:xfrm>
            <a:off x="8776410" y="2287237"/>
            <a:ext cx="413852" cy="315858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D6B21535-7229-1562-37CD-D562DC1D5AE6}"/>
              </a:ext>
            </a:extLst>
          </p:cNvPr>
          <p:cNvSpPr txBox="1"/>
          <p:nvPr/>
        </p:nvSpPr>
        <p:spPr>
          <a:xfrm>
            <a:off x="8375841" y="2058589"/>
            <a:ext cx="1671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Eavesdrop malware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C963BEFB-9806-F499-467B-0B96DF162F58}"/>
              </a:ext>
            </a:extLst>
          </p:cNvPr>
          <p:cNvCxnSpPr>
            <a:cxnSpLocks/>
            <a:stCxn id="98" idx="3"/>
            <a:endCxn id="128" idx="1"/>
          </p:cNvCxnSpPr>
          <p:nvPr/>
        </p:nvCxnSpPr>
        <p:spPr>
          <a:xfrm flipV="1">
            <a:off x="7661407" y="1878443"/>
            <a:ext cx="1115347" cy="3591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DE462969-5C3D-2DF7-0B80-94DEBB9F61A1}"/>
              </a:ext>
            </a:extLst>
          </p:cNvPr>
          <p:cNvCxnSpPr>
            <a:cxnSpLocks/>
            <a:stCxn id="98" idx="3"/>
            <a:endCxn id="130" idx="1"/>
          </p:cNvCxnSpPr>
          <p:nvPr/>
        </p:nvCxnSpPr>
        <p:spPr>
          <a:xfrm>
            <a:off x="7661407" y="1914355"/>
            <a:ext cx="1115003" cy="530811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A86CCE-68E1-E8A2-206D-64F51B0CC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2729" y="1090215"/>
            <a:ext cx="741414" cy="41868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C511BB54-DAD0-CFE7-215A-F54C704C6CD7}"/>
              </a:ext>
            </a:extLst>
          </p:cNvPr>
          <p:cNvSpPr txBox="1"/>
          <p:nvPr/>
        </p:nvSpPr>
        <p:spPr>
          <a:xfrm>
            <a:off x="10255488" y="812633"/>
            <a:ext cx="1320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Targets</a:t>
            </a:r>
            <a:endParaRPr lang="en-SG" sz="1200" b="1" dirty="0"/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40483DC2-6BE5-C2C3-8446-0F721A7A4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222" y="1624641"/>
            <a:ext cx="741414" cy="41868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29EB68B-08BB-A6AD-0BEC-426E42473BA4}"/>
              </a:ext>
            </a:extLst>
          </p:cNvPr>
          <p:cNvCxnSpPr>
            <a:cxnSpLocks/>
            <a:stCxn id="122" idx="1"/>
          </p:cNvCxnSpPr>
          <p:nvPr/>
        </p:nvCxnSpPr>
        <p:spPr>
          <a:xfrm>
            <a:off x="9158819" y="1339628"/>
            <a:ext cx="1281069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C877B46-81B6-3A24-467F-407E1D0AE11E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9170485" y="808074"/>
            <a:ext cx="1269403" cy="426555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F377652-E947-229C-8E32-630A19AC0902}"/>
              </a:ext>
            </a:extLst>
          </p:cNvPr>
          <p:cNvCxnSpPr>
            <a:cxnSpLocks/>
            <a:stCxn id="128" idx="3"/>
          </p:cNvCxnSpPr>
          <p:nvPr/>
        </p:nvCxnSpPr>
        <p:spPr>
          <a:xfrm flipV="1">
            <a:off x="9191153" y="1468752"/>
            <a:ext cx="1248735" cy="409691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7425755-9F9A-9001-BDE0-466BD87D0EDF}"/>
              </a:ext>
            </a:extLst>
          </p:cNvPr>
          <p:cNvCxnSpPr>
            <a:cxnSpLocks/>
            <a:stCxn id="128" idx="3"/>
            <a:endCxn id="142" idx="1"/>
          </p:cNvCxnSpPr>
          <p:nvPr/>
        </p:nvCxnSpPr>
        <p:spPr>
          <a:xfrm flipV="1">
            <a:off x="9191153" y="1833981"/>
            <a:ext cx="1281069" cy="44462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8" name="Picture 157">
            <a:extLst>
              <a:ext uri="{FF2B5EF4-FFF2-40B4-BE49-F238E27FC236}">
                <a16:creationId xmlns:a16="http://schemas.microsoft.com/office/drawing/2014/main" id="{D2DAD496-07C2-D3C2-8880-53090B943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5863" y="2203713"/>
            <a:ext cx="741414" cy="41868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CCD169B-DA7C-1D19-5B19-9342368BFAC4}"/>
              </a:ext>
            </a:extLst>
          </p:cNvPr>
          <p:cNvCxnSpPr>
            <a:cxnSpLocks/>
            <a:endCxn id="158" idx="1"/>
          </p:cNvCxnSpPr>
          <p:nvPr/>
        </p:nvCxnSpPr>
        <p:spPr>
          <a:xfrm flipV="1">
            <a:off x="9206945" y="2413053"/>
            <a:ext cx="1258918" cy="21335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1" name="Picture 160">
            <a:extLst>
              <a:ext uri="{FF2B5EF4-FFF2-40B4-BE49-F238E27FC236}">
                <a16:creationId xmlns:a16="http://schemas.microsoft.com/office/drawing/2014/main" id="{1570D5A7-41BF-8C0A-5E51-2D2855DFF1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3390" y="3670949"/>
            <a:ext cx="356212" cy="249348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AF42E6E8-43E7-8FB4-E1D8-2E240EC5A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45" y="920394"/>
            <a:ext cx="376689" cy="4176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63" name="TextBox 162">
            <a:extLst>
              <a:ext uri="{FF2B5EF4-FFF2-40B4-BE49-F238E27FC236}">
                <a16:creationId xmlns:a16="http://schemas.microsoft.com/office/drawing/2014/main" id="{3212E860-7EE3-B0C9-BF25-D1C220FD87B6}"/>
              </a:ext>
            </a:extLst>
          </p:cNvPr>
          <p:cNvSpPr txBox="1"/>
          <p:nvPr/>
        </p:nvSpPr>
        <p:spPr>
          <a:xfrm>
            <a:off x="6018726" y="427525"/>
            <a:ext cx="1565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malware developers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543A252-5785-A949-21F3-122671A65DA0}"/>
              </a:ext>
            </a:extLst>
          </p:cNvPr>
          <p:cNvCxnSpPr>
            <a:cxnSpLocks/>
          </p:cNvCxnSpPr>
          <p:nvPr/>
        </p:nvCxnSpPr>
        <p:spPr>
          <a:xfrm flipH="1">
            <a:off x="6500289" y="1343529"/>
            <a:ext cx="0" cy="28500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8" name="Picture 167">
            <a:extLst>
              <a:ext uri="{FF2B5EF4-FFF2-40B4-BE49-F238E27FC236}">
                <a16:creationId xmlns:a16="http://schemas.microsoft.com/office/drawing/2014/main" id="{52FCCCAF-116D-FE59-D0CE-CEE1076B437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5697" y="2904397"/>
            <a:ext cx="1728523" cy="11899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69" name="Rectangle 168">
            <a:extLst>
              <a:ext uri="{FF2B5EF4-FFF2-40B4-BE49-F238E27FC236}">
                <a16:creationId xmlns:a16="http://schemas.microsoft.com/office/drawing/2014/main" id="{38B30267-F6DE-1A17-887B-FEE5CEAE2C52}"/>
              </a:ext>
            </a:extLst>
          </p:cNvPr>
          <p:cNvSpPr/>
          <p:nvPr/>
        </p:nvSpPr>
        <p:spPr>
          <a:xfrm>
            <a:off x="591040" y="3631833"/>
            <a:ext cx="1627045" cy="39608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Malwares management board</a:t>
            </a: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BA2C0AFA-CBFD-369A-54AA-3FBB89EA2F3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01077" y="2413053"/>
            <a:ext cx="1498855" cy="11441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E1275C0A-C715-93AF-68E6-5B4DBE43A20C}"/>
              </a:ext>
            </a:extLst>
          </p:cNvPr>
          <p:cNvSpPr txBox="1"/>
          <p:nvPr/>
        </p:nvSpPr>
        <p:spPr>
          <a:xfrm>
            <a:off x="1216077" y="1983632"/>
            <a:ext cx="1302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 Manager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833D95BD-2ED1-EE4A-0CF8-A219AB4BF67C}"/>
              </a:ext>
            </a:extLst>
          </p:cNvPr>
          <p:cNvCxnSpPr>
            <a:cxnSpLocks/>
          </p:cNvCxnSpPr>
          <p:nvPr/>
        </p:nvCxnSpPr>
        <p:spPr>
          <a:xfrm>
            <a:off x="943222" y="2545086"/>
            <a:ext cx="0" cy="33855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D327B09-5E6F-8890-EB07-66F7BE12447A}"/>
              </a:ext>
            </a:extLst>
          </p:cNvPr>
          <p:cNvCxnSpPr>
            <a:cxnSpLocks/>
          </p:cNvCxnSpPr>
          <p:nvPr/>
        </p:nvCxnSpPr>
        <p:spPr>
          <a:xfrm flipV="1">
            <a:off x="2329064" y="3803750"/>
            <a:ext cx="485349" cy="0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1" name="Picture 180">
            <a:extLst>
              <a:ext uri="{FF2B5EF4-FFF2-40B4-BE49-F238E27FC236}">
                <a16:creationId xmlns:a16="http://schemas.microsoft.com/office/drawing/2014/main" id="{8302E4C3-10B1-00D1-C3BD-229F2DE0F61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34795" y="4806385"/>
            <a:ext cx="1627045" cy="115520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82" name="Rectangle 181">
            <a:extLst>
              <a:ext uri="{FF2B5EF4-FFF2-40B4-BE49-F238E27FC236}">
                <a16:creationId xmlns:a16="http://schemas.microsoft.com/office/drawing/2014/main" id="{8314B61A-4ADA-51F0-592A-13B02705A5F4}"/>
              </a:ext>
            </a:extLst>
          </p:cNvPr>
          <p:cNvSpPr/>
          <p:nvPr/>
        </p:nvSpPr>
        <p:spPr>
          <a:xfrm>
            <a:off x="2675281" y="5551410"/>
            <a:ext cx="162704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Attack tasks assign  bulletin board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02527AA-63A6-46DC-35FC-BD268E1DA0C5}"/>
              </a:ext>
            </a:extLst>
          </p:cNvPr>
          <p:cNvCxnSpPr>
            <a:cxnSpLocks/>
          </p:cNvCxnSpPr>
          <p:nvPr/>
        </p:nvCxnSpPr>
        <p:spPr>
          <a:xfrm>
            <a:off x="3096201" y="4288417"/>
            <a:ext cx="0" cy="499225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1378700-E885-EC44-4955-DADA14BC72E6}"/>
              </a:ext>
            </a:extLst>
          </p:cNvPr>
          <p:cNvCxnSpPr>
            <a:cxnSpLocks/>
          </p:cNvCxnSpPr>
          <p:nvPr/>
        </p:nvCxnSpPr>
        <p:spPr>
          <a:xfrm>
            <a:off x="3400825" y="4288417"/>
            <a:ext cx="0" cy="499225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F6E672DC-4BAB-C913-647A-49E870A05A2B}"/>
              </a:ext>
            </a:extLst>
          </p:cNvPr>
          <p:cNvCxnSpPr>
            <a:cxnSpLocks/>
          </p:cNvCxnSpPr>
          <p:nvPr/>
        </p:nvCxnSpPr>
        <p:spPr>
          <a:xfrm>
            <a:off x="3789109" y="4280294"/>
            <a:ext cx="0" cy="499225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8" name="Picture 187">
            <a:extLst>
              <a:ext uri="{FF2B5EF4-FFF2-40B4-BE49-F238E27FC236}">
                <a16:creationId xmlns:a16="http://schemas.microsoft.com/office/drawing/2014/main" id="{D396EC8F-CAF8-7ED0-176C-8753F5465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84" y="4649846"/>
            <a:ext cx="491801" cy="545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BCBCBA68-D30F-27B0-ECD2-881F52DB4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606" y="4645297"/>
            <a:ext cx="491801" cy="545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B3141014-B885-22FE-616C-C663B1995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73" y="5318134"/>
            <a:ext cx="491801" cy="545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D6D9830D-9995-73DA-9233-6B891DF9F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726" y="5307498"/>
            <a:ext cx="491801" cy="545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A92B3321-9EB9-2091-B7F4-46880E60B33C}"/>
              </a:ext>
            </a:extLst>
          </p:cNvPr>
          <p:cNvCxnSpPr>
            <a:cxnSpLocks/>
          </p:cNvCxnSpPr>
          <p:nvPr/>
        </p:nvCxnSpPr>
        <p:spPr>
          <a:xfrm>
            <a:off x="1995710" y="5006210"/>
            <a:ext cx="639085" cy="0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3EE1B71-BFC2-B121-E06F-D805CA5E94BE}"/>
              </a:ext>
            </a:extLst>
          </p:cNvPr>
          <p:cNvCxnSpPr>
            <a:cxnSpLocks/>
          </p:cNvCxnSpPr>
          <p:nvPr/>
        </p:nvCxnSpPr>
        <p:spPr>
          <a:xfrm>
            <a:off x="1979407" y="5383986"/>
            <a:ext cx="639085" cy="0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7DAF5FAB-3802-CE5B-B4E0-1FC9BDE5A7F4}"/>
              </a:ext>
            </a:extLst>
          </p:cNvPr>
          <p:cNvSpPr txBox="1"/>
          <p:nvPr/>
        </p:nvSpPr>
        <p:spPr>
          <a:xfrm>
            <a:off x="606454" y="4226794"/>
            <a:ext cx="1912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Hacker Group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197" name="Picture 196">
            <a:extLst>
              <a:ext uri="{FF2B5EF4-FFF2-40B4-BE49-F238E27FC236}">
                <a16:creationId xmlns:a16="http://schemas.microsoft.com/office/drawing/2014/main" id="{2B6F177E-B570-4D0D-9CB4-FA46B83D07A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24309" y="5326196"/>
            <a:ext cx="1024299" cy="6506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98" name="TextBox 197">
            <a:extLst>
              <a:ext uri="{FF2B5EF4-FFF2-40B4-BE49-F238E27FC236}">
                <a16:creationId xmlns:a16="http://schemas.microsoft.com/office/drawing/2014/main" id="{D0F0D87B-65E8-A554-A550-E36D7FE95354}"/>
              </a:ext>
            </a:extLst>
          </p:cNvPr>
          <p:cNvSpPr txBox="1"/>
          <p:nvPr/>
        </p:nvSpPr>
        <p:spPr>
          <a:xfrm>
            <a:off x="7880527" y="4879260"/>
            <a:ext cx="93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Blue Team Defenders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9" name="Picture 198">
            <a:extLst>
              <a:ext uri="{FF2B5EF4-FFF2-40B4-BE49-F238E27FC236}">
                <a16:creationId xmlns:a16="http://schemas.microsoft.com/office/drawing/2014/main" id="{75094901-A8BD-096E-3732-1C73660763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90616" y="1534073"/>
            <a:ext cx="356212" cy="249348"/>
          </a:xfrm>
          <a:prstGeom prst="rect">
            <a:avLst/>
          </a:prstGeom>
        </p:spPr>
      </p:pic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1FEB193D-C2E7-D1B6-BEDD-4280B8509828}"/>
              </a:ext>
            </a:extLst>
          </p:cNvPr>
          <p:cNvCxnSpPr>
            <a:cxnSpLocks/>
          </p:cNvCxnSpPr>
          <p:nvPr/>
        </p:nvCxnSpPr>
        <p:spPr>
          <a:xfrm>
            <a:off x="2123514" y="5614526"/>
            <a:ext cx="49497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CA5DF638-CBB3-A6A0-9721-09EEA226B563}"/>
              </a:ext>
            </a:extLst>
          </p:cNvPr>
          <p:cNvCxnSpPr>
            <a:cxnSpLocks/>
          </p:cNvCxnSpPr>
          <p:nvPr/>
        </p:nvCxnSpPr>
        <p:spPr>
          <a:xfrm flipV="1">
            <a:off x="4022068" y="4365293"/>
            <a:ext cx="226520" cy="3315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4B47F15-C5E4-250C-1BCC-DCE94DA95321}"/>
              </a:ext>
            </a:extLst>
          </p:cNvPr>
          <p:cNvCxnSpPr>
            <a:cxnSpLocks/>
          </p:cNvCxnSpPr>
          <p:nvPr/>
        </p:nvCxnSpPr>
        <p:spPr>
          <a:xfrm>
            <a:off x="6096000" y="4363871"/>
            <a:ext cx="58409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B01CAD4-34D5-9C51-00CB-CE760023CDC6}"/>
              </a:ext>
            </a:extLst>
          </p:cNvPr>
          <p:cNvCxnSpPr>
            <a:cxnSpLocks/>
          </p:cNvCxnSpPr>
          <p:nvPr/>
        </p:nvCxnSpPr>
        <p:spPr>
          <a:xfrm>
            <a:off x="7888784" y="4363871"/>
            <a:ext cx="48705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D6C96FD1-F3E0-3A53-30FA-1CEEAB04A4B2}"/>
              </a:ext>
            </a:extLst>
          </p:cNvPr>
          <p:cNvCxnSpPr>
            <a:cxnSpLocks/>
            <a:stCxn id="29" idx="0"/>
            <a:endCxn id="22" idx="1"/>
          </p:cNvCxnSpPr>
          <p:nvPr/>
        </p:nvCxnSpPr>
        <p:spPr>
          <a:xfrm flipV="1">
            <a:off x="8677256" y="3552057"/>
            <a:ext cx="692179" cy="45643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FF53B9E-B847-FAF6-7683-B284DE11EAC8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677256" y="4399064"/>
            <a:ext cx="757836" cy="113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3" name="Picture 222">
            <a:extLst>
              <a:ext uri="{FF2B5EF4-FFF2-40B4-BE49-F238E27FC236}">
                <a16:creationId xmlns:a16="http://schemas.microsoft.com/office/drawing/2014/main" id="{6F2AC4D1-A915-D104-1C43-53E5D3F89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941" y="934736"/>
            <a:ext cx="376689" cy="4176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0FBEF660-C938-437F-03A8-F5FF7C3B24FA}"/>
              </a:ext>
            </a:extLst>
          </p:cNvPr>
          <p:cNvCxnSpPr>
            <a:cxnSpLocks/>
          </p:cNvCxnSpPr>
          <p:nvPr/>
        </p:nvCxnSpPr>
        <p:spPr>
          <a:xfrm flipH="1">
            <a:off x="7094993" y="1345941"/>
            <a:ext cx="0" cy="28500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3A03C0C4-A158-29B4-9108-5E7953112F77}"/>
              </a:ext>
            </a:extLst>
          </p:cNvPr>
          <p:cNvCxnSpPr>
            <a:cxnSpLocks/>
          </p:cNvCxnSpPr>
          <p:nvPr/>
        </p:nvCxnSpPr>
        <p:spPr>
          <a:xfrm flipH="1">
            <a:off x="4898292" y="4854499"/>
            <a:ext cx="3917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F7E24443-C297-BC25-B4BE-0CE78B260445}"/>
              </a:ext>
            </a:extLst>
          </p:cNvPr>
          <p:cNvSpPr txBox="1"/>
          <p:nvPr/>
        </p:nvSpPr>
        <p:spPr>
          <a:xfrm>
            <a:off x="5354377" y="4703987"/>
            <a:ext cx="1918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Ninja agent report flow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0E11BFCD-3825-6D8C-4613-BF49E79F83C5}"/>
              </a:ext>
            </a:extLst>
          </p:cNvPr>
          <p:cNvCxnSpPr>
            <a:cxnSpLocks/>
          </p:cNvCxnSpPr>
          <p:nvPr/>
        </p:nvCxnSpPr>
        <p:spPr>
          <a:xfrm flipH="1">
            <a:off x="4920976" y="5103358"/>
            <a:ext cx="36904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19A207B1-8B7C-E331-4424-55C36C133867}"/>
              </a:ext>
            </a:extLst>
          </p:cNvPr>
          <p:cNvSpPr txBox="1"/>
          <p:nvPr/>
        </p:nvSpPr>
        <p:spPr>
          <a:xfrm>
            <a:off x="5328450" y="4964859"/>
            <a:ext cx="2332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 module download 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5C41053C-838E-D471-5C7B-8680CD71AFB5}"/>
              </a:ext>
            </a:extLst>
          </p:cNvPr>
          <p:cNvCxnSpPr>
            <a:cxnSpLocks/>
          </p:cNvCxnSpPr>
          <p:nvPr/>
        </p:nvCxnSpPr>
        <p:spPr>
          <a:xfrm>
            <a:off x="4918698" y="5387309"/>
            <a:ext cx="371323" cy="0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AFDB83B8-B838-C413-0541-835801D9F600}"/>
              </a:ext>
            </a:extLst>
          </p:cNvPr>
          <p:cNvSpPr txBox="1"/>
          <p:nvPr/>
        </p:nvSpPr>
        <p:spPr>
          <a:xfrm>
            <a:off x="5321913" y="5231529"/>
            <a:ext cx="2655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attacker control flow </a:t>
            </a:r>
            <a:endParaRPr lang="en-SG" sz="1200" b="1" dirty="0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50F35DD7-FB76-A768-207E-696D2AFD6607}"/>
              </a:ext>
            </a:extLst>
          </p:cNvPr>
          <p:cNvCxnSpPr>
            <a:cxnSpLocks/>
          </p:cNvCxnSpPr>
          <p:nvPr/>
        </p:nvCxnSpPr>
        <p:spPr>
          <a:xfrm>
            <a:off x="4929860" y="5664208"/>
            <a:ext cx="35919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58E34A5B-0C48-F9C9-691E-4E876437158F}"/>
              </a:ext>
            </a:extLst>
          </p:cNvPr>
          <p:cNvSpPr txBox="1"/>
          <p:nvPr/>
        </p:nvSpPr>
        <p:spPr>
          <a:xfrm>
            <a:off x="5298142" y="5512625"/>
            <a:ext cx="2197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task schedule flow </a:t>
            </a:r>
            <a:endParaRPr lang="en-SG" sz="1200" b="1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39ADCD0A-EED6-4FE2-0CCE-919FB24D9FDC}"/>
              </a:ext>
            </a:extLst>
          </p:cNvPr>
          <p:cNvCxnSpPr>
            <a:cxnSpLocks/>
          </p:cNvCxnSpPr>
          <p:nvPr/>
        </p:nvCxnSpPr>
        <p:spPr>
          <a:xfrm flipH="1">
            <a:off x="4892732" y="5939236"/>
            <a:ext cx="369045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4464698A-93D5-867A-CCF7-E19EB1CA2073}"/>
              </a:ext>
            </a:extLst>
          </p:cNvPr>
          <p:cNvSpPr txBox="1"/>
          <p:nvPr/>
        </p:nvSpPr>
        <p:spPr>
          <a:xfrm>
            <a:off x="5321913" y="5774575"/>
            <a:ext cx="2235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Malware attack 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EF79A68-536D-99AD-C428-37DF0AD3C44E}"/>
              </a:ext>
            </a:extLst>
          </p:cNvPr>
          <p:cNvSpPr txBox="1"/>
          <p:nvPr/>
        </p:nvSpPr>
        <p:spPr>
          <a:xfrm>
            <a:off x="520529" y="447314"/>
            <a:ext cx="2023850" cy="135421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Project Ninja</a:t>
            </a:r>
          </a:p>
          <a:p>
            <a:endParaRPr lang="en-US" sz="1600" b="1" dirty="0"/>
          </a:p>
          <a:p>
            <a:r>
              <a:rPr lang="en-US" sz="1600" b="1" dirty="0"/>
              <a:t>RTC2 and Malware Agent Cyber-Attack Simulation System</a:t>
            </a:r>
            <a:endParaRPr lang="en-SG" sz="1600" b="1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A63CB92C-A952-6BB3-DF38-ABEDC87D6C2A}"/>
              </a:ext>
            </a:extLst>
          </p:cNvPr>
          <p:cNvSpPr txBox="1"/>
          <p:nvPr/>
        </p:nvSpPr>
        <p:spPr>
          <a:xfrm>
            <a:off x="5541302" y="1938992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Import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C77D1E1-8BE4-CADD-18F1-33D1BC0B10B4}"/>
              </a:ext>
            </a:extLst>
          </p:cNvPr>
          <p:cNvSpPr txBox="1"/>
          <p:nvPr/>
        </p:nvSpPr>
        <p:spPr>
          <a:xfrm>
            <a:off x="7647338" y="1581732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build 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3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678B7FE-4EBB-F8EC-8015-58779BD89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4"/>
          <a:stretch/>
        </p:blipFill>
        <p:spPr>
          <a:xfrm>
            <a:off x="113328" y="259647"/>
            <a:ext cx="5608280" cy="3200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BCE5A96-6717-EBC2-058B-97625355B7D7}"/>
              </a:ext>
            </a:extLst>
          </p:cNvPr>
          <p:cNvSpPr/>
          <p:nvPr/>
        </p:nvSpPr>
        <p:spPr>
          <a:xfrm>
            <a:off x="281356" y="4792663"/>
            <a:ext cx="3431108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chemeClr val="bg1"/>
                </a:solidFill>
              </a:rPr>
              <a:t>Malwares management board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0C3C5D28-621F-E076-5252-7FEF52A34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454" y="259647"/>
            <a:ext cx="6259218" cy="3200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A61BC8D-38B0-6B7A-CD20-804B793D235F}"/>
              </a:ext>
            </a:extLst>
          </p:cNvPr>
          <p:cNvSpPr/>
          <p:nvPr/>
        </p:nvSpPr>
        <p:spPr>
          <a:xfrm>
            <a:off x="6580518" y="4846063"/>
            <a:ext cx="394571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chemeClr val="bg1"/>
                </a:solidFill>
              </a:rPr>
              <a:t>Attack tasks assign  bulletin board</a:t>
            </a:r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87F2E8F2-25CC-2EFB-C795-12A40B0EB0C6}"/>
              </a:ext>
            </a:extLst>
          </p:cNvPr>
          <p:cNvCxnSpPr>
            <a:cxnSpLocks/>
            <a:stCxn id="18" idx="0"/>
            <a:endCxn id="23" idx="3"/>
          </p:cNvCxnSpPr>
          <p:nvPr/>
        </p:nvCxnSpPr>
        <p:spPr>
          <a:xfrm flipV="1">
            <a:off x="5699692" y="4754490"/>
            <a:ext cx="1104048" cy="84462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516D276-F7B9-9654-EE4A-FC8E9FCDD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577" y="4143660"/>
            <a:ext cx="1529824" cy="703941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9BEB6D-8B07-DF4C-CD76-65F2D3C2D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009" y="4495891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DAF68733-7964-D81C-C351-93DCAC5B8C1B}"/>
              </a:ext>
            </a:extLst>
          </p:cNvPr>
          <p:cNvSpPr/>
          <p:nvPr/>
        </p:nvSpPr>
        <p:spPr>
          <a:xfrm>
            <a:off x="1393875" y="4679834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2D581A-F6E5-FC6E-3777-C8A7010FAB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7426" y="4421854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648364-2090-7D8D-6F77-2838BDBC9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977" y="574948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53D5A2FD-6B26-E96D-332D-B57699337D80}"/>
              </a:ext>
            </a:extLst>
          </p:cNvPr>
          <p:cNvSpPr/>
          <p:nvPr/>
        </p:nvSpPr>
        <p:spPr>
          <a:xfrm>
            <a:off x="1353784" y="5951219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B4F229-1C15-24DF-F737-846788B7C3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9393" y="564284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9D1164-7855-A10B-A8BF-584E7B31B0FD}"/>
              </a:ext>
            </a:extLst>
          </p:cNvPr>
          <p:cNvSpPr txBox="1"/>
          <p:nvPr/>
        </p:nvSpPr>
        <p:spPr>
          <a:xfrm>
            <a:off x="665844" y="4089028"/>
            <a:ext cx="120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member </a:t>
            </a:r>
            <a:endParaRPr lang="en-SG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255FCB-884D-A816-130B-FA244C0459AF}"/>
              </a:ext>
            </a:extLst>
          </p:cNvPr>
          <p:cNvSpPr txBox="1"/>
          <p:nvPr/>
        </p:nvSpPr>
        <p:spPr>
          <a:xfrm>
            <a:off x="645376" y="5329762"/>
            <a:ext cx="120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member </a:t>
            </a:r>
            <a:endParaRPr lang="en-SG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7273D8-B4DB-C734-0A87-516A8B862FC0}"/>
              </a:ext>
            </a:extLst>
          </p:cNvPr>
          <p:cNvSpPr txBox="1"/>
          <p:nvPr/>
        </p:nvSpPr>
        <p:spPr>
          <a:xfrm>
            <a:off x="1764631" y="4144855"/>
            <a:ext cx="1356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565925-C402-298B-86DC-BC03583BC6F7}"/>
              </a:ext>
            </a:extLst>
          </p:cNvPr>
          <p:cNvSpPr txBox="1"/>
          <p:nvPr/>
        </p:nvSpPr>
        <p:spPr>
          <a:xfrm>
            <a:off x="1707405" y="5396242"/>
            <a:ext cx="124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33820101-555C-C8D7-9D82-40C1EE81CE1B}"/>
              </a:ext>
            </a:extLst>
          </p:cNvPr>
          <p:cNvSpPr/>
          <p:nvPr/>
        </p:nvSpPr>
        <p:spPr>
          <a:xfrm>
            <a:off x="4344155" y="5247142"/>
            <a:ext cx="1356668" cy="70394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DAAB1B5-F1E9-D0EA-ECCF-CC9CF0E160B8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3164095" y="4495631"/>
            <a:ext cx="1093482" cy="29026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A9E00E8-4E11-36E5-17F5-173889156994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flipV="1">
            <a:off x="3126062" y="5599113"/>
            <a:ext cx="1222301" cy="40777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1A28B8-E20E-BA2E-D184-ED395959AA09}"/>
              </a:ext>
            </a:extLst>
          </p:cNvPr>
          <p:cNvCxnSpPr>
            <a:cxnSpLocks/>
          </p:cNvCxnSpPr>
          <p:nvPr/>
        </p:nvCxnSpPr>
        <p:spPr>
          <a:xfrm flipV="1">
            <a:off x="4829391" y="4847601"/>
            <a:ext cx="0" cy="43978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D8E5B916-8073-A03B-CDB2-7BD51E8800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8433" y="4356423"/>
            <a:ext cx="891414" cy="503386"/>
          </a:xfrm>
          <a:prstGeom prst="rect">
            <a:avLst/>
          </a:prstGeom>
        </p:spPr>
      </p:pic>
      <p:pic>
        <p:nvPicPr>
          <p:cNvPr id="23" name="Picture 22" descr="A red horse on wheels&#10;&#10;Description automatically generated">
            <a:extLst>
              <a:ext uri="{FF2B5EF4-FFF2-40B4-BE49-F238E27FC236}">
                <a16:creationId xmlns:a16="http://schemas.microsoft.com/office/drawing/2014/main" id="{5FBC2D3E-ED4A-7D83-3C93-3F6D36604A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03740" y="4556831"/>
            <a:ext cx="395317" cy="39531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E5661F3-F6EB-915B-107C-9C6DE4B51E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2149" y="4728352"/>
            <a:ext cx="891414" cy="5033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C6FDDD9-D47A-1D90-938E-5A91876086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3813" y="4890972"/>
            <a:ext cx="414371" cy="34076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9A9AEC0-C933-3680-B3F0-E463CCFD00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0412" y="5292745"/>
            <a:ext cx="891414" cy="50338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5D5D804-3CAA-2310-11C3-01C3BB879D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3740" y="5420997"/>
            <a:ext cx="414371" cy="36812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BE6A433-EF1F-5F98-EDA6-A13210EEA4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4201" y="5501431"/>
            <a:ext cx="891414" cy="50338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59BDBBB-5D65-37D5-61A1-2FACAEA4D2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72811" y="5673241"/>
            <a:ext cx="413817" cy="46053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090E6E5-78CF-46D3-A048-EBA763B6A4B0}"/>
              </a:ext>
            </a:extLst>
          </p:cNvPr>
          <p:cNvCxnSpPr>
            <a:cxnSpLocks/>
            <a:stCxn id="18" idx="0"/>
            <a:endCxn id="25" idx="1"/>
          </p:cNvCxnSpPr>
          <p:nvPr/>
        </p:nvCxnSpPr>
        <p:spPr>
          <a:xfrm flipV="1">
            <a:off x="5699692" y="5061355"/>
            <a:ext cx="2514121" cy="537758"/>
          </a:xfrm>
          <a:prstGeom prst="bentConnector3">
            <a:avLst>
              <a:gd name="adj1" fmla="val 33835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CF8F3EA-8B0A-3D84-4E0C-355E8687AEFB}"/>
              </a:ext>
            </a:extLst>
          </p:cNvPr>
          <p:cNvCxnSpPr>
            <a:cxnSpLocks/>
            <a:stCxn id="18" idx="0"/>
            <a:endCxn id="27" idx="2"/>
          </p:cNvCxnSpPr>
          <p:nvPr/>
        </p:nvCxnSpPr>
        <p:spPr>
          <a:xfrm>
            <a:off x="5699692" y="5599113"/>
            <a:ext cx="1311234" cy="190008"/>
          </a:xfrm>
          <a:prstGeom prst="bentConnector4">
            <a:avLst>
              <a:gd name="adj1" fmla="val 42056"/>
              <a:gd name="adj2" fmla="val 220311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924E96F-EAEF-572C-7AF5-7E3D5D41D04B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5049036" y="5952092"/>
            <a:ext cx="3330684" cy="181688"/>
          </a:xfrm>
          <a:prstGeom prst="bentConnector4">
            <a:avLst>
              <a:gd name="adj1" fmla="val -998"/>
              <a:gd name="adj2" fmla="val 158716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F13562D-F7DF-5C76-7363-E4314B7E1F74}"/>
              </a:ext>
            </a:extLst>
          </p:cNvPr>
          <p:cNvSpPr txBox="1"/>
          <p:nvPr/>
        </p:nvSpPr>
        <p:spPr>
          <a:xfrm>
            <a:off x="6197684" y="4122920"/>
            <a:ext cx="1562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Backdoor trojan 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6221D4-B63C-398F-514C-5FC49A802674}"/>
              </a:ext>
            </a:extLst>
          </p:cNvPr>
          <p:cNvSpPr txBox="1"/>
          <p:nvPr/>
        </p:nvSpPr>
        <p:spPr>
          <a:xfrm>
            <a:off x="8079149" y="5245005"/>
            <a:ext cx="1695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DDoS attack 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A2840C-8B2A-3C5E-EE9C-36E428D076ED}"/>
              </a:ext>
            </a:extLst>
          </p:cNvPr>
          <p:cNvSpPr txBox="1"/>
          <p:nvPr/>
        </p:nvSpPr>
        <p:spPr>
          <a:xfrm>
            <a:off x="8617016" y="5958566"/>
            <a:ext cx="10146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False data injection 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60363-9F2D-1D4F-87B3-7E019129A5CF}"/>
              </a:ext>
            </a:extLst>
          </p:cNvPr>
          <p:cNvSpPr txBox="1"/>
          <p:nvPr/>
        </p:nvSpPr>
        <p:spPr>
          <a:xfrm>
            <a:off x="6568885" y="5091199"/>
            <a:ext cx="1810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Phishing email sender</a:t>
            </a:r>
            <a:endParaRPr lang="en-SG" sz="1100" b="1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E72BE4-B251-63B1-5486-ACC5A98198A9}"/>
              </a:ext>
            </a:extLst>
          </p:cNvPr>
          <p:cNvCxnSpPr>
            <a:cxnSpLocks/>
          </p:cNvCxnSpPr>
          <p:nvPr/>
        </p:nvCxnSpPr>
        <p:spPr>
          <a:xfrm>
            <a:off x="5225870" y="4847601"/>
            <a:ext cx="0" cy="39954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F11AF5E-6334-B087-C483-2172DD7F106E}"/>
              </a:ext>
            </a:extLst>
          </p:cNvPr>
          <p:cNvSpPr txBox="1"/>
          <p:nvPr/>
        </p:nvSpPr>
        <p:spPr>
          <a:xfrm>
            <a:off x="4149650" y="3841288"/>
            <a:ext cx="1946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C2 Hub Server </a:t>
            </a:r>
            <a:endParaRPr lang="en-SG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B51268-974E-5E1D-6035-0616DAD5CC03}"/>
              </a:ext>
            </a:extLst>
          </p:cNvPr>
          <p:cNvSpPr txBox="1"/>
          <p:nvPr/>
        </p:nvSpPr>
        <p:spPr>
          <a:xfrm>
            <a:off x="3207363" y="4567435"/>
            <a:ext cx="1266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control request and malware state info [subnet comm]</a:t>
            </a:r>
            <a:endParaRPr lang="en-SG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5139AB-F280-D34D-E295-B463DF516CBA}"/>
              </a:ext>
            </a:extLst>
          </p:cNvPr>
          <p:cNvSpPr txBox="1"/>
          <p:nvPr/>
        </p:nvSpPr>
        <p:spPr>
          <a:xfrm>
            <a:off x="3232120" y="5821478"/>
            <a:ext cx="14120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control request and malware state info [internet comm]</a:t>
            </a:r>
            <a:endParaRPr lang="en-SG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685E58-15FB-07D7-AE99-9C2EE5E7147C}"/>
              </a:ext>
            </a:extLst>
          </p:cNvPr>
          <p:cNvSpPr txBox="1"/>
          <p:nvPr/>
        </p:nvSpPr>
        <p:spPr>
          <a:xfrm>
            <a:off x="5192358" y="4864877"/>
            <a:ext cx="117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Malware control request</a:t>
            </a:r>
            <a:endParaRPr lang="en-SG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A14902-C47A-57FF-7370-F71DFA718604}"/>
              </a:ext>
            </a:extLst>
          </p:cNvPr>
          <p:cNvSpPr txBox="1"/>
          <p:nvPr/>
        </p:nvSpPr>
        <p:spPr>
          <a:xfrm>
            <a:off x="5456413" y="5797277"/>
            <a:ext cx="117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Malware control request</a:t>
            </a:r>
            <a:endParaRPr lang="en-SG" sz="100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CC81F8-FE3A-0CD0-FDF2-DF54479F552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36407" y="3877050"/>
            <a:ext cx="961217" cy="740136"/>
          </a:xfrm>
          <a:prstGeom prst="rect">
            <a:avLst/>
          </a:prstGeom>
          <a:ln w="952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4297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EE0DDC23-5BF5-66DD-CC9C-79CE70F306F4}"/>
              </a:ext>
            </a:extLst>
          </p:cNvPr>
          <p:cNvCxnSpPr>
            <a:cxnSpLocks/>
          </p:cNvCxnSpPr>
          <p:nvPr/>
        </p:nvCxnSpPr>
        <p:spPr>
          <a:xfrm>
            <a:off x="8790303" y="1733971"/>
            <a:ext cx="6331" cy="46925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C49DD01-D234-432E-334D-34F8039958A9}"/>
              </a:ext>
            </a:extLst>
          </p:cNvPr>
          <p:cNvSpPr/>
          <p:nvPr/>
        </p:nvSpPr>
        <p:spPr>
          <a:xfrm>
            <a:off x="4732323" y="2824226"/>
            <a:ext cx="2921232" cy="218054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D31549-6985-4EBD-437D-47FF87C2864D}"/>
              </a:ext>
            </a:extLst>
          </p:cNvPr>
          <p:cNvSpPr/>
          <p:nvPr/>
        </p:nvSpPr>
        <p:spPr>
          <a:xfrm>
            <a:off x="686005" y="1197166"/>
            <a:ext cx="2751121" cy="858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9548FF-5F81-1D93-14BB-F185A5F492EE}"/>
              </a:ext>
            </a:extLst>
          </p:cNvPr>
          <p:cNvSpPr/>
          <p:nvPr/>
        </p:nvSpPr>
        <p:spPr>
          <a:xfrm>
            <a:off x="552860" y="922931"/>
            <a:ext cx="3049875" cy="5699937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2C799-1E37-216F-0415-19FDE62471CB}"/>
              </a:ext>
            </a:extLst>
          </p:cNvPr>
          <p:cNvSpPr txBox="1"/>
          <p:nvPr/>
        </p:nvSpPr>
        <p:spPr>
          <a:xfrm>
            <a:off x="593199" y="920167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Credentials Compromise Module  </a:t>
            </a:r>
          </a:p>
        </p:txBody>
      </p:sp>
      <p:pic>
        <p:nvPicPr>
          <p:cNvPr id="5" name="Picture 4" descr="Hand stealing e-mail icon simple style Royalty Free Vector">
            <a:extLst>
              <a:ext uri="{FF2B5EF4-FFF2-40B4-BE49-F238E27FC236}">
                <a16:creationId xmlns:a16="http://schemas.microsoft.com/office/drawing/2014/main" id="{02E8EB4E-1447-388C-76C7-58D5195F4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16" t="18297" r="21295" b="26843"/>
          <a:stretch/>
        </p:blipFill>
        <p:spPr>
          <a:xfrm>
            <a:off x="800707" y="1280710"/>
            <a:ext cx="392204" cy="41458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A4A853-D781-EC4B-3599-5E217354F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928" y="1271445"/>
            <a:ext cx="464622" cy="41458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 descr="Brute force attack icon from banned internet Vector Image">
            <a:extLst>
              <a:ext uri="{FF2B5EF4-FFF2-40B4-BE49-F238E27FC236}">
                <a16:creationId xmlns:a16="http://schemas.microsoft.com/office/drawing/2014/main" id="{6B47C4E3-9EA3-DF93-9864-A1E5CCBDB5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69" t="13032" r="22459" b="34695"/>
          <a:stretch/>
        </p:blipFill>
        <p:spPr>
          <a:xfrm>
            <a:off x="1987758" y="1253151"/>
            <a:ext cx="408619" cy="42373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B8E599-8E41-1229-6F91-9FEE3EC79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9723" y="1247936"/>
            <a:ext cx="411309" cy="4380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386637-A24A-1949-BBFB-9A2771DA6CF4}"/>
              </a:ext>
            </a:extLst>
          </p:cNvPr>
          <p:cNvSpPr txBox="1"/>
          <p:nvPr/>
        </p:nvSpPr>
        <p:spPr>
          <a:xfrm>
            <a:off x="666956" y="1655729"/>
            <a:ext cx="716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File/data stolen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808B7B-1FB6-039F-1932-785D742C2FE8}"/>
              </a:ext>
            </a:extLst>
          </p:cNvPr>
          <p:cNvSpPr txBox="1"/>
          <p:nvPr/>
        </p:nvSpPr>
        <p:spPr>
          <a:xfrm>
            <a:off x="1290638" y="1655729"/>
            <a:ext cx="6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History scan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E87DEB-E05A-E31E-D99F-1D66F680B1CD}"/>
              </a:ext>
            </a:extLst>
          </p:cNvPr>
          <p:cNvSpPr txBox="1"/>
          <p:nvPr/>
        </p:nvSpPr>
        <p:spPr>
          <a:xfrm>
            <a:off x="1829550" y="1655729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Password crack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260C75-AE3C-1FA6-A471-31EBE52209DC}"/>
              </a:ext>
            </a:extLst>
          </p:cNvPr>
          <p:cNvSpPr txBox="1"/>
          <p:nvPr/>
        </p:nvSpPr>
        <p:spPr>
          <a:xfrm>
            <a:off x="2536261" y="1668501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Cookie hijacking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B14C1-A60E-820E-5D66-77E2FD7F5203}"/>
              </a:ext>
            </a:extLst>
          </p:cNvPr>
          <p:cNvSpPr txBox="1"/>
          <p:nvPr/>
        </p:nvSpPr>
        <p:spPr>
          <a:xfrm>
            <a:off x="2984720" y="1316327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…</a:t>
            </a:r>
            <a:endParaRPr lang="en-SG" sz="24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CAA94C-D393-A65D-6AEF-F42A26126F50}"/>
              </a:ext>
            </a:extLst>
          </p:cNvPr>
          <p:cNvSpPr txBox="1"/>
          <p:nvPr/>
        </p:nvSpPr>
        <p:spPr>
          <a:xfrm>
            <a:off x="654896" y="2052886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Phishing and Scam Module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683771-C39F-4B86-6F67-694D574BD2E4}"/>
              </a:ext>
            </a:extLst>
          </p:cNvPr>
          <p:cNvSpPr/>
          <p:nvPr/>
        </p:nvSpPr>
        <p:spPr>
          <a:xfrm>
            <a:off x="696755" y="2339674"/>
            <a:ext cx="2751122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EA0ED9-AA86-F6CB-B602-F5CA4FCF3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472" y="2417929"/>
            <a:ext cx="328485" cy="35108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9851E5A-B386-BE39-B52E-5251A0E7E47F}"/>
              </a:ext>
            </a:extLst>
          </p:cNvPr>
          <p:cNvSpPr txBox="1"/>
          <p:nvPr/>
        </p:nvSpPr>
        <p:spPr>
          <a:xfrm>
            <a:off x="699089" y="2735343"/>
            <a:ext cx="694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Phishing email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4F504D-719B-5E8E-7CF7-97ED54318B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3176" y="2397543"/>
            <a:ext cx="386944" cy="37146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9FD4187-1467-5046-6B13-9E7BE6064583}"/>
              </a:ext>
            </a:extLst>
          </p:cNvPr>
          <p:cNvSpPr txBox="1"/>
          <p:nvPr/>
        </p:nvSpPr>
        <p:spPr>
          <a:xfrm>
            <a:off x="1272868" y="2740925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Scam TG message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D6D5DFA-D467-B500-19E2-E9C636B44B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0023" y="2388287"/>
            <a:ext cx="444150" cy="39973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702F76D-F74C-FACF-07A5-E87717C87EEC}"/>
              </a:ext>
            </a:extLst>
          </p:cNvPr>
          <p:cNvSpPr txBox="1"/>
          <p:nvPr/>
        </p:nvSpPr>
        <p:spPr>
          <a:xfrm>
            <a:off x="2428202" y="2759391"/>
            <a:ext cx="1073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Scam popup advertisement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33D2EE-5399-2312-03C6-39ABD3B8E28E}"/>
              </a:ext>
            </a:extLst>
          </p:cNvPr>
          <p:cNvSpPr txBox="1"/>
          <p:nvPr/>
        </p:nvSpPr>
        <p:spPr>
          <a:xfrm>
            <a:off x="1906848" y="2760550"/>
            <a:ext cx="759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Trojan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894B88-D7AC-3D6F-3FD2-25CE475AE42B}"/>
              </a:ext>
            </a:extLst>
          </p:cNvPr>
          <p:cNvSpPr txBox="1"/>
          <p:nvPr/>
        </p:nvSpPr>
        <p:spPr>
          <a:xfrm>
            <a:off x="2992225" y="2384917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615254-9413-A40C-48FE-6AA7B1BA1C4C}"/>
              </a:ext>
            </a:extLst>
          </p:cNvPr>
          <p:cNvSpPr txBox="1"/>
          <p:nvPr/>
        </p:nvSpPr>
        <p:spPr>
          <a:xfrm>
            <a:off x="653006" y="3171698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Scan and Record Module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D31B6A-D480-7341-D436-77DFF26DCDD4}"/>
              </a:ext>
            </a:extLst>
          </p:cNvPr>
          <p:cNvSpPr/>
          <p:nvPr/>
        </p:nvSpPr>
        <p:spPr>
          <a:xfrm>
            <a:off x="695770" y="3473253"/>
            <a:ext cx="2752107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7C64FF3-B18D-1CDA-65D8-EC0F436E48DA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0555" y="3555868"/>
            <a:ext cx="388318" cy="3875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20B9DB8-D03A-A8E1-F18A-AB4F130A1B00}"/>
              </a:ext>
            </a:extLst>
          </p:cNvPr>
          <p:cNvSpPr txBox="1"/>
          <p:nvPr/>
        </p:nvSpPr>
        <p:spPr>
          <a:xfrm>
            <a:off x="650495" y="3918025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Network scan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8D4E9F6-CB2E-2BEE-442D-0459BF983F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8370" y="3547720"/>
            <a:ext cx="388318" cy="40385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725C31D-6495-C4C6-F3A5-C9E25D5756AA}"/>
              </a:ext>
            </a:extLst>
          </p:cNvPr>
          <p:cNvSpPr txBox="1"/>
          <p:nvPr/>
        </p:nvSpPr>
        <p:spPr>
          <a:xfrm>
            <a:off x="1217063" y="3913027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Service probe</a:t>
            </a:r>
          </a:p>
        </p:txBody>
      </p:sp>
      <p:pic>
        <p:nvPicPr>
          <p:cNvPr id="30" name="Picture 29" descr="Screenshot icon - Free download on Iconfinder">
            <a:extLst>
              <a:ext uri="{FF2B5EF4-FFF2-40B4-BE49-F238E27FC236}">
                <a16:creationId xmlns:a16="http://schemas.microsoft.com/office/drawing/2014/main" id="{C5AC4FD3-A27B-7473-3029-5404D499D3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05838" y="3539825"/>
            <a:ext cx="406716" cy="39653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AB74AD5-9BDD-CDE9-E683-BF06E1F4CB26}"/>
              </a:ext>
            </a:extLst>
          </p:cNvPr>
          <p:cNvSpPr txBox="1"/>
          <p:nvPr/>
        </p:nvSpPr>
        <p:spPr>
          <a:xfrm>
            <a:off x="2309216" y="3904307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Screen record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53500D6-3BF0-9411-97E2-EE69E3F61B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25357" y="3536708"/>
            <a:ext cx="406716" cy="40671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CDBE78C-528B-42C9-6E11-26705DEAD0F7}"/>
              </a:ext>
            </a:extLst>
          </p:cNvPr>
          <p:cNvSpPr txBox="1"/>
          <p:nvPr/>
        </p:nvSpPr>
        <p:spPr>
          <a:xfrm>
            <a:off x="1732811" y="3904307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Traffic mirroring</a:t>
            </a:r>
          </a:p>
        </p:txBody>
      </p:sp>
      <p:pic>
        <p:nvPicPr>
          <p:cNvPr id="34" name="Picture 33" descr="1,451 Keylogger Images, Stock Photos, 3D objects, &amp; Vectors | Shutterstock">
            <a:extLst>
              <a:ext uri="{FF2B5EF4-FFF2-40B4-BE49-F238E27FC236}">
                <a16:creationId xmlns:a16="http://schemas.microsoft.com/office/drawing/2014/main" id="{B1C6F341-42E8-E4E3-6F4D-61CFF22F8F8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5208" t="25614" r="26720" b="47193"/>
          <a:stretch/>
        </p:blipFill>
        <p:spPr>
          <a:xfrm>
            <a:off x="2923289" y="3552404"/>
            <a:ext cx="413852" cy="3839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EA85081-8966-05FB-769C-F935ECBFA27E}"/>
              </a:ext>
            </a:extLst>
          </p:cNvPr>
          <p:cNvSpPr txBox="1"/>
          <p:nvPr/>
        </p:nvSpPr>
        <p:spPr>
          <a:xfrm>
            <a:off x="2790341" y="3904307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Keyboard logging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3A20BA-FDC6-2857-B9BF-E5B6234C4EEE}"/>
              </a:ext>
            </a:extLst>
          </p:cNvPr>
          <p:cNvSpPr/>
          <p:nvPr/>
        </p:nvSpPr>
        <p:spPr>
          <a:xfrm>
            <a:off x="703020" y="4595878"/>
            <a:ext cx="2752107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AF9D99-DC24-FA3B-B02C-6067070D732B}"/>
              </a:ext>
            </a:extLst>
          </p:cNvPr>
          <p:cNvSpPr txBox="1"/>
          <p:nvPr/>
        </p:nvSpPr>
        <p:spPr>
          <a:xfrm>
            <a:off x="603441" y="4312200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Denial of Service Module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4637AA3-9E2F-9787-7C62-7633FD77510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536"/>
          <a:stretch/>
        </p:blipFill>
        <p:spPr>
          <a:xfrm>
            <a:off x="780555" y="4692304"/>
            <a:ext cx="388318" cy="37520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3EE1F63-C43E-73BA-91EE-CE326B44B8D7}"/>
              </a:ext>
            </a:extLst>
          </p:cNvPr>
          <p:cNvSpPr txBox="1"/>
          <p:nvPr/>
        </p:nvSpPr>
        <p:spPr>
          <a:xfrm>
            <a:off x="678259" y="5004797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ARP spoofing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385DC04-B6F3-D6C7-644B-2A14DD570BA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28107" y="4685162"/>
            <a:ext cx="388318" cy="37520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93F4560-3030-0146-2809-5CBBA566FCF0}"/>
              </a:ext>
            </a:extLst>
          </p:cNvPr>
          <p:cNvSpPr txBox="1"/>
          <p:nvPr/>
        </p:nvSpPr>
        <p:spPr>
          <a:xfrm>
            <a:off x="1272868" y="5047541"/>
            <a:ext cx="693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MITM</a:t>
            </a:r>
          </a:p>
        </p:txBody>
      </p:sp>
      <p:pic>
        <p:nvPicPr>
          <p:cNvPr id="42" name="Picture 41" descr="DDoS protection - iIT Distribution">
            <a:extLst>
              <a:ext uri="{FF2B5EF4-FFF2-40B4-BE49-F238E27FC236}">
                <a16:creationId xmlns:a16="http://schemas.microsoft.com/office/drawing/2014/main" id="{97DC5FCB-0235-C7DA-4F5C-B4E85CA214E3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6437" t="1122" r="7000" b="-1677"/>
          <a:stretch/>
        </p:blipFill>
        <p:spPr>
          <a:xfrm>
            <a:off x="1854938" y="4677293"/>
            <a:ext cx="366571" cy="39960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8FC7895-9BFB-80D9-764A-ECFCFEE80532}"/>
              </a:ext>
            </a:extLst>
          </p:cNvPr>
          <p:cNvSpPr txBox="1"/>
          <p:nvPr/>
        </p:nvSpPr>
        <p:spPr>
          <a:xfrm>
            <a:off x="1765649" y="5050760"/>
            <a:ext cx="543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DDoS</a:t>
            </a:r>
          </a:p>
        </p:txBody>
      </p:sp>
      <p:pic>
        <p:nvPicPr>
          <p:cNvPr id="44" name="Picture 43" descr="Trojan horse malware virus computer sign isolated on white background.  Vector illustration cyber crime online security concept. Stock Vector |  Adobe Stock">
            <a:extLst>
              <a:ext uri="{FF2B5EF4-FFF2-40B4-BE49-F238E27FC236}">
                <a16:creationId xmlns:a16="http://schemas.microsoft.com/office/drawing/2014/main" id="{AE9CAE2E-2AAD-FB4C-2203-2D0A147E05BA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4301" t="4301" r="4227" b="4301"/>
          <a:stretch/>
        </p:blipFill>
        <p:spPr>
          <a:xfrm>
            <a:off x="1974372" y="2408097"/>
            <a:ext cx="369719" cy="37146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9F2CF80-4A2C-5EAE-76A2-34F779E93F36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 amt="70000"/>
          </a:blip>
          <a:stretch>
            <a:fillRect/>
          </a:stretch>
        </p:blipFill>
        <p:spPr>
          <a:xfrm>
            <a:off x="2384626" y="4692304"/>
            <a:ext cx="375209" cy="3752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6612E8C9-67DE-462C-840E-A9110EF97C53}"/>
              </a:ext>
            </a:extLst>
          </p:cNvPr>
          <p:cNvSpPr/>
          <p:nvPr/>
        </p:nvSpPr>
        <p:spPr>
          <a:xfrm>
            <a:off x="2428202" y="4735471"/>
            <a:ext cx="265471" cy="284996"/>
          </a:xfrm>
          <a:prstGeom prst="mathMultiply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5F325C-A623-1510-AB15-FBFD6BDC2E32}"/>
              </a:ext>
            </a:extLst>
          </p:cNvPr>
          <p:cNvSpPr txBox="1"/>
          <p:nvPr/>
        </p:nvSpPr>
        <p:spPr>
          <a:xfrm>
            <a:off x="2232073" y="5037386"/>
            <a:ext cx="81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Hardware freeze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C1CAD7A-36D4-7893-5F91-0DE01C8551D3}"/>
              </a:ext>
            </a:extLst>
          </p:cNvPr>
          <p:cNvSpPr/>
          <p:nvPr/>
        </p:nvSpPr>
        <p:spPr>
          <a:xfrm>
            <a:off x="685880" y="5722623"/>
            <a:ext cx="2752107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E4ED213-1B92-4DD3-8D1D-3A87557AA51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924560" y="4670512"/>
            <a:ext cx="421453" cy="38444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874E311-1F9D-7043-EF1F-7B259FBF722A}"/>
              </a:ext>
            </a:extLst>
          </p:cNvPr>
          <p:cNvSpPr txBox="1"/>
          <p:nvPr/>
        </p:nvSpPr>
        <p:spPr>
          <a:xfrm>
            <a:off x="2888517" y="5027074"/>
            <a:ext cx="81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Packet block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6D6AE3-F89F-0F20-FF06-878838B80BFF}"/>
              </a:ext>
            </a:extLst>
          </p:cNvPr>
          <p:cNvSpPr txBox="1"/>
          <p:nvPr/>
        </p:nvSpPr>
        <p:spPr>
          <a:xfrm>
            <a:off x="624034" y="5450701"/>
            <a:ext cx="191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Destruction Module 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BE077DD-64CE-0932-492D-3997CE5816C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6282" y="5796594"/>
            <a:ext cx="356863" cy="37296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D91BC69-533F-96DC-0222-050F9E0771A0}"/>
              </a:ext>
            </a:extLst>
          </p:cNvPr>
          <p:cNvSpPr txBox="1"/>
          <p:nvPr/>
        </p:nvSpPr>
        <p:spPr>
          <a:xfrm>
            <a:off x="624035" y="6169556"/>
            <a:ext cx="70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File-sys destruct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1196D76-AF43-0D5B-F9A8-6B7EFBEA2D5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10975" y="5795477"/>
            <a:ext cx="377056" cy="36462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CCA7EFC-D74D-3BAF-1AEF-9B947900D11A}"/>
              </a:ext>
            </a:extLst>
          </p:cNvPr>
          <p:cNvSpPr txBox="1"/>
          <p:nvPr/>
        </p:nvSpPr>
        <p:spPr>
          <a:xfrm>
            <a:off x="1190538" y="6149550"/>
            <a:ext cx="72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Malware</a:t>
            </a:r>
          </a:p>
          <a:p>
            <a:r>
              <a:rPr lang="en-SG" sz="1000" b="1" dirty="0">
                <a:solidFill>
                  <a:srgbClr val="C00000"/>
                </a:solidFill>
              </a:rPr>
              <a:t>injection 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4B3CFF8-B9BB-6DBF-D91C-98BE4677F1B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835553" y="5794127"/>
            <a:ext cx="421600" cy="3840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504CB83-7CA3-A5CB-B5DA-F0079FBB04AE}"/>
              </a:ext>
            </a:extLst>
          </p:cNvPr>
          <p:cNvSpPr txBox="1"/>
          <p:nvPr/>
        </p:nvSpPr>
        <p:spPr>
          <a:xfrm>
            <a:off x="1845861" y="6158235"/>
            <a:ext cx="538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FDI FCI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048076A-154B-A786-73BE-2D8676101E0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353542" y="5776126"/>
            <a:ext cx="391831" cy="4001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7B05E3A-DB67-C4BA-89A3-D2537A4D5F2E}"/>
              </a:ext>
            </a:extLst>
          </p:cNvPr>
          <p:cNvSpPr txBox="1"/>
          <p:nvPr/>
        </p:nvSpPr>
        <p:spPr>
          <a:xfrm>
            <a:off x="2163265" y="6161132"/>
            <a:ext cx="77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Malware watchdog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21851D15-7734-7A97-F5E5-22C3FAA5B6A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902264" y="5781283"/>
            <a:ext cx="392041" cy="37636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67FBA20-772C-5D70-ED8F-EBFE45D7E58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943176" y="5805619"/>
            <a:ext cx="222855" cy="1559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8FD9799F-594E-12ED-4E6F-929867DEFA48}"/>
              </a:ext>
            </a:extLst>
          </p:cNvPr>
          <p:cNvSpPr txBox="1"/>
          <p:nvPr/>
        </p:nvSpPr>
        <p:spPr>
          <a:xfrm>
            <a:off x="2752596" y="6157176"/>
            <a:ext cx="77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Python-lib</a:t>
            </a:r>
          </a:p>
          <a:p>
            <a:r>
              <a:rPr lang="en-SG" sz="1000" b="1" dirty="0">
                <a:solidFill>
                  <a:srgbClr val="C00000"/>
                </a:solidFill>
              </a:rPr>
              <a:t>hijack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E6292D1-E610-7BCE-0B51-2658D125C4AB}"/>
              </a:ext>
            </a:extLst>
          </p:cNvPr>
          <p:cNvSpPr txBox="1"/>
          <p:nvPr/>
        </p:nvSpPr>
        <p:spPr>
          <a:xfrm>
            <a:off x="457532" y="541818"/>
            <a:ext cx="3403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Malicious Activities Plugin Repository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52A530C-6F9F-83F5-45E8-A6BA06ED6398}"/>
              </a:ext>
            </a:extLst>
          </p:cNvPr>
          <p:cNvSpPr/>
          <p:nvPr/>
        </p:nvSpPr>
        <p:spPr>
          <a:xfrm>
            <a:off x="4871040" y="4589082"/>
            <a:ext cx="2597707" cy="3077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8FA379-BC98-FE7F-4CCB-2FC1122A6318}"/>
              </a:ext>
            </a:extLst>
          </p:cNvPr>
          <p:cNvSpPr txBox="1"/>
          <p:nvPr/>
        </p:nvSpPr>
        <p:spPr>
          <a:xfrm>
            <a:off x="4831711" y="4572586"/>
            <a:ext cx="2676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Ninja Malware Agent Interface 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0D9659F5-E68E-27BB-8787-86D14550B7F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869671" y="2080343"/>
            <a:ext cx="376689" cy="4176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A5C1AB6-BC57-2E3E-F2D8-AB17DDDEE4EB}"/>
              </a:ext>
            </a:extLst>
          </p:cNvPr>
          <p:cNvCxnSpPr>
            <a:cxnSpLocks/>
          </p:cNvCxnSpPr>
          <p:nvPr/>
        </p:nvCxnSpPr>
        <p:spPr>
          <a:xfrm>
            <a:off x="7037274" y="2498947"/>
            <a:ext cx="0" cy="135333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B1D4469F-AAD4-DB53-228F-6626C629169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004594" y="1595224"/>
            <a:ext cx="376689" cy="4176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D355245-D54E-1511-E1EA-D08B0459A301}"/>
              </a:ext>
            </a:extLst>
          </p:cNvPr>
          <p:cNvCxnSpPr>
            <a:cxnSpLocks/>
            <a:stCxn id="105" idx="3"/>
            <a:endCxn id="78" idx="1"/>
          </p:cNvCxnSpPr>
          <p:nvPr/>
        </p:nvCxnSpPr>
        <p:spPr>
          <a:xfrm>
            <a:off x="3742140" y="1559108"/>
            <a:ext cx="1209687" cy="2448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E1570B4-D2B2-EE52-5517-89BE2D4EB686}"/>
              </a:ext>
            </a:extLst>
          </p:cNvPr>
          <p:cNvCxnSpPr>
            <a:cxnSpLocks/>
            <a:stCxn id="103" idx="3"/>
            <a:endCxn id="78" idx="1"/>
          </p:cNvCxnSpPr>
          <p:nvPr/>
        </p:nvCxnSpPr>
        <p:spPr>
          <a:xfrm>
            <a:off x="3707618" y="2682150"/>
            <a:ext cx="1244209" cy="1325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DAAD1DE-84B0-A7FA-05EE-C759EFFC9675}"/>
              </a:ext>
            </a:extLst>
          </p:cNvPr>
          <p:cNvSpPr/>
          <p:nvPr/>
        </p:nvSpPr>
        <p:spPr>
          <a:xfrm>
            <a:off x="4951827" y="3776544"/>
            <a:ext cx="1792351" cy="46166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2D6993C-54FF-8C56-1BBF-3C368D4DB346}"/>
              </a:ext>
            </a:extLst>
          </p:cNvPr>
          <p:cNvCxnSpPr>
            <a:cxnSpLocks/>
            <a:stCxn id="101" idx="3"/>
            <a:endCxn id="78" idx="1"/>
          </p:cNvCxnSpPr>
          <p:nvPr/>
        </p:nvCxnSpPr>
        <p:spPr>
          <a:xfrm>
            <a:off x="3759529" y="3885330"/>
            <a:ext cx="1192298" cy="122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061419-06C5-1C43-884B-E82162AB1323}"/>
              </a:ext>
            </a:extLst>
          </p:cNvPr>
          <p:cNvCxnSpPr>
            <a:cxnSpLocks/>
            <a:stCxn id="97" idx="3"/>
            <a:endCxn id="78" idx="1"/>
          </p:cNvCxnSpPr>
          <p:nvPr/>
        </p:nvCxnSpPr>
        <p:spPr>
          <a:xfrm flipV="1">
            <a:off x="3765703" y="4007377"/>
            <a:ext cx="1186124" cy="921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D431DF6-9630-BBDA-A083-81C19D5496E0}"/>
              </a:ext>
            </a:extLst>
          </p:cNvPr>
          <p:cNvCxnSpPr>
            <a:cxnSpLocks/>
            <a:stCxn id="99" idx="3"/>
            <a:endCxn id="78" idx="1"/>
          </p:cNvCxnSpPr>
          <p:nvPr/>
        </p:nvCxnSpPr>
        <p:spPr>
          <a:xfrm flipV="1">
            <a:off x="3769856" y="4007377"/>
            <a:ext cx="1181971" cy="2052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58EA07E7-EA9D-BFF5-FA5F-D5212AEDCBBD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536"/>
          <a:stretch/>
        </p:blipFill>
        <p:spPr>
          <a:xfrm>
            <a:off x="5018633" y="3827699"/>
            <a:ext cx="357468" cy="34540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0F0F2983-4EC0-3C98-7354-D3E6906FC8F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477333" y="3835697"/>
            <a:ext cx="357468" cy="3256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4" name="Picture 93" descr="Brute force attack icon from banned internet Vector Image">
            <a:extLst>
              <a:ext uri="{FF2B5EF4-FFF2-40B4-BE49-F238E27FC236}">
                <a16:creationId xmlns:a16="http://schemas.microsoft.com/office/drawing/2014/main" id="{12066FA0-73A6-48D1-EE81-48DABD4868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69" t="13032" r="22459" b="34695"/>
          <a:stretch/>
        </p:blipFill>
        <p:spPr>
          <a:xfrm>
            <a:off x="5928753" y="3852284"/>
            <a:ext cx="322839" cy="33478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9F57C8E0-DAF7-E87D-2320-A6B6DC2F5B4D}"/>
              </a:ext>
            </a:extLst>
          </p:cNvPr>
          <p:cNvSpPr txBox="1"/>
          <p:nvPr/>
        </p:nvSpPr>
        <p:spPr>
          <a:xfrm>
            <a:off x="6304463" y="3798334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…</a:t>
            </a:r>
            <a:endParaRPr lang="en-SG" sz="2400" b="1" dirty="0">
              <a:solidFill>
                <a:srgbClr val="C00000"/>
              </a:solidFill>
            </a:endParaRP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A51BA48E-AEBA-0069-CEA1-76B928E6E17E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459231" y="4803645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07C1723C-E6B2-0483-30F1-5A648BC6E3D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463384" y="5933743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A9F81BFC-00F7-6336-59E2-99CAAF7B9EC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453057" y="3759676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A410CA67-4CCF-D082-DF43-A2784E4648E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401146" y="2556496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E482E4FC-BA78-EF68-0282-093B17424F0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435668" y="1433454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D7520D08-7DE9-28EC-B792-CD8E960C97AB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963682" y="3903512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694F6CCA-8414-5C66-7AC4-EAFEDF625417}"/>
              </a:ext>
            </a:extLst>
          </p:cNvPr>
          <p:cNvSpPr/>
          <p:nvPr/>
        </p:nvSpPr>
        <p:spPr>
          <a:xfrm>
            <a:off x="6868997" y="3783133"/>
            <a:ext cx="648796" cy="46166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1AF86D5-9538-ADDA-9040-77F61798ACA6}"/>
              </a:ext>
            </a:extLst>
          </p:cNvPr>
          <p:cNvSpPr txBox="1"/>
          <p:nvPr/>
        </p:nvSpPr>
        <p:spPr>
          <a:xfrm>
            <a:off x="3625805" y="3224814"/>
            <a:ext cx="120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Import source code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C4A0BE5-7FBD-43CB-4552-DB1AB7695F03}"/>
              </a:ext>
            </a:extLst>
          </p:cNvPr>
          <p:cNvSpPr txBox="1"/>
          <p:nvPr/>
        </p:nvSpPr>
        <p:spPr>
          <a:xfrm>
            <a:off x="7226310" y="2102003"/>
            <a:ext cx="1149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Add customized attack module code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A1C36C5-62AF-2A61-02CF-EC41D07FE994}"/>
              </a:ext>
            </a:extLst>
          </p:cNvPr>
          <p:cNvSpPr txBox="1"/>
          <p:nvPr/>
        </p:nvSpPr>
        <p:spPr>
          <a:xfrm>
            <a:off x="6107428" y="2002445"/>
            <a:ext cx="1004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Add attack control / config parameters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4DF3BA75-994F-34A0-9C5F-775FA1F37408}"/>
              </a:ext>
            </a:extLst>
          </p:cNvPr>
          <p:cNvCxnSpPr>
            <a:cxnSpLocks/>
            <a:stCxn id="152" idx="3"/>
            <a:endCxn id="123" idx="1"/>
          </p:cNvCxnSpPr>
          <p:nvPr/>
        </p:nvCxnSpPr>
        <p:spPr>
          <a:xfrm flipV="1">
            <a:off x="7031026" y="2788022"/>
            <a:ext cx="1989931" cy="3178564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3" name="Picture 122">
            <a:extLst>
              <a:ext uri="{FF2B5EF4-FFF2-40B4-BE49-F238E27FC236}">
                <a16:creationId xmlns:a16="http://schemas.microsoft.com/office/drawing/2014/main" id="{0580F1B3-70D4-26DC-7688-04CF31B78CC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536"/>
          <a:stretch/>
        </p:blipFill>
        <p:spPr>
          <a:xfrm>
            <a:off x="9020957" y="2600417"/>
            <a:ext cx="388318" cy="375209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EAFF5B38-675A-9E53-6275-8D1EEDD1C6B5}"/>
              </a:ext>
            </a:extLst>
          </p:cNvPr>
          <p:cNvSpPr txBox="1"/>
          <p:nvPr/>
        </p:nvSpPr>
        <p:spPr>
          <a:xfrm>
            <a:off x="8950430" y="2180820"/>
            <a:ext cx="1284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ARP spoofing malware</a:t>
            </a:r>
          </a:p>
        </p:txBody>
      </p:sp>
      <p:pic>
        <p:nvPicPr>
          <p:cNvPr id="125" name="Picture 124" descr="A red horse on wheels&#10;&#10;Description automatically generated">
            <a:extLst>
              <a:ext uri="{FF2B5EF4-FFF2-40B4-BE49-F238E27FC236}">
                <a16:creationId xmlns:a16="http://schemas.microsoft.com/office/drawing/2014/main" id="{9AAB12B7-0C15-470C-B07A-214569928C4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5774" y="3779978"/>
            <a:ext cx="376652" cy="29763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54A880EE-71F9-B354-6796-98547DF64CE7}"/>
              </a:ext>
            </a:extLst>
          </p:cNvPr>
          <p:cNvSpPr txBox="1"/>
          <p:nvPr/>
        </p:nvSpPr>
        <p:spPr>
          <a:xfrm>
            <a:off x="8949373" y="3327651"/>
            <a:ext cx="1208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Backdoor trojan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A056E4D8-60C7-07B0-4ACF-08E4F63751D9}"/>
              </a:ext>
            </a:extLst>
          </p:cNvPr>
          <p:cNvCxnSpPr>
            <a:cxnSpLocks/>
            <a:stCxn id="152" idx="3"/>
            <a:endCxn id="125" idx="3"/>
          </p:cNvCxnSpPr>
          <p:nvPr/>
        </p:nvCxnSpPr>
        <p:spPr>
          <a:xfrm flipV="1">
            <a:off x="7031026" y="3928794"/>
            <a:ext cx="2024748" cy="203779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8" name="Picture 127" descr="DDoS protection - iIT Distribution">
            <a:extLst>
              <a:ext uri="{FF2B5EF4-FFF2-40B4-BE49-F238E27FC236}">
                <a16:creationId xmlns:a16="http://schemas.microsoft.com/office/drawing/2014/main" id="{A5951176-1F2E-B85E-63C3-3BB58ACD0B9E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6437" t="1122" r="7000" b="-1677"/>
          <a:stretch/>
        </p:blipFill>
        <p:spPr>
          <a:xfrm>
            <a:off x="9078081" y="4920142"/>
            <a:ext cx="414399" cy="323527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55CF357-603F-A5F5-1790-FEC670A7CE86}"/>
              </a:ext>
            </a:extLst>
          </p:cNvPr>
          <p:cNvSpPr txBox="1"/>
          <p:nvPr/>
        </p:nvSpPr>
        <p:spPr>
          <a:xfrm>
            <a:off x="8993330" y="4467387"/>
            <a:ext cx="1402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DDoS attack malware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130" name="Picture 129" descr="1,451 Keylogger Images, Stock Photos, 3D objects, &amp; Vectors | Shutterstock">
            <a:extLst>
              <a:ext uri="{FF2B5EF4-FFF2-40B4-BE49-F238E27FC236}">
                <a16:creationId xmlns:a16="http://schemas.microsoft.com/office/drawing/2014/main" id="{331A8E04-9E26-4B59-1770-7D517A05A095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5208" t="25614" r="26720" b="47193"/>
          <a:stretch/>
        </p:blipFill>
        <p:spPr>
          <a:xfrm>
            <a:off x="9049870" y="6053313"/>
            <a:ext cx="413852" cy="315858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424615CA-5BAE-B008-3301-31AD6CCE1F85}"/>
              </a:ext>
            </a:extLst>
          </p:cNvPr>
          <p:cNvSpPr txBox="1"/>
          <p:nvPr/>
        </p:nvSpPr>
        <p:spPr>
          <a:xfrm>
            <a:off x="8949373" y="5635456"/>
            <a:ext cx="1082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Eavesdrop malware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FEAED9CE-34A8-3D38-AF64-29A9310CB6BF}"/>
              </a:ext>
            </a:extLst>
          </p:cNvPr>
          <p:cNvCxnSpPr>
            <a:cxnSpLocks/>
            <a:stCxn id="152" idx="3"/>
            <a:endCxn id="128" idx="1"/>
          </p:cNvCxnSpPr>
          <p:nvPr/>
        </p:nvCxnSpPr>
        <p:spPr>
          <a:xfrm flipV="1">
            <a:off x="7031026" y="5081906"/>
            <a:ext cx="2047055" cy="884680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612C516C-7FB3-C557-C4A0-59E492098FF6}"/>
              </a:ext>
            </a:extLst>
          </p:cNvPr>
          <p:cNvCxnSpPr>
            <a:cxnSpLocks/>
            <a:stCxn id="152" idx="3"/>
            <a:endCxn id="130" idx="1"/>
          </p:cNvCxnSpPr>
          <p:nvPr/>
        </p:nvCxnSpPr>
        <p:spPr>
          <a:xfrm>
            <a:off x="7031026" y="5966586"/>
            <a:ext cx="2018844" cy="24465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B8CF1E05-5875-CDFD-746E-E559C9BE28FE}"/>
              </a:ext>
            </a:extLst>
          </p:cNvPr>
          <p:cNvSpPr txBox="1"/>
          <p:nvPr/>
        </p:nvSpPr>
        <p:spPr>
          <a:xfrm>
            <a:off x="7066843" y="6032325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build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152" name="Picture 151" descr="A green rectangular sign with text and images&#10;&#10;Description automatically generated">
            <a:extLst>
              <a:ext uri="{FF2B5EF4-FFF2-40B4-BE49-F238E27FC236}">
                <a16:creationId xmlns:a16="http://schemas.microsoft.com/office/drawing/2014/main" id="{728AF4CA-056C-38E6-4878-70873366EB0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261" y="5437496"/>
            <a:ext cx="1265765" cy="105818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FE111995-AC03-7E75-1FAB-5BCCDB6B01F7}"/>
              </a:ext>
            </a:extLst>
          </p:cNvPr>
          <p:cNvSpPr txBox="1"/>
          <p:nvPr/>
        </p:nvSpPr>
        <p:spPr>
          <a:xfrm>
            <a:off x="6287173" y="5065170"/>
            <a:ext cx="1440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Source Code obfuscation  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E7EFB19-007E-33E5-F874-B440E70971AB}"/>
              </a:ext>
            </a:extLst>
          </p:cNvPr>
          <p:cNvCxnSpPr>
            <a:cxnSpLocks/>
          </p:cNvCxnSpPr>
          <p:nvPr/>
        </p:nvCxnSpPr>
        <p:spPr>
          <a:xfrm>
            <a:off x="9409275" y="2783681"/>
            <a:ext cx="685359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A2F5B41-6ED7-55C3-9D1B-0129B8830AED}"/>
              </a:ext>
            </a:extLst>
          </p:cNvPr>
          <p:cNvCxnSpPr/>
          <p:nvPr/>
        </p:nvCxnSpPr>
        <p:spPr>
          <a:xfrm>
            <a:off x="4732323" y="4350115"/>
            <a:ext cx="29212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0BD0C3D2-B186-89E2-7510-909EAFAFA0A7}"/>
              </a:ext>
            </a:extLst>
          </p:cNvPr>
          <p:cNvSpPr txBox="1"/>
          <p:nvPr/>
        </p:nvSpPr>
        <p:spPr>
          <a:xfrm>
            <a:off x="4741332" y="4320403"/>
            <a:ext cx="2038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Level 0 :  malware code base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7CCF3B0-96C3-59BB-F936-88167E9C1E63}"/>
              </a:ext>
            </a:extLst>
          </p:cNvPr>
          <p:cNvCxnSpPr/>
          <p:nvPr/>
        </p:nvCxnSpPr>
        <p:spPr>
          <a:xfrm>
            <a:off x="4741332" y="3486745"/>
            <a:ext cx="29212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9C554559-1FBC-EF71-87C3-FEC1DE558218}"/>
              </a:ext>
            </a:extLst>
          </p:cNvPr>
          <p:cNvSpPr txBox="1"/>
          <p:nvPr/>
        </p:nvSpPr>
        <p:spPr>
          <a:xfrm>
            <a:off x="4740647" y="3482593"/>
            <a:ext cx="2246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Level 1 :  malware attack modules 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9616CDC-11D4-D51D-73CA-3028AC4D014D}"/>
              </a:ext>
            </a:extLst>
          </p:cNvPr>
          <p:cNvSpPr txBox="1"/>
          <p:nvPr/>
        </p:nvSpPr>
        <p:spPr>
          <a:xfrm>
            <a:off x="4714540" y="2814226"/>
            <a:ext cx="275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Level 2 : Attack config and schedule timeline </a:t>
            </a:r>
          </a:p>
        </p:txBody>
      </p:sp>
      <p:pic>
        <p:nvPicPr>
          <p:cNvPr id="199" name="Picture 198">
            <a:extLst>
              <a:ext uri="{FF2B5EF4-FFF2-40B4-BE49-F238E27FC236}">
                <a16:creationId xmlns:a16="http://schemas.microsoft.com/office/drawing/2014/main" id="{3DFE0399-38FA-B39A-2799-2A28A0C857FE}"/>
              </a:ext>
            </a:extLst>
          </p:cNvPr>
          <p:cNvPicPr>
            <a:picLocks noChangeAspect="1"/>
          </p:cNvPicPr>
          <p:nvPr/>
        </p:nvPicPr>
        <p:blipFill>
          <a:blip r:embed="rId30">
            <a:biLevel thresh="75000"/>
          </a:blip>
          <a:stretch>
            <a:fillRect/>
          </a:stretch>
        </p:blipFill>
        <p:spPr>
          <a:xfrm>
            <a:off x="6041870" y="3133745"/>
            <a:ext cx="262593" cy="26954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032758E-1992-DFA4-DF35-033A133E7BD2}"/>
              </a:ext>
            </a:extLst>
          </p:cNvPr>
          <p:cNvCxnSpPr>
            <a:cxnSpLocks/>
            <a:stCxn id="70" idx="2"/>
            <a:endCxn id="199" idx="0"/>
          </p:cNvCxnSpPr>
          <p:nvPr/>
        </p:nvCxnSpPr>
        <p:spPr>
          <a:xfrm flipH="1">
            <a:off x="6173167" y="2012858"/>
            <a:ext cx="0" cy="112088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3" name="Picture 202">
            <a:extLst>
              <a:ext uri="{FF2B5EF4-FFF2-40B4-BE49-F238E27FC236}">
                <a16:creationId xmlns:a16="http://schemas.microsoft.com/office/drawing/2014/main" id="{40FF7469-C35B-8768-4597-7B1AD91B85FC}"/>
              </a:ext>
            </a:extLst>
          </p:cNvPr>
          <p:cNvPicPr>
            <a:picLocks noChangeAspect="1"/>
          </p:cNvPicPr>
          <p:nvPr/>
        </p:nvPicPr>
        <p:blipFill>
          <a:blip r:embed="rId30">
            <a:biLevel thresh="75000"/>
          </a:blip>
          <a:stretch>
            <a:fillRect/>
          </a:stretch>
        </p:blipFill>
        <p:spPr>
          <a:xfrm>
            <a:off x="5317422" y="3141035"/>
            <a:ext cx="262593" cy="26954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423195A6-E602-AACC-4EDD-6A8F145BC5F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296837" y="1015820"/>
            <a:ext cx="376689" cy="4176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0692DB2A-9032-3E97-5E01-2E20D36B874E}"/>
              </a:ext>
            </a:extLst>
          </p:cNvPr>
          <p:cNvCxnSpPr>
            <a:cxnSpLocks/>
            <a:stCxn id="204" idx="2"/>
            <a:endCxn id="203" idx="0"/>
          </p:cNvCxnSpPr>
          <p:nvPr/>
        </p:nvCxnSpPr>
        <p:spPr>
          <a:xfrm flipH="1">
            <a:off x="5448719" y="1433454"/>
            <a:ext cx="0" cy="170758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59CEFF0D-47A2-0EFB-FF6C-D500893BF5A1}"/>
              </a:ext>
            </a:extLst>
          </p:cNvPr>
          <p:cNvSpPr txBox="1"/>
          <p:nvPr/>
        </p:nvSpPr>
        <p:spPr>
          <a:xfrm>
            <a:off x="5374818" y="1429652"/>
            <a:ext cx="9242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Add attack schedule timeline</a:t>
            </a:r>
          </a:p>
        </p:txBody>
      </p:sp>
      <p:sp>
        <p:nvSpPr>
          <p:cNvPr id="211" name="Arrow: Down 210">
            <a:extLst>
              <a:ext uri="{FF2B5EF4-FFF2-40B4-BE49-F238E27FC236}">
                <a16:creationId xmlns:a16="http://schemas.microsoft.com/office/drawing/2014/main" id="{3A20F0AF-9265-FCF0-862C-88B808E3913B}"/>
              </a:ext>
            </a:extLst>
          </p:cNvPr>
          <p:cNvSpPr/>
          <p:nvPr/>
        </p:nvSpPr>
        <p:spPr>
          <a:xfrm>
            <a:off x="6159170" y="5090531"/>
            <a:ext cx="102768" cy="2938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F6EF3E6C-9E9C-D66A-5365-FE420311AF08}"/>
              </a:ext>
            </a:extLst>
          </p:cNvPr>
          <p:cNvSpPr txBox="1"/>
          <p:nvPr/>
        </p:nvSpPr>
        <p:spPr>
          <a:xfrm>
            <a:off x="9460084" y="2820228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227" name="Graphic 226" descr="Server with solid fill">
            <a:extLst>
              <a:ext uri="{FF2B5EF4-FFF2-40B4-BE49-F238E27FC236}">
                <a16:creationId xmlns:a16="http://schemas.microsoft.com/office/drawing/2014/main" id="{52436C43-F277-5E60-85BC-0C3603E5E5F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0166905" y="4813185"/>
            <a:ext cx="550981" cy="550981"/>
          </a:xfrm>
          <a:prstGeom prst="rect">
            <a:avLst/>
          </a:prstGeom>
        </p:spPr>
      </p:pic>
      <p:pic>
        <p:nvPicPr>
          <p:cNvPr id="229" name="Graphic 228" descr="Wireless router with solid fill">
            <a:extLst>
              <a:ext uri="{FF2B5EF4-FFF2-40B4-BE49-F238E27FC236}">
                <a16:creationId xmlns:a16="http://schemas.microsoft.com/office/drawing/2014/main" id="{B998ACEB-F983-5113-5F5F-409D4B57C085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102230" y="2559796"/>
            <a:ext cx="618548" cy="618548"/>
          </a:xfrm>
          <a:prstGeom prst="rect">
            <a:avLst/>
          </a:prstGeom>
        </p:spPr>
      </p:pic>
      <p:sp>
        <p:nvSpPr>
          <p:cNvPr id="230" name="TextBox 229">
            <a:extLst>
              <a:ext uri="{FF2B5EF4-FFF2-40B4-BE49-F238E27FC236}">
                <a16:creationId xmlns:a16="http://schemas.microsoft.com/office/drawing/2014/main" id="{EE03196D-E87A-7317-EBE8-ADEB417326D8}"/>
              </a:ext>
            </a:extLst>
          </p:cNvPr>
          <p:cNvSpPr txBox="1"/>
          <p:nvPr/>
        </p:nvSpPr>
        <p:spPr>
          <a:xfrm>
            <a:off x="10011841" y="3072897"/>
            <a:ext cx="1276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Targeted network device 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DE2E7415-30C6-B317-A1FC-42C9BB9CFD67}"/>
              </a:ext>
            </a:extLst>
          </p:cNvPr>
          <p:cNvCxnSpPr>
            <a:cxnSpLocks/>
          </p:cNvCxnSpPr>
          <p:nvPr/>
        </p:nvCxnSpPr>
        <p:spPr>
          <a:xfrm>
            <a:off x="9460084" y="3920507"/>
            <a:ext cx="63455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89BE7BE6-F6A2-9F4D-0373-669DAC1B501F}"/>
              </a:ext>
            </a:extLst>
          </p:cNvPr>
          <p:cNvSpPr txBox="1"/>
          <p:nvPr/>
        </p:nvSpPr>
        <p:spPr>
          <a:xfrm>
            <a:off x="9959927" y="4155518"/>
            <a:ext cx="1328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Targeted data server cluster</a:t>
            </a:r>
          </a:p>
        </p:txBody>
      </p:sp>
      <p:pic>
        <p:nvPicPr>
          <p:cNvPr id="235" name="Graphic 234" descr="Database with solid fill">
            <a:extLst>
              <a:ext uri="{FF2B5EF4-FFF2-40B4-BE49-F238E27FC236}">
                <a16:creationId xmlns:a16="http://schemas.microsoft.com/office/drawing/2014/main" id="{944C12DC-3F9F-1255-C788-9115C80DD71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137259" y="3589227"/>
            <a:ext cx="558577" cy="558577"/>
          </a:xfrm>
          <a:prstGeom prst="rect">
            <a:avLst/>
          </a:prstGeom>
        </p:spPr>
      </p:pic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4BE38009-FE7A-A547-821C-6F59900B467C}"/>
              </a:ext>
            </a:extLst>
          </p:cNvPr>
          <p:cNvCxnSpPr>
            <a:cxnSpLocks/>
          </p:cNvCxnSpPr>
          <p:nvPr/>
        </p:nvCxnSpPr>
        <p:spPr>
          <a:xfrm>
            <a:off x="9497538" y="5088675"/>
            <a:ext cx="63455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36112CF3-2E05-3D53-61A9-FFCC76707D17}"/>
              </a:ext>
            </a:extLst>
          </p:cNvPr>
          <p:cNvSpPr txBox="1"/>
          <p:nvPr/>
        </p:nvSpPr>
        <p:spPr>
          <a:xfrm>
            <a:off x="9443610" y="3939419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7228532-0B8A-152B-C881-A7DA3B351869}"/>
              </a:ext>
            </a:extLst>
          </p:cNvPr>
          <p:cNvSpPr txBox="1"/>
          <p:nvPr/>
        </p:nvSpPr>
        <p:spPr>
          <a:xfrm>
            <a:off x="9492480" y="5092337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0EDD1B5-E597-14F9-0B6F-393C32815239}"/>
              </a:ext>
            </a:extLst>
          </p:cNvPr>
          <p:cNvSpPr txBox="1"/>
          <p:nvPr/>
        </p:nvSpPr>
        <p:spPr>
          <a:xfrm>
            <a:off x="9459742" y="6149550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AF0028C-1C44-3150-C431-0105F7FF6867}"/>
              </a:ext>
            </a:extLst>
          </p:cNvPr>
          <p:cNvCxnSpPr>
            <a:cxnSpLocks/>
          </p:cNvCxnSpPr>
          <p:nvPr/>
        </p:nvCxnSpPr>
        <p:spPr>
          <a:xfrm>
            <a:off x="9497538" y="6123801"/>
            <a:ext cx="63455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1" name="Picture 240">
            <a:extLst>
              <a:ext uri="{FF2B5EF4-FFF2-40B4-BE49-F238E27FC236}">
                <a16:creationId xmlns:a16="http://schemas.microsoft.com/office/drawing/2014/main" id="{BB804AC6-3D06-5018-A615-4701D0C97B95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173834" y="5955650"/>
            <a:ext cx="536529" cy="302980"/>
          </a:xfrm>
          <a:prstGeom prst="rect">
            <a:avLst/>
          </a:prstGeom>
          <a:ln>
            <a:noFill/>
          </a:ln>
        </p:spPr>
      </p:pic>
      <p:sp>
        <p:nvSpPr>
          <p:cNvPr id="242" name="TextBox 241">
            <a:extLst>
              <a:ext uri="{FF2B5EF4-FFF2-40B4-BE49-F238E27FC236}">
                <a16:creationId xmlns:a16="http://schemas.microsoft.com/office/drawing/2014/main" id="{1004B6FC-055B-81C2-843F-1C79E3D2610C}"/>
              </a:ext>
            </a:extLst>
          </p:cNvPr>
          <p:cNvSpPr txBox="1"/>
          <p:nvPr/>
        </p:nvSpPr>
        <p:spPr>
          <a:xfrm>
            <a:off x="9981314" y="5329271"/>
            <a:ext cx="1314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Targeted web service host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718C6C89-CAB9-708B-D09C-B6CE19B16C11}"/>
              </a:ext>
            </a:extLst>
          </p:cNvPr>
          <p:cNvSpPr txBox="1"/>
          <p:nvPr/>
        </p:nvSpPr>
        <p:spPr>
          <a:xfrm>
            <a:off x="10082703" y="6258630"/>
            <a:ext cx="1112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Targeted computer</a:t>
            </a:r>
          </a:p>
        </p:txBody>
      </p:sp>
      <p:pic>
        <p:nvPicPr>
          <p:cNvPr id="245" name="Picture 244">
            <a:extLst>
              <a:ext uri="{FF2B5EF4-FFF2-40B4-BE49-F238E27FC236}">
                <a16:creationId xmlns:a16="http://schemas.microsoft.com/office/drawing/2014/main" id="{DC802D64-080B-9A62-F279-E41FDD62EFD1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8088063" y="1126320"/>
            <a:ext cx="1269629" cy="584213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</p:pic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372CE645-C120-DE06-DA0D-09B7C5E6D07E}"/>
              </a:ext>
            </a:extLst>
          </p:cNvPr>
          <p:cNvCxnSpPr>
            <a:cxnSpLocks/>
          </p:cNvCxnSpPr>
          <p:nvPr/>
        </p:nvCxnSpPr>
        <p:spPr>
          <a:xfrm>
            <a:off x="5709726" y="1280710"/>
            <a:ext cx="2344827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ctor: Elbow 251">
            <a:extLst>
              <a:ext uri="{FF2B5EF4-FFF2-40B4-BE49-F238E27FC236}">
                <a16:creationId xmlns:a16="http://schemas.microsoft.com/office/drawing/2014/main" id="{3C2F3FCF-4B43-62B5-EF92-0CE13DAEE441}"/>
              </a:ext>
            </a:extLst>
          </p:cNvPr>
          <p:cNvCxnSpPr>
            <a:stCxn id="123" idx="2"/>
          </p:cNvCxnSpPr>
          <p:nvPr/>
        </p:nvCxnSpPr>
        <p:spPr>
          <a:xfrm rot="5400000">
            <a:off x="8904673" y="2861255"/>
            <a:ext cx="196072" cy="42481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EAD4D654-21F4-DA29-1562-66FFA4C0DDE8}"/>
              </a:ext>
            </a:extLst>
          </p:cNvPr>
          <p:cNvCxnSpPr>
            <a:cxnSpLocks/>
            <a:stCxn id="125" idx="2"/>
          </p:cNvCxnSpPr>
          <p:nvPr/>
        </p:nvCxnSpPr>
        <p:spPr>
          <a:xfrm rot="5400000">
            <a:off x="8886028" y="3961440"/>
            <a:ext cx="241902" cy="47424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F94BA354-5BE0-C0D9-79A6-6E26D2CFB845}"/>
              </a:ext>
            </a:extLst>
          </p:cNvPr>
          <p:cNvCxnSpPr>
            <a:cxnSpLocks/>
            <a:stCxn id="128" idx="2"/>
          </p:cNvCxnSpPr>
          <p:nvPr/>
        </p:nvCxnSpPr>
        <p:spPr>
          <a:xfrm rot="5400000">
            <a:off x="8932752" y="5129858"/>
            <a:ext cx="238718" cy="46634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8" name="Connector: Elbow 257">
            <a:extLst>
              <a:ext uri="{FF2B5EF4-FFF2-40B4-BE49-F238E27FC236}">
                <a16:creationId xmlns:a16="http://schemas.microsoft.com/office/drawing/2014/main" id="{ADA7A50D-DEB3-627E-C310-34AE97F4B642}"/>
              </a:ext>
            </a:extLst>
          </p:cNvPr>
          <p:cNvCxnSpPr>
            <a:cxnSpLocks/>
            <a:stCxn id="130" idx="2"/>
          </p:cNvCxnSpPr>
          <p:nvPr/>
        </p:nvCxnSpPr>
        <p:spPr>
          <a:xfrm rot="5400000">
            <a:off x="8991737" y="6161488"/>
            <a:ext cx="57376" cy="47274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B03D288B-2A24-C724-3FDB-892F033609AD}"/>
              </a:ext>
            </a:extLst>
          </p:cNvPr>
          <p:cNvSpPr txBox="1"/>
          <p:nvPr/>
        </p:nvSpPr>
        <p:spPr>
          <a:xfrm>
            <a:off x="6038038" y="1014820"/>
            <a:ext cx="1661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Dynamic attack  control</a:t>
            </a:r>
          </a:p>
        </p:txBody>
      </p:sp>
    </p:spTree>
    <p:extLst>
      <p:ext uri="{BB962C8B-B14F-4D97-AF65-F5344CB8AC3E}">
        <p14:creationId xmlns:p14="http://schemas.microsoft.com/office/powerpoint/2010/main" val="280284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223056D-70BE-633D-1152-66EDF9030A31}"/>
              </a:ext>
            </a:extLst>
          </p:cNvPr>
          <p:cNvSpPr/>
          <p:nvPr/>
        </p:nvSpPr>
        <p:spPr>
          <a:xfrm>
            <a:off x="510363" y="148849"/>
            <a:ext cx="10502671" cy="632126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087989-F382-9F38-22B8-092F91C25030}"/>
              </a:ext>
            </a:extLst>
          </p:cNvPr>
          <p:cNvSpPr/>
          <p:nvPr/>
        </p:nvSpPr>
        <p:spPr>
          <a:xfrm>
            <a:off x="2132451" y="1877717"/>
            <a:ext cx="1140823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Init the process watchdog</a:t>
            </a:r>
            <a:endParaRPr lang="en-SG" sz="11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58877-8E0C-1971-FEDD-4DDF15443474}"/>
              </a:ext>
            </a:extLst>
          </p:cNvPr>
          <p:cNvCxnSpPr>
            <a:cxnSpLocks/>
          </p:cNvCxnSpPr>
          <p:nvPr/>
        </p:nvCxnSpPr>
        <p:spPr>
          <a:xfrm>
            <a:off x="5006833" y="254677"/>
            <a:ext cx="0" cy="604950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99A1-CB7C-DC04-7B8C-238539A1B2F1}"/>
              </a:ext>
            </a:extLst>
          </p:cNvPr>
          <p:cNvSpPr txBox="1"/>
          <p:nvPr/>
        </p:nvSpPr>
        <p:spPr>
          <a:xfrm>
            <a:off x="857043" y="289675"/>
            <a:ext cx="3274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Program hook with the watch dog</a:t>
            </a:r>
          </a:p>
        </p:txBody>
      </p:sp>
      <p:pic>
        <p:nvPicPr>
          <p:cNvPr id="102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57B9730-446A-070F-339A-8C1D8E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688" y="2053756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334108-55FB-C250-33D6-4DA42ECCBF6C}"/>
              </a:ext>
            </a:extLst>
          </p:cNvPr>
          <p:cNvSpPr txBox="1"/>
          <p:nvPr/>
        </p:nvSpPr>
        <p:spPr>
          <a:xfrm>
            <a:off x="3833636" y="1488391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2294A-3CB4-97D1-2E5D-6DC17DFC82AC}"/>
              </a:ext>
            </a:extLst>
          </p:cNvPr>
          <p:cNvCxnSpPr>
            <a:cxnSpLocks/>
          </p:cNvCxnSpPr>
          <p:nvPr/>
        </p:nvCxnSpPr>
        <p:spPr>
          <a:xfrm>
            <a:off x="2636879" y="2290936"/>
            <a:ext cx="0" cy="52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3E3FA-6DCC-3A70-9A14-8B3AC16AD5C2}"/>
              </a:ext>
            </a:extLst>
          </p:cNvPr>
          <p:cNvSpPr/>
          <p:nvPr/>
        </p:nvSpPr>
        <p:spPr>
          <a:xfrm>
            <a:off x="2136343" y="2823980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Target execution monitor loop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DD87A-3B2B-7549-88E4-919214B62F28}"/>
              </a:ext>
            </a:extLst>
          </p:cNvPr>
          <p:cNvSpPr/>
          <p:nvPr/>
        </p:nvSpPr>
        <p:spPr>
          <a:xfrm>
            <a:off x="6372837" y="1611258"/>
            <a:ext cx="1676961" cy="374298"/>
          </a:xfrm>
          <a:prstGeom prst="rect">
            <a:avLst/>
          </a:prstGeom>
          <a:solidFill>
            <a:srgbClr val="7030A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Watchdog start in new background process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54722-8B04-C0DD-A34F-69842F3B6DFB}"/>
              </a:ext>
            </a:extLst>
          </p:cNvPr>
          <p:cNvSpPr/>
          <p:nvPr/>
        </p:nvSpPr>
        <p:spPr>
          <a:xfrm>
            <a:off x="6370647" y="2285717"/>
            <a:ext cx="1890811" cy="2362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Init the process watchdog</a:t>
            </a:r>
            <a:endParaRPr lang="en-SG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64A23-188E-7C7A-91E8-E2193F0F9663}"/>
              </a:ext>
            </a:extLst>
          </p:cNvPr>
          <p:cNvSpPr/>
          <p:nvPr/>
        </p:nvSpPr>
        <p:spPr>
          <a:xfrm>
            <a:off x="2600333" y="3502547"/>
            <a:ext cx="1189694" cy="41008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execute normal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47A9D-347A-935B-E32B-BA431A459DF5}"/>
              </a:ext>
            </a:extLst>
          </p:cNvPr>
          <p:cNvSpPr txBox="1"/>
          <p:nvPr/>
        </p:nvSpPr>
        <p:spPr>
          <a:xfrm>
            <a:off x="823464" y="2044425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9462-56F7-E00E-7FA4-0BFF19914700}"/>
              </a:ext>
            </a:extLst>
          </p:cNvPr>
          <p:cNvSpPr txBox="1"/>
          <p:nvPr/>
        </p:nvSpPr>
        <p:spPr>
          <a:xfrm>
            <a:off x="1531814" y="1397203"/>
            <a:ext cx="110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Watchdog sub-thread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9D0D2A-6C8C-E1B7-F44D-868F1658ECFA}"/>
              </a:ext>
            </a:extLst>
          </p:cNvPr>
          <p:cNvCxnSpPr>
            <a:cxnSpLocks/>
            <a:stCxn id="63" idx="0"/>
          </p:cNvCxnSpPr>
          <p:nvPr/>
        </p:nvCxnSpPr>
        <p:spPr>
          <a:xfrm rot="5400000" flipH="1" flipV="1">
            <a:off x="2793871" y="2980019"/>
            <a:ext cx="2063751" cy="1340745"/>
          </a:xfrm>
          <a:prstGeom prst="bentConnector3">
            <a:avLst>
              <a:gd name="adj1" fmla="val 91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EC2979-E69D-6343-85D1-ACA0AA20F1DA}"/>
              </a:ext>
            </a:extLst>
          </p:cNvPr>
          <p:cNvSpPr txBox="1"/>
          <p:nvPr/>
        </p:nvSpPr>
        <p:spPr>
          <a:xfrm>
            <a:off x="3806334" y="2856162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59141-1A70-2776-4FEB-903F5E7C3AAF}"/>
              </a:ext>
            </a:extLst>
          </p:cNvPr>
          <p:cNvCxnSpPr>
            <a:cxnSpLocks/>
          </p:cNvCxnSpPr>
          <p:nvPr/>
        </p:nvCxnSpPr>
        <p:spPr>
          <a:xfrm>
            <a:off x="7107634" y="1963778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68E2E1-5607-54A3-8682-428CBB5C4C91}"/>
              </a:ext>
            </a:extLst>
          </p:cNvPr>
          <p:cNvCxnSpPr>
            <a:cxnSpLocks/>
            <a:stCxn id="1079" idx="3"/>
            <a:endCxn id="2" idx="0"/>
          </p:cNvCxnSpPr>
          <p:nvPr/>
        </p:nvCxnSpPr>
        <p:spPr>
          <a:xfrm flipH="1" flipV="1">
            <a:off x="1252698" y="946233"/>
            <a:ext cx="6735433" cy="3957079"/>
          </a:xfrm>
          <a:prstGeom prst="bentConnector4">
            <a:avLst>
              <a:gd name="adj1" fmla="val -7919"/>
              <a:gd name="adj2" fmla="val 105777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EE419-205D-3712-152F-2A141B4091C5}"/>
              </a:ext>
            </a:extLst>
          </p:cNvPr>
          <p:cNvSpPr txBox="1"/>
          <p:nvPr/>
        </p:nvSpPr>
        <p:spPr>
          <a:xfrm>
            <a:off x="4584842" y="-165023"/>
            <a:ext cx="89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2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∞</a:t>
            </a:r>
            <a:endParaRPr lang="en-SG" sz="7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D135F-B3CC-CAA6-FD57-25AEBBE24564}"/>
              </a:ext>
            </a:extLst>
          </p:cNvPr>
          <p:cNvSpPr/>
          <p:nvPr/>
        </p:nvSpPr>
        <p:spPr>
          <a:xfrm>
            <a:off x="740824" y="946233"/>
            <a:ext cx="1023748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Init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F1F195-50ED-7C17-2B99-9A1C7C80E345}"/>
              </a:ext>
            </a:extLst>
          </p:cNvPr>
          <p:cNvCxnSpPr>
            <a:cxnSpLocks/>
          </p:cNvCxnSpPr>
          <p:nvPr/>
        </p:nvCxnSpPr>
        <p:spPr>
          <a:xfrm>
            <a:off x="1242905" y="1341431"/>
            <a:ext cx="0" cy="262799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FB3A8B-875E-1FCD-26B3-801BF53A174C}"/>
              </a:ext>
            </a:extLst>
          </p:cNvPr>
          <p:cNvSpPr/>
          <p:nvPr/>
        </p:nvSpPr>
        <p:spPr>
          <a:xfrm>
            <a:off x="719714" y="4007122"/>
            <a:ext cx="1260827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main function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B6061B-7519-61A2-7FAC-B6863D52B6CB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764572" y="1134500"/>
            <a:ext cx="367879" cy="941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BBBD14-71B6-8D8E-93E6-299AB639F9F0}"/>
              </a:ext>
            </a:extLst>
          </p:cNvPr>
          <p:cNvCxnSpPr>
            <a:cxnSpLocks/>
          </p:cNvCxnSpPr>
          <p:nvPr/>
        </p:nvCxnSpPr>
        <p:spPr>
          <a:xfrm flipH="1">
            <a:off x="2741316" y="3225834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C8BCA53-8EDF-E00F-B4E9-18EB5307EAF6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V="1">
            <a:off x="3229038" y="3139875"/>
            <a:ext cx="455035" cy="220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E30316D-540D-B9A6-A662-542E3D065957}"/>
              </a:ext>
            </a:extLst>
          </p:cNvPr>
          <p:cNvSpPr/>
          <p:nvPr/>
        </p:nvSpPr>
        <p:spPr>
          <a:xfrm>
            <a:off x="2378666" y="4089365"/>
            <a:ext cx="1631892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process killed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EE191E4-3CC6-D679-C985-395D3A1B9165}"/>
              </a:ext>
            </a:extLst>
          </p:cNvPr>
          <p:cNvCxnSpPr>
            <a:cxnSpLocks/>
          </p:cNvCxnSpPr>
          <p:nvPr/>
        </p:nvCxnSpPr>
        <p:spPr>
          <a:xfrm>
            <a:off x="2491256" y="3250141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ADD718-6EF5-56F4-C763-FB9C9DEC8A92}"/>
              </a:ext>
            </a:extLst>
          </p:cNvPr>
          <p:cNvCxnSpPr>
            <a:cxnSpLocks/>
          </p:cNvCxnSpPr>
          <p:nvPr/>
        </p:nvCxnSpPr>
        <p:spPr>
          <a:xfrm>
            <a:off x="3042769" y="4361627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2690A60-D365-3846-0741-924ACCFC6621}"/>
              </a:ext>
            </a:extLst>
          </p:cNvPr>
          <p:cNvSpPr/>
          <p:nvPr/>
        </p:nvSpPr>
        <p:spPr>
          <a:xfrm>
            <a:off x="2363094" y="4682266"/>
            <a:ext cx="1584560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7CB106B2-D43E-161C-EC1A-3122B4DBC366}"/>
              </a:ext>
            </a:extLst>
          </p:cNvPr>
          <p:cNvCxnSpPr>
            <a:cxnSpLocks/>
            <a:stCxn id="63" idx="3"/>
            <a:endCxn id="26" idx="1"/>
          </p:cNvCxnSpPr>
          <p:nvPr/>
        </p:nvCxnSpPr>
        <p:spPr>
          <a:xfrm flipV="1">
            <a:off x="3947654" y="1798407"/>
            <a:ext cx="2425183" cy="30825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7D3DACAF-34CA-E0F9-E478-FE47A1912622}"/>
              </a:ext>
            </a:extLst>
          </p:cNvPr>
          <p:cNvCxnSpPr>
            <a:cxnSpLocks/>
          </p:cNvCxnSpPr>
          <p:nvPr/>
        </p:nvCxnSpPr>
        <p:spPr>
          <a:xfrm>
            <a:off x="3042769" y="5079551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03520E5E-C8B3-94FE-AA2B-3F93205AFA91}"/>
              </a:ext>
            </a:extLst>
          </p:cNvPr>
          <p:cNvSpPr/>
          <p:nvPr/>
        </p:nvSpPr>
        <p:spPr>
          <a:xfrm>
            <a:off x="2277688" y="5392695"/>
            <a:ext cx="1427797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50DC2D7-414C-1CC1-931B-4F3830DCB2A2}"/>
              </a:ext>
            </a:extLst>
          </p:cNvPr>
          <p:cNvSpPr/>
          <p:nvPr/>
        </p:nvSpPr>
        <p:spPr>
          <a:xfrm>
            <a:off x="2363094" y="5884850"/>
            <a:ext cx="1203725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71309A42-EFC7-7A0F-092E-2FC2AD6C820F}"/>
              </a:ext>
            </a:extLst>
          </p:cNvPr>
          <p:cNvCxnSpPr>
            <a:cxnSpLocks/>
          </p:cNvCxnSpPr>
          <p:nvPr/>
        </p:nvCxnSpPr>
        <p:spPr>
          <a:xfrm>
            <a:off x="3042769" y="5651644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0" name="Picture 1039">
            <a:extLst>
              <a:ext uri="{FF2B5EF4-FFF2-40B4-BE49-F238E27FC236}">
                <a16:creationId xmlns:a16="http://schemas.microsoft.com/office/drawing/2014/main" id="{7F39E944-81A1-85C6-9FD5-CBBBF96D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55" y="5905240"/>
            <a:ext cx="342305" cy="376535"/>
          </a:xfrm>
          <a:prstGeom prst="rect">
            <a:avLst/>
          </a:prstGeom>
        </p:spPr>
      </p:pic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E112B80E-175C-CEDF-7720-12AC6A551F42}"/>
              </a:ext>
            </a:extLst>
          </p:cNvPr>
          <p:cNvCxnSpPr>
            <a:stCxn id="1040" idx="3"/>
            <a:endCxn id="1033" idx="1"/>
          </p:cNvCxnSpPr>
          <p:nvPr/>
        </p:nvCxnSpPr>
        <p:spPr>
          <a:xfrm flipV="1">
            <a:off x="2122160" y="6083493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or: Elbow 1046">
            <a:extLst>
              <a:ext uri="{FF2B5EF4-FFF2-40B4-BE49-F238E27FC236}">
                <a16:creationId xmlns:a16="http://schemas.microsoft.com/office/drawing/2014/main" id="{EEE05296-8DB5-6755-4911-032A4DE53D9A}"/>
              </a:ext>
            </a:extLst>
          </p:cNvPr>
          <p:cNvCxnSpPr>
            <a:cxnSpLocks/>
            <a:stCxn id="1033" idx="3"/>
          </p:cNvCxnSpPr>
          <p:nvPr/>
        </p:nvCxnSpPr>
        <p:spPr>
          <a:xfrm flipV="1">
            <a:off x="3566819" y="5079551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BE665B94-3CA4-F21E-0491-F8A6F8F5181C}"/>
              </a:ext>
            </a:extLst>
          </p:cNvPr>
          <p:cNvSpPr txBox="1"/>
          <p:nvPr/>
        </p:nvSpPr>
        <p:spPr>
          <a:xfrm>
            <a:off x="3833636" y="5463330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E18C8A1F-897E-9322-0500-9D1A001649F2}"/>
              </a:ext>
            </a:extLst>
          </p:cNvPr>
          <p:cNvSpPr txBox="1"/>
          <p:nvPr/>
        </p:nvSpPr>
        <p:spPr>
          <a:xfrm>
            <a:off x="5731182" y="254677"/>
            <a:ext cx="282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New started watch dog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89966265-F136-6D75-A891-88CFE5EDD0A3}"/>
              </a:ext>
            </a:extLst>
          </p:cNvPr>
          <p:cNvSpPr/>
          <p:nvPr/>
        </p:nvSpPr>
        <p:spPr>
          <a:xfrm>
            <a:off x="6380844" y="2849233"/>
            <a:ext cx="1189694" cy="410084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execute normal </a:t>
            </a:r>
          </a:p>
        </p:txBody>
      </p: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E8D30EE9-4578-EE7F-4D8C-1867ACFD24F6}"/>
              </a:ext>
            </a:extLst>
          </p:cNvPr>
          <p:cNvCxnSpPr>
            <a:cxnSpLocks/>
          </p:cNvCxnSpPr>
          <p:nvPr/>
        </p:nvCxnSpPr>
        <p:spPr>
          <a:xfrm flipH="1">
            <a:off x="6618230" y="2551619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162AECB3-A120-8E73-B09A-D60AC6DFB249}"/>
              </a:ext>
            </a:extLst>
          </p:cNvPr>
          <p:cNvCxnSpPr>
            <a:cxnSpLocks/>
            <a:stCxn id="1058" idx="1"/>
            <a:endCxn id="27" idx="1"/>
          </p:cNvCxnSpPr>
          <p:nvPr/>
        </p:nvCxnSpPr>
        <p:spPr>
          <a:xfrm rot="10800000">
            <a:off x="6370648" y="2403845"/>
            <a:ext cx="10197" cy="650430"/>
          </a:xfrm>
          <a:prstGeom prst="bentConnector3">
            <a:avLst>
              <a:gd name="adj1" fmla="val 23418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A60D3388-1329-1B4C-0532-E9AC36B15920}"/>
              </a:ext>
            </a:extLst>
          </p:cNvPr>
          <p:cNvSpPr/>
          <p:nvPr/>
        </p:nvSpPr>
        <p:spPr>
          <a:xfrm>
            <a:off x="6370648" y="3409540"/>
            <a:ext cx="1631892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process killed</a:t>
            </a: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B24A3199-2C61-C0C4-CAC2-04720E8504EB}"/>
              </a:ext>
            </a:extLst>
          </p:cNvPr>
          <p:cNvCxnSpPr>
            <a:cxnSpLocks/>
          </p:cNvCxnSpPr>
          <p:nvPr/>
        </p:nvCxnSpPr>
        <p:spPr>
          <a:xfrm>
            <a:off x="7739986" y="2562477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86469C1E-AB34-6822-D6BE-401A866F92DB}"/>
              </a:ext>
            </a:extLst>
          </p:cNvPr>
          <p:cNvCxnSpPr>
            <a:cxnSpLocks/>
            <a:stCxn id="1074" idx="1"/>
            <a:endCxn id="1026" idx="3"/>
          </p:cNvCxnSpPr>
          <p:nvPr/>
        </p:nvCxnSpPr>
        <p:spPr>
          <a:xfrm rot="10800000">
            <a:off x="4769448" y="2336136"/>
            <a:ext cx="1526517" cy="1874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F2AC2EF2-FA2C-81BC-4492-592B40EDCE5B}"/>
              </a:ext>
            </a:extLst>
          </p:cNvPr>
          <p:cNvCxnSpPr>
            <a:cxnSpLocks/>
          </p:cNvCxnSpPr>
          <p:nvPr/>
        </p:nvCxnSpPr>
        <p:spPr>
          <a:xfrm>
            <a:off x="6975639" y="3690892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084293DA-EE61-1B5C-96E8-EE1D39F1BFAE}"/>
              </a:ext>
            </a:extLst>
          </p:cNvPr>
          <p:cNvSpPr/>
          <p:nvPr/>
        </p:nvSpPr>
        <p:spPr>
          <a:xfrm>
            <a:off x="6295964" y="4011531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40473AE7-27B9-F6A0-EF60-E80FD1C7A7FE}"/>
              </a:ext>
            </a:extLst>
          </p:cNvPr>
          <p:cNvSpPr txBox="1"/>
          <p:nvPr/>
        </p:nvSpPr>
        <p:spPr>
          <a:xfrm>
            <a:off x="5499834" y="3557574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DFEC02DF-BEEE-57D7-1ADC-E7F6BCC976D7}"/>
              </a:ext>
            </a:extLst>
          </p:cNvPr>
          <p:cNvCxnSpPr>
            <a:cxnSpLocks/>
          </p:cNvCxnSpPr>
          <p:nvPr/>
        </p:nvCxnSpPr>
        <p:spPr>
          <a:xfrm>
            <a:off x="7083246" y="4384030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649AC6FB-8311-2866-7689-8F86549F521D}"/>
              </a:ext>
            </a:extLst>
          </p:cNvPr>
          <p:cNvSpPr/>
          <p:nvPr/>
        </p:nvSpPr>
        <p:spPr>
          <a:xfrm>
            <a:off x="6403571" y="4704669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A31A4FB0-E386-37C1-CC9F-7CB40EEF8272}"/>
              </a:ext>
            </a:extLst>
          </p:cNvPr>
          <p:cNvCxnSpPr>
            <a:cxnSpLocks/>
          </p:cNvCxnSpPr>
          <p:nvPr/>
        </p:nvCxnSpPr>
        <p:spPr>
          <a:xfrm>
            <a:off x="7083246" y="5101954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3AC974C0-8580-1458-EB72-09318E25032A}"/>
              </a:ext>
            </a:extLst>
          </p:cNvPr>
          <p:cNvSpPr/>
          <p:nvPr/>
        </p:nvSpPr>
        <p:spPr>
          <a:xfrm>
            <a:off x="6305947" y="5415098"/>
            <a:ext cx="1440015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4052B177-2422-86C7-A4BB-8C387DCE56C4}"/>
              </a:ext>
            </a:extLst>
          </p:cNvPr>
          <p:cNvSpPr/>
          <p:nvPr/>
        </p:nvSpPr>
        <p:spPr>
          <a:xfrm>
            <a:off x="6403571" y="5907253"/>
            <a:ext cx="1203725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41CC6579-82CE-A1CA-0B0A-1D4CCFFDD440}"/>
              </a:ext>
            </a:extLst>
          </p:cNvPr>
          <p:cNvCxnSpPr>
            <a:cxnSpLocks/>
          </p:cNvCxnSpPr>
          <p:nvPr/>
        </p:nvCxnSpPr>
        <p:spPr>
          <a:xfrm>
            <a:off x="7083246" y="5674047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4" name="Picture 1083">
            <a:extLst>
              <a:ext uri="{FF2B5EF4-FFF2-40B4-BE49-F238E27FC236}">
                <a16:creationId xmlns:a16="http://schemas.microsoft.com/office/drawing/2014/main" id="{A365E9E3-2B6B-03E9-7653-E309291D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332" y="5927643"/>
            <a:ext cx="342305" cy="376535"/>
          </a:xfrm>
          <a:prstGeom prst="rect">
            <a:avLst/>
          </a:prstGeom>
        </p:spPr>
      </p:pic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210B7F69-0642-879E-16EF-12733387E221}"/>
              </a:ext>
            </a:extLst>
          </p:cNvPr>
          <p:cNvCxnSpPr>
            <a:stCxn id="1084" idx="3"/>
            <a:endCxn id="1082" idx="1"/>
          </p:cNvCxnSpPr>
          <p:nvPr/>
        </p:nvCxnSpPr>
        <p:spPr>
          <a:xfrm flipV="1">
            <a:off x="6162637" y="6105896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C7F88064-66FC-C8E5-246A-C4CA30CA56DB}"/>
              </a:ext>
            </a:extLst>
          </p:cNvPr>
          <p:cNvCxnSpPr>
            <a:cxnSpLocks/>
            <a:stCxn id="1082" idx="3"/>
          </p:cNvCxnSpPr>
          <p:nvPr/>
        </p:nvCxnSpPr>
        <p:spPr>
          <a:xfrm flipV="1">
            <a:off x="7607296" y="5101954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7" name="TextBox 1086">
            <a:extLst>
              <a:ext uri="{FF2B5EF4-FFF2-40B4-BE49-F238E27FC236}">
                <a16:creationId xmlns:a16="http://schemas.microsoft.com/office/drawing/2014/main" id="{ED514F94-03DA-371A-402A-385BE308489C}"/>
              </a:ext>
            </a:extLst>
          </p:cNvPr>
          <p:cNvSpPr txBox="1"/>
          <p:nvPr/>
        </p:nvSpPr>
        <p:spPr>
          <a:xfrm>
            <a:off x="7874113" y="5485733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F4148B91-2259-0FF0-3352-03E67D15D6AA}"/>
              </a:ext>
            </a:extLst>
          </p:cNvPr>
          <p:cNvSpPr txBox="1"/>
          <p:nvPr/>
        </p:nvSpPr>
        <p:spPr>
          <a:xfrm>
            <a:off x="4236062" y="4510464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CB1004F8-B363-5D57-F346-DAED8CC235ED}"/>
              </a:ext>
            </a:extLst>
          </p:cNvPr>
          <p:cNvSpPr txBox="1"/>
          <p:nvPr/>
        </p:nvSpPr>
        <p:spPr>
          <a:xfrm>
            <a:off x="7402564" y="849520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pic>
        <p:nvPicPr>
          <p:cNvPr id="1093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434BDA4D-DF9D-7CF8-5809-91143FD30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308" y="1992623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4" name="TextBox 1093">
            <a:extLst>
              <a:ext uri="{FF2B5EF4-FFF2-40B4-BE49-F238E27FC236}">
                <a16:creationId xmlns:a16="http://schemas.microsoft.com/office/drawing/2014/main" id="{D45FF0B8-4DBC-C22E-69C1-FDCE52F4F393}"/>
              </a:ext>
            </a:extLst>
          </p:cNvPr>
          <p:cNvSpPr txBox="1"/>
          <p:nvPr/>
        </p:nvSpPr>
        <p:spPr>
          <a:xfrm>
            <a:off x="9477067" y="2044169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Progress ID record file</a:t>
            </a:r>
          </a:p>
        </p:txBody>
      </p:sp>
      <p:pic>
        <p:nvPicPr>
          <p:cNvPr id="1095" name="Picture 1094">
            <a:extLst>
              <a:ext uri="{FF2B5EF4-FFF2-40B4-BE49-F238E27FC236}">
                <a16:creationId xmlns:a16="http://schemas.microsoft.com/office/drawing/2014/main" id="{D3AAF61A-2EF0-2F27-1FE9-FC849DC73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404" y="2669161"/>
            <a:ext cx="445106" cy="489616"/>
          </a:xfrm>
          <a:prstGeom prst="rect">
            <a:avLst/>
          </a:prstGeom>
        </p:spPr>
      </p:pic>
      <p:sp>
        <p:nvSpPr>
          <p:cNvPr id="1096" name="TextBox 1095">
            <a:extLst>
              <a:ext uri="{FF2B5EF4-FFF2-40B4-BE49-F238E27FC236}">
                <a16:creationId xmlns:a16="http://schemas.microsoft.com/office/drawing/2014/main" id="{D33154F9-7480-879C-69E1-9BE373D5162A}"/>
              </a:ext>
            </a:extLst>
          </p:cNvPr>
          <p:cNvSpPr txBox="1"/>
          <p:nvPr/>
        </p:nvSpPr>
        <p:spPr>
          <a:xfrm>
            <a:off x="9516343" y="2683136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Target backup zip file</a:t>
            </a:r>
          </a:p>
        </p:txBody>
      </p: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68743D9C-E64E-3E9F-EA1B-D869A2C39378}"/>
              </a:ext>
            </a:extLst>
          </p:cNvPr>
          <p:cNvCxnSpPr>
            <a:cxnSpLocks/>
          </p:cNvCxnSpPr>
          <p:nvPr/>
        </p:nvCxnSpPr>
        <p:spPr>
          <a:xfrm>
            <a:off x="9029629" y="3594624"/>
            <a:ext cx="420881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50BF3489-21B7-7C34-A496-5989ED3C5ED0}"/>
              </a:ext>
            </a:extLst>
          </p:cNvPr>
          <p:cNvCxnSpPr>
            <a:cxnSpLocks/>
          </p:cNvCxnSpPr>
          <p:nvPr/>
        </p:nvCxnSpPr>
        <p:spPr>
          <a:xfrm>
            <a:off x="9007425" y="3840887"/>
            <a:ext cx="469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2" name="TextBox 1101">
            <a:extLst>
              <a:ext uri="{FF2B5EF4-FFF2-40B4-BE49-F238E27FC236}">
                <a16:creationId xmlns:a16="http://schemas.microsoft.com/office/drawing/2014/main" id="{FDD6B726-4C46-2738-BF45-6CA72370EF4F}"/>
              </a:ext>
            </a:extLst>
          </p:cNvPr>
          <p:cNvSpPr txBox="1"/>
          <p:nvPr/>
        </p:nvSpPr>
        <p:spPr>
          <a:xfrm>
            <a:off x="9592419" y="3482795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Program internal flow</a:t>
            </a:r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124A157-3DFA-ACE9-6B35-EA70D1E4315C}"/>
              </a:ext>
            </a:extLst>
          </p:cNvPr>
          <p:cNvSpPr/>
          <p:nvPr/>
        </p:nvSpPr>
        <p:spPr>
          <a:xfrm>
            <a:off x="8995020" y="4280117"/>
            <a:ext cx="597399" cy="258946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79B6FFDE-D286-0BDF-59DB-228B5B5212A2}"/>
              </a:ext>
            </a:extLst>
          </p:cNvPr>
          <p:cNvSpPr txBox="1"/>
          <p:nvPr/>
        </p:nvSpPr>
        <p:spPr>
          <a:xfrm>
            <a:off x="9592419" y="4289159"/>
            <a:ext cx="130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Condition station</a:t>
            </a:r>
          </a:p>
        </p:txBody>
      </p:sp>
      <p:cxnSp>
        <p:nvCxnSpPr>
          <p:cNvPr id="1106" name="Straight Arrow Connector 1105">
            <a:extLst>
              <a:ext uri="{FF2B5EF4-FFF2-40B4-BE49-F238E27FC236}">
                <a16:creationId xmlns:a16="http://schemas.microsoft.com/office/drawing/2014/main" id="{545F23AC-A13C-D739-82F0-00CD21E10FBE}"/>
              </a:ext>
            </a:extLst>
          </p:cNvPr>
          <p:cNvCxnSpPr>
            <a:cxnSpLocks/>
          </p:cNvCxnSpPr>
          <p:nvPr/>
        </p:nvCxnSpPr>
        <p:spPr>
          <a:xfrm>
            <a:off x="9029629" y="4973269"/>
            <a:ext cx="46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8" name="TextBox 1107">
            <a:extLst>
              <a:ext uri="{FF2B5EF4-FFF2-40B4-BE49-F238E27FC236}">
                <a16:creationId xmlns:a16="http://schemas.microsoft.com/office/drawing/2014/main" id="{C07234B7-5787-1456-210C-AAEEB520BB9F}"/>
              </a:ext>
            </a:extLst>
          </p:cNvPr>
          <p:cNvSpPr txBox="1"/>
          <p:nvPr/>
        </p:nvSpPr>
        <p:spPr>
          <a:xfrm>
            <a:off x="9602055" y="4813052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File I/O ( load or wite )</a:t>
            </a:r>
          </a:p>
        </p:txBody>
      </p:sp>
      <p:cxnSp>
        <p:nvCxnSpPr>
          <p:cNvPr id="1109" name="Connector: Elbow 1108">
            <a:extLst>
              <a:ext uri="{FF2B5EF4-FFF2-40B4-BE49-F238E27FC236}">
                <a16:creationId xmlns:a16="http://schemas.microsoft.com/office/drawing/2014/main" id="{827FE6B8-6416-FEF5-A3E0-A9F8A7DDEFCA}"/>
              </a:ext>
            </a:extLst>
          </p:cNvPr>
          <p:cNvCxnSpPr>
            <a:cxnSpLocks/>
          </p:cNvCxnSpPr>
          <p:nvPr/>
        </p:nvCxnSpPr>
        <p:spPr>
          <a:xfrm flipV="1">
            <a:off x="8972616" y="5683067"/>
            <a:ext cx="604096" cy="2812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2" name="TextBox 1111">
            <a:extLst>
              <a:ext uri="{FF2B5EF4-FFF2-40B4-BE49-F238E27FC236}">
                <a16:creationId xmlns:a16="http://schemas.microsoft.com/office/drawing/2014/main" id="{15FBA8ED-7E09-2637-5CC1-98445AF6E570}"/>
              </a:ext>
            </a:extLst>
          </p:cNvPr>
          <p:cNvSpPr txBox="1"/>
          <p:nvPr/>
        </p:nvSpPr>
        <p:spPr>
          <a:xfrm>
            <a:off x="9602055" y="5408191"/>
            <a:ext cx="1190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program in a new start independent process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6BFBB6-0AC6-ECB7-DC20-E83D6BFB9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0425" y="427763"/>
            <a:ext cx="2172075" cy="136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1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610</Words>
  <Application>Microsoft Office PowerPoint</Application>
  <PresentationFormat>Widescreen</PresentationFormat>
  <Paragraphs>172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20</cp:revision>
  <dcterms:created xsi:type="dcterms:W3CDTF">2024-05-08T08:52:38Z</dcterms:created>
  <dcterms:modified xsi:type="dcterms:W3CDTF">2024-05-24T14:44:39Z</dcterms:modified>
</cp:coreProperties>
</file>