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E7B-314B-791B-7D81-8D583F0C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3C365-652E-96E5-227F-C3FE081F8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F45C-22B2-96AA-87E8-11C0008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2B9B-BCFC-9BD1-002D-09E0217E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7D61-8683-C09B-2A07-0C5C9B8F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8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E9B6-5CAC-865B-A599-59CCBF6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3180-3435-52D9-BEDD-F6DA78D01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7363-770C-D9CB-A2F0-E1935B22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0EAA-8CEA-4567-C774-98DE9B31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07CF-BD44-2387-723A-072BE81C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68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117B-ED7C-1101-C103-BB6AD78A8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9B5C4-850D-CAD3-696C-A0D3617F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E652-4792-A78E-48BC-03EE0A49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6B44-2FD1-AC2D-B9F0-294D4857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C59A-9F54-B5DE-EA5C-421B8680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8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C19A-EA62-5E54-751A-D8458A1E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5E0D-79B7-D303-D0B3-4459597D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5EF8-4E74-8653-6B80-E390CD1C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EC04-15EB-5D85-3D27-49AF788B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3469-8442-A8EC-ECAF-AAE22B9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66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466-1B4C-1C2E-F38C-6D820324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52F6-FB31-3D61-8014-2ED6EB05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3A96-AFA7-A2F1-0876-BF55FDF8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3AB8-FCE1-F189-C643-DAB9DA9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9597-1219-41BD-C12A-EE923159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25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F56B-D8C0-061E-7B67-02ABFAE3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2C2F-E2F7-F5D7-9FAA-B2573BB46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6D01-D810-5221-E233-344C4EC8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70FE-F3A0-AB9F-B7F3-10A7FA4F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25/5/2024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1DAAA-CBCF-08A1-2337-9EB34CC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2058-138F-B03B-4CE1-473D69D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15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D198-C386-0585-A68F-3E006FCA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306C-7937-FD8B-001D-A2838D4D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69F7-9A0D-4DCF-EC16-B711508C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A6AB0-2E10-0AC3-5CFD-66703812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55FC0-DA3A-385D-B032-085180120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DA6AE-7999-FBC6-FC7F-FDADD45A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25/5/2024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91764-7344-D600-3578-516281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FA71D-B8AA-BAC5-8712-C9C6AEC0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8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DA0-6715-2D17-EC7B-ACEC777A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8B95C-C6AB-226D-F50D-541538B4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25/5/2024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63799-D61F-C187-7B06-D8047E58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332F-1A9A-9841-727F-B41C39D4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7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E1E26-B4A8-68E2-B7A5-CAF4BF26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25/5/2024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3272B-832F-FFE4-0BE9-A965C93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10A9-45BB-E32E-0765-78B9775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0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3FEB-7ADC-D0E7-25C0-CE9A3837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772D-AE32-00A4-9734-5F1DC65B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DEE76-3849-479D-A9F4-735553DF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6A631-3839-9DCB-AB5C-03098946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25/5/2024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F3E8E-E316-361E-ACA3-D76C8912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5CB6C-1DC3-BD3B-4E19-F33D01F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01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B54-13FC-871A-E58B-A8574E0F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89ED-5D50-3D0B-B09D-7DE43214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09125-67F9-A857-38E6-C182E00F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522A-689F-66F7-4114-022EA612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25/5/2024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CAD8-7E59-6F6B-DB75-04E6CCE0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0069D-358A-88A1-53DB-5A0BA99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6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807D8-0874-2AA6-97F5-0A28D220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BC5A-B1FC-36C1-34E2-3C14B3F9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38A4-9B11-83D8-359F-78D5F88A0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A313A-65B0-404C-ABF6-BBAAB537D5DB}" type="datetimeFigureOut">
              <a:rPr lang="en-SG" smtClean="0"/>
              <a:t>25/5/2024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36990-AC4C-5D03-4782-5FDA0A80E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A230-559B-2D96-B219-CA59DDCB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0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8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jp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jpeg"/><Relationship Id="rId18" Type="http://schemas.openxmlformats.org/officeDocument/2006/relationships/image" Target="../media/image37.png"/><Relationship Id="rId26" Type="http://schemas.openxmlformats.org/officeDocument/2006/relationships/image" Target="../media/image8.png"/><Relationship Id="rId21" Type="http://schemas.openxmlformats.org/officeDocument/2006/relationships/image" Target="../media/image40.png"/><Relationship Id="rId34" Type="http://schemas.openxmlformats.org/officeDocument/2006/relationships/image" Target="../media/image50.sv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6.jpeg"/><Relationship Id="rId25" Type="http://schemas.openxmlformats.org/officeDocument/2006/relationships/image" Target="../media/image15.png"/><Relationship Id="rId33" Type="http://schemas.openxmlformats.org/officeDocument/2006/relationships/image" Target="../media/image49.png"/><Relationship Id="rId38" Type="http://schemas.openxmlformats.org/officeDocument/2006/relationships/image" Target="../media/image6.png"/><Relationship Id="rId2" Type="http://schemas.openxmlformats.org/officeDocument/2006/relationships/image" Target="../media/image24.jpeg"/><Relationship Id="rId16" Type="http://schemas.openxmlformats.org/officeDocument/2006/relationships/image" Target="../media/image17.png"/><Relationship Id="rId20" Type="http://schemas.openxmlformats.org/officeDocument/2006/relationships/image" Target="../media/image39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3.png"/><Relationship Id="rId32" Type="http://schemas.openxmlformats.org/officeDocument/2006/relationships/image" Target="../media/image48.svg"/><Relationship Id="rId37" Type="http://schemas.openxmlformats.org/officeDocument/2006/relationships/image" Target="../media/image12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23" Type="http://schemas.openxmlformats.org/officeDocument/2006/relationships/image" Target="../media/image42.png"/><Relationship Id="rId28" Type="http://schemas.openxmlformats.org/officeDocument/2006/relationships/image" Target="../media/image9.png"/><Relationship Id="rId36" Type="http://schemas.openxmlformats.org/officeDocument/2006/relationships/image" Target="../media/image52.svg"/><Relationship Id="rId10" Type="http://schemas.openxmlformats.org/officeDocument/2006/relationships/image" Target="../media/image32.png"/><Relationship Id="rId19" Type="http://schemas.openxmlformats.org/officeDocument/2006/relationships/image" Target="../media/image38.png"/><Relationship Id="rId31" Type="http://schemas.openxmlformats.org/officeDocument/2006/relationships/image" Target="../media/image47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Relationship Id="rId14" Type="http://schemas.openxmlformats.org/officeDocument/2006/relationships/image" Target="../media/image16.png"/><Relationship Id="rId22" Type="http://schemas.openxmlformats.org/officeDocument/2006/relationships/image" Target="../media/image41.png"/><Relationship Id="rId27" Type="http://schemas.openxmlformats.org/officeDocument/2006/relationships/image" Target="../media/image44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8" Type="http://schemas.openxmlformats.org/officeDocument/2006/relationships/image" Target="../media/image30.png"/><Relationship Id="rId3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jpeg"/><Relationship Id="rId18" Type="http://schemas.openxmlformats.org/officeDocument/2006/relationships/image" Target="../media/image37.png"/><Relationship Id="rId26" Type="http://schemas.openxmlformats.org/officeDocument/2006/relationships/image" Target="../media/image44.png"/><Relationship Id="rId39" Type="http://schemas.openxmlformats.org/officeDocument/2006/relationships/image" Target="../media/image51.png"/><Relationship Id="rId21" Type="http://schemas.openxmlformats.org/officeDocument/2006/relationships/image" Target="../media/image40.png"/><Relationship Id="rId34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6" Type="http://schemas.openxmlformats.org/officeDocument/2006/relationships/image" Target="../media/image17.png"/><Relationship Id="rId20" Type="http://schemas.openxmlformats.org/officeDocument/2006/relationships/image" Target="../media/image39.png"/><Relationship Id="rId29" Type="http://schemas.openxmlformats.org/officeDocument/2006/relationships/image" Target="../media/image9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3.png"/><Relationship Id="rId32" Type="http://schemas.openxmlformats.org/officeDocument/2006/relationships/image" Target="../media/image8.png"/><Relationship Id="rId37" Type="http://schemas.openxmlformats.org/officeDocument/2006/relationships/image" Target="../media/image49.png"/><Relationship Id="rId40" Type="http://schemas.openxmlformats.org/officeDocument/2006/relationships/image" Target="../media/image52.sv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23" Type="http://schemas.openxmlformats.org/officeDocument/2006/relationships/image" Target="../media/image42.png"/><Relationship Id="rId28" Type="http://schemas.openxmlformats.org/officeDocument/2006/relationships/image" Target="../media/image45.png"/><Relationship Id="rId36" Type="http://schemas.openxmlformats.org/officeDocument/2006/relationships/image" Target="../media/image48.svg"/><Relationship Id="rId10" Type="http://schemas.openxmlformats.org/officeDocument/2006/relationships/image" Target="../media/image32.png"/><Relationship Id="rId19" Type="http://schemas.openxmlformats.org/officeDocument/2006/relationships/image" Target="../media/image38.png"/><Relationship Id="rId31" Type="http://schemas.openxmlformats.org/officeDocument/2006/relationships/image" Target="../media/image13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Relationship Id="rId14" Type="http://schemas.openxmlformats.org/officeDocument/2006/relationships/image" Target="../media/image16.png"/><Relationship Id="rId22" Type="http://schemas.openxmlformats.org/officeDocument/2006/relationships/image" Target="../media/image41.png"/><Relationship Id="rId27" Type="http://schemas.openxmlformats.org/officeDocument/2006/relationships/image" Target="../media/image6.png"/><Relationship Id="rId30" Type="http://schemas.openxmlformats.org/officeDocument/2006/relationships/image" Target="../media/image11.png"/><Relationship Id="rId35" Type="http://schemas.openxmlformats.org/officeDocument/2006/relationships/image" Target="../media/image47.png"/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12" Type="http://schemas.openxmlformats.org/officeDocument/2006/relationships/image" Target="../media/image34.png"/><Relationship Id="rId17" Type="http://schemas.openxmlformats.org/officeDocument/2006/relationships/image" Target="../media/image36.jpeg"/><Relationship Id="rId25" Type="http://schemas.openxmlformats.org/officeDocument/2006/relationships/image" Target="../media/image15.png"/><Relationship Id="rId33" Type="http://schemas.openxmlformats.org/officeDocument/2006/relationships/image" Target="../media/image46.png"/><Relationship Id="rId38" Type="http://schemas.openxmlformats.org/officeDocument/2006/relationships/image" Target="../media/image5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mask&#10;&#10;Description automatically generated">
            <a:extLst>
              <a:ext uri="{FF2B5EF4-FFF2-40B4-BE49-F238E27FC236}">
                <a16:creationId xmlns:a16="http://schemas.microsoft.com/office/drawing/2014/main" id="{E70336AF-E3B7-13C8-D884-0D74EA95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" y="425729"/>
            <a:ext cx="3850348" cy="3003271"/>
          </a:xfrm>
          <a:prstGeom prst="rect">
            <a:avLst/>
          </a:prstGeom>
        </p:spPr>
      </p:pic>
      <p:pic>
        <p:nvPicPr>
          <p:cNvPr id="7" name="Picture 6" descr="A person in a mask and hood&#10;&#10;Description automatically generated">
            <a:extLst>
              <a:ext uri="{FF2B5EF4-FFF2-40B4-BE49-F238E27FC236}">
                <a16:creationId xmlns:a16="http://schemas.microsoft.com/office/drawing/2014/main" id="{19C8C324-930E-D435-6E3F-3E9A29828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76" y="503560"/>
            <a:ext cx="5598903" cy="436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EC24D-C78E-CB03-EBC1-7E1EED1A6D75}"/>
              </a:ext>
            </a:extLst>
          </p:cNvPr>
          <p:cNvSpPr txBox="1"/>
          <p:nvPr/>
        </p:nvSpPr>
        <p:spPr>
          <a:xfrm>
            <a:off x="5773348" y="3738610"/>
            <a:ext cx="5258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b="1" dirty="0">
                <a:solidFill>
                  <a:schemeClr val="bg1"/>
                </a:solidFill>
              </a:rPr>
              <a:t>Project Ninja</a:t>
            </a:r>
          </a:p>
        </p:txBody>
      </p:sp>
    </p:spTree>
    <p:extLst>
      <p:ext uri="{BB962C8B-B14F-4D97-AF65-F5344CB8AC3E}">
        <p14:creationId xmlns:p14="http://schemas.microsoft.com/office/powerpoint/2010/main" val="282938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1F174C-7BCC-88F2-5F23-A1DFCC723ACA}"/>
              </a:ext>
            </a:extLst>
          </p:cNvPr>
          <p:cNvSpPr/>
          <p:nvPr/>
        </p:nvSpPr>
        <p:spPr>
          <a:xfrm>
            <a:off x="9677215" y="3395001"/>
            <a:ext cx="1103561" cy="27170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 descr="A computer screen with text and words&#10;&#10;Description automatically generated">
            <a:extLst>
              <a:ext uri="{FF2B5EF4-FFF2-40B4-BE49-F238E27FC236}">
                <a16:creationId xmlns:a16="http://schemas.microsoft.com/office/drawing/2014/main" id="{CD05B545-2610-0234-E968-FB5E3B7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6" y="212701"/>
            <a:ext cx="4199772" cy="3318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5824B8-5DA3-E5FA-F29D-F20CDFF4D8A0}"/>
              </a:ext>
            </a:extLst>
          </p:cNvPr>
          <p:cNvSpPr/>
          <p:nvPr/>
        </p:nvSpPr>
        <p:spPr>
          <a:xfrm>
            <a:off x="5038344" y="3412138"/>
            <a:ext cx="4470118" cy="2697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3EEA6-5525-69FD-7819-6CCF7EDAC3E6}"/>
              </a:ext>
            </a:extLst>
          </p:cNvPr>
          <p:cNvSpPr txBox="1"/>
          <p:nvPr/>
        </p:nvSpPr>
        <p:spPr>
          <a:xfrm>
            <a:off x="5135333" y="3412138"/>
            <a:ext cx="307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</a:t>
            </a:r>
            <a:r>
              <a:rPr lang="en-SG" sz="1600" b="1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14BD12-6047-B8B7-BED1-A2766141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622" y="4013245"/>
            <a:ext cx="1527011" cy="10841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FE4010-40BA-7EBB-A154-71AAF943FC56}"/>
              </a:ext>
            </a:extLst>
          </p:cNvPr>
          <p:cNvSpPr/>
          <p:nvPr/>
        </p:nvSpPr>
        <p:spPr>
          <a:xfrm>
            <a:off x="6748491" y="4665668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537351-E085-9A5C-95B0-587BE6AD7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160" y="4020264"/>
            <a:ext cx="1440709" cy="1082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0B7F992-1982-C01F-7F97-BE6A29266260}"/>
              </a:ext>
            </a:extLst>
          </p:cNvPr>
          <p:cNvSpPr/>
          <p:nvPr/>
        </p:nvSpPr>
        <p:spPr>
          <a:xfrm>
            <a:off x="5108090" y="4680242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30D7E-F05D-178C-E3CC-C0606915526E}"/>
              </a:ext>
            </a:extLst>
          </p:cNvPr>
          <p:cNvSpPr/>
          <p:nvPr/>
        </p:nvSpPr>
        <p:spPr>
          <a:xfrm>
            <a:off x="5146921" y="5244309"/>
            <a:ext cx="2962509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C3C4DD-016F-9F3E-6842-48DFC02EDC1C}"/>
              </a:ext>
            </a:extLst>
          </p:cNvPr>
          <p:cNvSpPr/>
          <p:nvPr/>
        </p:nvSpPr>
        <p:spPr>
          <a:xfrm>
            <a:off x="5146921" y="5656726"/>
            <a:ext cx="2962509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result archive database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701B00-2B59-7F31-9B62-DF90874BB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309" y="5238729"/>
            <a:ext cx="1499691" cy="690075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D86D50-02DA-6E03-2D6A-1FC298FD5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2047" y="3465989"/>
            <a:ext cx="837543" cy="644907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EA81E9A-028C-F0EC-E0B5-4D5E5BA3B0D0}"/>
              </a:ext>
            </a:extLst>
          </p:cNvPr>
          <p:cNvSpPr/>
          <p:nvPr/>
        </p:nvSpPr>
        <p:spPr>
          <a:xfrm>
            <a:off x="8416397" y="4292051"/>
            <a:ext cx="1396603" cy="199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c2Client-API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24DCC0-4CCA-73B7-2C0B-DCD0663EEFBB}"/>
              </a:ext>
            </a:extLst>
          </p:cNvPr>
          <p:cNvSpPr/>
          <p:nvPr/>
        </p:nvSpPr>
        <p:spPr>
          <a:xfrm>
            <a:off x="8423269" y="4602515"/>
            <a:ext cx="1389731" cy="199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 err="1">
                <a:solidFill>
                  <a:schemeClr val="tx1"/>
                </a:solidFill>
              </a:rPr>
              <a:t>HttpRequest</a:t>
            </a:r>
            <a:r>
              <a:rPr lang="en-SG" sz="1200" b="1" dirty="0">
                <a:solidFill>
                  <a:schemeClr val="tx1"/>
                </a:solidFill>
              </a:rPr>
              <a:t>-API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817D2C-63DC-9E2A-DE23-CC71DF126CF5}"/>
              </a:ext>
            </a:extLst>
          </p:cNvPr>
          <p:cNvSpPr/>
          <p:nvPr/>
        </p:nvSpPr>
        <p:spPr>
          <a:xfrm>
            <a:off x="8431386" y="4936239"/>
            <a:ext cx="1381614" cy="199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 err="1">
                <a:solidFill>
                  <a:schemeClr val="tx1"/>
                </a:solidFill>
              </a:rPr>
              <a:t>WebPage</a:t>
            </a:r>
            <a:r>
              <a:rPr lang="en-SG" sz="1200" b="1" dirty="0">
                <a:solidFill>
                  <a:schemeClr val="tx1"/>
                </a:solidFill>
              </a:rPr>
              <a:t>-API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09E7D-A6CB-A503-2455-44B09E2A47D4}"/>
              </a:ext>
            </a:extLst>
          </p:cNvPr>
          <p:cNvSpPr txBox="1"/>
          <p:nvPr/>
        </p:nvSpPr>
        <p:spPr>
          <a:xfrm>
            <a:off x="9677215" y="3395001"/>
            <a:ext cx="125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Cyber Exercise</a:t>
            </a:r>
            <a:endParaRPr lang="en-SG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8010C-16F4-275C-4126-CF846B6CD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7777" y="4130499"/>
            <a:ext cx="399874" cy="419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092FCCC9-F396-5294-4532-305A7FBC7C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8680" y="5289559"/>
            <a:ext cx="378065" cy="29874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BC0E6-DE34-AF3A-8CAF-5FA0A07B96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7775" y="5700925"/>
            <a:ext cx="399876" cy="26161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BA1E8-6559-365E-14B2-47750CB065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680" y="4750265"/>
            <a:ext cx="399875" cy="37795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142706-3659-D8D8-24BA-EDF19BF4DFB6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 flipV="1">
            <a:off x="9813000" y="4939244"/>
            <a:ext cx="375680" cy="64452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15B306-BF9E-015E-81BD-DBE94C330772}"/>
              </a:ext>
            </a:extLst>
          </p:cNvPr>
          <p:cNvCxnSpPr>
            <a:cxnSpLocks/>
            <a:stCxn id="23" idx="3"/>
            <a:endCxn id="6" idx="3"/>
          </p:cNvCxnSpPr>
          <p:nvPr/>
        </p:nvCxnSpPr>
        <p:spPr>
          <a:xfrm flipV="1">
            <a:off x="9813000" y="5438934"/>
            <a:ext cx="375680" cy="14483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566686-DF08-E905-B4F4-5CA9758339B8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9813000" y="5583767"/>
            <a:ext cx="364775" cy="24796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95996C-FB4F-0039-D044-0E92FD7C699C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9813000" y="4340080"/>
            <a:ext cx="364777" cy="5148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2112BA-7471-1380-1748-95F41307B6C7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9813000" y="4340080"/>
            <a:ext cx="364777" cy="36194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4593A3-B0C1-D01F-1E40-A6B919DFA84D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9813000" y="4340080"/>
            <a:ext cx="364777" cy="69566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43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6A6A6D-20BA-DC15-473A-DB416FF5CE4F}"/>
              </a:ext>
            </a:extLst>
          </p:cNvPr>
          <p:cNvSpPr/>
          <p:nvPr/>
        </p:nvSpPr>
        <p:spPr>
          <a:xfrm>
            <a:off x="6120673" y="1676399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CF8289-0524-56C3-A2BD-6285C37C99DB}"/>
              </a:ext>
            </a:extLst>
          </p:cNvPr>
          <p:cNvSpPr/>
          <p:nvPr/>
        </p:nvSpPr>
        <p:spPr>
          <a:xfrm>
            <a:off x="4836749" y="1675641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C99B4-6D53-4A28-04B6-9EBFB545E301}"/>
              </a:ext>
            </a:extLst>
          </p:cNvPr>
          <p:cNvSpPr/>
          <p:nvPr/>
        </p:nvSpPr>
        <p:spPr>
          <a:xfrm>
            <a:off x="3622458" y="771455"/>
            <a:ext cx="4048489" cy="10125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8CEE8-59E9-546C-D415-359AAB9FF2A8}"/>
              </a:ext>
            </a:extLst>
          </p:cNvPr>
          <p:cNvSpPr/>
          <p:nvPr/>
        </p:nvSpPr>
        <p:spPr>
          <a:xfrm>
            <a:off x="981940" y="2588704"/>
            <a:ext cx="2651342" cy="2673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A74F4-6ECA-3467-5151-543CE324D441}"/>
              </a:ext>
            </a:extLst>
          </p:cNvPr>
          <p:cNvSpPr txBox="1"/>
          <p:nvPr/>
        </p:nvSpPr>
        <p:spPr>
          <a:xfrm>
            <a:off x="996320" y="2620381"/>
            <a:ext cx="254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Malicious Activities Plug-in Modules Repository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1B3D6-CF92-8E93-6B3A-42B73C66DBC6}"/>
              </a:ext>
            </a:extLst>
          </p:cNvPr>
          <p:cNvSpPr/>
          <p:nvPr/>
        </p:nvSpPr>
        <p:spPr>
          <a:xfrm>
            <a:off x="1103925" y="3254592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modules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CE54E-6780-B303-F582-A7D4EF5BA5F6}"/>
              </a:ext>
            </a:extLst>
          </p:cNvPr>
          <p:cNvSpPr/>
          <p:nvPr/>
        </p:nvSpPr>
        <p:spPr>
          <a:xfrm>
            <a:off x="4072269" y="2564439"/>
            <a:ext cx="3115200" cy="26978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A0A39-7065-4EE0-8460-36E758B5FD74}"/>
              </a:ext>
            </a:extLst>
          </p:cNvPr>
          <p:cNvSpPr txBox="1"/>
          <p:nvPr/>
        </p:nvSpPr>
        <p:spPr>
          <a:xfrm>
            <a:off x="4108230" y="2605317"/>
            <a:ext cx="3079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Ninja Malware Agent Interface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23BDB-239A-8AF3-E7D7-1F65B4A1C530}"/>
              </a:ext>
            </a:extLst>
          </p:cNvPr>
          <p:cNvSpPr/>
          <p:nvPr/>
        </p:nvSpPr>
        <p:spPr>
          <a:xfrm>
            <a:off x="4215729" y="3050275"/>
            <a:ext cx="2737963" cy="42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task synchronization (C2) and schedule module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3E417-4638-8FDF-7A00-2C7B9DDC95E0}"/>
              </a:ext>
            </a:extLst>
          </p:cNvPr>
          <p:cNvSpPr/>
          <p:nvPr/>
        </p:nvSpPr>
        <p:spPr>
          <a:xfrm>
            <a:off x="4236927" y="3620768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action camouflage and communication encryption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10D33-2BEA-49D1-ED79-FE5B14E8CFCE}"/>
              </a:ext>
            </a:extLst>
          </p:cNvPr>
          <p:cNvSpPr/>
          <p:nvPr/>
        </p:nvSpPr>
        <p:spPr>
          <a:xfrm>
            <a:off x="4236927" y="4769193"/>
            <a:ext cx="2716765" cy="370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Self-protection watchdog module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58D44-E310-FA7F-C0DD-279BD436222C}"/>
              </a:ext>
            </a:extLst>
          </p:cNvPr>
          <p:cNvSpPr/>
          <p:nvPr/>
        </p:nvSpPr>
        <p:spPr>
          <a:xfrm>
            <a:off x="7590818" y="2564439"/>
            <a:ext cx="3375293" cy="2697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BDC0E-29A5-56DB-82A7-F84D2DBAA484}"/>
              </a:ext>
            </a:extLst>
          </p:cNvPr>
          <p:cNvSpPr txBox="1"/>
          <p:nvPr/>
        </p:nvSpPr>
        <p:spPr>
          <a:xfrm>
            <a:off x="7678663" y="2564439"/>
            <a:ext cx="307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</a:t>
            </a:r>
            <a:r>
              <a:rPr lang="en-SG" sz="1600" b="1" dirty="0"/>
              <a:t> 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6D09372-D35E-250D-F599-A7F3CDF6B25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187151" y="890694"/>
            <a:ext cx="818470" cy="2577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72EA5-CA97-0584-7A9C-2C3953715A24}"/>
              </a:ext>
            </a:extLst>
          </p:cNvPr>
          <p:cNvCxnSpPr>
            <a:cxnSpLocks/>
          </p:cNvCxnSpPr>
          <p:nvPr/>
        </p:nvCxnSpPr>
        <p:spPr>
          <a:xfrm flipH="1">
            <a:off x="5435967" y="1750896"/>
            <a:ext cx="6960" cy="822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69037D-25AF-0565-D62A-D611A235E79D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7327052" y="613025"/>
            <a:ext cx="793447" cy="3109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60E67-C693-8AC9-0543-9A41EA7A2C8C}"/>
              </a:ext>
            </a:extLst>
          </p:cNvPr>
          <p:cNvSpPr txBox="1"/>
          <p:nvPr/>
        </p:nvSpPr>
        <p:spPr>
          <a:xfrm>
            <a:off x="1059024" y="763910"/>
            <a:ext cx="1939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Structure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D8240-E76E-7481-AE52-C196923D223A}"/>
              </a:ext>
            </a:extLst>
          </p:cNvPr>
          <p:cNvSpPr txBox="1"/>
          <p:nvPr/>
        </p:nvSpPr>
        <p:spPr>
          <a:xfrm>
            <a:off x="3560740" y="955289"/>
            <a:ext cx="307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</a:rPr>
              <a:t>Ninja C2-Malware Cyber Attack Simulation System </a:t>
            </a:r>
          </a:p>
          <a:p>
            <a:pPr algn="ctr"/>
            <a:endParaRPr lang="en-S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1EFD07B-BF8C-A2B2-1C4C-EFAD5F1B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96" y="865887"/>
            <a:ext cx="1052822" cy="810672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F40AD3-2E45-95A6-589D-149923FF0D5D}"/>
              </a:ext>
            </a:extLst>
          </p:cNvPr>
          <p:cNvSpPr/>
          <p:nvPr/>
        </p:nvSpPr>
        <p:spPr>
          <a:xfrm>
            <a:off x="1103925" y="3775074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7030E-A280-EA36-EAAB-DD730AB7714E}"/>
              </a:ext>
            </a:extLst>
          </p:cNvPr>
          <p:cNvSpPr/>
          <p:nvPr/>
        </p:nvSpPr>
        <p:spPr>
          <a:xfrm>
            <a:off x="1103925" y="4210755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91DFF1-58BC-1A9A-0A49-DFFB3FBD5681}"/>
              </a:ext>
            </a:extLst>
          </p:cNvPr>
          <p:cNvSpPr/>
          <p:nvPr/>
        </p:nvSpPr>
        <p:spPr>
          <a:xfrm>
            <a:off x="1103925" y="4648738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B8868-8E10-0716-B912-039EAB059009}"/>
              </a:ext>
            </a:extLst>
          </p:cNvPr>
          <p:cNvSpPr/>
          <p:nvPr/>
        </p:nvSpPr>
        <p:spPr>
          <a:xfrm>
            <a:off x="4236927" y="4218113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activities module/plug-in assemble function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77C29A9-81B5-5C1E-CD32-E6FB7A11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52" y="3165546"/>
            <a:ext cx="1527011" cy="10841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C18D5AC-16AD-97AD-FBFE-3BF12EBEDA43}"/>
              </a:ext>
            </a:extLst>
          </p:cNvPr>
          <p:cNvSpPr/>
          <p:nvPr/>
        </p:nvSpPr>
        <p:spPr>
          <a:xfrm>
            <a:off x="9291821" y="3817969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7BA3D5D-A44D-78B4-E1CC-BCD2CB38B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490" y="3172565"/>
            <a:ext cx="1440709" cy="1082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C47021B-B2F1-60F1-7F9F-1ED969D47A5F}"/>
              </a:ext>
            </a:extLst>
          </p:cNvPr>
          <p:cNvSpPr/>
          <p:nvPr/>
        </p:nvSpPr>
        <p:spPr>
          <a:xfrm>
            <a:off x="7651420" y="3832543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E005C0-1E01-FCFC-9495-86306FE30701}"/>
              </a:ext>
            </a:extLst>
          </p:cNvPr>
          <p:cNvSpPr/>
          <p:nvPr/>
        </p:nvSpPr>
        <p:spPr>
          <a:xfrm>
            <a:off x="7690251" y="4396610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A32237-4525-393A-899C-8BA784EF706E}"/>
              </a:ext>
            </a:extLst>
          </p:cNvPr>
          <p:cNvSpPr/>
          <p:nvPr/>
        </p:nvSpPr>
        <p:spPr>
          <a:xfrm>
            <a:off x="7690251" y="4809027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result archive database</a:t>
            </a:r>
          </a:p>
        </p:txBody>
      </p:sp>
    </p:spTree>
    <p:extLst>
      <p:ext uri="{BB962C8B-B14F-4D97-AF65-F5344CB8AC3E}">
        <p14:creationId xmlns:p14="http://schemas.microsoft.com/office/powerpoint/2010/main" val="211962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7ED9D4F5-AB8D-2520-A05E-9596322108E5}"/>
              </a:ext>
            </a:extLst>
          </p:cNvPr>
          <p:cNvSpPr/>
          <p:nvPr/>
        </p:nvSpPr>
        <p:spPr>
          <a:xfrm>
            <a:off x="651190" y="4510420"/>
            <a:ext cx="1472324" cy="1451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EC440F-A5A2-ACD9-2CFE-EF18DBEA2405}"/>
              </a:ext>
            </a:extLst>
          </p:cNvPr>
          <p:cNvSpPr/>
          <p:nvPr/>
        </p:nvSpPr>
        <p:spPr>
          <a:xfrm>
            <a:off x="8814390" y="3094058"/>
            <a:ext cx="2392887" cy="29558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387E-9C55-AFDB-867B-3FC9DEBD9813}"/>
              </a:ext>
            </a:extLst>
          </p:cNvPr>
          <p:cNvSpPr/>
          <p:nvPr/>
        </p:nvSpPr>
        <p:spPr>
          <a:xfrm>
            <a:off x="2706810" y="3564414"/>
            <a:ext cx="3708369" cy="1059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EA118-2D8A-3E77-C84F-CB73E6DBA305}"/>
              </a:ext>
            </a:extLst>
          </p:cNvPr>
          <p:cNvSpPr/>
          <p:nvPr/>
        </p:nvSpPr>
        <p:spPr>
          <a:xfrm>
            <a:off x="2692430" y="428035"/>
            <a:ext cx="2558749" cy="2548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5BC59-7CE1-F124-92E8-44524705724D}"/>
              </a:ext>
            </a:extLst>
          </p:cNvPr>
          <p:cNvSpPr txBox="1"/>
          <p:nvPr/>
        </p:nvSpPr>
        <p:spPr>
          <a:xfrm>
            <a:off x="2727315" y="467894"/>
            <a:ext cx="2544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Malicious Activities Plugin Repository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6343F-A6B0-379D-13F6-ACFF08C230B1}"/>
              </a:ext>
            </a:extLst>
          </p:cNvPr>
          <p:cNvSpPr/>
          <p:nvPr/>
        </p:nvSpPr>
        <p:spPr>
          <a:xfrm>
            <a:off x="2814415" y="1027469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modules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F8CC8-620B-44F8-23DB-65F6E4D5D87D}"/>
              </a:ext>
            </a:extLst>
          </p:cNvPr>
          <p:cNvSpPr/>
          <p:nvPr/>
        </p:nvSpPr>
        <p:spPr>
          <a:xfrm>
            <a:off x="2814415" y="1547951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F91AEE-CF08-54DC-0802-6F65D49BF9E8}"/>
              </a:ext>
            </a:extLst>
          </p:cNvPr>
          <p:cNvSpPr/>
          <p:nvPr/>
        </p:nvSpPr>
        <p:spPr>
          <a:xfrm>
            <a:off x="2814415" y="1983632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F936B-C57A-DD73-4FA2-5163F8E01C4B}"/>
              </a:ext>
            </a:extLst>
          </p:cNvPr>
          <p:cNvSpPr/>
          <p:nvPr/>
        </p:nvSpPr>
        <p:spPr>
          <a:xfrm>
            <a:off x="2814415" y="2421615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CEA41-D533-3317-FD68-71F4396F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17" y="1974708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B613A-1309-813E-97A4-2460349E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415" y="3650165"/>
            <a:ext cx="1269629" cy="58421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CD56E5-F177-2A21-0F2D-6CA98F4D55D7}"/>
              </a:ext>
            </a:extLst>
          </p:cNvPr>
          <p:cNvSpPr txBox="1"/>
          <p:nvPr/>
        </p:nvSpPr>
        <p:spPr>
          <a:xfrm>
            <a:off x="2634795" y="3054268"/>
            <a:ext cx="2308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1"/>
                </a:solidFill>
              </a:rPr>
              <a:t>Command and Control (C2)</a:t>
            </a:r>
            <a:r>
              <a:rPr lang="en-US" sz="1400" b="1" dirty="0">
                <a:solidFill>
                  <a:schemeClr val="tx1"/>
                </a:solidFill>
              </a:rPr>
              <a:t> Orchestrator </a:t>
            </a:r>
            <a:r>
              <a:rPr lang="en-SG" sz="1400" b="1" dirty="0"/>
              <a:t> 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ED48E2DF-25F8-6619-3310-4E0F075EB26C}"/>
              </a:ext>
            </a:extLst>
          </p:cNvPr>
          <p:cNvSpPr/>
          <p:nvPr/>
        </p:nvSpPr>
        <p:spPr>
          <a:xfrm>
            <a:off x="6724642" y="3806479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700F4-9367-273C-1776-19FFF6812855}"/>
              </a:ext>
            </a:extLst>
          </p:cNvPr>
          <p:cNvSpPr/>
          <p:nvPr/>
        </p:nvSpPr>
        <p:spPr>
          <a:xfrm>
            <a:off x="4289569" y="4094995"/>
            <a:ext cx="1762093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E32EB1-69B2-753E-921E-DE63866C9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585" y="4007034"/>
            <a:ext cx="891414" cy="503386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19" name="Picture 18" descr="A red horse on wheels&#10;&#10;Description automatically generated">
            <a:extLst>
              <a:ext uri="{FF2B5EF4-FFF2-40B4-BE49-F238E27FC236}">
                <a16:creationId xmlns:a16="http://schemas.microsoft.com/office/drawing/2014/main" id="{AB06769A-C16A-F092-46FC-8BF01EB54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0827" y="4094995"/>
            <a:ext cx="276941" cy="21884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83291C-B7C2-3F3A-12DB-852CA5E63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86" y="4662588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04A1BA-BED9-8B41-44F5-47E064A16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0575" y="4711682"/>
            <a:ext cx="318118" cy="26161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3C14DD-0E5D-D36A-7D6D-116635E29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435" y="3300364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6610CF-D80F-E8D4-9611-B8F700E4D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910" y="3370619"/>
            <a:ext cx="328232" cy="3102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D30EEB-E5E4-B8A4-2D3A-ACF0FE9BE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435" y="5372281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EF2309-D67A-3C50-80FE-D7EEF7B0B4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0334" y="5448738"/>
            <a:ext cx="297937" cy="3315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9" name="Picture 28" descr="A firewall and a fireball&#10;&#10;Description automatically generated">
            <a:extLst>
              <a:ext uri="{FF2B5EF4-FFF2-40B4-BE49-F238E27FC236}">
                <a16:creationId xmlns:a16="http://schemas.microsoft.com/office/drawing/2014/main" id="{4623CBE4-683A-95E8-C652-4F896708C1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6360" y="4008494"/>
            <a:ext cx="501791" cy="3905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919490D-BC78-EE9D-E9A4-548DB6F0DF21}"/>
              </a:ext>
            </a:extLst>
          </p:cNvPr>
          <p:cNvCxnSpPr>
            <a:stCxn id="22" idx="1"/>
            <a:endCxn id="29" idx="3"/>
          </p:cNvCxnSpPr>
          <p:nvPr/>
        </p:nvCxnSpPr>
        <p:spPr>
          <a:xfrm rot="10800000" flipV="1">
            <a:off x="8928151" y="3552057"/>
            <a:ext cx="441284" cy="65172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64E696A-0900-3E5E-2CCB-669906BAC9B0}"/>
              </a:ext>
            </a:extLst>
          </p:cNvPr>
          <p:cNvCxnSpPr>
            <a:cxnSpLocks/>
            <a:stCxn id="18" idx="1"/>
            <a:endCxn id="29" idx="3"/>
          </p:cNvCxnSpPr>
          <p:nvPr/>
        </p:nvCxnSpPr>
        <p:spPr>
          <a:xfrm rot="10800000">
            <a:off x="8928151" y="4203779"/>
            <a:ext cx="449434" cy="5494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CC48C31-F6A9-A135-5BEC-CE0C3F5FF128}"/>
              </a:ext>
            </a:extLst>
          </p:cNvPr>
          <p:cNvCxnSpPr>
            <a:cxnSpLocks/>
            <a:stCxn id="24" idx="1"/>
            <a:endCxn id="29" idx="3"/>
          </p:cNvCxnSpPr>
          <p:nvPr/>
        </p:nvCxnSpPr>
        <p:spPr>
          <a:xfrm rot="10800000">
            <a:off x="8928151" y="4203780"/>
            <a:ext cx="441284" cy="14201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3BA95A6-14EE-1903-0630-835932148B74}"/>
              </a:ext>
            </a:extLst>
          </p:cNvPr>
          <p:cNvCxnSpPr>
            <a:cxnSpLocks/>
            <a:stCxn id="20" idx="1"/>
            <a:endCxn id="29" idx="3"/>
          </p:cNvCxnSpPr>
          <p:nvPr/>
        </p:nvCxnSpPr>
        <p:spPr>
          <a:xfrm rot="10800000">
            <a:off x="8928152" y="4203779"/>
            <a:ext cx="444835" cy="7105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57F54B-2717-9ED2-A38D-EA666D5E278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8081310" y="4203779"/>
            <a:ext cx="345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98BD76-A071-9ED6-C0A4-2D5AB8862F39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6042692" y="4158449"/>
            <a:ext cx="6861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A41F2C3-EC5A-5692-FCC7-27B851CB2024}"/>
              </a:ext>
            </a:extLst>
          </p:cNvPr>
          <p:cNvSpPr/>
          <p:nvPr/>
        </p:nvSpPr>
        <p:spPr>
          <a:xfrm>
            <a:off x="4289569" y="3636452"/>
            <a:ext cx="1753124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Attack function assemble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11DA32-56EB-010D-A85C-748DB5917750}"/>
              </a:ext>
            </a:extLst>
          </p:cNvPr>
          <p:cNvSpPr txBox="1"/>
          <p:nvPr/>
        </p:nvSpPr>
        <p:spPr>
          <a:xfrm>
            <a:off x="8092828" y="4501393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Firewall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E0F5A4-98E9-6A7F-21AB-261A6F5CB6F3}"/>
              </a:ext>
            </a:extLst>
          </p:cNvPr>
          <p:cNvSpPr txBox="1"/>
          <p:nvPr/>
        </p:nvSpPr>
        <p:spPr>
          <a:xfrm>
            <a:off x="10246534" y="3964142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[Trojan plug-in 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C52DF8-E1A2-221E-0958-3E6261771040}"/>
              </a:ext>
            </a:extLst>
          </p:cNvPr>
          <p:cNvSpPr txBox="1"/>
          <p:nvPr/>
        </p:nvSpPr>
        <p:spPr>
          <a:xfrm>
            <a:off x="10196986" y="3271284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[Phishing plug-in]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CA301E-2E42-D170-4406-B14A9A13DA22}"/>
              </a:ext>
            </a:extLst>
          </p:cNvPr>
          <p:cNvSpPr txBox="1"/>
          <p:nvPr/>
        </p:nvSpPr>
        <p:spPr>
          <a:xfrm>
            <a:off x="10241530" y="4657000"/>
            <a:ext cx="1010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[DoS-plugin]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1B9D86-73BA-0267-F857-51BA1B521B70}"/>
              </a:ext>
            </a:extLst>
          </p:cNvPr>
          <p:cNvSpPr txBox="1"/>
          <p:nvPr/>
        </p:nvSpPr>
        <p:spPr>
          <a:xfrm>
            <a:off x="10268999" y="5358996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[Injection plugin]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E5BD942-3448-FE47-E580-84DC123BCC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2346" y="3141903"/>
            <a:ext cx="356212" cy="249348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D4CB32-4BA6-0395-97DD-D998B84EBE4E}"/>
              </a:ext>
            </a:extLst>
          </p:cNvPr>
          <p:cNvCxnSpPr>
            <a:cxnSpLocks/>
          </p:cNvCxnSpPr>
          <p:nvPr/>
        </p:nvCxnSpPr>
        <p:spPr>
          <a:xfrm>
            <a:off x="4892732" y="2980609"/>
            <a:ext cx="0" cy="65584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EBA17B-6A05-21D9-058B-C780412F9D69}"/>
              </a:ext>
            </a:extLst>
          </p:cNvPr>
          <p:cNvSpPr txBox="1"/>
          <p:nvPr/>
        </p:nvSpPr>
        <p:spPr>
          <a:xfrm>
            <a:off x="5444173" y="2883642"/>
            <a:ext cx="951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Different malicious action plugin </a:t>
            </a:r>
            <a:endParaRPr lang="en-SG" sz="1000" b="1" dirty="0">
              <a:solidFill>
                <a:srgbClr val="C00000"/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F52751A-E803-1798-DCCF-3FF66442A6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2658" y="3188292"/>
            <a:ext cx="356212" cy="249348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563E8D-8F85-4E09-414A-97FC06387C72}"/>
              </a:ext>
            </a:extLst>
          </p:cNvPr>
          <p:cNvCxnSpPr>
            <a:cxnSpLocks/>
          </p:cNvCxnSpPr>
          <p:nvPr/>
        </p:nvCxnSpPr>
        <p:spPr>
          <a:xfrm>
            <a:off x="6060341" y="3964142"/>
            <a:ext cx="716106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BF4285-5AB0-BAE4-145D-47352BCBB2EE}"/>
              </a:ext>
            </a:extLst>
          </p:cNvPr>
          <p:cNvCxnSpPr>
            <a:cxnSpLocks/>
          </p:cNvCxnSpPr>
          <p:nvPr/>
        </p:nvCxnSpPr>
        <p:spPr>
          <a:xfrm flipV="1">
            <a:off x="8108096" y="4022980"/>
            <a:ext cx="267745" cy="239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96CC66-A627-1980-7904-26E633AAEE0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8908360" y="3552057"/>
            <a:ext cx="461075" cy="64720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AE9228-CFC5-1026-22DB-C82BA6FADF3D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8932749" y="4158080"/>
            <a:ext cx="578078" cy="4633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348A9BB-B9A4-5B24-BF26-6C221C7E6E74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8928151" y="4203779"/>
            <a:ext cx="572424" cy="63870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211586-58E0-D118-B8A9-B71848C0DBD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976326" y="4217230"/>
            <a:ext cx="504008" cy="139729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330DEA8-935E-B0EA-BA7A-54210E206F01}"/>
              </a:ext>
            </a:extLst>
          </p:cNvPr>
          <p:cNvSpPr txBox="1"/>
          <p:nvPr/>
        </p:nvSpPr>
        <p:spPr>
          <a:xfrm>
            <a:off x="8734096" y="2758856"/>
            <a:ext cx="254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Cyber Exercise Environment</a:t>
            </a:r>
            <a:endParaRPr lang="en-SG" sz="14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4A8881-B95D-53FB-A8DF-A090A41F290D}"/>
              </a:ext>
            </a:extLst>
          </p:cNvPr>
          <p:cNvSpPr/>
          <p:nvPr/>
        </p:nvSpPr>
        <p:spPr>
          <a:xfrm>
            <a:off x="6149310" y="1652745"/>
            <a:ext cx="1477253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693497-76DF-7C13-0689-333F15CF7358}"/>
              </a:ext>
            </a:extLst>
          </p:cNvPr>
          <p:cNvSpPr txBox="1"/>
          <p:nvPr/>
        </p:nvSpPr>
        <p:spPr>
          <a:xfrm>
            <a:off x="6131661" y="1652745"/>
            <a:ext cx="152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Ninja Malware Agent Interface 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1081406-246A-9383-5254-24BF42EBBAE5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5102658" y="1238675"/>
            <a:ext cx="1029003" cy="675680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D5C6ED0-7ADB-DF6A-4582-31E28F2FFD67}"/>
              </a:ext>
            </a:extLst>
          </p:cNvPr>
          <p:cNvCxnSpPr>
            <a:cxnSpLocks/>
            <a:stCxn id="7" idx="3"/>
            <a:endCxn id="98" idx="1"/>
          </p:cNvCxnSpPr>
          <p:nvPr/>
        </p:nvCxnSpPr>
        <p:spPr>
          <a:xfrm>
            <a:off x="5067814" y="1701907"/>
            <a:ext cx="1063847" cy="212448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A83CC4C-646B-CB30-3B93-550B1B817C6D}"/>
              </a:ext>
            </a:extLst>
          </p:cNvPr>
          <p:cNvCxnSpPr>
            <a:cxnSpLocks/>
            <a:stCxn id="8" idx="3"/>
            <a:endCxn id="98" idx="1"/>
          </p:cNvCxnSpPr>
          <p:nvPr/>
        </p:nvCxnSpPr>
        <p:spPr>
          <a:xfrm flipV="1">
            <a:off x="5067814" y="1914355"/>
            <a:ext cx="1063847" cy="223233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558EAC4-35C9-7B34-D975-62268C7EEB28}"/>
              </a:ext>
            </a:extLst>
          </p:cNvPr>
          <p:cNvCxnSpPr>
            <a:cxnSpLocks/>
            <a:stCxn id="9" idx="3"/>
            <a:endCxn id="98" idx="1"/>
          </p:cNvCxnSpPr>
          <p:nvPr/>
        </p:nvCxnSpPr>
        <p:spPr>
          <a:xfrm flipV="1">
            <a:off x="5067814" y="1914355"/>
            <a:ext cx="1063847" cy="714367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95CF967-A45B-6A7A-F36D-6E11777A73D5}"/>
              </a:ext>
            </a:extLst>
          </p:cNvPr>
          <p:cNvCxnSpPr>
            <a:cxnSpLocks/>
            <a:stCxn id="98" idx="3"/>
            <a:endCxn id="120" idx="1"/>
          </p:cNvCxnSpPr>
          <p:nvPr/>
        </p:nvCxnSpPr>
        <p:spPr>
          <a:xfrm flipV="1">
            <a:off x="7661407" y="808074"/>
            <a:ext cx="1120760" cy="110628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CEEC63-BE27-66BC-DBD4-A3F338AA933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36"/>
          <a:stretch/>
        </p:blipFill>
        <p:spPr>
          <a:xfrm>
            <a:off x="8782167" y="620469"/>
            <a:ext cx="388318" cy="375209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A476B66B-6026-902E-92C9-D0E3910678F6}"/>
              </a:ext>
            </a:extLst>
          </p:cNvPr>
          <p:cNvSpPr txBox="1"/>
          <p:nvPr/>
        </p:nvSpPr>
        <p:spPr>
          <a:xfrm>
            <a:off x="8221787" y="362110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malware</a:t>
            </a:r>
          </a:p>
        </p:txBody>
      </p:sp>
      <p:pic>
        <p:nvPicPr>
          <p:cNvPr id="122" name="Picture 121" descr="A red horse on wheels&#10;&#10;Description automatically generated">
            <a:extLst>
              <a:ext uri="{FF2B5EF4-FFF2-40B4-BE49-F238E27FC236}">
                <a16:creationId xmlns:a16="http://schemas.microsoft.com/office/drawing/2014/main" id="{46451B29-0657-85EA-99FB-D19E5D6B8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2167" y="1190812"/>
            <a:ext cx="376652" cy="29763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BF977BF3-A5B3-DD7F-780D-B4249893C4D5}"/>
              </a:ext>
            </a:extLst>
          </p:cNvPr>
          <p:cNvSpPr txBox="1"/>
          <p:nvPr/>
        </p:nvSpPr>
        <p:spPr>
          <a:xfrm>
            <a:off x="8318537" y="955642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C0277AB-40BE-89E0-F2F8-328353D56870}"/>
              </a:ext>
            </a:extLst>
          </p:cNvPr>
          <p:cNvCxnSpPr>
            <a:cxnSpLocks/>
            <a:stCxn id="98" idx="3"/>
            <a:endCxn id="122" idx="3"/>
          </p:cNvCxnSpPr>
          <p:nvPr/>
        </p:nvCxnSpPr>
        <p:spPr>
          <a:xfrm flipV="1">
            <a:off x="7661407" y="1339628"/>
            <a:ext cx="1120760" cy="57472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DDoS protection - iIT Distribution">
            <a:extLst>
              <a:ext uri="{FF2B5EF4-FFF2-40B4-BE49-F238E27FC236}">
                <a16:creationId xmlns:a16="http://schemas.microsoft.com/office/drawing/2014/main" id="{77E9FE0E-5827-FB72-41F2-614C9091F1A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437" t="1122" r="7000" b="-1677"/>
          <a:stretch/>
        </p:blipFill>
        <p:spPr>
          <a:xfrm>
            <a:off x="8776754" y="1716679"/>
            <a:ext cx="414399" cy="32352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0A736F9-90FF-5E25-6D14-D8B4115BBAC6}"/>
              </a:ext>
            </a:extLst>
          </p:cNvPr>
          <p:cNvSpPr txBox="1"/>
          <p:nvPr/>
        </p:nvSpPr>
        <p:spPr>
          <a:xfrm>
            <a:off x="8293946" y="1479403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30" name="Picture 129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6A4E84EB-E21F-B0F2-4826-DC8EF313CEF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8776410" y="2287237"/>
            <a:ext cx="413852" cy="31585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D6B21535-7229-1562-37CD-D562DC1D5AE6}"/>
              </a:ext>
            </a:extLst>
          </p:cNvPr>
          <p:cNvSpPr txBox="1"/>
          <p:nvPr/>
        </p:nvSpPr>
        <p:spPr>
          <a:xfrm>
            <a:off x="8375841" y="2058589"/>
            <a:ext cx="167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Eavesdrop malware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C963BEFB-9806-F499-467B-0B96DF162F58}"/>
              </a:ext>
            </a:extLst>
          </p:cNvPr>
          <p:cNvCxnSpPr>
            <a:cxnSpLocks/>
            <a:stCxn id="98" idx="3"/>
            <a:endCxn id="128" idx="1"/>
          </p:cNvCxnSpPr>
          <p:nvPr/>
        </p:nvCxnSpPr>
        <p:spPr>
          <a:xfrm flipV="1">
            <a:off x="7661407" y="1878443"/>
            <a:ext cx="1115347" cy="3591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E462969-5C3D-2DF7-0B80-94DEBB9F61A1}"/>
              </a:ext>
            </a:extLst>
          </p:cNvPr>
          <p:cNvCxnSpPr>
            <a:cxnSpLocks/>
            <a:stCxn id="98" idx="3"/>
            <a:endCxn id="130" idx="1"/>
          </p:cNvCxnSpPr>
          <p:nvPr/>
        </p:nvCxnSpPr>
        <p:spPr>
          <a:xfrm>
            <a:off x="7661407" y="1914355"/>
            <a:ext cx="1115003" cy="53081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A86CCE-68E1-E8A2-206D-64F51B0CC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729" y="1090215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C511BB54-DAD0-CFE7-215A-F54C704C6CD7}"/>
              </a:ext>
            </a:extLst>
          </p:cNvPr>
          <p:cNvSpPr txBox="1"/>
          <p:nvPr/>
        </p:nvSpPr>
        <p:spPr>
          <a:xfrm>
            <a:off x="10255488" y="812633"/>
            <a:ext cx="132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Targets</a:t>
            </a:r>
            <a:endParaRPr lang="en-SG" sz="1200" b="1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40483DC2-6BE5-C2C3-8446-0F721A7A4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222" y="1624641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29EB68B-08BB-A6AD-0BEC-426E42473BA4}"/>
              </a:ext>
            </a:extLst>
          </p:cNvPr>
          <p:cNvCxnSpPr>
            <a:cxnSpLocks/>
            <a:stCxn id="122" idx="1"/>
          </p:cNvCxnSpPr>
          <p:nvPr/>
        </p:nvCxnSpPr>
        <p:spPr>
          <a:xfrm>
            <a:off x="9158819" y="1339628"/>
            <a:ext cx="1281069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C877B46-81B6-3A24-467F-407E1D0AE11E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9170485" y="808074"/>
            <a:ext cx="1269403" cy="42655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F377652-E947-229C-8E32-630A19AC0902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9191153" y="1468752"/>
            <a:ext cx="1248735" cy="40969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7425755-9F9A-9001-BDE0-466BD87D0EDF}"/>
              </a:ext>
            </a:extLst>
          </p:cNvPr>
          <p:cNvCxnSpPr>
            <a:cxnSpLocks/>
            <a:stCxn id="128" idx="3"/>
            <a:endCxn id="142" idx="1"/>
          </p:cNvCxnSpPr>
          <p:nvPr/>
        </p:nvCxnSpPr>
        <p:spPr>
          <a:xfrm flipV="1">
            <a:off x="9191153" y="1833981"/>
            <a:ext cx="1281069" cy="4446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D2DAD496-07C2-D3C2-8880-53090B943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5863" y="2203713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CCD169B-DA7C-1D19-5B19-9342368BFAC4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9206945" y="2413053"/>
            <a:ext cx="1258918" cy="2133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1" name="Picture 160">
            <a:extLst>
              <a:ext uri="{FF2B5EF4-FFF2-40B4-BE49-F238E27FC236}">
                <a16:creationId xmlns:a16="http://schemas.microsoft.com/office/drawing/2014/main" id="{1570D5A7-41BF-8C0A-5E51-2D2855DFF1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3390" y="3670949"/>
            <a:ext cx="356212" cy="249348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AF42E6E8-43E7-8FB4-E1D8-2E240EC5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45" y="920394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3212E860-7EE3-B0C9-BF25-D1C220FD87B6}"/>
              </a:ext>
            </a:extLst>
          </p:cNvPr>
          <p:cNvSpPr txBox="1"/>
          <p:nvPr/>
        </p:nvSpPr>
        <p:spPr>
          <a:xfrm>
            <a:off x="6018726" y="427525"/>
            <a:ext cx="156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malware developers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543A252-5785-A949-21F3-122671A65DA0}"/>
              </a:ext>
            </a:extLst>
          </p:cNvPr>
          <p:cNvCxnSpPr>
            <a:cxnSpLocks/>
          </p:cNvCxnSpPr>
          <p:nvPr/>
        </p:nvCxnSpPr>
        <p:spPr>
          <a:xfrm flipH="1">
            <a:off x="6500289" y="1343529"/>
            <a:ext cx="0" cy="2850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52FCCCAF-116D-FE59-D0CE-CEE1076B43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697" y="2904397"/>
            <a:ext cx="1728523" cy="11899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38B30267-F6DE-1A17-887B-FEE5CEAE2C52}"/>
              </a:ext>
            </a:extLst>
          </p:cNvPr>
          <p:cNvSpPr/>
          <p:nvPr/>
        </p:nvSpPr>
        <p:spPr>
          <a:xfrm>
            <a:off x="591040" y="3631833"/>
            <a:ext cx="1627045" cy="39608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BA2C0AFA-CBFD-369A-54AA-3FBB89EA2F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1077" y="2413053"/>
            <a:ext cx="1498855" cy="11441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E1275C0A-C715-93AF-68E6-5B4DBE43A20C}"/>
              </a:ext>
            </a:extLst>
          </p:cNvPr>
          <p:cNvSpPr txBox="1"/>
          <p:nvPr/>
        </p:nvSpPr>
        <p:spPr>
          <a:xfrm>
            <a:off x="1216077" y="1983632"/>
            <a:ext cx="130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 Manager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33D95BD-2ED1-EE4A-0CF8-A219AB4BF67C}"/>
              </a:ext>
            </a:extLst>
          </p:cNvPr>
          <p:cNvCxnSpPr>
            <a:cxnSpLocks/>
          </p:cNvCxnSpPr>
          <p:nvPr/>
        </p:nvCxnSpPr>
        <p:spPr>
          <a:xfrm>
            <a:off x="943222" y="2545086"/>
            <a:ext cx="0" cy="33855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327B09-5E6F-8890-EB07-66F7BE12447A}"/>
              </a:ext>
            </a:extLst>
          </p:cNvPr>
          <p:cNvCxnSpPr>
            <a:cxnSpLocks/>
          </p:cNvCxnSpPr>
          <p:nvPr/>
        </p:nvCxnSpPr>
        <p:spPr>
          <a:xfrm flipV="1">
            <a:off x="2329064" y="3803750"/>
            <a:ext cx="485349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302E4C3-10B1-00D1-C3BD-229F2DE0F6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34795" y="4806385"/>
            <a:ext cx="1627045" cy="11552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8314B61A-4ADA-51F0-592A-13B02705A5F4}"/>
              </a:ext>
            </a:extLst>
          </p:cNvPr>
          <p:cNvSpPr/>
          <p:nvPr/>
        </p:nvSpPr>
        <p:spPr>
          <a:xfrm>
            <a:off x="2675281" y="5551410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02527AA-63A6-46DC-35FC-BD268E1DA0C5}"/>
              </a:ext>
            </a:extLst>
          </p:cNvPr>
          <p:cNvCxnSpPr>
            <a:cxnSpLocks/>
          </p:cNvCxnSpPr>
          <p:nvPr/>
        </p:nvCxnSpPr>
        <p:spPr>
          <a:xfrm>
            <a:off x="3096201" y="4288417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1378700-E885-EC44-4955-DADA14BC72E6}"/>
              </a:ext>
            </a:extLst>
          </p:cNvPr>
          <p:cNvCxnSpPr>
            <a:cxnSpLocks/>
          </p:cNvCxnSpPr>
          <p:nvPr/>
        </p:nvCxnSpPr>
        <p:spPr>
          <a:xfrm>
            <a:off x="3400825" y="4288417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6E672DC-4BAB-C913-647A-49E870A05A2B}"/>
              </a:ext>
            </a:extLst>
          </p:cNvPr>
          <p:cNvCxnSpPr>
            <a:cxnSpLocks/>
          </p:cNvCxnSpPr>
          <p:nvPr/>
        </p:nvCxnSpPr>
        <p:spPr>
          <a:xfrm>
            <a:off x="3789109" y="4280294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8" name="Picture 187">
            <a:extLst>
              <a:ext uri="{FF2B5EF4-FFF2-40B4-BE49-F238E27FC236}">
                <a16:creationId xmlns:a16="http://schemas.microsoft.com/office/drawing/2014/main" id="{D396EC8F-CAF8-7ED0-176C-8753F546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4" y="4649846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BCBCBA68-D30F-27B0-ECD2-881F52DB4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6" y="4645297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B3141014-B885-22FE-616C-C663B19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3" y="5318134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D6D9830D-9995-73DA-9233-6B891DF9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26" y="5307498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92B3321-9EB9-2091-B7F4-46880E60B33C}"/>
              </a:ext>
            </a:extLst>
          </p:cNvPr>
          <p:cNvCxnSpPr>
            <a:cxnSpLocks/>
          </p:cNvCxnSpPr>
          <p:nvPr/>
        </p:nvCxnSpPr>
        <p:spPr>
          <a:xfrm>
            <a:off x="1995710" y="5006210"/>
            <a:ext cx="639085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3EE1B71-BFC2-B121-E06F-D805CA5E94BE}"/>
              </a:ext>
            </a:extLst>
          </p:cNvPr>
          <p:cNvCxnSpPr>
            <a:cxnSpLocks/>
          </p:cNvCxnSpPr>
          <p:nvPr/>
        </p:nvCxnSpPr>
        <p:spPr>
          <a:xfrm>
            <a:off x="1979407" y="5383986"/>
            <a:ext cx="639085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DAF5FAB-3802-CE5B-B4E0-1FC9BDE5A7F4}"/>
              </a:ext>
            </a:extLst>
          </p:cNvPr>
          <p:cNvSpPr txBox="1"/>
          <p:nvPr/>
        </p:nvSpPr>
        <p:spPr>
          <a:xfrm>
            <a:off x="606454" y="4226794"/>
            <a:ext cx="191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Hacker Group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2B6F177E-B570-4D0D-9CB4-FA46B83D07A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24309" y="5326196"/>
            <a:ext cx="1024299" cy="6506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D0F0D87B-65E8-A554-A550-E36D7FE95354}"/>
              </a:ext>
            </a:extLst>
          </p:cNvPr>
          <p:cNvSpPr txBox="1"/>
          <p:nvPr/>
        </p:nvSpPr>
        <p:spPr>
          <a:xfrm>
            <a:off x="7880527" y="4879260"/>
            <a:ext cx="93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 Team Defenders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75094901-A8BD-096E-3732-1C7366076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0616" y="1534073"/>
            <a:ext cx="356212" cy="249348"/>
          </a:xfrm>
          <a:prstGeom prst="rect">
            <a:avLst/>
          </a:prstGeom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FEB193D-C2E7-D1B6-BEDD-4280B8509828}"/>
              </a:ext>
            </a:extLst>
          </p:cNvPr>
          <p:cNvCxnSpPr>
            <a:cxnSpLocks/>
          </p:cNvCxnSpPr>
          <p:nvPr/>
        </p:nvCxnSpPr>
        <p:spPr>
          <a:xfrm>
            <a:off x="2123514" y="5614526"/>
            <a:ext cx="4949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A5DF638-CBB3-A6A0-9721-09EEA226B563}"/>
              </a:ext>
            </a:extLst>
          </p:cNvPr>
          <p:cNvCxnSpPr>
            <a:cxnSpLocks/>
          </p:cNvCxnSpPr>
          <p:nvPr/>
        </p:nvCxnSpPr>
        <p:spPr>
          <a:xfrm flipV="1">
            <a:off x="4022068" y="4365293"/>
            <a:ext cx="226520" cy="3315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4B47F15-C5E4-250C-1BCC-DCE94DA95321}"/>
              </a:ext>
            </a:extLst>
          </p:cNvPr>
          <p:cNvCxnSpPr>
            <a:cxnSpLocks/>
          </p:cNvCxnSpPr>
          <p:nvPr/>
        </p:nvCxnSpPr>
        <p:spPr>
          <a:xfrm>
            <a:off x="6096000" y="4363871"/>
            <a:ext cx="58409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B01CAD4-34D5-9C51-00CB-CE760023CDC6}"/>
              </a:ext>
            </a:extLst>
          </p:cNvPr>
          <p:cNvCxnSpPr>
            <a:cxnSpLocks/>
          </p:cNvCxnSpPr>
          <p:nvPr/>
        </p:nvCxnSpPr>
        <p:spPr>
          <a:xfrm>
            <a:off x="7888784" y="4363871"/>
            <a:ext cx="4870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D6C96FD1-F3E0-3A53-30FA-1CEEAB04A4B2}"/>
              </a:ext>
            </a:extLst>
          </p:cNvPr>
          <p:cNvCxnSpPr>
            <a:cxnSpLocks/>
            <a:stCxn id="29" idx="0"/>
            <a:endCxn id="22" idx="1"/>
          </p:cNvCxnSpPr>
          <p:nvPr/>
        </p:nvCxnSpPr>
        <p:spPr>
          <a:xfrm flipV="1">
            <a:off x="8677256" y="3552057"/>
            <a:ext cx="692179" cy="45643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FF53B9E-B847-FAF6-7683-B284DE11EAC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677256" y="4399064"/>
            <a:ext cx="757836" cy="113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3" name="Picture 222">
            <a:extLst>
              <a:ext uri="{FF2B5EF4-FFF2-40B4-BE49-F238E27FC236}">
                <a16:creationId xmlns:a16="http://schemas.microsoft.com/office/drawing/2014/main" id="{6F2AC4D1-A915-D104-1C43-53E5D3F8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41" y="934736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FBEF660-C938-437F-03A8-F5FF7C3B24FA}"/>
              </a:ext>
            </a:extLst>
          </p:cNvPr>
          <p:cNvCxnSpPr>
            <a:cxnSpLocks/>
          </p:cNvCxnSpPr>
          <p:nvPr/>
        </p:nvCxnSpPr>
        <p:spPr>
          <a:xfrm flipH="1">
            <a:off x="7094993" y="1345941"/>
            <a:ext cx="0" cy="2850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A03C0C4-A158-29B4-9108-5E7953112F77}"/>
              </a:ext>
            </a:extLst>
          </p:cNvPr>
          <p:cNvCxnSpPr>
            <a:cxnSpLocks/>
          </p:cNvCxnSpPr>
          <p:nvPr/>
        </p:nvCxnSpPr>
        <p:spPr>
          <a:xfrm flipH="1">
            <a:off x="4898292" y="4854499"/>
            <a:ext cx="3917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F7E24443-C297-BC25-B4BE-0CE78B260445}"/>
              </a:ext>
            </a:extLst>
          </p:cNvPr>
          <p:cNvSpPr txBox="1"/>
          <p:nvPr/>
        </p:nvSpPr>
        <p:spPr>
          <a:xfrm>
            <a:off x="5354377" y="4703987"/>
            <a:ext cx="191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Ninja agent report flow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E11BFCD-3825-6D8C-4613-BF49E79F83C5}"/>
              </a:ext>
            </a:extLst>
          </p:cNvPr>
          <p:cNvCxnSpPr>
            <a:cxnSpLocks/>
          </p:cNvCxnSpPr>
          <p:nvPr/>
        </p:nvCxnSpPr>
        <p:spPr>
          <a:xfrm flipH="1">
            <a:off x="4920976" y="5103358"/>
            <a:ext cx="36904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19A207B1-8B7C-E331-4424-55C36C133867}"/>
              </a:ext>
            </a:extLst>
          </p:cNvPr>
          <p:cNvSpPr txBox="1"/>
          <p:nvPr/>
        </p:nvSpPr>
        <p:spPr>
          <a:xfrm>
            <a:off x="5328450" y="4964859"/>
            <a:ext cx="233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 module download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C41053C-838E-D471-5C7B-8680CD71AFB5}"/>
              </a:ext>
            </a:extLst>
          </p:cNvPr>
          <p:cNvCxnSpPr>
            <a:cxnSpLocks/>
          </p:cNvCxnSpPr>
          <p:nvPr/>
        </p:nvCxnSpPr>
        <p:spPr>
          <a:xfrm>
            <a:off x="4918698" y="5387309"/>
            <a:ext cx="371323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FDB83B8-B838-C413-0541-835801D9F600}"/>
              </a:ext>
            </a:extLst>
          </p:cNvPr>
          <p:cNvSpPr txBox="1"/>
          <p:nvPr/>
        </p:nvSpPr>
        <p:spPr>
          <a:xfrm>
            <a:off x="5321913" y="5231529"/>
            <a:ext cx="2655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attacker control flow </a:t>
            </a:r>
            <a:endParaRPr lang="en-SG" sz="1200" b="1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50F35DD7-FB76-A768-207E-696D2AFD6607}"/>
              </a:ext>
            </a:extLst>
          </p:cNvPr>
          <p:cNvCxnSpPr>
            <a:cxnSpLocks/>
          </p:cNvCxnSpPr>
          <p:nvPr/>
        </p:nvCxnSpPr>
        <p:spPr>
          <a:xfrm>
            <a:off x="4929860" y="5664208"/>
            <a:ext cx="35919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58E34A5B-0C48-F9C9-691E-4E876437158F}"/>
              </a:ext>
            </a:extLst>
          </p:cNvPr>
          <p:cNvSpPr txBox="1"/>
          <p:nvPr/>
        </p:nvSpPr>
        <p:spPr>
          <a:xfrm>
            <a:off x="5298142" y="5512625"/>
            <a:ext cx="219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task schedule flow </a:t>
            </a:r>
            <a:endParaRPr lang="en-SG" sz="1200" b="1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9ADCD0A-EED6-4FE2-0CCE-919FB24D9FDC}"/>
              </a:ext>
            </a:extLst>
          </p:cNvPr>
          <p:cNvCxnSpPr>
            <a:cxnSpLocks/>
          </p:cNvCxnSpPr>
          <p:nvPr/>
        </p:nvCxnSpPr>
        <p:spPr>
          <a:xfrm flipH="1">
            <a:off x="4892732" y="5939236"/>
            <a:ext cx="369045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464698A-93D5-867A-CCF7-E19EB1CA2073}"/>
              </a:ext>
            </a:extLst>
          </p:cNvPr>
          <p:cNvSpPr txBox="1"/>
          <p:nvPr/>
        </p:nvSpPr>
        <p:spPr>
          <a:xfrm>
            <a:off x="5321913" y="5774575"/>
            <a:ext cx="223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Malware attack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EF79A68-536D-99AD-C428-37DF0AD3C44E}"/>
              </a:ext>
            </a:extLst>
          </p:cNvPr>
          <p:cNvSpPr txBox="1"/>
          <p:nvPr/>
        </p:nvSpPr>
        <p:spPr>
          <a:xfrm>
            <a:off x="520529" y="447314"/>
            <a:ext cx="2023850" cy="13542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Project Ninja</a:t>
            </a:r>
          </a:p>
          <a:p>
            <a:endParaRPr lang="en-US" sz="1600" b="1" dirty="0"/>
          </a:p>
          <a:p>
            <a:r>
              <a:rPr lang="en-US" sz="1600" b="1" dirty="0"/>
              <a:t>RTC2 and Malware Agent Cyber-Attack Simulation System</a:t>
            </a:r>
            <a:endParaRPr lang="en-SG" sz="1600" b="1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63CB92C-A952-6BB3-DF38-ABEDC87D6C2A}"/>
              </a:ext>
            </a:extLst>
          </p:cNvPr>
          <p:cNvSpPr txBox="1"/>
          <p:nvPr/>
        </p:nvSpPr>
        <p:spPr>
          <a:xfrm>
            <a:off x="5541302" y="193899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Import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C77D1E1-8BE4-CADD-18F1-33D1BC0B10B4}"/>
              </a:ext>
            </a:extLst>
          </p:cNvPr>
          <p:cNvSpPr txBox="1"/>
          <p:nvPr/>
        </p:nvSpPr>
        <p:spPr>
          <a:xfrm>
            <a:off x="7647338" y="158173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 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3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678B7FE-4EBB-F8EC-8015-58779BD8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4"/>
          <a:stretch/>
        </p:blipFill>
        <p:spPr>
          <a:xfrm>
            <a:off x="113328" y="259647"/>
            <a:ext cx="5608280" cy="320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CE5A96-6717-EBC2-058B-97625355B7D7}"/>
              </a:ext>
            </a:extLst>
          </p:cNvPr>
          <p:cNvSpPr/>
          <p:nvPr/>
        </p:nvSpPr>
        <p:spPr>
          <a:xfrm>
            <a:off x="281356" y="4792663"/>
            <a:ext cx="3431108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chemeClr val="bg1"/>
                </a:solidFill>
              </a:rPr>
              <a:t>Malwares management board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C3C5D28-621F-E076-5252-7FEF52A34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4" y="259647"/>
            <a:ext cx="6259218" cy="320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61BC8D-38B0-6B7A-CD20-804B793D235F}"/>
              </a:ext>
            </a:extLst>
          </p:cNvPr>
          <p:cNvSpPr/>
          <p:nvPr/>
        </p:nvSpPr>
        <p:spPr>
          <a:xfrm>
            <a:off x="6580518" y="4846063"/>
            <a:ext cx="394571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87F2E8F2-25CC-2EFB-C795-12A40B0EB0C6}"/>
              </a:ext>
            </a:extLst>
          </p:cNvPr>
          <p:cNvCxnSpPr>
            <a:cxnSpLocks/>
            <a:stCxn id="18" idx="0"/>
            <a:endCxn id="23" idx="3"/>
          </p:cNvCxnSpPr>
          <p:nvPr/>
        </p:nvCxnSpPr>
        <p:spPr>
          <a:xfrm flipV="1">
            <a:off x="5699692" y="4754490"/>
            <a:ext cx="1104048" cy="8446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516D276-F7B9-9654-EE4A-FC8E9FCDD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577" y="4143660"/>
            <a:ext cx="1529824" cy="70394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9BEB6D-8B07-DF4C-CD76-65F2D3C2D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09" y="449589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DAF68733-7964-D81C-C351-93DCAC5B8C1B}"/>
              </a:ext>
            </a:extLst>
          </p:cNvPr>
          <p:cNvSpPr/>
          <p:nvPr/>
        </p:nvSpPr>
        <p:spPr>
          <a:xfrm>
            <a:off x="1393875" y="467983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D581A-F6E5-FC6E-3777-C8A7010FA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7426" y="4421854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648364-2090-7D8D-6F77-2838BDBC9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77" y="57494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3D5A2FD-6B26-E96D-332D-B57699337D80}"/>
              </a:ext>
            </a:extLst>
          </p:cNvPr>
          <p:cNvSpPr/>
          <p:nvPr/>
        </p:nvSpPr>
        <p:spPr>
          <a:xfrm>
            <a:off x="1353784" y="595121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B4F229-1C15-24DF-F737-846788B7C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393" y="564284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9D1164-7855-A10B-A8BF-584E7B31B0FD}"/>
              </a:ext>
            </a:extLst>
          </p:cNvPr>
          <p:cNvSpPr txBox="1"/>
          <p:nvPr/>
        </p:nvSpPr>
        <p:spPr>
          <a:xfrm>
            <a:off x="665844" y="4089028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55FCB-884D-A816-130B-FA244C0459AF}"/>
              </a:ext>
            </a:extLst>
          </p:cNvPr>
          <p:cNvSpPr txBox="1"/>
          <p:nvPr/>
        </p:nvSpPr>
        <p:spPr>
          <a:xfrm>
            <a:off x="645376" y="5329762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273D8-B4DB-C734-0A87-516A8B862FC0}"/>
              </a:ext>
            </a:extLst>
          </p:cNvPr>
          <p:cNvSpPr txBox="1"/>
          <p:nvPr/>
        </p:nvSpPr>
        <p:spPr>
          <a:xfrm>
            <a:off x="1764631" y="4144855"/>
            <a:ext cx="1356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65925-C402-298B-86DC-BC03583BC6F7}"/>
              </a:ext>
            </a:extLst>
          </p:cNvPr>
          <p:cNvSpPr txBox="1"/>
          <p:nvPr/>
        </p:nvSpPr>
        <p:spPr>
          <a:xfrm>
            <a:off x="1707405" y="5396242"/>
            <a:ext cx="124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33820101-555C-C8D7-9D82-40C1EE81CE1B}"/>
              </a:ext>
            </a:extLst>
          </p:cNvPr>
          <p:cNvSpPr/>
          <p:nvPr/>
        </p:nvSpPr>
        <p:spPr>
          <a:xfrm>
            <a:off x="4344155" y="5247142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DAAB1B5-F1E9-D0EA-ECCF-CC9CF0E160B8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3164095" y="4495631"/>
            <a:ext cx="1093482" cy="2902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A9E00E8-4E11-36E5-17F5-173889156994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3126062" y="5599113"/>
            <a:ext cx="1222301" cy="4077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1A28B8-E20E-BA2E-D184-ED395959AA09}"/>
              </a:ext>
            </a:extLst>
          </p:cNvPr>
          <p:cNvCxnSpPr>
            <a:cxnSpLocks/>
          </p:cNvCxnSpPr>
          <p:nvPr/>
        </p:nvCxnSpPr>
        <p:spPr>
          <a:xfrm flipV="1">
            <a:off x="4829391" y="4847601"/>
            <a:ext cx="0" cy="43978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8E5B916-8073-A03B-CDB2-7BD51E880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8433" y="4356423"/>
            <a:ext cx="891414" cy="503386"/>
          </a:xfrm>
          <a:prstGeom prst="rect">
            <a:avLst/>
          </a:prstGeom>
        </p:spPr>
      </p:pic>
      <p:pic>
        <p:nvPicPr>
          <p:cNvPr id="23" name="Picture 22" descr="A red horse on wheels&#10;&#10;Description automatically generated">
            <a:extLst>
              <a:ext uri="{FF2B5EF4-FFF2-40B4-BE49-F238E27FC236}">
                <a16:creationId xmlns:a16="http://schemas.microsoft.com/office/drawing/2014/main" id="{5FBC2D3E-ED4A-7D83-3C93-3F6D36604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3740" y="4556831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5661F3-F6EB-915B-107C-9C6DE4B51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149" y="4728352"/>
            <a:ext cx="891414" cy="5033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6FDDD9-D47A-1D90-938E-5A91876086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3813" y="4890972"/>
            <a:ext cx="414371" cy="3407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A9AEC0-C933-3680-B3F0-E463CCFD00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412" y="5292745"/>
            <a:ext cx="891414" cy="5033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D5D804-3CAA-2310-11C3-01C3BB879D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3740" y="5420997"/>
            <a:ext cx="414371" cy="368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E6A433-EF1F-5F98-EDA6-A13210EEA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4201" y="5501431"/>
            <a:ext cx="891414" cy="5033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59BDBBB-5D65-37D5-61A1-2FACAEA4D2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2811" y="5673241"/>
            <a:ext cx="413817" cy="4605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090E6E5-78CF-46D3-A048-EBA763B6A4B0}"/>
              </a:ext>
            </a:extLst>
          </p:cNvPr>
          <p:cNvCxnSpPr>
            <a:cxnSpLocks/>
            <a:stCxn id="18" idx="0"/>
            <a:endCxn id="25" idx="1"/>
          </p:cNvCxnSpPr>
          <p:nvPr/>
        </p:nvCxnSpPr>
        <p:spPr>
          <a:xfrm flipV="1">
            <a:off x="5699692" y="5061355"/>
            <a:ext cx="2514121" cy="537758"/>
          </a:xfrm>
          <a:prstGeom prst="bentConnector3">
            <a:avLst>
              <a:gd name="adj1" fmla="val 3383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CF8F3EA-8B0A-3D84-4E0C-355E8687AEFB}"/>
              </a:ext>
            </a:extLst>
          </p:cNvPr>
          <p:cNvCxnSpPr>
            <a:cxnSpLocks/>
            <a:stCxn id="18" idx="0"/>
            <a:endCxn id="27" idx="2"/>
          </p:cNvCxnSpPr>
          <p:nvPr/>
        </p:nvCxnSpPr>
        <p:spPr>
          <a:xfrm>
            <a:off x="5699692" y="5599113"/>
            <a:ext cx="1311234" cy="190008"/>
          </a:xfrm>
          <a:prstGeom prst="bentConnector4">
            <a:avLst>
              <a:gd name="adj1" fmla="val 42056"/>
              <a:gd name="adj2" fmla="val 22031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924E96F-EAEF-572C-7AF5-7E3D5D41D04B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049036" y="5952092"/>
            <a:ext cx="3330684" cy="181688"/>
          </a:xfrm>
          <a:prstGeom prst="bentConnector4">
            <a:avLst>
              <a:gd name="adj1" fmla="val -998"/>
              <a:gd name="adj2" fmla="val 158716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13562D-F7DF-5C76-7363-E4314B7E1F74}"/>
              </a:ext>
            </a:extLst>
          </p:cNvPr>
          <p:cNvSpPr txBox="1"/>
          <p:nvPr/>
        </p:nvSpPr>
        <p:spPr>
          <a:xfrm>
            <a:off x="6197684" y="4122920"/>
            <a:ext cx="156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Backdoor trojan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6221D4-B63C-398F-514C-5FC49A802674}"/>
              </a:ext>
            </a:extLst>
          </p:cNvPr>
          <p:cNvSpPr txBox="1"/>
          <p:nvPr/>
        </p:nvSpPr>
        <p:spPr>
          <a:xfrm>
            <a:off x="8079149" y="5245005"/>
            <a:ext cx="1695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DDoS attack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A2840C-8B2A-3C5E-EE9C-36E428D076ED}"/>
              </a:ext>
            </a:extLst>
          </p:cNvPr>
          <p:cNvSpPr txBox="1"/>
          <p:nvPr/>
        </p:nvSpPr>
        <p:spPr>
          <a:xfrm>
            <a:off x="8617016" y="5958566"/>
            <a:ext cx="10146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False data injection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60363-9F2D-1D4F-87B3-7E019129A5CF}"/>
              </a:ext>
            </a:extLst>
          </p:cNvPr>
          <p:cNvSpPr txBox="1"/>
          <p:nvPr/>
        </p:nvSpPr>
        <p:spPr>
          <a:xfrm>
            <a:off x="6568885" y="5091199"/>
            <a:ext cx="1810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Phishing email sender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E72BE4-B251-63B1-5486-ACC5A98198A9}"/>
              </a:ext>
            </a:extLst>
          </p:cNvPr>
          <p:cNvCxnSpPr>
            <a:cxnSpLocks/>
          </p:cNvCxnSpPr>
          <p:nvPr/>
        </p:nvCxnSpPr>
        <p:spPr>
          <a:xfrm>
            <a:off x="5225870" y="4847601"/>
            <a:ext cx="0" cy="3995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11AF5E-6334-B087-C483-2172DD7F106E}"/>
              </a:ext>
            </a:extLst>
          </p:cNvPr>
          <p:cNvSpPr txBox="1"/>
          <p:nvPr/>
        </p:nvSpPr>
        <p:spPr>
          <a:xfrm>
            <a:off x="4149650" y="3841288"/>
            <a:ext cx="194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B51268-974E-5E1D-6035-0616DAD5CC03}"/>
              </a:ext>
            </a:extLst>
          </p:cNvPr>
          <p:cNvSpPr txBox="1"/>
          <p:nvPr/>
        </p:nvSpPr>
        <p:spPr>
          <a:xfrm>
            <a:off x="3207363" y="4567435"/>
            <a:ext cx="1266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[subnet comm]</a:t>
            </a:r>
            <a:endParaRPr lang="en-SG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5139AB-F280-D34D-E295-B463DF516CBA}"/>
              </a:ext>
            </a:extLst>
          </p:cNvPr>
          <p:cNvSpPr txBox="1"/>
          <p:nvPr/>
        </p:nvSpPr>
        <p:spPr>
          <a:xfrm>
            <a:off x="3232120" y="5821478"/>
            <a:ext cx="14120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[internet comm]</a:t>
            </a:r>
            <a:endParaRPr lang="en-SG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685E58-15FB-07D7-AE99-9C2EE5E7147C}"/>
              </a:ext>
            </a:extLst>
          </p:cNvPr>
          <p:cNvSpPr txBox="1"/>
          <p:nvPr/>
        </p:nvSpPr>
        <p:spPr>
          <a:xfrm>
            <a:off x="5192358" y="48648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A14902-C47A-57FF-7370-F71DFA718604}"/>
              </a:ext>
            </a:extLst>
          </p:cNvPr>
          <p:cNvSpPr txBox="1"/>
          <p:nvPr/>
        </p:nvSpPr>
        <p:spPr>
          <a:xfrm>
            <a:off x="5456413" y="57972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CC81F8-FE3A-0CD0-FDF2-DF54479F55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6407" y="3877050"/>
            <a:ext cx="961217" cy="740136"/>
          </a:xfrm>
          <a:prstGeom prst="rect">
            <a:avLst/>
          </a:prstGeom>
          <a:ln w="95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4297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EE0DDC23-5BF5-66DD-CC9C-79CE70F306F4}"/>
              </a:ext>
            </a:extLst>
          </p:cNvPr>
          <p:cNvCxnSpPr>
            <a:cxnSpLocks/>
          </p:cNvCxnSpPr>
          <p:nvPr/>
        </p:nvCxnSpPr>
        <p:spPr>
          <a:xfrm>
            <a:off x="8790303" y="1733971"/>
            <a:ext cx="6331" cy="46925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C49DD01-D234-432E-334D-34F8039958A9}"/>
              </a:ext>
            </a:extLst>
          </p:cNvPr>
          <p:cNvSpPr/>
          <p:nvPr/>
        </p:nvSpPr>
        <p:spPr>
          <a:xfrm>
            <a:off x="4732323" y="2824226"/>
            <a:ext cx="2921232" cy="21805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D31549-6985-4EBD-437D-47FF87C2864D}"/>
              </a:ext>
            </a:extLst>
          </p:cNvPr>
          <p:cNvSpPr/>
          <p:nvPr/>
        </p:nvSpPr>
        <p:spPr>
          <a:xfrm>
            <a:off x="686005" y="1197166"/>
            <a:ext cx="2751121" cy="858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548FF-5F81-1D93-14BB-F185A5F492EE}"/>
              </a:ext>
            </a:extLst>
          </p:cNvPr>
          <p:cNvSpPr/>
          <p:nvPr/>
        </p:nvSpPr>
        <p:spPr>
          <a:xfrm>
            <a:off x="552860" y="922931"/>
            <a:ext cx="3049875" cy="569993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2C799-1E37-216F-0415-19FDE62471CB}"/>
              </a:ext>
            </a:extLst>
          </p:cNvPr>
          <p:cNvSpPr txBox="1"/>
          <p:nvPr/>
        </p:nvSpPr>
        <p:spPr>
          <a:xfrm>
            <a:off x="593199" y="920167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Credentials Compromise Module  </a:t>
            </a:r>
          </a:p>
        </p:txBody>
      </p:sp>
      <p:pic>
        <p:nvPicPr>
          <p:cNvPr id="5" name="Picture 4" descr="Hand stealing e-mail icon simple style Royalty Free Vector">
            <a:extLst>
              <a:ext uri="{FF2B5EF4-FFF2-40B4-BE49-F238E27FC236}">
                <a16:creationId xmlns:a16="http://schemas.microsoft.com/office/drawing/2014/main" id="{02E8EB4E-1447-388C-76C7-58D5195F4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6" t="18297" r="21295" b="26843"/>
          <a:stretch/>
        </p:blipFill>
        <p:spPr>
          <a:xfrm>
            <a:off x="800707" y="1280710"/>
            <a:ext cx="392204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A4A853-D781-EC4B-3599-5E217354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28" y="1271445"/>
            <a:ext cx="464622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 descr="Brute force attack icon from banned internet Vector Image">
            <a:extLst>
              <a:ext uri="{FF2B5EF4-FFF2-40B4-BE49-F238E27FC236}">
                <a16:creationId xmlns:a16="http://schemas.microsoft.com/office/drawing/2014/main" id="{6B47C4E3-9EA3-DF93-9864-A1E5CCBDB5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69" t="13032" r="22459" b="34695"/>
          <a:stretch/>
        </p:blipFill>
        <p:spPr>
          <a:xfrm>
            <a:off x="1987758" y="1253151"/>
            <a:ext cx="408619" cy="4237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B8E599-8E41-1229-6F91-9FEE3EC79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723" y="1247936"/>
            <a:ext cx="411309" cy="4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386637-A24A-1949-BBFB-9A2771DA6CF4}"/>
              </a:ext>
            </a:extLst>
          </p:cNvPr>
          <p:cNvSpPr txBox="1"/>
          <p:nvPr/>
        </p:nvSpPr>
        <p:spPr>
          <a:xfrm>
            <a:off x="666956" y="1655729"/>
            <a:ext cx="71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File/data stolen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08B7B-1FB6-039F-1932-785D742C2FE8}"/>
              </a:ext>
            </a:extLst>
          </p:cNvPr>
          <p:cNvSpPr txBox="1"/>
          <p:nvPr/>
        </p:nvSpPr>
        <p:spPr>
          <a:xfrm>
            <a:off x="1290638" y="1655729"/>
            <a:ext cx="6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History scan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87DEB-E05A-E31E-D99F-1D66F680B1CD}"/>
              </a:ext>
            </a:extLst>
          </p:cNvPr>
          <p:cNvSpPr txBox="1"/>
          <p:nvPr/>
        </p:nvSpPr>
        <p:spPr>
          <a:xfrm>
            <a:off x="1829550" y="1655729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Password crack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60C75-AE3C-1FA6-A471-31EBE52209DC}"/>
              </a:ext>
            </a:extLst>
          </p:cNvPr>
          <p:cNvSpPr txBox="1"/>
          <p:nvPr/>
        </p:nvSpPr>
        <p:spPr>
          <a:xfrm>
            <a:off x="2536261" y="1668501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Cookie hijacking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B14C1-A60E-820E-5D66-77E2FD7F5203}"/>
              </a:ext>
            </a:extLst>
          </p:cNvPr>
          <p:cNvSpPr txBox="1"/>
          <p:nvPr/>
        </p:nvSpPr>
        <p:spPr>
          <a:xfrm>
            <a:off x="2984720" y="131632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CAA94C-D393-A65D-6AEF-F42A26126F50}"/>
              </a:ext>
            </a:extLst>
          </p:cNvPr>
          <p:cNvSpPr txBox="1"/>
          <p:nvPr/>
        </p:nvSpPr>
        <p:spPr>
          <a:xfrm>
            <a:off x="654896" y="2052886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Phishing and Scam Module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83771-C39F-4B86-6F67-694D574BD2E4}"/>
              </a:ext>
            </a:extLst>
          </p:cNvPr>
          <p:cNvSpPr/>
          <p:nvPr/>
        </p:nvSpPr>
        <p:spPr>
          <a:xfrm>
            <a:off x="696755" y="2339674"/>
            <a:ext cx="2751122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EA0ED9-AA86-F6CB-B602-F5CA4FCF3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72" y="2417929"/>
            <a:ext cx="328485" cy="3510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851E5A-B386-BE39-B52E-5251A0E7E47F}"/>
              </a:ext>
            </a:extLst>
          </p:cNvPr>
          <p:cNvSpPr txBox="1"/>
          <p:nvPr/>
        </p:nvSpPr>
        <p:spPr>
          <a:xfrm>
            <a:off x="699089" y="2735343"/>
            <a:ext cx="694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4F504D-719B-5E8E-7CF7-97ED54318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176" y="2397543"/>
            <a:ext cx="386944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FD4187-1467-5046-6B13-9E7BE6064583}"/>
              </a:ext>
            </a:extLst>
          </p:cNvPr>
          <p:cNvSpPr txBox="1"/>
          <p:nvPr/>
        </p:nvSpPr>
        <p:spPr>
          <a:xfrm>
            <a:off x="1272868" y="2740925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TG message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6D5DFA-D467-B500-19E2-E9C636B44B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0023" y="2388287"/>
            <a:ext cx="444150" cy="3997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02F76D-F74C-FACF-07A5-E87717C87EEC}"/>
              </a:ext>
            </a:extLst>
          </p:cNvPr>
          <p:cNvSpPr txBox="1"/>
          <p:nvPr/>
        </p:nvSpPr>
        <p:spPr>
          <a:xfrm>
            <a:off x="2428202" y="2759391"/>
            <a:ext cx="107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popup advertisement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3D2EE-5399-2312-03C6-39ABD3B8E28E}"/>
              </a:ext>
            </a:extLst>
          </p:cNvPr>
          <p:cNvSpPr txBox="1"/>
          <p:nvPr/>
        </p:nvSpPr>
        <p:spPr>
          <a:xfrm>
            <a:off x="1906848" y="2760550"/>
            <a:ext cx="759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Trojan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94B88-D7AC-3D6F-3FD2-25CE475AE42B}"/>
              </a:ext>
            </a:extLst>
          </p:cNvPr>
          <p:cNvSpPr txBox="1"/>
          <p:nvPr/>
        </p:nvSpPr>
        <p:spPr>
          <a:xfrm>
            <a:off x="2992225" y="238491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615254-9413-A40C-48FE-6AA7B1BA1C4C}"/>
              </a:ext>
            </a:extLst>
          </p:cNvPr>
          <p:cNvSpPr txBox="1"/>
          <p:nvPr/>
        </p:nvSpPr>
        <p:spPr>
          <a:xfrm>
            <a:off x="653006" y="3171698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Scan and Record Module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D31B6A-D480-7341-D436-77DFF26DCDD4}"/>
              </a:ext>
            </a:extLst>
          </p:cNvPr>
          <p:cNvSpPr/>
          <p:nvPr/>
        </p:nvSpPr>
        <p:spPr>
          <a:xfrm>
            <a:off x="695770" y="3473253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7C64FF3-B18D-1CDA-65D8-EC0F436E48D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0555" y="3555868"/>
            <a:ext cx="388318" cy="3875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0B9DB8-D03A-A8E1-F18A-AB4F130A1B00}"/>
              </a:ext>
            </a:extLst>
          </p:cNvPr>
          <p:cNvSpPr txBox="1"/>
          <p:nvPr/>
        </p:nvSpPr>
        <p:spPr>
          <a:xfrm>
            <a:off x="650495" y="3918025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Network scan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8D4E9F6-CB2E-2BEE-442D-0459BF983F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8370" y="3547720"/>
            <a:ext cx="388318" cy="4038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725C31D-6495-C4C6-F3A5-C9E25D5756AA}"/>
              </a:ext>
            </a:extLst>
          </p:cNvPr>
          <p:cNvSpPr txBox="1"/>
          <p:nvPr/>
        </p:nvSpPr>
        <p:spPr>
          <a:xfrm>
            <a:off x="1217063" y="391302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Service probe</a:t>
            </a:r>
          </a:p>
        </p:txBody>
      </p:sp>
      <p:pic>
        <p:nvPicPr>
          <p:cNvPr id="30" name="Picture 29" descr="Screenshot icon - Free download on Iconfinder">
            <a:extLst>
              <a:ext uri="{FF2B5EF4-FFF2-40B4-BE49-F238E27FC236}">
                <a16:creationId xmlns:a16="http://schemas.microsoft.com/office/drawing/2014/main" id="{C5AC4FD3-A27B-7473-3029-5404D499D3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5838" y="3539825"/>
            <a:ext cx="406716" cy="3965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AB74AD5-9BDD-CDE9-E683-BF06E1F4CB26}"/>
              </a:ext>
            </a:extLst>
          </p:cNvPr>
          <p:cNvSpPr txBox="1"/>
          <p:nvPr/>
        </p:nvSpPr>
        <p:spPr>
          <a:xfrm>
            <a:off x="2309216" y="390430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Screen record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53500D6-3BF0-9411-97E2-EE69E3F61B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25357" y="3536708"/>
            <a:ext cx="406716" cy="4067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CDBE78C-528B-42C9-6E11-26705DEAD0F7}"/>
              </a:ext>
            </a:extLst>
          </p:cNvPr>
          <p:cNvSpPr txBox="1"/>
          <p:nvPr/>
        </p:nvSpPr>
        <p:spPr>
          <a:xfrm>
            <a:off x="1732811" y="390430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Traffic mirroring</a:t>
            </a:r>
          </a:p>
        </p:txBody>
      </p:sp>
      <p:pic>
        <p:nvPicPr>
          <p:cNvPr id="34" name="Picture 33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B1C6F341-42E8-E4E3-6F4D-61CFF22F8F8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2923289" y="3552404"/>
            <a:ext cx="413852" cy="383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EA85081-8966-05FB-769C-F935ECBFA27E}"/>
              </a:ext>
            </a:extLst>
          </p:cNvPr>
          <p:cNvSpPr txBox="1"/>
          <p:nvPr/>
        </p:nvSpPr>
        <p:spPr>
          <a:xfrm>
            <a:off x="2790341" y="390430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Keyboard logging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3A20BA-FDC6-2857-B9BF-E5B6234C4EEE}"/>
              </a:ext>
            </a:extLst>
          </p:cNvPr>
          <p:cNvSpPr/>
          <p:nvPr/>
        </p:nvSpPr>
        <p:spPr>
          <a:xfrm>
            <a:off x="703020" y="4595878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AF9D99-DC24-FA3B-B02C-6067070D732B}"/>
              </a:ext>
            </a:extLst>
          </p:cNvPr>
          <p:cNvSpPr txBox="1"/>
          <p:nvPr/>
        </p:nvSpPr>
        <p:spPr>
          <a:xfrm>
            <a:off x="603441" y="4312200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Denial of Service Module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4637AA3-9E2F-9787-7C62-7633FD77510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780555" y="4692304"/>
            <a:ext cx="388318" cy="3752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3EE1F63-C43E-73BA-91EE-CE326B44B8D7}"/>
              </a:ext>
            </a:extLst>
          </p:cNvPr>
          <p:cNvSpPr txBox="1"/>
          <p:nvPr/>
        </p:nvSpPr>
        <p:spPr>
          <a:xfrm>
            <a:off x="678259" y="500479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ARP spoofing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385DC04-B6F3-D6C7-644B-2A14DD570B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28107" y="4685162"/>
            <a:ext cx="388318" cy="3752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93F4560-3030-0146-2809-5CBBA566FCF0}"/>
              </a:ext>
            </a:extLst>
          </p:cNvPr>
          <p:cNvSpPr txBox="1"/>
          <p:nvPr/>
        </p:nvSpPr>
        <p:spPr>
          <a:xfrm>
            <a:off x="1272868" y="5047541"/>
            <a:ext cx="69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MITM</a:t>
            </a:r>
          </a:p>
        </p:txBody>
      </p:sp>
      <p:pic>
        <p:nvPicPr>
          <p:cNvPr id="42" name="Picture 41" descr="DDoS protection - iIT Distribution">
            <a:extLst>
              <a:ext uri="{FF2B5EF4-FFF2-40B4-BE49-F238E27FC236}">
                <a16:creationId xmlns:a16="http://schemas.microsoft.com/office/drawing/2014/main" id="{97DC5FCB-0235-C7DA-4F5C-B4E85CA214E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437" t="1122" r="7000" b="-1677"/>
          <a:stretch/>
        </p:blipFill>
        <p:spPr>
          <a:xfrm>
            <a:off x="1854938" y="4677293"/>
            <a:ext cx="366571" cy="39960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FC7895-9BFB-80D9-764A-ECFCFEE80532}"/>
              </a:ext>
            </a:extLst>
          </p:cNvPr>
          <p:cNvSpPr txBox="1"/>
          <p:nvPr/>
        </p:nvSpPr>
        <p:spPr>
          <a:xfrm>
            <a:off x="1765649" y="5050760"/>
            <a:ext cx="54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DDoS</a:t>
            </a:r>
          </a:p>
        </p:txBody>
      </p:sp>
      <p:pic>
        <p:nvPicPr>
          <p:cNvPr id="44" name="Picture 43" descr="Trojan horse malware virus computer sign isolated on white background.  Vector illustration cyber crime online security concept. Stock Vector |  Adobe Stock">
            <a:extLst>
              <a:ext uri="{FF2B5EF4-FFF2-40B4-BE49-F238E27FC236}">
                <a16:creationId xmlns:a16="http://schemas.microsoft.com/office/drawing/2014/main" id="{AE9CAE2E-2AAD-FB4C-2203-2D0A147E05B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301" t="4301" r="4227" b="4301"/>
          <a:stretch/>
        </p:blipFill>
        <p:spPr>
          <a:xfrm>
            <a:off x="1974372" y="2408097"/>
            <a:ext cx="369719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9F2CF80-4A2C-5EAE-76A2-34F779E93F36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70000"/>
          </a:blip>
          <a:stretch>
            <a:fillRect/>
          </a:stretch>
        </p:blipFill>
        <p:spPr>
          <a:xfrm>
            <a:off x="2384626" y="4692304"/>
            <a:ext cx="375209" cy="3752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6612E8C9-67DE-462C-840E-A9110EF97C53}"/>
              </a:ext>
            </a:extLst>
          </p:cNvPr>
          <p:cNvSpPr/>
          <p:nvPr/>
        </p:nvSpPr>
        <p:spPr>
          <a:xfrm>
            <a:off x="2428202" y="4735471"/>
            <a:ext cx="265471" cy="284996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5F325C-A623-1510-AB15-FBFD6BDC2E32}"/>
              </a:ext>
            </a:extLst>
          </p:cNvPr>
          <p:cNvSpPr txBox="1"/>
          <p:nvPr/>
        </p:nvSpPr>
        <p:spPr>
          <a:xfrm>
            <a:off x="2232073" y="5037386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Hardware freeze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1CAD7A-36D4-7893-5F91-0DE01C8551D3}"/>
              </a:ext>
            </a:extLst>
          </p:cNvPr>
          <p:cNvSpPr/>
          <p:nvPr/>
        </p:nvSpPr>
        <p:spPr>
          <a:xfrm>
            <a:off x="685880" y="5722623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E4ED213-1B92-4DD3-8D1D-3A87557AA51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24560" y="4670512"/>
            <a:ext cx="421453" cy="3844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74E311-1F9D-7043-EF1F-7B259FBF722A}"/>
              </a:ext>
            </a:extLst>
          </p:cNvPr>
          <p:cNvSpPr txBox="1"/>
          <p:nvPr/>
        </p:nvSpPr>
        <p:spPr>
          <a:xfrm>
            <a:off x="2888517" y="5027074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Packet block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6D6AE3-F89F-0F20-FF06-878838B80BFF}"/>
              </a:ext>
            </a:extLst>
          </p:cNvPr>
          <p:cNvSpPr txBox="1"/>
          <p:nvPr/>
        </p:nvSpPr>
        <p:spPr>
          <a:xfrm>
            <a:off x="624034" y="5450701"/>
            <a:ext cx="191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Destruction Module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BE077DD-64CE-0932-492D-3997CE5816C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6282" y="5796594"/>
            <a:ext cx="356863" cy="3729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D91BC69-533F-96DC-0222-050F9E0771A0}"/>
              </a:ext>
            </a:extLst>
          </p:cNvPr>
          <p:cNvSpPr txBox="1"/>
          <p:nvPr/>
        </p:nvSpPr>
        <p:spPr>
          <a:xfrm>
            <a:off x="624035" y="6169556"/>
            <a:ext cx="7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File-sys destruct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1196D76-AF43-0D5B-F9A8-6B7EFBEA2D5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0975" y="5795477"/>
            <a:ext cx="377056" cy="3646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CCA7EFC-D74D-3BAF-1AEF-9B947900D11A}"/>
              </a:ext>
            </a:extLst>
          </p:cNvPr>
          <p:cNvSpPr txBox="1"/>
          <p:nvPr/>
        </p:nvSpPr>
        <p:spPr>
          <a:xfrm>
            <a:off x="1190538" y="6149550"/>
            <a:ext cx="72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injection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4B3CFF8-B9BB-6DBF-D91C-98BE4677F1B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35553" y="5794127"/>
            <a:ext cx="421600" cy="3840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04CB83-7CA3-A5CB-B5DA-F0079FBB04AE}"/>
              </a:ext>
            </a:extLst>
          </p:cNvPr>
          <p:cNvSpPr txBox="1"/>
          <p:nvPr/>
        </p:nvSpPr>
        <p:spPr>
          <a:xfrm>
            <a:off x="1845861" y="6158235"/>
            <a:ext cx="53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FDI FCI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048076A-154B-A786-73BE-2D8676101E0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53542" y="5776126"/>
            <a:ext cx="391831" cy="4001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7B05E3A-DB67-C4BA-89A3-D2537A4D5F2E}"/>
              </a:ext>
            </a:extLst>
          </p:cNvPr>
          <p:cNvSpPr txBox="1"/>
          <p:nvPr/>
        </p:nvSpPr>
        <p:spPr>
          <a:xfrm>
            <a:off x="2163265" y="6161132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 watchdog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1851D15-7734-7A97-F5E5-22C3FAA5B6A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02264" y="5781283"/>
            <a:ext cx="392041" cy="3763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67FBA20-772C-5D70-ED8F-EBFE45D7E58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43176" y="5805619"/>
            <a:ext cx="222855" cy="155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FD9799F-594E-12ED-4E6F-929867DEFA48}"/>
              </a:ext>
            </a:extLst>
          </p:cNvPr>
          <p:cNvSpPr txBox="1"/>
          <p:nvPr/>
        </p:nvSpPr>
        <p:spPr>
          <a:xfrm>
            <a:off x="2752596" y="6157176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Python-lib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hijack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6292D1-E610-7BCE-0B51-2658D125C4AB}"/>
              </a:ext>
            </a:extLst>
          </p:cNvPr>
          <p:cNvSpPr txBox="1"/>
          <p:nvPr/>
        </p:nvSpPr>
        <p:spPr>
          <a:xfrm>
            <a:off x="457532" y="541818"/>
            <a:ext cx="340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Malicious Activities Plugin Repository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2A530C-6F9F-83F5-45E8-A6BA06ED6398}"/>
              </a:ext>
            </a:extLst>
          </p:cNvPr>
          <p:cNvSpPr/>
          <p:nvPr/>
        </p:nvSpPr>
        <p:spPr>
          <a:xfrm>
            <a:off x="4871040" y="4589082"/>
            <a:ext cx="2597707" cy="3077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8FA379-BC98-FE7F-4CCB-2FC1122A6318}"/>
              </a:ext>
            </a:extLst>
          </p:cNvPr>
          <p:cNvSpPr txBox="1"/>
          <p:nvPr/>
        </p:nvSpPr>
        <p:spPr>
          <a:xfrm>
            <a:off x="4831711" y="4572586"/>
            <a:ext cx="2676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Ninja Malware Agent Interface 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D9659F5-E68E-27BB-8787-86D14550B7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869671" y="2080343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A5C1AB6-BC57-2E3E-F2D8-AB17DDDEE4EB}"/>
              </a:ext>
            </a:extLst>
          </p:cNvPr>
          <p:cNvCxnSpPr>
            <a:cxnSpLocks/>
          </p:cNvCxnSpPr>
          <p:nvPr/>
        </p:nvCxnSpPr>
        <p:spPr>
          <a:xfrm>
            <a:off x="7037274" y="2498947"/>
            <a:ext cx="0" cy="135333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1D4469F-AAD4-DB53-228F-6626C629169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004594" y="1595224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355245-D54E-1511-E1EA-D08B0459A301}"/>
              </a:ext>
            </a:extLst>
          </p:cNvPr>
          <p:cNvCxnSpPr>
            <a:cxnSpLocks/>
            <a:stCxn id="105" idx="3"/>
            <a:endCxn id="78" idx="1"/>
          </p:cNvCxnSpPr>
          <p:nvPr/>
        </p:nvCxnSpPr>
        <p:spPr>
          <a:xfrm>
            <a:off x="3742140" y="1559108"/>
            <a:ext cx="1209687" cy="244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1570B4-D2B2-EE52-5517-89BE2D4EB686}"/>
              </a:ext>
            </a:extLst>
          </p:cNvPr>
          <p:cNvCxnSpPr>
            <a:cxnSpLocks/>
            <a:stCxn id="103" idx="3"/>
            <a:endCxn id="78" idx="1"/>
          </p:cNvCxnSpPr>
          <p:nvPr/>
        </p:nvCxnSpPr>
        <p:spPr>
          <a:xfrm>
            <a:off x="3707618" y="2682150"/>
            <a:ext cx="1244209" cy="1325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DAAD1DE-84B0-A7FA-05EE-C759EFFC9675}"/>
              </a:ext>
            </a:extLst>
          </p:cNvPr>
          <p:cNvSpPr/>
          <p:nvPr/>
        </p:nvSpPr>
        <p:spPr>
          <a:xfrm>
            <a:off x="4951827" y="3776544"/>
            <a:ext cx="1792351" cy="46166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2D6993C-54FF-8C56-1BBF-3C368D4DB346}"/>
              </a:ext>
            </a:extLst>
          </p:cNvPr>
          <p:cNvCxnSpPr>
            <a:cxnSpLocks/>
            <a:stCxn id="101" idx="3"/>
            <a:endCxn id="78" idx="1"/>
          </p:cNvCxnSpPr>
          <p:nvPr/>
        </p:nvCxnSpPr>
        <p:spPr>
          <a:xfrm>
            <a:off x="3759529" y="3885330"/>
            <a:ext cx="1192298" cy="122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061419-06C5-1C43-884B-E82162AB1323}"/>
              </a:ext>
            </a:extLst>
          </p:cNvPr>
          <p:cNvCxnSpPr>
            <a:cxnSpLocks/>
            <a:stCxn id="97" idx="3"/>
            <a:endCxn id="78" idx="1"/>
          </p:cNvCxnSpPr>
          <p:nvPr/>
        </p:nvCxnSpPr>
        <p:spPr>
          <a:xfrm flipV="1">
            <a:off x="3765703" y="4007377"/>
            <a:ext cx="1186124" cy="921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431DF6-9630-BBDA-A083-81C19D5496E0}"/>
              </a:ext>
            </a:extLst>
          </p:cNvPr>
          <p:cNvCxnSpPr>
            <a:cxnSpLocks/>
            <a:stCxn id="99" idx="3"/>
            <a:endCxn id="78" idx="1"/>
          </p:cNvCxnSpPr>
          <p:nvPr/>
        </p:nvCxnSpPr>
        <p:spPr>
          <a:xfrm flipV="1">
            <a:off x="3769856" y="4007377"/>
            <a:ext cx="1181971" cy="2052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58EA07E7-EA9D-BFF5-FA5F-D5212AEDCBB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5018633" y="3827699"/>
            <a:ext cx="357468" cy="3454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F0F2983-4EC0-3C98-7354-D3E6906FC8F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77333" y="3835697"/>
            <a:ext cx="357468" cy="3256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4" name="Picture 93" descr="Brute force attack icon from banned internet Vector Image">
            <a:extLst>
              <a:ext uri="{FF2B5EF4-FFF2-40B4-BE49-F238E27FC236}">
                <a16:creationId xmlns:a16="http://schemas.microsoft.com/office/drawing/2014/main" id="{12066FA0-73A6-48D1-EE81-48DABD4868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69" t="13032" r="22459" b="34695"/>
          <a:stretch/>
        </p:blipFill>
        <p:spPr>
          <a:xfrm>
            <a:off x="5928753" y="3852284"/>
            <a:ext cx="322839" cy="3347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F57C8E0-DAF7-E87D-2320-A6B6DC2F5B4D}"/>
              </a:ext>
            </a:extLst>
          </p:cNvPr>
          <p:cNvSpPr txBox="1"/>
          <p:nvPr/>
        </p:nvSpPr>
        <p:spPr>
          <a:xfrm>
            <a:off x="6304463" y="3798334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51BA48E-AEBA-0069-CEA1-76B928E6E17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59231" y="4803645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7C1723C-E6B2-0483-30F1-5A648BC6E3D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63384" y="5933743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9F81BFC-00F7-6336-59E2-99CAAF7B9EC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53057" y="3759676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410CA67-4CCF-D082-DF43-A2784E4648E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01146" y="2556496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482E4FC-BA78-EF68-0282-093B17424F0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35668" y="1433454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D7520D08-7DE9-28EC-B792-CD8E960C97A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963682" y="3903512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694F6CCA-8414-5C66-7AC4-EAFEDF625417}"/>
              </a:ext>
            </a:extLst>
          </p:cNvPr>
          <p:cNvSpPr/>
          <p:nvPr/>
        </p:nvSpPr>
        <p:spPr>
          <a:xfrm>
            <a:off x="6868997" y="3783133"/>
            <a:ext cx="648796" cy="46166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AF86D5-9538-ADDA-9040-77F61798ACA6}"/>
              </a:ext>
            </a:extLst>
          </p:cNvPr>
          <p:cNvSpPr txBox="1"/>
          <p:nvPr/>
        </p:nvSpPr>
        <p:spPr>
          <a:xfrm>
            <a:off x="3625805" y="3224814"/>
            <a:ext cx="120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Import source code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C4A0BE5-7FBD-43CB-4552-DB1AB7695F03}"/>
              </a:ext>
            </a:extLst>
          </p:cNvPr>
          <p:cNvSpPr txBox="1"/>
          <p:nvPr/>
        </p:nvSpPr>
        <p:spPr>
          <a:xfrm>
            <a:off x="7226310" y="2102003"/>
            <a:ext cx="1149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customized attack module code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A1C36C5-62AF-2A61-02CF-EC41D07FE994}"/>
              </a:ext>
            </a:extLst>
          </p:cNvPr>
          <p:cNvSpPr txBox="1"/>
          <p:nvPr/>
        </p:nvSpPr>
        <p:spPr>
          <a:xfrm>
            <a:off x="6107428" y="2002445"/>
            <a:ext cx="1004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control / config parameters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DF3BA75-994F-34A0-9C5F-775FA1F37408}"/>
              </a:ext>
            </a:extLst>
          </p:cNvPr>
          <p:cNvCxnSpPr>
            <a:cxnSpLocks/>
            <a:stCxn id="152" idx="3"/>
            <a:endCxn id="123" idx="1"/>
          </p:cNvCxnSpPr>
          <p:nvPr/>
        </p:nvCxnSpPr>
        <p:spPr>
          <a:xfrm flipV="1">
            <a:off x="7031026" y="2788022"/>
            <a:ext cx="1989931" cy="317856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0580F1B3-70D4-26DC-7688-04CF31B78CC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9020957" y="2600417"/>
            <a:ext cx="388318" cy="375209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EAFF5B38-675A-9E53-6275-8D1EEDD1C6B5}"/>
              </a:ext>
            </a:extLst>
          </p:cNvPr>
          <p:cNvSpPr txBox="1"/>
          <p:nvPr/>
        </p:nvSpPr>
        <p:spPr>
          <a:xfrm>
            <a:off x="8950430" y="2180820"/>
            <a:ext cx="128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malware</a:t>
            </a:r>
          </a:p>
        </p:txBody>
      </p:sp>
      <p:pic>
        <p:nvPicPr>
          <p:cNvPr id="125" name="Picture 124" descr="A red horse on wheels&#10;&#10;Description automatically generated">
            <a:extLst>
              <a:ext uri="{FF2B5EF4-FFF2-40B4-BE49-F238E27FC236}">
                <a16:creationId xmlns:a16="http://schemas.microsoft.com/office/drawing/2014/main" id="{9AAB12B7-0C15-470C-B07A-214569928C4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5774" y="3779978"/>
            <a:ext cx="376652" cy="29763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54A880EE-71F9-B354-6796-98547DF64CE7}"/>
              </a:ext>
            </a:extLst>
          </p:cNvPr>
          <p:cNvSpPr txBox="1"/>
          <p:nvPr/>
        </p:nvSpPr>
        <p:spPr>
          <a:xfrm>
            <a:off x="8949373" y="3327651"/>
            <a:ext cx="1208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056E4D8-60C7-07B0-4ACF-08E4F63751D9}"/>
              </a:ext>
            </a:extLst>
          </p:cNvPr>
          <p:cNvCxnSpPr>
            <a:cxnSpLocks/>
            <a:stCxn id="152" idx="3"/>
            <a:endCxn id="125" idx="3"/>
          </p:cNvCxnSpPr>
          <p:nvPr/>
        </p:nvCxnSpPr>
        <p:spPr>
          <a:xfrm flipV="1">
            <a:off x="7031026" y="3928794"/>
            <a:ext cx="2024748" cy="203779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DDoS protection - iIT Distribution">
            <a:extLst>
              <a:ext uri="{FF2B5EF4-FFF2-40B4-BE49-F238E27FC236}">
                <a16:creationId xmlns:a16="http://schemas.microsoft.com/office/drawing/2014/main" id="{A5951176-1F2E-B85E-63C3-3BB58ACD0B9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437" t="1122" r="7000" b="-1677"/>
          <a:stretch/>
        </p:blipFill>
        <p:spPr>
          <a:xfrm>
            <a:off x="9078081" y="4920142"/>
            <a:ext cx="414399" cy="32352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55CF357-603F-A5F5-1790-FEC670A7CE86}"/>
              </a:ext>
            </a:extLst>
          </p:cNvPr>
          <p:cNvSpPr txBox="1"/>
          <p:nvPr/>
        </p:nvSpPr>
        <p:spPr>
          <a:xfrm>
            <a:off x="8993330" y="4467387"/>
            <a:ext cx="140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30" name="Picture 129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331A8E04-9E26-4B59-1770-7D517A05A09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9049870" y="6053313"/>
            <a:ext cx="413852" cy="31585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424615CA-5BAE-B008-3301-31AD6CCE1F85}"/>
              </a:ext>
            </a:extLst>
          </p:cNvPr>
          <p:cNvSpPr txBox="1"/>
          <p:nvPr/>
        </p:nvSpPr>
        <p:spPr>
          <a:xfrm>
            <a:off x="8949373" y="5635456"/>
            <a:ext cx="108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Eavesdrop malware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EAED9CE-34A8-3D38-AF64-29A9310CB6BF}"/>
              </a:ext>
            </a:extLst>
          </p:cNvPr>
          <p:cNvCxnSpPr>
            <a:cxnSpLocks/>
            <a:stCxn id="152" idx="3"/>
            <a:endCxn id="128" idx="1"/>
          </p:cNvCxnSpPr>
          <p:nvPr/>
        </p:nvCxnSpPr>
        <p:spPr>
          <a:xfrm flipV="1">
            <a:off x="7031026" y="5081906"/>
            <a:ext cx="2047055" cy="88468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12C516C-7FB3-C557-C4A0-59E492098FF6}"/>
              </a:ext>
            </a:extLst>
          </p:cNvPr>
          <p:cNvCxnSpPr>
            <a:cxnSpLocks/>
            <a:stCxn id="152" idx="3"/>
            <a:endCxn id="130" idx="1"/>
          </p:cNvCxnSpPr>
          <p:nvPr/>
        </p:nvCxnSpPr>
        <p:spPr>
          <a:xfrm>
            <a:off x="7031026" y="5966586"/>
            <a:ext cx="2018844" cy="2446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8CF1E05-5875-CDFD-746E-E559C9BE28FE}"/>
              </a:ext>
            </a:extLst>
          </p:cNvPr>
          <p:cNvSpPr txBox="1"/>
          <p:nvPr/>
        </p:nvSpPr>
        <p:spPr>
          <a:xfrm>
            <a:off x="7066843" y="6032325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52" name="Picture 151" descr="A green rectangular sign with text and images&#10;&#10;Description automatically generated">
            <a:extLst>
              <a:ext uri="{FF2B5EF4-FFF2-40B4-BE49-F238E27FC236}">
                <a16:creationId xmlns:a16="http://schemas.microsoft.com/office/drawing/2014/main" id="{728AF4CA-056C-38E6-4878-70873366EB0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61" y="5437496"/>
            <a:ext cx="1265765" cy="105818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FE111995-AC03-7E75-1FAB-5BCCDB6B01F7}"/>
              </a:ext>
            </a:extLst>
          </p:cNvPr>
          <p:cNvSpPr txBox="1"/>
          <p:nvPr/>
        </p:nvSpPr>
        <p:spPr>
          <a:xfrm>
            <a:off x="6287173" y="5065170"/>
            <a:ext cx="14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Source Code obfuscation  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E7EFB19-007E-33E5-F874-B440E70971AB}"/>
              </a:ext>
            </a:extLst>
          </p:cNvPr>
          <p:cNvCxnSpPr>
            <a:cxnSpLocks/>
          </p:cNvCxnSpPr>
          <p:nvPr/>
        </p:nvCxnSpPr>
        <p:spPr>
          <a:xfrm>
            <a:off x="9409275" y="2783681"/>
            <a:ext cx="685359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A2F5B41-6ED7-55C3-9D1B-0129B8830AED}"/>
              </a:ext>
            </a:extLst>
          </p:cNvPr>
          <p:cNvCxnSpPr/>
          <p:nvPr/>
        </p:nvCxnSpPr>
        <p:spPr>
          <a:xfrm>
            <a:off x="4732323" y="4350115"/>
            <a:ext cx="2921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0BD0C3D2-B186-89E2-7510-909EAFAFA0A7}"/>
              </a:ext>
            </a:extLst>
          </p:cNvPr>
          <p:cNvSpPr txBox="1"/>
          <p:nvPr/>
        </p:nvSpPr>
        <p:spPr>
          <a:xfrm>
            <a:off x="4741332" y="4320403"/>
            <a:ext cx="2038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0 :  malware code base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7CCF3B0-96C3-59BB-F936-88167E9C1E63}"/>
              </a:ext>
            </a:extLst>
          </p:cNvPr>
          <p:cNvCxnSpPr/>
          <p:nvPr/>
        </p:nvCxnSpPr>
        <p:spPr>
          <a:xfrm>
            <a:off x="4741332" y="3486745"/>
            <a:ext cx="2921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9C554559-1FBC-EF71-87C3-FEC1DE558218}"/>
              </a:ext>
            </a:extLst>
          </p:cNvPr>
          <p:cNvSpPr txBox="1"/>
          <p:nvPr/>
        </p:nvSpPr>
        <p:spPr>
          <a:xfrm>
            <a:off x="4740647" y="3482593"/>
            <a:ext cx="2246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1 :  malware attack modules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9616CDC-11D4-D51D-73CA-3028AC4D014D}"/>
              </a:ext>
            </a:extLst>
          </p:cNvPr>
          <p:cNvSpPr txBox="1"/>
          <p:nvPr/>
        </p:nvSpPr>
        <p:spPr>
          <a:xfrm>
            <a:off x="4714540" y="2814226"/>
            <a:ext cx="275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2 : Attack config and schedule timeline </a:t>
            </a: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3DFE0399-38FA-B39A-2799-2A28A0C857FE}"/>
              </a:ext>
            </a:extLst>
          </p:cNvPr>
          <p:cNvPicPr>
            <a:picLocks noChangeAspect="1"/>
          </p:cNvPicPr>
          <p:nvPr/>
        </p:nvPicPr>
        <p:blipFill>
          <a:blip r:embed="rId30">
            <a:biLevel thresh="75000"/>
          </a:blip>
          <a:stretch>
            <a:fillRect/>
          </a:stretch>
        </p:blipFill>
        <p:spPr>
          <a:xfrm>
            <a:off x="6041870" y="3133745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32758E-1992-DFA4-DF35-033A133E7BD2}"/>
              </a:ext>
            </a:extLst>
          </p:cNvPr>
          <p:cNvCxnSpPr>
            <a:cxnSpLocks/>
            <a:stCxn id="70" idx="2"/>
            <a:endCxn id="199" idx="0"/>
          </p:cNvCxnSpPr>
          <p:nvPr/>
        </p:nvCxnSpPr>
        <p:spPr>
          <a:xfrm flipH="1">
            <a:off x="6173167" y="2012858"/>
            <a:ext cx="0" cy="11208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3" name="Picture 202">
            <a:extLst>
              <a:ext uri="{FF2B5EF4-FFF2-40B4-BE49-F238E27FC236}">
                <a16:creationId xmlns:a16="http://schemas.microsoft.com/office/drawing/2014/main" id="{40FF7469-C35B-8768-4597-7B1AD91B85FC}"/>
              </a:ext>
            </a:extLst>
          </p:cNvPr>
          <p:cNvPicPr>
            <a:picLocks noChangeAspect="1"/>
          </p:cNvPicPr>
          <p:nvPr/>
        </p:nvPicPr>
        <p:blipFill>
          <a:blip r:embed="rId30">
            <a:biLevel thresh="75000"/>
          </a:blip>
          <a:stretch>
            <a:fillRect/>
          </a:stretch>
        </p:blipFill>
        <p:spPr>
          <a:xfrm>
            <a:off x="5317422" y="3141035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423195A6-E602-AACC-4EDD-6A8F145BC5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96837" y="1015820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692DB2A-9032-3E97-5E01-2E20D36B874E}"/>
              </a:ext>
            </a:extLst>
          </p:cNvPr>
          <p:cNvCxnSpPr>
            <a:cxnSpLocks/>
            <a:stCxn id="204" idx="2"/>
            <a:endCxn id="203" idx="0"/>
          </p:cNvCxnSpPr>
          <p:nvPr/>
        </p:nvCxnSpPr>
        <p:spPr>
          <a:xfrm flipH="1">
            <a:off x="5448719" y="1433454"/>
            <a:ext cx="0" cy="170758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59CEFF0D-47A2-0EFB-FF6C-D500893BF5A1}"/>
              </a:ext>
            </a:extLst>
          </p:cNvPr>
          <p:cNvSpPr txBox="1"/>
          <p:nvPr/>
        </p:nvSpPr>
        <p:spPr>
          <a:xfrm>
            <a:off x="5374818" y="1429652"/>
            <a:ext cx="924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schedule timeline</a:t>
            </a:r>
          </a:p>
        </p:txBody>
      </p:sp>
      <p:sp>
        <p:nvSpPr>
          <p:cNvPr id="211" name="Arrow: Down 210">
            <a:extLst>
              <a:ext uri="{FF2B5EF4-FFF2-40B4-BE49-F238E27FC236}">
                <a16:creationId xmlns:a16="http://schemas.microsoft.com/office/drawing/2014/main" id="{3A20F0AF-9265-FCF0-862C-88B808E3913B}"/>
              </a:ext>
            </a:extLst>
          </p:cNvPr>
          <p:cNvSpPr/>
          <p:nvPr/>
        </p:nvSpPr>
        <p:spPr>
          <a:xfrm>
            <a:off x="6159170" y="5090531"/>
            <a:ext cx="102768" cy="293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6EF3E6C-9E9C-D66A-5365-FE420311AF08}"/>
              </a:ext>
            </a:extLst>
          </p:cNvPr>
          <p:cNvSpPr txBox="1"/>
          <p:nvPr/>
        </p:nvSpPr>
        <p:spPr>
          <a:xfrm>
            <a:off x="9460084" y="2820228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227" name="Graphic 226" descr="Server with solid fill">
            <a:extLst>
              <a:ext uri="{FF2B5EF4-FFF2-40B4-BE49-F238E27FC236}">
                <a16:creationId xmlns:a16="http://schemas.microsoft.com/office/drawing/2014/main" id="{52436C43-F277-5E60-85BC-0C3603E5E5F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166905" y="4813185"/>
            <a:ext cx="550981" cy="550981"/>
          </a:xfrm>
          <a:prstGeom prst="rect">
            <a:avLst/>
          </a:prstGeom>
        </p:spPr>
      </p:pic>
      <p:pic>
        <p:nvPicPr>
          <p:cNvPr id="229" name="Graphic 228" descr="Wireless router with solid fill">
            <a:extLst>
              <a:ext uri="{FF2B5EF4-FFF2-40B4-BE49-F238E27FC236}">
                <a16:creationId xmlns:a16="http://schemas.microsoft.com/office/drawing/2014/main" id="{B998ACEB-F983-5113-5F5F-409D4B57C08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102230" y="2559796"/>
            <a:ext cx="618548" cy="618548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EE03196D-E87A-7317-EBE8-ADEB417326D8}"/>
              </a:ext>
            </a:extLst>
          </p:cNvPr>
          <p:cNvSpPr txBox="1"/>
          <p:nvPr/>
        </p:nvSpPr>
        <p:spPr>
          <a:xfrm>
            <a:off x="10011841" y="3072897"/>
            <a:ext cx="127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network device 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E2E7415-30C6-B317-A1FC-42C9BB9CFD67}"/>
              </a:ext>
            </a:extLst>
          </p:cNvPr>
          <p:cNvCxnSpPr>
            <a:cxnSpLocks/>
          </p:cNvCxnSpPr>
          <p:nvPr/>
        </p:nvCxnSpPr>
        <p:spPr>
          <a:xfrm>
            <a:off x="9460084" y="3920507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9BE7BE6-F6A2-9F4D-0373-669DAC1B501F}"/>
              </a:ext>
            </a:extLst>
          </p:cNvPr>
          <p:cNvSpPr txBox="1"/>
          <p:nvPr/>
        </p:nvSpPr>
        <p:spPr>
          <a:xfrm>
            <a:off x="9959927" y="4155518"/>
            <a:ext cx="1328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data server cluster</a:t>
            </a:r>
          </a:p>
        </p:txBody>
      </p:sp>
      <p:pic>
        <p:nvPicPr>
          <p:cNvPr id="235" name="Graphic 234" descr="Database with solid fill">
            <a:extLst>
              <a:ext uri="{FF2B5EF4-FFF2-40B4-BE49-F238E27FC236}">
                <a16:creationId xmlns:a16="http://schemas.microsoft.com/office/drawing/2014/main" id="{944C12DC-3F9F-1255-C788-9115C80DD7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137259" y="3589227"/>
            <a:ext cx="558577" cy="558577"/>
          </a:xfrm>
          <a:prstGeom prst="rect">
            <a:avLst/>
          </a:prstGeom>
        </p:spPr>
      </p:pic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BE38009-FE7A-A547-821C-6F59900B467C}"/>
              </a:ext>
            </a:extLst>
          </p:cNvPr>
          <p:cNvCxnSpPr>
            <a:cxnSpLocks/>
          </p:cNvCxnSpPr>
          <p:nvPr/>
        </p:nvCxnSpPr>
        <p:spPr>
          <a:xfrm>
            <a:off x="9497538" y="5088675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36112CF3-2E05-3D53-61A9-FFCC76707D17}"/>
              </a:ext>
            </a:extLst>
          </p:cNvPr>
          <p:cNvSpPr txBox="1"/>
          <p:nvPr/>
        </p:nvSpPr>
        <p:spPr>
          <a:xfrm>
            <a:off x="9443610" y="3939419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7228532-0B8A-152B-C881-A7DA3B351869}"/>
              </a:ext>
            </a:extLst>
          </p:cNvPr>
          <p:cNvSpPr txBox="1"/>
          <p:nvPr/>
        </p:nvSpPr>
        <p:spPr>
          <a:xfrm>
            <a:off x="9492480" y="5092337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0EDD1B5-E597-14F9-0B6F-393C32815239}"/>
              </a:ext>
            </a:extLst>
          </p:cNvPr>
          <p:cNvSpPr txBox="1"/>
          <p:nvPr/>
        </p:nvSpPr>
        <p:spPr>
          <a:xfrm>
            <a:off x="9459742" y="6149550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AF0028C-1C44-3150-C431-0105F7FF6867}"/>
              </a:ext>
            </a:extLst>
          </p:cNvPr>
          <p:cNvCxnSpPr>
            <a:cxnSpLocks/>
          </p:cNvCxnSpPr>
          <p:nvPr/>
        </p:nvCxnSpPr>
        <p:spPr>
          <a:xfrm>
            <a:off x="9497538" y="6123801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BB804AC6-3D06-5018-A615-4701D0C97B95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173834" y="5955650"/>
            <a:ext cx="536529" cy="302980"/>
          </a:xfrm>
          <a:prstGeom prst="rect">
            <a:avLst/>
          </a:prstGeom>
          <a:ln>
            <a:noFill/>
          </a:ln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1004B6FC-055B-81C2-843F-1C79E3D2610C}"/>
              </a:ext>
            </a:extLst>
          </p:cNvPr>
          <p:cNvSpPr txBox="1"/>
          <p:nvPr/>
        </p:nvSpPr>
        <p:spPr>
          <a:xfrm>
            <a:off x="9981314" y="5329271"/>
            <a:ext cx="1314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web service host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18C6C89-CAB9-708B-D09C-B6CE19B16C11}"/>
              </a:ext>
            </a:extLst>
          </p:cNvPr>
          <p:cNvSpPr txBox="1"/>
          <p:nvPr/>
        </p:nvSpPr>
        <p:spPr>
          <a:xfrm>
            <a:off x="10082703" y="6258630"/>
            <a:ext cx="111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computer</a:t>
            </a:r>
          </a:p>
        </p:txBody>
      </p:sp>
      <p:pic>
        <p:nvPicPr>
          <p:cNvPr id="245" name="Picture 244">
            <a:extLst>
              <a:ext uri="{FF2B5EF4-FFF2-40B4-BE49-F238E27FC236}">
                <a16:creationId xmlns:a16="http://schemas.microsoft.com/office/drawing/2014/main" id="{DC802D64-080B-9A62-F279-E41FDD62EFD1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088063" y="1126320"/>
            <a:ext cx="1269629" cy="58421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72CE645-C120-DE06-DA0D-09B7C5E6D07E}"/>
              </a:ext>
            </a:extLst>
          </p:cNvPr>
          <p:cNvCxnSpPr>
            <a:cxnSpLocks/>
          </p:cNvCxnSpPr>
          <p:nvPr/>
        </p:nvCxnSpPr>
        <p:spPr>
          <a:xfrm>
            <a:off x="5709726" y="1280710"/>
            <a:ext cx="234482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3C2F3FCF-4B43-62B5-EF92-0CE13DAEE441}"/>
              </a:ext>
            </a:extLst>
          </p:cNvPr>
          <p:cNvCxnSpPr>
            <a:stCxn id="123" idx="2"/>
          </p:cNvCxnSpPr>
          <p:nvPr/>
        </p:nvCxnSpPr>
        <p:spPr>
          <a:xfrm rot="5400000">
            <a:off x="8904673" y="2861255"/>
            <a:ext cx="196072" cy="42481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EAD4D654-21F4-DA29-1562-66FFA4C0DDE8}"/>
              </a:ext>
            </a:extLst>
          </p:cNvPr>
          <p:cNvCxnSpPr>
            <a:cxnSpLocks/>
            <a:stCxn id="125" idx="2"/>
          </p:cNvCxnSpPr>
          <p:nvPr/>
        </p:nvCxnSpPr>
        <p:spPr>
          <a:xfrm rot="5400000">
            <a:off x="8886028" y="3961440"/>
            <a:ext cx="241902" cy="47424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F94BA354-5BE0-C0D9-79A6-6E26D2CFB845}"/>
              </a:ext>
            </a:extLst>
          </p:cNvPr>
          <p:cNvCxnSpPr>
            <a:cxnSpLocks/>
            <a:stCxn id="128" idx="2"/>
          </p:cNvCxnSpPr>
          <p:nvPr/>
        </p:nvCxnSpPr>
        <p:spPr>
          <a:xfrm rot="5400000">
            <a:off x="8932752" y="5129858"/>
            <a:ext cx="238718" cy="46634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Connector: Elbow 257">
            <a:extLst>
              <a:ext uri="{FF2B5EF4-FFF2-40B4-BE49-F238E27FC236}">
                <a16:creationId xmlns:a16="http://schemas.microsoft.com/office/drawing/2014/main" id="{ADA7A50D-DEB3-627E-C310-34AE97F4B642}"/>
              </a:ext>
            </a:extLst>
          </p:cNvPr>
          <p:cNvCxnSpPr>
            <a:cxnSpLocks/>
            <a:stCxn id="130" idx="2"/>
          </p:cNvCxnSpPr>
          <p:nvPr/>
        </p:nvCxnSpPr>
        <p:spPr>
          <a:xfrm rot="5400000">
            <a:off x="8991737" y="6161488"/>
            <a:ext cx="57376" cy="4727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B03D288B-2A24-C724-3FDB-892F033609AD}"/>
              </a:ext>
            </a:extLst>
          </p:cNvPr>
          <p:cNvSpPr txBox="1"/>
          <p:nvPr/>
        </p:nvSpPr>
        <p:spPr>
          <a:xfrm>
            <a:off x="6038038" y="1014820"/>
            <a:ext cx="1661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Dynamic attack  control</a:t>
            </a:r>
          </a:p>
        </p:txBody>
      </p:sp>
    </p:spTree>
    <p:extLst>
      <p:ext uri="{BB962C8B-B14F-4D97-AF65-F5344CB8AC3E}">
        <p14:creationId xmlns:p14="http://schemas.microsoft.com/office/powerpoint/2010/main" val="280284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AE64E0C0-8723-DAF4-2334-E2FC7AE79706}"/>
              </a:ext>
            </a:extLst>
          </p:cNvPr>
          <p:cNvSpPr/>
          <p:nvPr/>
        </p:nvSpPr>
        <p:spPr>
          <a:xfrm>
            <a:off x="8876594" y="2997535"/>
            <a:ext cx="249052" cy="2950562"/>
          </a:xfrm>
          <a:prstGeom prst="rect">
            <a:avLst/>
          </a:prstGeom>
          <a:solidFill>
            <a:schemeClr val="bg2"/>
          </a:solidFill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7F663-1B07-BEBD-E60A-381936644959}"/>
              </a:ext>
            </a:extLst>
          </p:cNvPr>
          <p:cNvSpPr/>
          <p:nvPr/>
        </p:nvSpPr>
        <p:spPr>
          <a:xfrm>
            <a:off x="686005" y="977710"/>
            <a:ext cx="2751121" cy="858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7220C-14C1-34D6-0D2A-FEEEA8E32A00}"/>
              </a:ext>
            </a:extLst>
          </p:cNvPr>
          <p:cNvSpPr/>
          <p:nvPr/>
        </p:nvSpPr>
        <p:spPr>
          <a:xfrm>
            <a:off x="552860" y="703475"/>
            <a:ext cx="3049875" cy="569993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F69FE-91BD-629F-F34A-DFF67858DA93}"/>
              </a:ext>
            </a:extLst>
          </p:cNvPr>
          <p:cNvSpPr txBox="1"/>
          <p:nvPr/>
        </p:nvSpPr>
        <p:spPr>
          <a:xfrm>
            <a:off x="593199" y="700711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Credentials Compromise Module  </a:t>
            </a:r>
          </a:p>
        </p:txBody>
      </p:sp>
      <p:pic>
        <p:nvPicPr>
          <p:cNvPr id="7" name="Picture 6" descr="Hand stealing e-mail icon simple style Royalty Free Vector">
            <a:extLst>
              <a:ext uri="{FF2B5EF4-FFF2-40B4-BE49-F238E27FC236}">
                <a16:creationId xmlns:a16="http://schemas.microsoft.com/office/drawing/2014/main" id="{D38DFDB9-9467-6E08-6D11-78BC97AE3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6" t="18297" r="21295" b="26843"/>
          <a:stretch/>
        </p:blipFill>
        <p:spPr>
          <a:xfrm>
            <a:off x="800707" y="1061254"/>
            <a:ext cx="392204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323D0C-6029-1CEF-0A79-805DE008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28" y="1051989"/>
            <a:ext cx="464622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Brute force attack icon from banned internet Vector Image">
            <a:extLst>
              <a:ext uri="{FF2B5EF4-FFF2-40B4-BE49-F238E27FC236}">
                <a16:creationId xmlns:a16="http://schemas.microsoft.com/office/drawing/2014/main" id="{8CBD0A96-D212-5687-8E45-1174106A08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69" t="13032" r="22459" b="34695"/>
          <a:stretch/>
        </p:blipFill>
        <p:spPr>
          <a:xfrm>
            <a:off x="1987758" y="1033695"/>
            <a:ext cx="408619" cy="4237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949AE-DDC7-550D-561E-C25B950FF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723" y="1028480"/>
            <a:ext cx="411309" cy="4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846379-A975-72DB-AD9A-C702968865F1}"/>
              </a:ext>
            </a:extLst>
          </p:cNvPr>
          <p:cNvSpPr txBox="1"/>
          <p:nvPr/>
        </p:nvSpPr>
        <p:spPr>
          <a:xfrm>
            <a:off x="666956" y="1436273"/>
            <a:ext cx="71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File/data stolen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DEAD00-03EC-1307-0494-17A26406E5FA}"/>
              </a:ext>
            </a:extLst>
          </p:cNvPr>
          <p:cNvSpPr txBox="1"/>
          <p:nvPr/>
        </p:nvSpPr>
        <p:spPr>
          <a:xfrm>
            <a:off x="1290638" y="1436273"/>
            <a:ext cx="6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History scan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02BE2B-3BC0-C3DD-F306-DC04571606CA}"/>
              </a:ext>
            </a:extLst>
          </p:cNvPr>
          <p:cNvSpPr txBox="1"/>
          <p:nvPr/>
        </p:nvSpPr>
        <p:spPr>
          <a:xfrm>
            <a:off x="1829550" y="1436273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Password crack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021CD-0590-F39E-BDE6-4F7AFA32F8BB}"/>
              </a:ext>
            </a:extLst>
          </p:cNvPr>
          <p:cNvSpPr txBox="1"/>
          <p:nvPr/>
        </p:nvSpPr>
        <p:spPr>
          <a:xfrm>
            <a:off x="2536261" y="1449045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Cookie hijacking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999DE-B013-4E64-D5D3-38F6F25CCA82}"/>
              </a:ext>
            </a:extLst>
          </p:cNvPr>
          <p:cNvSpPr txBox="1"/>
          <p:nvPr/>
        </p:nvSpPr>
        <p:spPr>
          <a:xfrm>
            <a:off x="2984720" y="1096871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CD7296-C358-C313-FDAB-51E369529240}"/>
              </a:ext>
            </a:extLst>
          </p:cNvPr>
          <p:cNvSpPr txBox="1"/>
          <p:nvPr/>
        </p:nvSpPr>
        <p:spPr>
          <a:xfrm>
            <a:off x="654896" y="1833430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Phishing and Scam 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0FDDB8-FBAF-EC4E-7E94-1FC2972544C9}"/>
              </a:ext>
            </a:extLst>
          </p:cNvPr>
          <p:cNvSpPr/>
          <p:nvPr/>
        </p:nvSpPr>
        <p:spPr>
          <a:xfrm>
            <a:off x="696755" y="2120218"/>
            <a:ext cx="2751122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BC4033-952E-EF67-D512-D5B4111E0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72" y="2198473"/>
            <a:ext cx="328485" cy="3510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C20614-E0F8-4C5A-834E-A9A441D70E15}"/>
              </a:ext>
            </a:extLst>
          </p:cNvPr>
          <p:cNvSpPr txBox="1"/>
          <p:nvPr/>
        </p:nvSpPr>
        <p:spPr>
          <a:xfrm>
            <a:off x="699089" y="2515887"/>
            <a:ext cx="694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E1E516-4338-1A30-2DD6-870BCB50C4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176" y="2178087"/>
            <a:ext cx="386944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384E44-3C46-F7DA-2427-48A5B8931B52}"/>
              </a:ext>
            </a:extLst>
          </p:cNvPr>
          <p:cNvSpPr txBox="1"/>
          <p:nvPr/>
        </p:nvSpPr>
        <p:spPr>
          <a:xfrm>
            <a:off x="1272868" y="2521469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TG message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31922FA-B872-97A5-BBF3-1803567A45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0023" y="2168831"/>
            <a:ext cx="444150" cy="3997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FBE8E1-2718-EB01-8E79-9FECDE6771A9}"/>
              </a:ext>
            </a:extLst>
          </p:cNvPr>
          <p:cNvSpPr txBox="1"/>
          <p:nvPr/>
        </p:nvSpPr>
        <p:spPr>
          <a:xfrm>
            <a:off x="2428202" y="2539935"/>
            <a:ext cx="107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popup advertisement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26009-C779-0094-46B7-E07D30D3DE2C}"/>
              </a:ext>
            </a:extLst>
          </p:cNvPr>
          <p:cNvSpPr txBox="1"/>
          <p:nvPr/>
        </p:nvSpPr>
        <p:spPr>
          <a:xfrm>
            <a:off x="1906848" y="2541094"/>
            <a:ext cx="759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Trojan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449211-4AA1-7F4D-83F5-6E718F846517}"/>
              </a:ext>
            </a:extLst>
          </p:cNvPr>
          <p:cNvSpPr txBox="1"/>
          <p:nvPr/>
        </p:nvSpPr>
        <p:spPr>
          <a:xfrm>
            <a:off x="2992225" y="2165461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6B0C0-6B37-4A59-2940-FA3D706F0A48}"/>
              </a:ext>
            </a:extLst>
          </p:cNvPr>
          <p:cNvSpPr txBox="1"/>
          <p:nvPr/>
        </p:nvSpPr>
        <p:spPr>
          <a:xfrm>
            <a:off x="653006" y="2952242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Scan and Record Module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3E051B-79FD-EA2C-8274-5D46D950CD07}"/>
              </a:ext>
            </a:extLst>
          </p:cNvPr>
          <p:cNvSpPr/>
          <p:nvPr/>
        </p:nvSpPr>
        <p:spPr>
          <a:xfrm>
            <a:off x="695770" y="3253797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76FD8A5-163D-B699-046A-792E00BBD05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0555" y="3336412"/>
            <a:ext cx="388318" cy="3875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D33223-5F9F-8B26-7271-AA0C384E9407}"/>
              </a:ext>
            </a:extLst>
          </p:cNvPr>
          <p:cNvSpPr txBox="1"/>
          <p:nvPr/>
        </p:nvSpPr>
        <p:spPr>
          <a:xfrm>
            <a:off x="650495" y="3698569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Network scan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859209-A407-1AB8-D4DE-75F1A06E0E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8370" y="3328264"/>
            <a:ext cx="388318" cy="4038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64777CC-0C26-7282-E05E-03ACE31BC178}"/>
              </a:ext>
            </a:extLst>
          </p:cNvPr>
          <p:cNvSpPr txBox="1"/>
          <p:nvPr/>
        </p:nvSpPr>
        <p:spPr>
          <a:xfrm>
            <a:off x="1217063" y="3693571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Service probe</a:t>
            </a:r>
          </a:p>
        </p:txBody>
      </p:sp>
      <p:pic>
        <p:nvPicPr>
          <p:cNvPr id="32" name="Picture 31" descr="Screenshot icon - Free download on Iconfinder">
            <a:extLst>
              <a:ext uri="{FF2B5EF4-FFF2-40B4-BE49-F238E27FC236}">
                <a16:creationId xmlns:a16="http://schemas.microsoft.com/office/drawing/2014/main" id="{5BC14C2D-89B6-D2B0-D6F4-07CFA6D215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5838" y="3320369"/>
            <a:ext cx="406716" cy="3965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12AA8E9-1DCB-D05B-117D-41DEC38F6ADE}"/>
              </a:ext>
            </a:extLst>
          </p:cNvPr>
          <p:cNvSpPr txBox="1"/>
          <p:nvPr/>
        </p:nvSpPr>
        <p:spPr>
          <a:xfrm>
            <a:off x="2309216" y="3684851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Screen record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66490D9-6807-B44B-0EFF-D9C23C46C9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25357" y="3317252"/>
            <a:ext cx="406716" cy="40671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3A99E9E-E4E0-FD71-2C9F-EBEC154DBAC6}"/>
              </a:ext>
            </a:extLst>
          </p:cNvPr>
          <p:cNvSpPr txBox="1"/>
          <p:nvPr/>
        </p:nvSpPr>
        <p:spPr>
          <a:xfrm>
            <a:off x="1732811" y="3684851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Traffic mirroring</a:t>
            </a:r>
          </a:p>
        </p:txBody>
      </p:sp>
      <p:pic>
        <p:nvPicPr>
          <p:cNvPr id="36" name="Picture 35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6F7045AC-A7F5-5E65-3AAF-C74190DD212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2923289" y="3332948"/>
            <a:ext cx="413852" cy="383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1A16F56-1A19-855D-50DC-8DF8F5D94093}"/>
              </a:ext>
            </a:extLst>
          </p:cNvPr>
          <p:cNvSpPr txBox="1"/>
          <p:nvPr/>
        </p:nvSpPr>
        <p:spPr>
          <a:xfrm>
            <a:off x="2790341" y="3684851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Keyboard logging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413CD0-F848-B458-A4B0-C1B895B395E1}"/>
              </a:ext>
            </a:extLst>
          </p:cNvPr>
          <p:cNvSpPr/>
          <p:nvPr/>
        </p:nvSpPr>
        <p:spPr>
          <a:xfrm>
            <a:off x="703020" y="4376422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839F34-8488-D939-82F4-0B9280B113B5}"/>
              </a:ext>
            </a:extLst>
          </p:cNvPr>
          <p:cNvSpPr txBox="1"/>
          <p:nvPr/>
        </p:nvSpPr>
        <p:spPr>
          <a:xfrm>
            <a:off x="603441" y="4092744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Denial of Service Module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D4AA308-AD21-75F2-0B29-FEA699EB2AF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780555" y="4472848"/>
            <a:ext cx="388318" cy="3752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5C05D2C-7A6F-DBA8-924B-CE6A1D9421C9}"/>
              </a:ext>
            </a:extLst>
          </p:cNvPr>
          <p:cNvSpPr txBox="1"/>
          <p:nvPr/>
        </p:nvSpPr>
        <p:spPr>
          <a:xfrm>
            <a:off x="678259" y="4785341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ARP spoofing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5B18414-4092-EEEA-6461-44FDD6B9D06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28107" y="4465706"/>
            <a:ext cx="388318" cy="3752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E3621D4-1E6D-0AE6-0DCF-B545AE25CA2E}"/>
              </a:ext>
            </a:extLst>
          </p:cNvPr>
          <p:cNvSpPr txBox="1"/>
          <p:nvPr/>
        </p:nvSpPr>
        <p:spPr>
          <a:xfrm>
            <a:off x="1272868" y="4828085"/>
            <a:ext cx="69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MITM</a:t>
            </a:r>
          </a:p>
        </p:txBody>
      </p:sp>
      <p:pic>
        <p:nvPicPr>
          <p:cNvPr id="44" name="Picture 43" descr="DDoS protection - iIT Distribution">
            <a:extLst>
              <a:ext uri="{FF2B5EF4-FFF2-40B4-BE49-F238E27FC236}">
                <a16:creationId xmlns:a16="http://schemas.microsoft.com/office/drawing/2014/main" id="{42D9ABEE-37B5-1ED5-8272-31AD816F32C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437" t="1122" r="7000" b="-1677"/>
          <a:stretch/>
        </p:blipFill>
        <p:spPr>
          <a:xfrm>
            <a:off x="1854938" y="4457837"/>
            <a:ext cx="366571" cy="39960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EC38C8E-BCF9-4033-483F-09D81BFD631F}"/>
              </a:ext>
            </a:extLst>
          </p:cNvPr>
          <p:cNvSpPr txBox="1"/>
          <p:nvPr/>
        </p:nvSpPr>
        <p:spPr>
          <a:xfrm>
            <a:off x="1765649" y="4831304"/>
            <a:ext cx="54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DDoS</a:t>
            </a:r>
          </a:p>
        </p:txBody>
      </p:sp>
      <p:pic>
        <p:nvPicPr>
          <p:cNvPr id="46" name="Picture 45" descr="Trojan horse malware virus computer sign isolated on white background.  Vector illustration cyber crime online security concept. Stock Vector |  Adobe Stock">
            <a:extLst>
              <a:ext uri="{FF2B5EF4-FFF2-40B4-BE49-F238E27FC236}">
                <a16:creationId xmlns:a16="http://schemas.microsoft.com/office/drawing/2014/main" id="{5C0695EC-8DEB-36A9-3CC9-9BD5AAC5D38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301" t="4301" r="4227" b="4301"/>
          <a:stretch/>
        </p:blipFill>
        <p:spPr>
          <a:xfrm>
            <a:off x="1974372" y="2188641"/>
            <a:ext cx="369719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C2D84E-52E6-CB75-B7EB-975E3889F556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70000"/>
          </a:blip>
          <a:stretch>
            <a:fillRect/>
          </a:stretch>
        </p:blipFill>
        <p:spPr>
          <a:xfrm>
            <a:off x="2384626" y="4472848"/>
            <a:ext cx="375209" cy="3752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65DC9B26-8575-F51F-BF31-FF5009DC3AD2}"/>
              </a:ext>
            </a:extLst>
          </p:cNvPr>
          <p:cNvSpPr/>
          <p:nvPr/>
        </p:nvSpPr>
        <p:spPr>
          <a:xfrm>
            <a:off x="2428202" y="4516015"/>
            <a:ext cx="265471" cy="284996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769462-FF08-B222-A471-E9C426BC3584}"/>
              </a:ext>
            </a:extLst>
          </p:cNvPr>
          <p:cNvSpPr txBox="1"/>
          <p:nvPr/>
        </p:nvSpPr>
        <p:spPr>
          <a:xfrm>
            <a:off x="2232073" y="4817930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Hardware freeze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F1D537-34A6-E06A-2648-F3D01C079034}"/>
              </a:ext>
            </a:extLst>
          </p:cNvPr>
          <p:cNvSpPr/>
          <p:nvPr/>
        </p:nvSpPr>
        <p:spPr>
          <a:xfrm>
            <a:off x="685880" y="5503167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A0FFB9D-DF09-C674-ED08-9A6885067FC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24560" y="4451056"/>
            <a:ext cx="421453" cy="38444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287655D-521B-DDDB-1909-0BC475DD3EB6}"/>
              </a:ext>
            </a:extLst>
          </p:cNvPr>
          <p:cNvSpPr txBox="1"/>
          <p:nvPr/>
        </p:nvSpPr>
        <p:spPr>
          <a:xfrm>
            <a:off x="2888517" y="4807618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Packet block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3088D9-3ED4-4212-9814-E04FD6F861A1}"/>
              </a:ext>
            </a:extLst>
          </p:cNvPr>
          <p:cNvSpPr txBox="1"/>
          <p:nvPr/>
        </p:nvSpPr>
        <p:spPr>
          <a:xfrm>
            <a:off x="624034" y="5231245"/>
            <a:ext cx="191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Destruction Module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188E9C4-534D-8644-EEE0-8E79FBE4C4A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6282" y="5577138"/>
            <a:ext cx="356863" cy="3729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7598E26-9560-5137-614A-624BD92B496C}"/>
              </a:ext>
            </a:extLst>
          </p:cNvPr>
          <p:cNvSpPr txBox="1"/>
          <p:nvPr/>
        </p:nvSpPr>
        <p:spPr>
          <a:xfrm>
            <a:off x="624035" y="5950100"/>
            <a:ext cx="7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File-sys destruct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B6EA14F-66A5-8574-E69A-14BAF9C53AE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0975" y="5576021"/>
            <a:ext cx="377056" cy="3646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6EA9FFA-7A54-3651-071D-D3A8C87B4A1D}"/>
              </a:ext>
            </a:extLst>
          </p:cNvPr>
          <p:cNvSpPr txBox="1"/>
          <p:nvPr/>
        </p:nvSpPr>
        <p:spPr>
          <a:xfrm>
            <a:off x="1190538" y="5930094"/>
            <a:ext cx="72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injection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215E6D6-53C9-457A-A161-0EAC0D2E4F4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35553" y="5574671"/>
            <a:ext cx="421600" cy="3840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490497E-0DA3-F8F1-8BCA-4F4B8B41D75F}"/>
              </a:ext>
            </a:extLst>
          </p:cNvPr>
          <p:cNvSpPr txBox="1"/>
          <p:nvPr/>
        </p:nvSpPr>
        <p:spPr>
          <a:xfrm>
            <a:off x="1845861" y="5938779"/>
            <a:ext cx="53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FDI FCI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931650E-1B40-7924-A860-D0E4EADA166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53542" y="5556670"/>
            <a:ext cx="391831" cy="4001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F3ED159-08EC-A4FB-77D5-1A19DBCACBFF}"/>
              </a:ext>
            </a:extLst>
          </p:cNvPr>
          <p:cNvSpPr txBox="1"/>
          <p:nvPr/>
        </p:nvSpPr>
        <p:spPr>
          <a:xfrm>
            <a:off x="2163265" y="5941676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 watchdog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4F6B089-7007-1415-6E17-ADAE0996E7C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02264" y="5561827"/>
            <a:ext cx="392041" cy="3763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D83EF29-3392-CDAA-E3F3-991CBF92122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43176" y="5586163"/>
            <a:ext cx="222855" cy="155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7AAC27A-A96F-356C-7F3A-B6DD750DC6EA}"/>
              </a:ext>
            </a:extLst>
          </p:cNvPr>
          <p:cNvSpPr txBox="1"/>
          <p:nvPr/>
        </p:nvSpPr>
        <p:spPr>
          <a:xfrm>
            <a:off x="2752596" y="5937720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Python-lib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hijack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2DE703-AD86-F81D-B3B7-B1AFF1BB85E0}"/>
              </a:ext>
            </a:extLst>
          </p:cNvPr>
          <p:cNvSpPr txBox="1"/>
          <p:nvPr/>
        </p:nvSpPr>
        <p:spPr>
          <a:xfrm>
            <a:off x="457532" y="322362"/>
            <a:ext cx="340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Malicious Activities Plugin Repository 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F48DB5F-73CE-3C63-83BA-4D6A4C4649E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84101" y="4457837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E86A586-96B7-FDA4-2562-C4FC110DBC7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62052" y="5632679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5ED55CE-551C-A2E5-7160-4BC1DDF0A2B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73374" y="3358640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DCE7DE-9C0E-8F84-902B-04F52E5A427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48488" y="2244289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8DD14A0-3DC1-30F0-5A2F-229A4E1158B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35668" y="1213998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7291DF1-2BF9-605B-3A62-B9C547FDF8DB}"/>
              </a:ext>
            </a:extLst>
          </p:cNvPr>
          <p:cNvSpPr/>
          <p:nvPr/>
        </p:nvSpPr>
        <p:spPr>
          <a:xfrm>
            <a:off x="5134340" y="2997535"/>
            <a:ext cx="3513666" cy="303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2957447-BC80-BE7E-C59A-B7C4F9DB24F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276019" y="5304182"/>
            <a:ext cx="1269629" cy="58421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13F6C77-DD1B-B835-56C7-C1FB2CD9CC65}"/>
              </a:ext>
            </a:extLst>
          </p:cNvPr>
          <p:cNvSpPr txBox="1"/>
          <p:nvPr/>
        </p:nvSpPr>
        <p:spPr>
          <a:xfrm>
            <a:off x="5205529" y="5365784"/>
            <a:ext cx="2326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1"/>
                </a:solidFill>
              </a:rPr>
              <a:t>Command and Control (C2)</a:t>
            </a:r>
            <a:r>
              <a:rPr lang="en-US" sz="1400" b="1" dirty="0">
                <a:solidFill>
                  <a:schemeClr val="tx1"/>
                </a:solidFill>
              </a:rPr>
              <a:t> Orchestrator </a:t>
            </a:r>
            <a:r>
              <a:rPr lang="en-SG" sz="1400" b="1" dirty="0"/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7005A1-295B-5D77-4B1A-F7F13DD92846}"/>
              </a:ext>
            </a:extLst>
          </p:cNvPr>
          <p:cNvSpPr/>
          <p:nvPr/>
        </p:nvSpPr>
        <p:spPr>
          <a:xfrm>
            <a:off x="6826455" y="3246799"/>
            <a:ext cx="1699732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22B920-36F0-D70E-FD64-A3754932ADE8}"/>
              </a:ext>
            </a:extLst>
          </p:cNvPr>
          <p:cNvSpPr/>
          <p:nvPr/>
        </p:nvSpPr>
        <p:spPr>
          <a:xfrm>
            <a:off x="5281948" y="4032371"/>
            <a:ext cx="1612628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Attack function assemble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6ECCC8B-3E24-5B50-A2DB-88A1CCA6AD9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34269" y="1588894"/>
            <a:ext cx="356212" cy="249348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7E779-CB2E-B43B-6773-A6E8F3512C84}"/>
              </a:ext>
            </a:extLst>
          </p:cNvPr>
          <p:cNvCxnSpPr>
            <a:cxnSpLocks/>
          </p:cNvCxnSpPr>
          <p:nvPr/>
        </p:nvCxnSpPr>
        <p:spPr>
          <a:xfrm>
            <a:off x="10242850" y="4850643"/>
            <a:ext cx="0" cy="65584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4D42CBD4-550C-F92C-FBB9-7AE10D76D4E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44428" y="2682107"/>
            <a:ext cx="356212" cy="249348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4EDFFC-809F-297F-F6E1-510E898C2992}"/>
              </a:ext>
            </a:extLst>
          </p:cNvPr>
          <p:cNvCxnSpPr>
            <a:cxnSpLocks/>
          </p:cNvCxnSpPr>
          <p:nvPr/>
        </p:nvCxnSpPr>
        <p:spPr>
          <a:xfrm>
            <a:off x="6894576" y="4207990"/>
            <a:ext cx="42062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8FA02B5D-4849-CE44-0EB0-D286DEAE355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59231" y="3797302"/>
            <a:ext cx="356212" cy="24934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5236F79-6290-C631-3ACE-1D40B07B2D6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65708" y="4918712"/>
            <a:ext cx="356212" cy="24934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0891225-728E-38F6-526C-3B470522577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29739" y="5972052"/>
            <a:ext cx="356212" cy="249348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F7327EC2-8D86-61E0-67D1-8ADFCF1FCD48}"/>
              </a:ext>
            </a:extLst>
          </p:cNvPr>
          <p:cNvSpPr/>
          <p:nvPr/>
        </p:nvSpPr>
        <p:spPr>
          <a:xfrm>
            <a:off x="5281948" y="4781215"/>
            <a:ext cx="1612628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Malicious program injection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C16D02-7AFC-25C3-53A0-4482FD358267}"/>
              </a:ext>
            </a:extLst>
          </p:cNvPr>
          <p:cNvCxnSpPr>
            <a:cxnSpLocks/>
            <a:stCxn id="70" idx="3"/>
            <a:endCxn id="75" idx="1"/>
          </p:cNvCxnSpPr>
          <p:nvPr/>
        </p:nvCxnSpPr>
        <p:spPr>
          <a:xfrm>
            <a:off x="3742140" y="1339652"/>
            <a:ext cx="1539808" cy="2886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B3B5B20-2346-B044-C1D4-54FBC160AC60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3754960" y="2369943"/>
            <a:ext cx="1526988" cy="1855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649FF26-554B-4414-D49D-45AF19299473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>
          <a:xfrm>
            <a:off x="3779846" y="3484294"/>
            <a:ext cx="1502102" cy="74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D6127F3-579F-2906-CE9D-8EE2DEA3A3AD}"/>
              </a:ext>
            </a:extLst>
          </p:cNvPr>
          <p:cNvCxnSpPr>
            <a:cxnSpLocks/>
            <a:stCxn id="66" idx="3"/>
            <a:endCxn id="75" idx="1"/>
          </p:cNvCxnSpPr>
          <p:nvPr/>
        </p:nvCxnSpPr>
        <p:spPr>
          <a:xfrm flipV="1">
            <a:off x="3790573" y="4225794"/>
            <a:ext cx="1491375" cy="357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8D02C7-6789-8BD8-7965-F2E956B6A0DC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3768524" y="4225794"/>
            <a:ext cx="1513424" cy="1532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9C06AED-E4FA-C009-7104-06B8FAEEB3E2}"/>
              </a:ext>
            </a:extLst>
          </p:cNvPr>
          <p:cNvSpPr txBox="1"/>
          <p:nvPr/>
        </p:nvSpPr>
        <p:spPr>
          <a:xfrm>
            <a:off x="4272171" y="2279875"/>
            <a:ext cx="120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Import attack module source code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70E401E-967C-1306-D730-FD3834DE326B}"/>
              </a:ext>
            </a:extLst>
          </p:cNvPr>
          <p:cNvCxnSpPr>
            <a:cxnSpLocks/>
            <a:stCxn id="76" idx="3"/>
            <a:endCxn id="88" idx="1"/>
          </p:cNvCxnSpPr>
          <p:nvPr/>
        </p:nvCxnSpPr>
        <p:spPr>
          <a:xfrm>
            <a:off x="3790481" y="1713568"/>
            <a:ext cx="1491467" cy="32610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A2E263C-77D1-7CB4-CBC8-C487BC403915}"/>
              </a:ext>
            </a:extLst>
          </p:cNvPr>
          <p:cNvCxnSpPr>
            <a:cxnSpLocks/>
            <a:stCxn id="78" idx="3"/>
            <a:endCxn id="88" idx="1"/>
          </p:cNvCxnSpPr>
          <p:nvPr/>
        </p:nvCxnSpPr>
        <p:spPr>
          <a:xfrm>
            <a:off x="3800640" y="2806781"/>
            <a:ext cx="1481308" cy="21678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462B73-8329-BA67-B832-21E0FC0A6DFB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3815443" y="3921976"/>
            <a:ext cx="1466505" cy="1052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4BC6C8-A013-CEA3-2E0D-7958AF23E19A}"/>
              </a:ext>
            </a:extLst>
          </p:cNvPr>
          <p:cNvCxnSpPr>
            <a:cxnSpLocks/>
            <a:stCxn id="85" idx="3"/>
            <a:endCxn id="88" idx="1"/>
          </p:cNvCxnSpPr>
          <p:nvPr/>
        </p:nvCxnSpPr>
        <p:spPr>
          <a:xfrm flipV="1">
            <a:off x="3821920" y="4974638"/>
            <a:ext cx="1460028" cy="687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CB7C4E8-AFEB-541A-EB8E-D8B6907535AF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 flipV="1">
            <a:off x="3785951" y="4974638"/>
            <a:ext cx="1495997" cy="11220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262B760-EFB8-E535-EB2C-7BEFF4F36536}"/>
              </a:ext>
            </a:extLst>
          </p:cNvPr>
          <p:cNvSpPr txBox="1"/>
          <p:nvPr/>
        </p:nvSpPr>
        <p:spPr>
          <a:xfrm>
            <a:off x="4106669" y="5489191"/>
            <a:ext cx="1138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Import malware execution module </a:t>
            </a:r>
          </a:p>
        </p:txBody>
      </p:sp>
      <p:pic>
        <p:nvPicPr>
          <p:cNvPr id="122" name="Picture 121" descr="A green rectangular sign with text and images&#10;&#10;Description automatically generated">
            <a:extLst>
              <a:ext uri="{FF2B5EF4-FFF2-40B4-BE49-F238E27FC236}">
                <a16:creationId xmlns:a16="http://schemas.microsoft.com/office/drawing/2014/main" id="{CB04A07C-FE1C-508F-1832-455CB206805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005" y="3836376"/>
            <a:ext cx="962470" cy="804625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7A6253E5-C3B3-AE09-3C5D-22045CD4CE28}"/>
              </a:ext>
            </a:extLst>
          </p:cNvPr>
          <p:cNvSpPr/>
          <p:nvPr/>
        </p:nvSpPr>
        <p:spPr>
          <a:xfrm>
            <a:off x="7270354" y="4781268"/>
            <a:ext cx="1074309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Binary file encryption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CC66C9C-939B-EADF-0655-B3404945CE72}"/>
              </a:ext>
            </a:extLst>
          </p:cNvPr>
          <p:cNvCxnSpPr>
            <a:cxnSpLocks/>
          </p:cNvCxnSpPr>
          <p:nvPr/>
        </p:nvCxnSpPr>
        <p:spPr>
          <a:xfrm>
            <a:off x="6912864" y="4969839"/>
            <a:ext cx="321956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DA39F5D-886D-B52B-5C27-D28F8E80AB4E}"/>
              </a:ext>
            </a:extLst>
          </p:cNvPr>
          <p:cNvSpPr/>
          <p:nvPr/>
        </p:nvSpPr>
        <p:spPr>
          <a:xfrm>
            <a:off x="9411464" y="3209544"/>
            <a:ext cx="2197586" cy="22992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157F2-C37F-8232-0E80-EB13EBB915FC}"/>
              </a:ext>
            </a:extLst>
          </p:cNvPr>
          <p:cNvSpPr txBox="1"/>
          <p:nvPr/>
        </p:nvSpPr>
        <p:spPr>
          <a:xfrm>
            <a:off x="9291599" y="2824635"/>
            <a:ext cx="275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Ninja Malware Agent Interface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BD29E8-696C-E967-59FE-7BEDB2189821}"/>
              </a:ext>
            </a:extLst>
          </p:cNvPr>
          <p:cNvSpPr txBox="1"/>
          <p:nvPr/>
        </p:nvSpPr>
        <p:spPr>
          <a:xfrm>
            <a:off x="9411464" y="5185451"/>
            <a:ext cx="2038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0 :  malware code base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875710-AE70-CBC8-068A-8A045F623959}"/>
              </a:ext>
            </a:extLst>
          </p:cNvPr>
          <p:cNvCxnSpPr>
            <a:cxnSpLocks/>
          </p:cNvCxnSpPr>
          <p:nvPr/>
        </p:nvCxnSpPr>
        <p:spPr>
          <a:xfrm flipV="1">
            <a:off x="9446594" y="3974425"/>
            <a:ext cx="2162456" cy="14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162B86B-4ED0-321A-BC37-D0B568568408}"/>
              </a:ext>
            </a:extLst>
          </p:cNvPr>
          <p:cNvSpPr txBox="1"/>
          <p:nvPr/>
        </p:nvSpPr>
        <p:spPr>
          <a:xfrm>
            <a:off x="9400585" y="3984583"/>
            <a:ext cx="2246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1 :  malware attack modules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4E31B7-6822-C09B-5087-86DC3A0F8677}"/>
              </a:ext>
            </a:extLst>
          </p:cNvPr>
          <p:cNvSpPr txBox="1"/>
          <p:nvPr/>
        </p:nvSpPr>
        <p:spPr>
          <a:xfrm>
            <a:off x="9381492" y="3196819"/>
            <a:ext cx="185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2 : Attack config and schedule timeline 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4AE134-B529-E98D-417B-4223275077AD}"/>
              </a:ext>
            </a:extLst>
          </p:cNvPr>
          <p:cNvCxnSpPr>
            <a:cxnSpLocks/>
          </p:cNvCxnSpPr>
          <p:nvPr/>
        </p:nvCxnSpPr>
        <p:spPr>
          <a:xfrm>
            <a:off x="9419803" y="5150110"/>
            <a:ext cx="21892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6" name="Picture 105" descr="A red horse on wheels&#10;&#10;Description automatically generated">
            <a:extLst>
              <a:ext uri="{FF2B5EF4-FFF2-40B4-BE49-F238E27FC236}">
                <a16:creationId xmlns:a16="http://schemas.microsoft.com/office/drawing/2014/main" id="{17956515-7AEC-92E0-2800-6E81FB31D47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70139" y="4728109"/>
            <a:ext cx="397091" cy="31378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8CB0EC3C-7FA8-D0EA-490E-B242758203C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669776" y="4727008"/>
            <a:ext cx="410299" cy="32387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AE10A7AA-E522-BCA1-C27A-12748D9B9D2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884746" y="4711284"/>
            <a:ext cx="430147" cy="3315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71FF5880-2F7E-ED0D-A9F0-0B40C0EC659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669776" y="4280707"/>
            <a:ext cx="369248" cy="3027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EF48DC7B-07AA-C840-D1FB-38FE7514D35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42793" y="4267824"/>
            <a:ext cx="369248" cy="3027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3A0728A-784D-62FC-094F-6AE362A7D67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815810" y="4248793"/>
            <a:ext cx="369248" cy="3027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32D170CA-441B-CD5C-6E01-89CCF913E529}"/>
              </a:ext>
            </a:extLst>
          </p:cNvPr>
          <p:cNvSpPr/>
          <p:nvPr/>
        </p:nvSpPr>
        <p:spPr>
          <a:xfrm>
            <a:off x="5342066" y="3199910"/>
            <a:ext cx="1384203" cy="532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plug-in management module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CBD4AEBC-FA75-1999-78FA-B91474D5B39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728199" y="796364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68773A5-57D1-D0D4-7312-689F2B627A26}"/>
              </a:ext>
            </a:extLst>
          </p:cNvPr>
          <p:cNvSpPr txBox="1"/>
          <p:nvPr/>
        </p:nvSpPr>
        <p:spPr>
          <a:xfrm>
            <a:off x="6906786" y="1250975"/>
            <a:ext cx="1208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schedule timeline config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3D9815D-B2FC-8265-2EA1-42D89E986A81}"/>
              </a:ext>
            </a:extLst>
          </p:cNvPr>
          <p:cNvCxnSpPr>
            <a:cxnSpLocks/>
          </p:cNvCxnSpPr>
          <p:nvPr/>
        </p:nvCxnSpPr>
        <p:spPr>
          <a:xfrm>
            <a:off x="6920478" y="1213998"/>
            <a:ext cx="0" cy="198973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4B5E474-5DD4-168E-68E3-C8403ADAEA19}"/>
              </a:ext>
            </a:extLst>
          </p:cNvPr>
          <p:cNvPicPr>
            <a:picLocks noChangeAspect="1"/>
          </p:cNvPicPr>
          <p:nvPr/>
        </p:nvPicPr>
        <p:blipFill>
          <a:blip r:embed="rId33">
            <a:biLevel thresh="75000"/>
          </a:blip>
          <a:stretch>
            <a:fillRect/>
          </a:stretch>
        </p:blipFill>
        <p:spPr>
          <a:xfrm>
            <a:off x="6754302" y="2143092"/>
            <a:ext cx="317123" cy="325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F777C145-FD38-C045-CE04-AC9C0E6AF67E}"/>
              </a:ext>
            </a:extLst>
          </p:cNvPr>
          <p:cNvPicPr>
            <a:picLocks noChangeAspect="1"/>
          </p:cNvPicPr>
          <p:nvPr/>
        </p:nvPicPr>
        <p:blipFill>
          <a:blip r:embed="rId33">
            <a:biLevel thresh="75000"/>
          </a:blip>
          <a:stretch>
            <a:fillRect/>
          </a:stretch>
        </p:blipFill>
        <p:spPr>
          <a:xfrm>
            <a:off x="9649780" y="3581928"/>
            <a:ext cx="317123" cy="325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E0A05BA-F3F1-04DF-C527-67837CA725F5}"/>
              </a:ext>
            </a:extLst>
          </p:cNvPr>
          <p:cNvPicPr>
            <a:picLocks noChangeAspect="1"/>
          </p:cNvPicPr>
          <p:nvPr/>
        </p:nvPicPr>
        <p:blipFill>
          <a:blip r:embed="rId33">
            <a:biLevel thresh="75000"/>
          </a:blip>
          <a:stretch>
            <a:fillRect/>
          </a:stretch>
        </p:blipFill>
        <p:spPr>
          <a:xfrm>
            <a:off x="10151561" y="3581468"/>
            <a:ext cx="317123" cy="325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49E340-85C6-A1A9-F409-207BD57AF658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8526187" y="3440221"/>
            <a:ext cx="1123593" cy="30446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08E2080-5086-52C7-7173-A68BB0892F9B}"/>
              </a:ext>
            </a:extLst>
          </p:cNvPr>
          <p:cNvCxnSpPr>
            <a:cxnSpLocks/>
          </p:cNvCxnSpPr>
          <p:nvPr/>
        </p:nvCxnSpPr>
        <p:spPr>
          <a:xfrm flipV="1">
            <a:off x="8227382" y="4359174"/>
            <a:ext cx="142239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8003757-63BE-9F5A-36A2-0CBC8121D057}"/>
              </a:ext>
            </a:extLst>
          </p:cNvPr>
          <p:cNvCxnSpPr>
            <a:cxnSpLocks/>
          </p:cNvCxnSpPr>
          <p:nvPr/>
        </p:nvCxnSpPr>
        <p:spPr>
          <a:xfrm>
            <a:off x="8355542" y="4985396"/>
            <a:ext cx="1314234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45B8FDAA-1080-02E5-C7B6-ABCFB1D323C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869748" y="809860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7C3E99E-B1A4-7DAC-3DD3-862364A97C5E}"/>
              </a:ext>
            </a:extLst>
          </p:cNvPr>
          <p:cNvSpPr txBox="1"/>
          <p:nvPr/>
        </p:nvSpPr>
        <p:spPr>
          <a:xfrm>
            <a:off x="5957581" y="1272893"/>
            <a:ext cx="904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plug-in config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9857FAF-979C-0D82-B5AC-6E04D9C82BE7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6019756" y="1227494"/>
            <a:ext cx="0" cy="197224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93A00296-ECA7-99D9-8434-3A22668BD9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22853" y="1088949"/>
            <a:ext cx="2294484" cy="1935090"/>
          </a:xfrm>
          <a:prstGeom prst="bentConnector3">
            <a:avLst>
              <a:gd name="adj1" fmla="val 1002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90D395D-6FF0-818B-9324-9F85A349842A}"/>
              </a:ext>
            </a:extLst>
          </p:cNvPr>
          <p:cNvCxnSpPr>
            <a:cxnSpLocks/>
          </p:cNvCxnSpPr>
          <p:nvPr/>
        </p:nvCxnSpPr>
        <p:spPr>
          <a:xfrm>
            <a:off x="5825255" y="3744229"/>
            <a:ext cx="0" cy="2881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EF38F01-8AE4-DEE1-ECD7-B895B61E7006}"/>
              </a:ext>
            </a:extLst>
          </p:cNvPr>
          <p:cNvCxnSpPr>
            <a:cxnSpLocks/>
          </p:cNvCxnSpPr>
          <p:nvPr/>
        </p:nvCxnSpPr>
        <p:spPr>
          <a:xfrm>
            <a:off x="6649802" y="3756458"/>
            <a:ext cx="0" cy="102475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014FF3E-4A56-4242-358A-AF2289FEFD28}"/>
              </a:ext>
            </a:extLst>
          </p:cNvPr>
          <p:cNvSpPr txBox="1"/>
          <p:nvPr/>
        </p:nvSpPr>
        <p:spPr>
          <a:xfrm>
            <a:off x="8532447" y="2567042"/>
            <a:ext cx="11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Network with firewall </a:t>
            </a:r>
            <a:endParaRPr lang="en-SG" sz="1000" b="1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C13A29F-A59F-0435-4D1F-1183AC46CE16}"/>
              </a:ext>
            </a:extLst>
          </p:cNvPr>
          <p:cNvCxnSpPr>
            <a:cxnSpLocks/>
          </p:cNvCxnSpPr>
          <p:nvPr/>
        </p:nvCxnSpPr>
        <p:spPr>
          <a:xfrm flipH="1">
            <a:off x="8556527" y="5387303"/>
            <a:ext cx="843162" cy="673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E707F87-B534-7495-4537-8FACCCF8FF8B}"/>
              </a:ext>
            </a:extLst>
          </p:cNvPr>
          <p:cNvSpPr txBox="1"/>
          <p:nvPr/>
        </p:nvSpPr>
        <p:spPr>
          <a:xfrm>
            <a:off x="8441465" y="3587982"/>
            <a:ext cx="11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Task schedule and config</a:t>
            </a:r>
            <a:endParaRPr lang="en-SG" sz="10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C9F55C1-5B4F-B56B-11B9-54BD317545CF}"/>
              </a:ext>
            </a:extLst>
          </p:cNvPr>
          <p:cNvSpPr txBox="1"/>
          <p:nvPr/>
        </p:nvSpPr>
        <p:spPr>
          <a:xfrm>
            <a:off x="8274089" y="4007935"/>
            <a:ext cx="11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Obfuscated malicious code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843BDD7-11A7-7678-842B-F82C4BD7A243}"/>
              </a:ext>
            </a:extLst>
          </p:cNvPr>
          <p:cNvSpPr txBox="1"/>
          <p:nvPr/>
        </p:nvSpPr>
        <p:spPr>
          <a:xfrm>
            <a:off x="8323344" y="4442789"/>
            <a:ext cx="110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Encrypted malicious action program</a:t>
            </a:r>
            <a:endParaRPr lang="en-SG" sz="1000" b="1" dirty="0">
              <a:solidFill>
                <a:srgbClr val="C0000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DE81331-244E-2E6C-448D-1EB8D67AC0BF}"/>
              </a:ext>
            </a:extLst>
          </p:cNvPr>
          <p:cNvSpPr txBox="1"/>
          <p:nvPr/>
        </p:nvSpPr>
        <p:spPr>
          <a:xfrm>
            <a:off x="8584207" y="5412571"/>
            <a:ext cx="928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State report</a:t>
            </a:r>
            <a:endParaRPr lang="en-SG" sz="1000" b="1" dirty="0"/>
          </a:p>
        </p:txBody>
      </p:sp>
      <p:sp>
        <p:nvSpPr>
          <p:cNvPr id="162" name="Flowchart: Magnetic Disk 161">
            <a:extLst>
              <a:ext uri="{FF2B5EF4-FFF2-40B4-BE49-F238E27FC236}">
                <a16:creationId xmlns:a16="http://schemas.microsoft.com/office/drawing/2014/main" id="{E22F62EE-C324-910D-0E34-F01F44E33E34}"/>
              </a:ext>
            </a:extLst>
          </p:cNvPr>
          <p:cNvSpPr/>
          <p:nvPr/>
        </p:nvSpPr>
        <p:spPr>
          <a:xfrm>
            <a:off x="7520460" y="2029629"/>
            <a:ext cx="739475" cy="48037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C2-DB</a:t>
            </a:r>
            <a:endParaRPr lang="en-SG" sz="1100" b="1" dirty="0"/>
          </a:p>
        </p:txBody>
      </p:sp>
      <p:sp>
        <p:nvSpPr>
          <p:cNvPr id="163" name="Arrow: Down 162">
            <a:extLst>
              <a:ext uri="{FF2B5EF4-FFF2-40B4-BE49-F238E27FC236}">
                <a16:creationId xmlns:a16="http://schemas.microsoft.com/office/drawing/2014/main" id="{7B5812D9-7C75-2F47-D070-5780EC489780}"/>
              </a:ext>
            </a:extLst>
          </p:cNvPr>
          <p:cNvSpPr/>
          <p:nvPr/>
        </p:nvSpPr>
        <p:spPr>
          <a:xfrm rot="10800000">
            <a:off x="7849197" y="2540804"/>
            <a:ext cx="135884" cy="411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6" name="Picture 165" descr="A computer screen with text and words&#10;&#10;Description automatically generated">
            <a:extLst>
              <a:ext uri="{FF2B5EF4-FFF2-40B4-BE49-F238E27FC236}">
                <a16:creationId xmlns:a16="http://schemas.microsoft.com/office/drawing/2014/main" id="{AF72F6A2-F452-E70D-351B-84EC44D27E2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87" y="1374624"/>
            <a:ext cx="1580958" cy="12490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A8E7DB0-08CD-E8E8-A6BA-A1CB9C4A6BC0}"/>
              </a:ext>
            </a:extLst>
          </p:cNvPr>
          <p:cNvCxnSpPr>
            <a:cxnSpLocks/>
          </p:cNvCxnSpPr>
          <p:nvPr/>
        </p:nvCxnSpPr>
        <p:spPr>
          <a:xfrm>
            <a:off x="9688771" y="5518498"/>
            <a:ext cx="0" cy="365488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5C16CAF-C4DE-126A-06F3-118DD79D5A0D}"/>
              </a:ext>
            </a:extLst>
          </p:cNvPr>
          <p:cNvSpPr txBox="1"/>
          <p:nvPr/>
        </p:nvSpPr>
        <p:spPr>
          <a:xfrm>
            <a:off x="10612041" y="552955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70" name="Graphic 169" descr="Server with solid fill">
            <a:extLst>
              <a:ext uri="{FF2B5EF4-FFF2-40B4-BE49-F238E27FC236}">
                <a16:creationId xmlns:a16="http://schemas.microsoft.com/office/drawing/2014/main" id="{C3AD3F18-6005-2474-48BE-6AA9BF39A1C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480823" y="5899519"/>
            <a:ext cx="394414" cy="394414"/>
          </a:xfrm>
          <a:prstGeom prst="rect">
            <a:avLst/>
          </a:prstGeom>
        </p:spPr>
      </p:pic>
      <p:pic>
        <p:nvPicPr>
          <p:cNvPr id="171" name="Graphic 170" descr="Wireless router with solid fill">
            <a:extLst>
              <a:ext uri="{FF2B5EF4-FFF2-40B4-BE49-F238E27FC236}">
                <a16:creationId xmlns:a16="http://schemas.microsoft.com/office/drawing/2014/main" id="{6D8D0ABC-EA9C-54F8-8178-9B6A51F2B47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486532" y="5887953"/>
            <a:ext cx="438769" cy="438769"/>
          </a:xfrm>
          <a:prstGeom prst="rect">
            <a:avLst/>
          </a:prstGeom>
        </p:spPr>
      </p:pic>
      <p:pic>
        <p:nvPicPr>
          <p:cNvPr id="172" name="Graphic 171" descr="Database with solid fill">
            <a:extLst>
              <a:ext uri="{FF2B5EF4-FFF2-40B4-BE49-F238E27FC236}">
                <a16:creationId xmlns:a16="http://schemas.microsoft.com/office/drawing/2014/main" id="{26ED3DF5-56C6-81F4-FEA8-715804EDB9C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023612" y="5906267"/>
            <a:ext cx="391826" cy="391826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BCF2D3A5-2F84-156A-D858-DCC86AF5578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0961547" y="5958403"/>
            <a:ext cx="490521" cy="276999"/>
          </a:xfrm>
          <a:prstGeom prst="rect">
            <a:avLst/>
          </a:prstGeom>
          <a:ln>
            <a:noFill/>
          </a:ln>
        </p:spPr>
      </p:pic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3DF476E-9671-1710-4F39-B88FD7494F06}"/>
              </a:ext>
            </a:extLst>
          </p:cNvPr>
          <p:cNvCxnSpPr>
            <a:cxnSpLocks/>
          </p:cNvCxnSpPr>
          <p:nvPr/>
        </p:nvCxnSpPr>
        <p:spPr>
          <a:xfrm>
            <a:off x="10217627" y="5518349"/>
            <a:ext cx="0" cy="365488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88CEFD3-7872-7C1C-E7CC-DBD02C00CF82}"/>
              </a:ext>
            </a:extLst>
          </p:cNvPr>
          <p:cNvCxnSpPr>
            <a:cxnSpLocks/>
          </p:cNvCxnSpPr>
          <p:nvPr/>
        </p:nvCxnSpPr>
        <p:spPr>
          <a:xfrm>
            <a:off x="10678030" y="5523025"/>
            <a:ext cx="0" cy="365488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EAE4461-C19F-9EE8-96AC-4DED7E7F5A0E}"/>
              </a:ext>
            </a:extLst>
          </p:cNvPr>
          <p:cNvCxnSpPr>
            <a:cxnSpLocks/>
          </p:cNvCxnSpPr>
          <p:nvPr/>
        </p:nvCxnSpPr>
        <p:spPr>
          <a:xfrm>
            <a:off x="11178141" y="5540779"/>
            <a:ext cx="0" cy="365488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100D9E6-8E0D-2E96-A2AB-971C6E51A6DE}"/>
              </a:ext>
            </a:extLst>
          </p:cNvPr>
          <p:cNvSpPr txBox="1"/>
          <p:nvPr/>
        </p:nvSpPr>
        <p:spPr>
          <a:xfrm>
            <a:off x="8108680" y="654985"/>
            <a:ext cx="3127559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Ninja 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Workflow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50603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223056D-70BE-633D-1152-66EDF9030A31}"/>
              </a:ext>
            </a:extLst>
          </p:cNvPr>
          <p:cNvSpPr/>
          <p:nvPr/>
        </p:nvSpPr>
        <p:spPr>
          <a:xfrm>
            <a:off x="510363" y="148849"/>
            <a:ext cx="10502671" cy="63212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1877717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>
            <a:cxnSpLocks/>
          </p:cNvCxnSpPr>
          <p:nvPr/>
        </p:nvCxnSpPr>
        <p:spPr>
          <a:xfrm>
            <a:off x="5006833" y="254677"/>
            <a:ext cx="0" cy="604950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857043" y="289675"/>
            <a:ext cx="327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053756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488391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290936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2823980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7" y="1611258"/>
            <a:ext cx="1676961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7" y="2285717"/>
            <a:ext cx="1890811" cy="2362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502547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044425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397203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2980019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2856162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1963778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946233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-165023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946233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341431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4" y="4007122"/>
            <a:ext cx="1260827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134500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225834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139875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089365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250141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36162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682266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1798407"/>
            <a:ext cx="2425183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079551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277688" y="5392695"/>
            <a:ext cx="1427797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5884850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651644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5905240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083493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079551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463330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731182" y="254677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2849233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551619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403845"/>
            <a:ext cx="10197" cy="650430"/>
          </a:xfrm>
          <a:prstGeom prst="bentConnector3">
            <a:avLst>
              <a:gd name="adj1" fmla="val 23418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409540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562477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336136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690892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011531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557574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38403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704669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10195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305947" y="5415098"/>
            <a:ext cx="1440015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5907253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67404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5927643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10589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10195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48573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510464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849520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08" y="1992623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9477067" y="2044169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04" y="2669161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9516343" y="26831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029629" y="3594624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007425" y="3840887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9592419" y="3482795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8995020" y="4280117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9592419" y="4289159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029629" y="4973269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9602055" y="4813052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8972616" y="5683067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9602055" y="5408191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6BFBB6-0AC6-ECB7-DC20-E83D6BFB9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425" y="427763"/>
            <a:ext cx="2172075" cy="13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777</Words>
  <Application>Microsoft Office PowerPoint</Application>
  <PresentationFormat>Widescreen</PresentationFormat>
  <Paragraphs>228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23</cp:revision>
  <dcterms:created xsi:type="dcterms:W3CDTF">2024-05-08T08:52:38Z</dcterms:created>
  <dcterms:modified xsi:type="dcterms:W3CDTF">2024-05-25T13:56:27Z</dcterms:modified>
</cp:coreProperties>
</file>