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108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D1E7B-314B-791B-7D81-8D583F0CB9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63C365-652E-96E5-227F-C3FE081F87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C0F45C-22B2-96AA-87E8-11C000853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A313A-65B0-404C-ABF6-BBAAB537D5DB}" type="datetimeFigureOut">
              <a:rPr lang="en-SG" smtClean="0"/>
              <a:t>19/5/2024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452B9B-BCFC-9BD1-002D-09E0217E6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67D61-8683-C09B-2A07-0C5C9B8FA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33813-1A4C-42D0-BB2A-4142E5E547C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65867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EE9B6-5CAC-865B-A599-59CCBF6E7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413180-3435-52D9-BEDD-F6DA78D019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507363-770C-D9CB-A2F0-E1935B22A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A313A-65B0-404C-ABF6-BBAAB537D5DB}" type="datetimeFigureOut">
              <a:rPr lang="en-SG" smtClean="0"/>
              <a:t>19/5/2024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570EAA-8CEA-4567-C774-98DE9B313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B07CF-BD44-2387-723A-072BE81CE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33813-1A4C-42D0-BB2A-4142E5E547C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20687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77117B-ED7C-1101-C103-BB6AD78A82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99B5C4-850D-CAD3-696C-A0D3617F40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9FE652-4792-A78E-48BC-03EE0A492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A313A-65B0-404C-ABF6-BBAAB537D5DB}" type="datetimeFigureOut">
              <a:rPr lang="en-SG" smtClean="0"/>
              <a:t>19/5/2024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E96B44-2FD1-AC2D-B9F0-294D48576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44C59A-9F54-B5DE-EA5C-421B8680A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33813-1A4C-42D0-BB2A-4142E5E547C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02830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9C19A-EA62-5E54-751A-D8458A1EA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345E0D-79B7-D303-D0B3-4459597DBB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E05EF8-4E74-8653-6B80-E390CD1C3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A313A-65B0-404C-ABF6-BBAAB537D5DB}" type="datetimeFigureOut">
              <a:rPr lang="en-SG" smtClean="0"/>
              <a:t>19/5/2024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ADEC04-15EB-5D85-3D27-49AF788BA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A33469-8442-A8EC-ECAF-AAE22B997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33813-1A4C-42D0-BB2A-4142E5E547C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96642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56466-1B4C-1C2E-F38C-6D820324E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2352F6-FB31-3D61-8014-2ED6EB050E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883A96-AFA7-A2F1-0876-BF55FDF87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A313A-65B0-404C-ABF6-BBAAB537D5DB}" type="datetimeFigureOut">
              <a:rPr lang="en-SG" smtClean="0"/>
              <a:t>19/5/2024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ED3AB8-FCE1-F189-C643-DAB9DA9D4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489597-1219-41BD-C12A-EE923159C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33813-1A4C-42D0-BB2A-4142E5E547C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14255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BF56B-D8C0-061E-7B67-02ABFAE3B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F42C2F-E2F7-F5D7-9FAA-B2573BB467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9D6D01-D810-5221-E233-344C4EC848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EB70FE-F3A0-AB9F-B7F3-10A7FA4F7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A313A-65B0-404C-ABF6-BBAAB537D5DB}" type="datetimeFigureOut">
              <a:rPr lang="en-SG" smtClean="0"/>
              <a:t>19/5/2024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D1DAAA-CBCF-08A1-2337-9EB34CC20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582058-138F-B03B-4CE1-473D69D0A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33813-1A4C-42D0-BB2A-4142E5E547C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81159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AD198-C386-0585-A68F-3E006FCA8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86306C-7937-FD8B-001D-A2838D4D84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AB69F7-9A0D-4DCF-EC16-B711508C00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6A6AB0-2E10-0AC3-5CFD-66703812CC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755FC0-DA3A-385D-B032-085180120E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9DA6AE-7999-FBC6-FC7F-FDADD45A2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A313A-65B0-404C-ABF6-BBAAB537D5DB}" type="datetimeFigureOut">
              <a:rPr lang="en-SG" smtClean="0"/>
              <a:t>19/5/2024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191764-7344-D600-3578-516281915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1FA71D-B8AA-BAC5-8712-C9C6AEC0A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33813-1A4C-42D0-BB2A-4142E5E547C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74832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AEDA0-6715-2D17-EC7B-ACEC777A6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88B95C-C6AB-226D-F50D-541538B4A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A313A-65B0-404C-ABF6-BBAAB537D5DB}" type="datetimeFigureOut">
              <a:rPr lang="en-SG" smtClean="0"/>
              <a:t>19/5/2024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963799-D61F-C187-7B06-D8047E580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F8332F-1A9A-9841-727F-B41C39D41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33813-1A4C-42D0-BB2A-4142E5E547C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86739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8E1E26-B4A8-68E2-B7A5-CAF4BF26A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A313A-65B0-404C-ABF6-BBAAB537D5DB}" type="datetimeFigureOut">
              <a:rPr lang="en-SG" smtClean="0"/>
              <a:t>19/5/2024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E3272B-832F-FFE4-0BE9-A965C9349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F310A9-45BB-E32E-0765-78B97750C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33813-1A4C-42D0-BB2A-4142E5E547C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10084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83FEB-7ADC-D0E7-25C0-CE9A3837D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AA772D-AE32-00A4-9734-5F1DC65B91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3DEE76-3849-479D-A9F4-735553DFDA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76A631-3839-9DCB-AB5C-030989463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A313A-65B0-404C-ABF6-BBAAB537D5DB}" type="datetimeFigureOut">
              <a:rPr lang="en-SG" smtClean="0"/>
              <a:t>19/5/2024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9F3E8E-E316-361E-ACA3-D76C89125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85CB6C-1DC3-BD3B-4E19-F33D01F22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33813-1A4C-42D0-BB2A-4142E5E547C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46017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91B54-13FC-871A-E58B-A8574E0FA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4189ED-5D50-3D0B-B09D-7DE4321470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309125-67F9-A857-38E6-C182E00FD3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B5522A-689F-66F7-4114-022EA6121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A313A-65B0-404C-ABF6-BBAAB537D5DB}" type="datetimeFigureOut">
              <a:rPr lang="en-SG" smtClean="0"/>
              <a:t>19/5/2024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D0CAD8-7E59-6F6B-DB75-04E6CCE03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C0069D-358A-88A1-53DB-5A0BA99C4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33813-1A4C-42D0-BB2A-4142E5E547C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82698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8807D8-0874-2AA6-97F5-0A28D220B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0EBC5A-B1FC-36C1-34E2-3C14B3F9F8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B838A4-9B11-83D8-359F-78D5F88A09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FCA313A-65B0-404C-ABF6-BBAAB537D5DB}" type="datetimeFigureOut">
              <a:rPr lang="en-SG" smtClean="0"/>
              <a:t>19/5/2024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136990-AC4C-5D03-4782-5FDA0A80E1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DBA230-559B-2D96-B219-CA59DDCB96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2233813-1A4C-42D0-BB2A-4142E5E547C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67079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jpe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17" Type="http://schemas.openxmlformats.org/officeDocument/2006/relationships/image" Target="../media/image20.png"/><Relationship Id="rId2" Type="http://schemas.openxmlformats.org/officeDocument/2006/relationships/image" Target="../media/image7.png"/><Relationship Id="rId16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19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jpg"/><Relationship Id="rId1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erson in a mask&#10;&#10;Description automatically generated">
            <a:extLst>
              <a:ext uri="{FF2B5EF4-FFF2-40B4-BE49-F238E27FC236}">
                <a16:creationId xmlns:a16="http://schemas.microsoft.com/office/drawing/2014/main" id="{E70336AF-E3B7-13C8-D884-0D74EA9547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550" y="425729"/>
            <a:ext cx="3850348" cy="3003271"/>
          </a:xfrm>
          <a:prstGeom prst="rect">
            <a:avLst/>
          </a:prstGeom>
        </p:spPr>
      </p:pic>
      <p:pic>
        <p:nvPicPr>
          <p:cNvPr id="7" name="Picture 6" descr="A person in a mask and hood&#10;&#10;Description automatically generated">
            <a:extLst>
              <a:ext uri="{FF2B5EF4-FFF2-40B4-BE49-F238E27FC236}">
                <a16:creationId xmlns:a16="http://schemas.microsoft.com/office/drawing/2014/main" id="{19C8C324-930E-D435-6E3F-3E9A29828E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0876" y="503560"/>
            <a:ext cx="5598903" cy="436714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27EC24D-C78E-CB03-EBC1-7E1EED1A6D75}"/>
              </a:ext>
            </a:extLst>
          </p:cNvPr>
          <p:cNvSpPr txBox="1"/>
          <p:nvPr/>
        </p:nvSpPr>
        <p:spPr>
          <a:xfrm>
            <a:off x="5773348" y="3738610"/>
            <a:ext cx="52586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6000" b="1" dirty="0">
                <a:solidFill>
                  <a:schemeClr val="bg1"/>
                </a:solidFill>
              </a:rPr>
              <a:t>Project Ninja</a:t>
            </a:r>
          </a:p>
        </p:txBody>
      </p:sp>
    </p:spTree>
    <p:extLst>
      <p:ext uri="{BB962C8B-B14F-4D97-AF65-F5344CB8AC3E}">
        <p14:creationId xmlns:p14="http://schemas.microsoft.com/office/powerpoint/2010/main" val="2829388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omputer screen with text and words&#10;&#10;Description automatically generated">
            <a:extLst>
              <a:ext uri="{FF2B5EF4-FFF2-40B4-BE49-F238E27FC236}">
                <a16:creationId xmlns:a16="http://schemas.microsoft.com/office/drawing/2014/main" id="{CD05B545-2610-0234-E968-FB5E3B7DC9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72" y="386437"/>
            <a:ext cx="5499618" cy="434505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945438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16A6A6D-20BA-DC15-473A-DB416FF5CE4F}"/>
              </a:ext>
            </a:extLst>
          </p:cNvPr>
          <p:cNvSpPr/>
          <p:nvPr/>
        </p:nvSpPr>
        <p:spPr>
          <a:xfrm>
            <a:off x="6120673" y="1676399"/>
            <a:ext cx="96824" cy="945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CCF8289-0524-56C3-A2BD-6285C37C99DB}"/>
              </a:ext>
            </a:extLst>
          </p:cNvPr>
          <p:cNvSpPr/>
          <p:nvPr/>
        </p:nvSpPr>
        <p:spPr>
          <a:xfrm>
            <a:off x="4836749" y="1675641"/>
            <a:ext cx="96824" cy="945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C8C99B4-6D53-4A28-04B6-9EBFB545E301}"/>
              </a:ext>
            </a:extLst>
          </p:cNvPr>
          <p:cNvSpPr/>
          <p:nvPr/>
        </p:nvSpPr>
        <p:spPr>
          <a:xfrm>
            <a:off x="3622458" y="771455"/>
            <a:ext cx="4048489" cy="101257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600" b="1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068CEE8-59E9-546C-D415-359AAB9FF2A8}"/>
              </a:ext>
            </a:extLst>
          </p:cNvPr>
          <p:cNvSpPr/>
          <p:nvPr/>
        </p:nvSpPr>
        <p:spPr>
          <a:xfrm>
            <a:off x="981940" y="2588704"/>
            <a:ext cx="2651342" cy="267355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7A74F4-6ECA-3467-5151-543CE324D441}"/>
              </a:ext>
            </a:extLst>
          </p:cNvPr>
          <p:cNvSpPr txBox="1"/>
          <p:nvPr/>
        </p:nvSpPr>
        <p:spPr>
          <a:xfrm>
            <a:off x="996320" y="2620381"/>
            <a:ext cx="25443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b="1" dirty="0"/>
              <a:t>Malicious Activities Plugin Repository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991B3D6-CF92-8E93-6B3A-42B73C66DBC6}"/>
              </a:ext>
            </a:extLst>
          </p:cNvPr>
          <p:cNvSpPr/>
          <p:nvPr/>
        </p:nvSpPr>
        <p:spPr>
          <a:xfrm>
            <a:off x="1103925" y="3254592"/>
            <a:ext cx="2253399" cy="41466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>
                <a:solidFill>
                  <a:srgbClr val="C00000"/>
                </a:solidFill>
              </a:rPr>
              <a:t>Credentials compromise attack modules 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9CE54E-6780-B303-F582-A7D4EF5BA5F6}"/>
              </a:ext>
            </a:extLst>
          </p:cNvPr>
          <p:cNvSpPr/>
          <p:nvPr/>
        </p:nvSpPr>
        <p:spPr>
          <a:xfrm>
            <a:off x="4072269" y="2564439"/>
            <a:ext cx="3115200" cy="269782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CA0A39-7065-4EE0-8460-36E758B5FD74}"/>
              </a:ext>
            </a:extLst>
          </p:cNvPr>
          <p:cNvSpPr txBox="1"/>
          <p:nvPr/>
        </p:nvSpPr>
        <p:spPr>
          <a:xfrm>
            <a:off x="4108230" y="2605317"/>
            <a:ext cx="30792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b="1" dirty="0"/>
              <a:t>Ninja Malware Agent Interface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6723BDB-239A-8AF3-E7D7-1F65B4A1C530}"/>
              </a:ext>
            </a:extLst>
          </p:cNvPr>
          <p:cNvSpPr/>
          <p:nvPr/>
        </p:nvSpPr>
        <p:spPr>
          <a:xfrm>
            <a:off x="4215729" y="3050275"/>
            <a:ext cx="2737963" cy="4281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>
                <a:solidFill>
                  <a:schemeClr val="tx1"/>
                </a:solidFill>
              </a:rPr>
              <a:t>Attack task synchronization (C2) and schedule module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333E417-4638-8FDF-7A00-2C7B9DDC95E0}"/>
              </a:ext>
            </a:extLst>
          </p:cNvPr>
          <p:cNvSpPr/>
          <p:nvPr/>
        </p:nvSpPr>
        <p:spPr>
          <a:xfrm>
            <a:off x="4236927" y="3620768"/>
            <a:ext cx="2716765" cy="4281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>
                <a:solidFill>
                  <a:schemeClr val="tx1"/>
                </a:solidFill>
              </a:rPr>
              <a:t>Malicious action camouflage and communication encryption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F10D33-2BEA-49D1-ED79-FE5B14E8CFCE}"/>
              </a:ext>
            </a:extLst>
          </p:cNvPr>
          <p:cNvSpPr/>
          <p:nvPr/>
        </p:nvSpPr>
        <p:spPr>
          <a:xfrm>
            <a:off x="4236927" y="4769193"/>
            <a:ext cx="2716765" cy="3701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>
                <a:solidFill>
                  <a:schemeClr val="tx1"/>
                </a:solidFill>
              </a:rPr>
              <a:t>Self-protection watchdog module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5458D44-E310-FA7F-C0DD-279BD436222C}"/>
              </a:ext>
            </a:extLst>
          </p:cNvPr>
          <p:cNvSpPr/>
          <p:nvPr/>
        </p:nvSpPr>
        <p:spPr>
          <a:xfrm>
            <a:off x="7590818" y="2564439"/>
            <a:ext cx="3375293" cy="26978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A7BDC0E-29A5-56DB-82A7-F84D2DBAA484}"/>
              </a:ext>
            </a:extLst>
          </p:cNvPr>
          <p:cNvSpPr txBox="1"/>
          <p:nvPr/>
        </p:nvSpPr>
        <p:spPr>
          <a:xfrm>
            <a:off x="7678663" y="2564439"/>
            <a:ext cx="30797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b="1" dirty="0">
                <a:solidFill>
                  <a:schemeClr val="tx1"/>
                </a:solidFill>
              </a:rPr>
              <a:t>Command and Control (C2)</a:t>
            </a:r>
            <a:r>
              <a:rPr lang="en-US" sz="1600" b="1" dirty="0">
                <a:solidFill>
                  <a:schemeClr val="tx1"/>
                </a:solidFill>
              </a:rPr>
              <a:t> Orchestrator </a:t>
            </a:r>
            <a:r>
              <a:rPr lang="en-SG" sz="1600" b="1" dirty="0"/>
              <a:t> 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36D09372-D35E-250D-F599-A7F3CDF6B256}"/>
              </a:ext>
            </a:extLst>
          </p:cNvPr>
          <p:cNvCxnSpPr>
            <a:cxnSpLocks/>
            <a:stCxn id="3" idx="2"/>
            <a:endCxn id="5" idx="0"/>
          </p:cNvCxnSpPr>
          <p:nvPr/>
        </p:nvCxnSpPr>
        <p:spPr>
          <a:xfrm rot="5400000">
            <a:off x="3187151" y="890694"/>
            <a:ext cx="818470" cy="257755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9D72EA5-CA97-0584-7A9C-2C3953715A24}"/>
              </a:ext>
            </a:extLst>
          </p:cNvPr>
          <p:cNvCxnSpPr>
            <a:cxnSpLocks/>
          </p:cNvCxnSpPr>
          <p:nvPr/>
        </p:nvCxnSpPr>
        <p:spPr>
          <a:xfrm flipH="1">
            <a:off x="5435967" y="1750896"/>
            <a:ext cx="6960" cy="8229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E969037D-25AF-0565-D62A-D611A235E79D}"/>
              </a:ext>
            </a:extLst>
          </p:cNvPr>
          <p:cNvCxnSpPr>
            <a:cxnSpLocks/>
            <a:stCxn id="2" idx="2"/>
            <a:endCxn id="14" idx="0"/>
          </p:cNvCxnSpPr>
          <p:nvPr/>
        </p:nvCxnSpPr>
        <p:spPr>
          <a:xfrm rot="16200000" flipH="1">
            <a:off x="7327052" y="613025"/>
            <a:ext cx="793447" cy="310938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1B60E67-C693-8AC9-0543-9A41EA7A2C8C}"/>
              </a:ext>
            </a:extLst>
          </p:cNvPr>
          <p:cNvSpPr txBox="1"/>
          <p:nvPr/>
        </p:nvSpPr>
        <p:spPr>
          <a:xfrm>
            <a:off x="1059024" y="763910"/>
            <a:ext cx="19393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System Structure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2ED8240-E76E-7481-AE52-C196923D223A}"/>
              </a:ext>
            </a:extLst>
          </p:cNvPr>
          <p:cNvSpPr txBox="1"/>
          <p:nvPr/>
        </p:nvSpPr>
        <p:spPr>
          <a:xfrm>
            <a:off x="3560740" y="955289"/>
            <a:ext cx="30709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800" b="1" dirty="0">
                <a:solidFill>
                  <a:schemeClr val="bg1"/>
                </a:solidFill>
              </a:rPr>
              <a:t>Ninja C2-Malware Cyber Attack Simulation System </a:t>
            </a:r>
          </a:p>
          <a:p>
            <a:pPr algn="ctr"/>
            <a:endParaRPr lang="en-SG" dirty="0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41EFD07B-BF8C-A2B2-1C4C-EFAD5F1B6D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9995" y="917799"/>
            <a:ext cx="984211" cy="757842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9FF40AD3-2E45-95A6-589D-149923FF0D5D}"/>
              </a:ext>
            </a:extLst>
          </p:cNvPr>
          <p:cNvSpPr/>
          <p:nvPr/>
        </p:nvSpPr>
        <p:spPr>
          <a:xfrm>
            <a:off x="1103925" y="3775074"/>
            <a:ext cx="2253399" cy="30791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>
                <a:solidFill>
                  <a:srgbClr val="C00000"/>
                </a:solidFill>
              </a:rPr>
              <a:t>Scan and eavesdrop modules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787030E-A280-EA36-EAAB-DD730AB7714E}"/>
              </a:ext>
            </a:extLst>
          </p:cNvPr>
          <p:cNvSpPr/>
          <p:nvPr/>
        </p:nvSpPr>
        <p:spPr>
          <a:xfrm>
            <a:off x="1103925" y="4210755"/>
            <a:ext cx="2253399" cy="30791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>
                <a:solidFill>
                  <a:srgbClr val="C00000"/>
                </a:solidFill>
              </a:rPr>
              <a:t>Denial of service modules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691DFF1-58BC-1A9A-0A49-DFFB3FBD5681}"/>
              </a:ext>
            </a:extLst>
          </p:cNvPr>
          <p:cNvSpPr/>
          <p:nvPr/>
        </p:nvSpPr>
        <p:spPr>
          <a:xfrm>
            <a:off x="1103925" y="4648738"/>
            <a:ext cx="2253399" cy="41421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>
                <a:solidFill>
                  <a:srgbClr val="C00000"/>
                </a:solidFill>
              </a:rPr>
              <a:t>Destruction and phishing attack modules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1FB8868-8E10-0716-B912-039EAB059009}"/>
              </a:ext>
            </a:extLst>
          </p:cNvPr>
          <p:cNvSpPr/>
          <p:nvPr/>
        </p:nvSpPr>
        <p:spPr>
          <a:xfrm>
            <a:off x="4236927" y="4218113"/>
            <a:ext cx="2716765" cy="4281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>
                <a:solidFill>
                  <a:schemeClr val="tx1"/>
                </a:solidFill>
              </a:rPr>
              <a:t>Malicious action module/plug-in assemble function 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677C29A9-81B5-5C1E-CD32-E6FB7A1170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8952" y="3165546"/>
            <a:ext cx="1527011" cy="1084178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AC18D5AC-16AD-97AD-FBFE-3BF12EBEDA43}"/>
              </a:ext>
            </a:extLst>
          </p:cNvPr>
          <p:cNvSpPr/>
          <p:nvPr/>
        </p:nvSpPr>
        <p:spPr>
          <a:xfrm>
            <a:off x="9291821" y="3817969"/>
            <a:ext cx="1627045" cy="446330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>
                <a:solidFill>
                  <a:schemeClr val="bg1"/>
                </a:solidFill>
              </a:rPr>
              <a:t>Attack tasks assign  bulletin board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17BA3D5D-A44D-78B4-E1CC-BCD2CB38B6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9490" y="3172565"/>
            <a:ext cx="1440709" cy="1082957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9C47021B-B2F1-60F1-7F9F-1ED969D47A5F}"/>
              </a:ext>
            </a:extLst>
          </p:cNvPr>
          <p:cNvSpPr/>
          <p:nvPr/>
        </p:nvSpPr>
        <p:spPr>
          <a:xfrm>
            <a:off x="7651420" y="3832543"/>
            <a:ext cx="1627045" cy="446330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>
                <a:solidFill>
                  <a:schemeClr val="bg1"/>
                </a:solidFill>
              </a:rPr>
              <a:t>Malwares management board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5E005C0-1E01-FCFC-9495-86306FE30701}"/>
              </a:ext>
            </a:extLst>
          </p:cNvPr>
          <p:cNvSpPr/>
          <p:nvPr/>
        </p:nvSpPr>
        <p:spPr>
          <a:xfrm>
            <a:off x="7690251" y="4396610"/>
            <a:ext cx="3068140" cy="2815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>
                <a:solidFill>
                  <a:schemeClr val="tx1"/>
                </a:solidFill>
              </a:rPr>
              <a:t>Malware tasks management module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CA32237-4525-393A-899C-8BA784EF706E}"/>
              </a:ext>
            </a:extLst>
          </p:cNvPr>
          <p:cNvSpPr/>
          <p:nvPr/>
        </p:nvSpPr>
        <p:spPr>
          <a:xfrm>
            <a:off x="7690251" y="4809027"/>
            <a:ext cx="3068140" cy="2815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>
                <a:solidFill>
                  <a:schemeClr val="tx1"/>
                </a:solidFill>
              </a:rPr>
              <a:t>Attack result archive database</a:t>
            </a:r>
          </a:p>
        </p:txBody>
      </p:sp>
    </p:spTree>
    <p:extLst>
      <p:ext uri="{BB962C8B-B14F-4D97-AF65-F5344CB8AC3E}">
        <p14:creationId xmlns:p14="http://schemas.microsoft.com/office/powerpoint/2010/main" val="2119627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Rectangle 191">
            <a:extLst>
              <a:ext uri="{FF2B5EF4-FFF2-40B4-BE49-F238E27FC236}">
                <a16:creationId xmlns:a16="http://schemas.microsoft.com/office/drawing/2014/main" id="{7ED9D4F5-AB8D-2520-A05E-9596322108E5}"/>
              </a:ext>
            </a:extLst>
          </p:cNvPr>
          <p:cNvSpPr/>
          <p:nvPr/>
        </p:nvSpPr>
        <p:spPr>
          <a:xfrm>
            <a:off x="651190" y="4510420"/>
            <a:ext cx="1472324" cy="145116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0EC440F-A5A2-ACD9-2CFE-EF18DBEA2405}"/>
              </a:ext>
            </a:extLst>
          </p:cNvPr>
          <p:cNvSpPr/>
          <p:nvPr/>
        </p:nvSpPr>
        <p:spPr>
          <a:xfrm>
            <a:off x="8814390" y="3094058"/>
            <a:ext cx="2392887" cy="295586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7F6387E-9C55-AFDB-867B-3FC9DEBD9813}"/>
              </a:ext>
            </a:extLst>
          </p:cNvPr>
          <p:cNvSpPr/>
          <p:nvPr/>
        </p:nvSpPr>
        <p:spPr>
          <a:xfrm>
            <a:off x="2706810" y="3564414"/>
            <a:ext cx="3708369" cy="1059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61EA118-2D8A-3E77-C84F-CB73E6DBA305}"/>
              </a:ext>
            </a:extLst>
          </p:cNvPr>
          <p:cNvSpPr/>
          <p:nvPr/>
        </p:nvSpPr>
        <p:spPr>
          <a:xfrm>
            <a:off x="2692430" y="428035"/>
            <a:ext cx="2558749" cy="25486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B5BC59-7CE1-F124-92E8-44524705724D}"/>
              </a:ext>
            </a:extLst>
          </p:cNvPr>
          <p:cNvSpPr txBox="1"/>
          <p:nvPr/>
        </p:nvSpPr>
        <p:spPr>
          <a:xfrm>
            <a:off x="2727315" y="467894"/>
            <a:ext cx="25443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/>
              <a:t>Malicious Activities Plugin Repository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126343F-A6B0-379D-13F6-ACFF08C230B1}"/>
              </a:ext>
            </a:extLst>
          </p:cNvPr>
          <p:cNvSpPr/>
          <p:nvPr/>
        </p:nvSpPr>
        <p:spPr>
          <a:xfrm>
            <a:off x="2814415" y="1027469"/>
            <a:ext cx="2253399" cy="41466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>
                <a:solidFill>
                  <a:srgbClr val="C00000"/>
                </a:solidFill>
              </a:rPr>
              <a:t>Credentials compromise attack modules 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FDF8CC8-620B-44F8-23DB-65F6E4D5D87D}"/>
              </a:ext>
            </a:extLst>
          </p:cNvPr>
          <p:cNvSpPr/>
          <p:nvPr/>
        </p:nvSpPr>
        <p:spPr>
          <a:xfrm>
            <a:off x="2814415" y="1547951"/>
            <a:ext cx="2253399" cy="30791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>
                <a:solidFill>
                  <a:srgbClr val="C00000"/>
                </a:solidFill>
              </a:rPr>
              <a:t>Scan and eavesdrop modules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3F91AEE-CF08-54DC-0802-6F65D49BF9E8}"/>
              </a:ext>
            </a:extLst>
          </p:cNvPr>
          <p:cNvSpPr/>
          <p:nvPr/>
        </p:nvSpPr>
        <p:spPr>
          <a:xfrm>
            <a:off x="2814415" y="1983632"/>
            <a:ext cx="2253399" cy="30791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>
                <a:solidFill>
                  <a:srgbClr val="C00000"/>
                </a:solidFill>
              </a:rPr>
              <a:t>Denial of service modules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4F936B-C57A-DD73-4FA2-5163F8E01C4B}"/>
              </a:ext>
            </a:extLst>
          </p:cNvPr>
          <p:cNvSpPr/>
          <p:nvPr/>
        </p:nvSpPr>
        <p:spPr>
          <a:xfrm>
            <a:off x="2814415" y="2421615"/>
            <a:ext cx="2253399" cy="41421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>
                <a:solidFill>
                  <a:srgbClr val="C00000"/>
                </a:solidFill>
              </a:rPr>
              <a:t>Destruction and phishing attack modules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40CEA41-D533-3317-FD68-71F4396F2A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717" y="1974708"/>
            <a:ext cx="491801" cy="545259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BEB613A-1309-813E-97A4-2460349E6F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4415" y="3650165"/>
            <a:ext cx="1269629" cy="584213"/>
          </a:xfrm>
          <a:prstGeom prst="rect">
            <a:avLst/>
          </a:prstGeom>
          <a:ln w="19050">
            <a:solidFill>
              <a:srgbClr val="FF0000"/>
            </a:solidFill>
            <a:prstDash val="sysDash"/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0CD56E5-F177-2A21-0F2D-6CA98F4D55D7}"/>
              </a:ext>
            </a:extLst>
          </p:cNvPr>
          <p:cNvSpPr txBox="1"/>
          <p:nvPr/>
        </p:nvSpPr>
        <p:spPr>
          <a:xfrm>
            <a:off x="2634795" y="3054268"/>
            <a:ext cx="230862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400" b="1" dirty="0">
                <a:solidFill>
                  <a:schemeClr val="tx1"/>
                </a:solidFill>
              </a:rPr>
              <a:t>Command and Control (C2)</a:t>
            </a:r>
            <a:r>
              <a:rPr lang="en-US" sz="1400" b="1" dirty="0">
                <a:solidFill>
                  <a:schemeClr val="tx1"/>
                </a:solidFill>
              </a:rPr>
              <a:t> Orchestrator </a:t>
            </a:r>
            <a:r>
              <a:rPr lang="en-SG" sz="1400" b="1" dirty="0"/>
              <a:t> </a:t>
            </a:r>
          </a:p>
        </p:txBody>
      </p:sp>
      <p:sp>
        <p:nvSpPr>
          <p:cNvPr id="15" name="Cloud 14">
            <a:extLst>
              <a:ext uri="{FF2B5EF4-FFF2-40B4-BE49-F238E27FC236}">
                <a16:creationId xmlns:a16="http://schemas.microsoft.com/office/drawing/2014/main" id="{ED48E2DF-25F8-6619-3310-4E0F075EB26C}"/>
              </a:ext>
            </a:extLst>
          </p:cNvPr>
          <p:cNvSpPr/>
          <p:nvPr/>
        </p:nvSpPr>
        <p:spPr>
          <a:xfrm>
            <a:off x="6724642" y="3806479"/>
            <a:ext cx="1356668" cy="703941"/>
          </a:xfrm>
          <a:prstGeom prst="cloud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>
                <a:solidFill>
                  <a:schemeClr val="tx1"/>
                </a:solidFill>
              </a:rPr>
              <a:t>Internet</a:t>
            </a:r>
            <a:r>
              <a:rPr lang="en-SG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F2700F4-9367-273C-1776-19FFF6812855}"/>
              </a:ext>
            </a:extLst>
          </p:cNvPr>
          <p:cNvSpPr/>
          <p:nvPr/>
        </p:nvSpPr>
        <p:spPr>
          <a:xfrm>
            <a:off x="4289569" y="4094995"/>
            <a:ext cx="1762093" cy="3868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>
                <a:solidFill>
                  <a:schemeClr val="tx1"/>
                </a:solidFill>
              </a:rPr>
              <a:t>Malware tasks management module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2E32EB1-69B2-753E-921E-DE63866C91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77585" y="4007034"/>
            <a:ext cx="891414" cy="503386"/>
          </a:xfrm>
          <a:prstGeom prst="rect">
            <a:avLst/>
          </a:prstGeom>
          <a:ln w="9525">
            <a:solidFill>
              <a:srgbClr val="FF0000"/>
            </a:solidFill>
          </a:ln>
        </p:spPr>
      </p:pic>
      <p:pic>
        <p:nvPicPr>
          <p:cNvPr id="19" name="Picture 18" descr="A red horse on wheels&#10;&#10;Description automatically generated">
            <a:extLst>
              <a:ext uri="{FF2B5EF4-FFF2-40B4-BE49-F238E27FC236}">
                <a16:creationId xmlns:a16="http://schemas.microsoft.com/office/drawing/2014/main" id="{AB06769A-C16A-F092-46FC-8BF01EB5422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0827" y="4094995"/>
            <a:ext cx="276941" cy="218840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583291C-B7C2-3F3A-12DB-852CA5E63E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72986" y="4662588"/>
            <a:ext cx="891414" cy="503386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104A1BA-BED9-8B41-44F5-47E064A16F7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00575" y="4711682"/>
            <a:ext cx="318118" cy="261610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F3C14DD-0E5D-D36A-7D6D-116635E29C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69435" y="3300364"/>
            <a:ext cx="891414" cy="503386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976610CF-D80F-E8D4-9611-B8F700E4DE2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86910" y="3370619"/>
            <a:ext cx="328232" cy="310241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F4D30EEB-E5E4-B8A4-2D3A-ACF0FE9BE4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69435" y="5372281"/>
            <a:ext cx="891414" cy="503386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CEF2309-D67A-3C50-80FE-D7EEF7B0B4B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480334" y="5448738"/>
            <a:ext cx="297937" cy="331576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29" name="Picture 28" descr="A firewall and a fireball&#10;&#10;Description automatically generated">
            <a:extLst>
              <a:ext uri="{FF2B5EF4-FFF2-40B4-BE49-F238E27FC236}">
                <a16:creationId xmlns:a16="http://schemas.microsoft.com/office/drawing/2014/main" id="{4623CBE4-683A-95E8-C652-4F896708C12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426360" y="4008494"/>
            <a:ext cx="501791" cy="39057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1919490D-BC78-EE9D-E9A4-548DB6F0DF21}"/>
              </a:ext>
            </a:extLst>
          </p:cNvPr>
          <p:cNvCxnSpPr>
            <a:stCxn id="22" idx="1"/>
            <a:endCxn id="29" idx="3"/>
          </p:cNvCxnSpPr>
          <p:nvPr/>
        </p:nvCxnSpPr>
        <p:spPr>
          <a:xfrm rot="10800000" flipV="1">
            <a:off x="8928151" y="3552057"/>
            <a:ext cx="441284" cy="651722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C64E696A-0900-3E5E-2CCB-669906BAC9B0}"/>
              </a:ext>
            </a:extLst>
          </p:cNvPr>
          <p:cNvCxnSpPr>
            <a:cxnSpLocks/>
            <a:stCxn id="18" idx="1"/>
            <a:endCxn id="29" idx="3"/>
          </p:cNvCxnSpPr>
          <p:nvPr/>
        </p:nvCxnSpPr>
        <p:spPr>
          <a:xfrm rot="10800000">
            <a:off x="8928151" y="4203779"/>
            <a:ext cx="449434" cy="54948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3CC48C31-F6A9-A135-5BEC-CE0C3F5FF128}"/>
              </a:ext>
            </a:extLst>
          </p:cNvPr>
          <p:cNvCxnSpPr>
            <a:cxnSpLocks/>
            <a:stCxn id="24" idx="1"/>
            <a:endCxn id="29" idx="3"/>
          </p:cNvCxnSpPr>
          <p:nvPr/>
        </p:nvCxnSpPr>
        <p:spPr>
          <a:xfrm rot="10800000">
            <a:off x="8928151" y="4203780"/>
            <a:ext cx="441284" cy="1420195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D3BA95A6-14EE-1903-0630-835932148B74}"/>
              </a:ext>
            </a:extLst>
          </p:cNvPr>
          <p:cNvCxnSpPr>
            <a:cxnSpLocks/>
            <a:stCxn id="20" idx="1"/>
            <a:endCxn id="29" idx="3"/>
          </p:cNvCxnSpPr>
          <p:nvPr/>
        </p:nvCxnSpPr>
        <p:spPr>
          <a:xfrm rot="10800000">
            <a:off x="8928152" y="4203779"/>
            <a:ext cx="444835" cy="71050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357F54B-2717-9ED2-A38D-EA666D5E2789}"/>
              </a:ext>
            </a:extLst>
          </p:cNvPr>
          <p:cNvCxnSpPr>
            <a:cxnSpLocks/>
            <a:stCxn id="29" idx="1"/>
          </p:cNvCxnSpPr>
          <p:nvPr/>
        </p:nvCxnSpPr>
        <p:spPr>
          <a:xfrm flipH="1">
            <a:off x="8081310" y="4203779"/>
            <a:ext cx="3450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F98BD76-A071-9ED6-C0A4-2D5AB8862F39}"/>
              </a:ext>
            </a:extLst>
          </p:cNvPr>
          <p:cNvCxnSpPr>
            <a:cxnSpLocks/>
            <a:stCxn id="15" idx="2"/>
          </p:cNvCxnSpPr>
          <p:nvPr/>
        </p:nvCxnSpPr>
        <p:spPr>
          <a:xfrm flipH="1" flipV="1">
            <a:off x="6042692" y="4158449"/>
            <a:ext cx="686158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1A41F2C3-EC5A-5692-FCC7-27B851CB2024}"/>
              </a:ext>
            </a:extLst>
          </p:cNvPr>
          <p:cNvSpPr/>
          <p:nvPr/>
        </p:nvSpPr>
        <p:spPr>
          <a:xfrm>
            <a:off x="4289569" y="3636452"/>
            <a:ext cx="1753124" cy="3868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tx1"/>
                </a:solidFill>
              </a:rPr>
              <a:t>Attack function assemble module </a:t>
            </a:r>
            <a:endParaRPr lang="en-SG" sz="1200" b="1" dirty="0">
              <a:solidFill>
                <a:schemeClr val="tx1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911DA32-56EB-010D-A85C-748DB5917750}"/>
              </a:ext>
            </a:extLst>
          </p:cNvPr>
          <p:cNvSpPr txBox="1"/>
          <p:nvPr/>
        </p:nvSpPr>
        <p:spPr>
          <a:xfrm>
            <a:off x="8092828" y="4501393"/>
            <a:ext cx="797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Firewall</a:t>
            </a:r>
            <a:endParaRPr lang="en-SG" sz="1200" b="1" dirty="0">
              <a:solidFill>
                <a:srgbClr val="C00000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0E0F5A4-98E9-6A7F-21AB-261A6F5CB6F3}"/>
              </a:ext>
            </a:extLst>
          </p:cNvPr>
          <p:cNvSpPr txBox="1"/>
          <p:nvPr/>
        </p:nvSpPr>
        <p:spPr>
          <a:xfrm>
            <a:off x="10246534" y="3964142"/>
            <a:ext cx="101029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FF0000"/>
                </a:solidFill>
              </a:rPr>
              <a:t>Ninja Agent [Trojan plug-in ]</a:t>
            </a:r>
            <a:endParaRPr lang="en-SG" sz="1100" b="1" dirty="0">
              <a:solidFill>
                <a:srgbClr val="FF0000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2C52DF8-E1A2-221E-0958-3E6261771040}"/>
              </a:ext>
            </a:extLst>
          </p:cNvPr>
          <p:cNvSpPr txBox="1"/>
          <p:nvPr/>
        </p:nvSpPr>
        <p:spPr>
          <a:xfrm>
            <a:off x="10196986" y="3271284"/>
            <a:ext cx="101029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FF0000"/>
                </a:solidFill>
              </a:rPr>
              <a:t>Ninja Agent [Phishing plug-in]</a:t>
            </a:r>
            <a:endParaRPr lang="en-SG" sz="1100" b="1" dirty="0">
              <a:solidFill>
                <a:srgbClr val="FF0000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0CA301E-2E42-D170-4406-B14A9A13DA22}"/>
              </a:ext>
            </a:extLst>
          </p:cNvPr>
          <p:cNvSpPr txBox="1"/>
          <p:nvPr/>
        </p:nvSpPr>
        <p:spPr>
          <a:xfrm>
            <a:off x="10241530" y="4657000"/>
            <a:ext cx="101029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FF0000"/>
                </a:solidFill>
              </a:rPr>
              <a:t>Ninja Agent [DoS-plugin]</a:t>
            </a:r>
            <a:endParaRPr lang="en-SG" sz="1100" b="1" dirty="0">
              <a:solidFill>
                <a:srgbClr val="FF000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31B9D86-73BA-0267-F857-51BA1B521B70}"/>
              </a:ext>
            </a:extLst>
          </p:cNvPr>
          <p:cNvSpPr txBox="1"/>
          <p:nvPr/>
        </p:nvSpPr>
        <p:spPr>
          <a:xfrm>
            <a:off x="10268999" y="5358996"/>
            <a:ext cx="101029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FF0000"/>
                </a:solidFill>
              </a:rPr>
              <a:t>Ninja Agent [Injection plugin]</a:t>
            </a:r>
            <a:endParaRPr lang="en-SG" sz="1100" b="1" dirty="0">
              <a:solidFill>
                <a:srgbClr val="FF0000"/>
              </a:solidFill>
            </a:endParaRPr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BE5BD942-3448-FE47-E580-84DC123BCC0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942346" y="3141903"/>
            <a:ext cx="356212" cy="249348"/>
          </a:xfrm>
          <a:prstGeom prst="rect">
            <a:avLst/>
          </a:prstGeom>
        </p:spPr>
      </p:pic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8BD4CB32-4BA6-0395-97DD-D998B84EBE4E}"/>
              </a:ext>
            </a:extLst>
          </p:cNvPr>
          <p:cNvCxnSpPr>
            <a:cxnSpLocks/>
          </p:cNvCxnSpPr>
          <p:nvPr/>
        </p:nvCxnSpPr>
        <p:spPr>
          <a:xfrm>
            <a:off x="4892732" y="2980609"/>
            <a:ext cx="0" cy="655843"/>
          </a:xfrm>
          <a:prstGeom prst="straightConnector1">
            <a:avLst/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BCEBA17B-6A05-21D9-058B-C780412F9D69}"/>
              </a:ext>
            </a:extLst>
          </p:cNvPr>
          <p:cNvSpPr txBox="1"/>
          <p:nvPr/>
        </p:nvSpPr>
        <p:spPr>
          <a:xfrm>
            <a:off x="5444173" y="2883642"/>
            <a:ext cx="9515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C00000"/>
                </a:solidFill>
              </a:rPr>
              <a:t>Different malicious action plugin </a:t>
            </a:r>
            <a:endParaRPr lang="en-SG" sz="1000" b="1" dirty="0">
              <a:solidFill>
                <a:srgbClr val="C00000"/>
              </a:solidFill>
            </a:endParaRPr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4F52751A-E803-1798-DCCF-3FF66442A69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102658" y="3188292"/>
            <a:ext cx="356212" cy="249348"/>
          </a:xfrm>
          <a:prstGeom prst="rect">
            <a:avLst/>
          </a:prstGeom>
        </p:spPr>
      </p:pic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04563E8D-8F85-4E09-414A-97FC06387C72}"/>
              </a:ext>
            </a:extLst>
          </p:cNvPr>
          <p:cNvCxnSpPr>
            <a:cxnSpLocks/>
          </p:cNvCxnSpPr>
          <p:nvPr/>
        </p:nvCxnSpPr>
        <p:spPr>
          <a:xfrm>
            <a:off x="6060341" y="3964142"/>
            <a:ext cx="716106" cy="0"/>
          </a:xfrm>
          <a:prstGeom prst="straightConnector1">
            <a:avLst/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C4BF4285-5AB0-BAE4-145D-47352BCBB2EE}"/>
              </a:ext>
            </a:extLst>
          </p:cNvPr>
          <p:cNvCxnSpPr>
            <a:cxnSpLocks/>
          </p:cNvCxnSpPr>
          <p:nvPr/>
        </p:nvCxnSpPr>
        <p:spPr>
          <a:xfrm flipV="1">
            <a:off x="8108096" y="4022980"/>
            <a:ext cx="267745" cy="2393"/>
          </a:xfrm>
          <a:prstGeom prst="straightConnector1">
            <a:avLst/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1696CC66-A627-1980-7904-26E633AAEE05}"/>
              </a:ext>
            </a:extLst>
          </p:cNvPr>
          <p:cNvCxnSpPr>
            <a:cxnSpLocks/>
            <a:endCxn id="22" idx="1"/>
          </p:cNvCxnSpPr>
          <p:nvPr/>
        </p:nvCxnSpPr>
        <p:spPr>
          <a:xfrm flipV="1">
            <a:off x="8908360" y="3552057"/>
            <a:ext cx="461075" cy="647202"/>
          </a:xfrm>
          <a:prstGeom prst="straightConnector1">
            <a:avLst/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CDAE9228-CFC5-1026-22DB-C82BA6FADF3D}"/>
              </a:ext>
            </a:extLst>
          </p:cNvPr>
          <p:cNvCxnSpPr>
            <a:cxnSpLocks/>
            <a:endCxn id="19" idx="3"/>
          </p:cNvCxnSpPr>
          <p:nvPr/>
        </p:nvCxnSpPr>
        <p:spPr>
          <a:xfrm>
            <a:off x="8932749" y="4158080"/>
            <a:ext cx="578078" cy="46335"/>
          </a:xfrm>
          <a:prstGeom prst="straightConnector1">
            <a:avLst/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1348A9BB-B9A4-5B24-BF26-6C221C7E6E74}"/>
              </a:ext>
            </a:extLst>
          </p:cNvPr>
          <p:cNvCxnSpPr>
            <a:cxnSpLocks/>
            <a:stCxn id="29" idx="3"/>
            <a:endCxn id="21" idx="1"/>
          </p:cNvCxnSpPr>
          <p:nvPr/>
        </p:nvCxnSpPr>
        <p:spPr>
          <a:xfrm>
            <a:off x="8928151" y="4203779"/>
            <a:ext cx="572424" cy="638708"/>
          </a:xfrm>
          <a:prstGeom prst="straightConnector1">
            <a:avLst/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63211586-58E0-D118-B8A9-B71848C0DBDE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8976326" y="4217230"/>
            <a:ext cx="504008" cy="1397296"/>
          </a:xfrm>
          <a:prstGeom prst="straightConnector1">
            <a:avLst/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C330DEA8-935E-B0EA-BA7A-54210E206F01}"/>
              </a:ext>
            </a:extLst>
          </p:cNvPr>
          <p:cNvSpPr txBox="1"/>
          <p:nvPr/>
        </p:nvSpPr>
        <p:spPr>
          <a:xfrm>
            <a:off x="8734096" y="2758856"/>
            <a:ext cx="25451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Cyber Exercise Environment</a:t>
            </a:r>
            <a:endParaRPr lang="en-SG" sz="1400" b="1" dirty="0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1B4A8881-B95D-53FB-A8DF-A090A41F290D}"/>
              </a:ext>
            </a:extLst>
          </p:cNvPr>
          <p:cNvSpPr/>
          <p:nvPr/>
        </p:nvSpPr>
        <p:spPr>
          <a:xfrm>
            <a:off x="6149310" y="1652745"/>
            <a:ext cx="1477253" cy="52322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58693497-76DF-7C13-0689-333F15CF7358}"/>
              </a:ext>
            </a:extLst>
          </p:cNvPr>
          <p:cNvSpPr txBox="1"/>
          <p:nvPr/>
        </p:nvSpPr>
        <p:spPr>
          <a:xfrm>
            <a:off x="6131661" y="1652745"/>
            <a:ext cx="15297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/>
              <a:t>Ninja Malware Agent Interface </a:t>
            </a:r>
          </a:p>
        </p:txBody>
      </p:sp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E1081406-246A-9383-5254-24BF42EBBAE5}"/>
              </a:ext>
            </a:extLst>
          </p:cNvPr>
          <p:cNvCxnSpPr>
            <a:cxnSpLocks/>
            <a:endCxn id="98" idx="1"/>
          </p:cNvCxnSpPr>
          <p:nvPr/>
        </p:nvCxnSpPr>
        <p:spPr>
          <a:xfrm>
            <a:off x="5102658" y="1238675"/>
            <a:ext cx="1029003" cy="675680"/>
          </a:xfrm>
          <a:prstGeom prst="bentConnector3">
            <a:avLst/>
          </a:prstGeom>
          <a:ln w="12700"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Connector: Elbow 106">
            <a:extLst>
              <a:ext uri="{FF2B5EF4-FFF2-40B4-BE49-F238E27FC236}">
                <a16:creationId xmlns:a16="http://schemas.microsoft.com/office/drawing/2014/main" id="{7D5C6ED0-7ADB-DF6A-4582-31E28F2FFD67}"/>
              </a:ext>
            </a:extLst>
          </p:cNvPr>
          <p:cNvCxnSpPr>
            <a:cxnSpLocks/>
            <a:stCxn id="7" idx="3"/>
            <a:endCxn id="98" idx="1"/>
          </p:cNvCxnSpPr>
          <p:nvPr/>
        </p:nvCxnSpPr>
        <p:spPr>
          <a:xfrm>
            <a:off x="5067814" y="1701907"/>
            <a:ext cx="1063847" cy="212448"/>
          </a:xfrm>
          <a:prstGeom prst="bentConnector3">
            <a:avLst/>
          </a:prstGeom>
          <a:ln w="12700"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Connector: Elbow 109">
            <a:extLst>
              <a:ext uri="{FF2B5EF4-FFF2-40B4-BE49-F238E27FC236}">
                <a16:creationId xmlns:a16="http://schemas.microsoft.com/office/drawing/2014/main" id="{8A83CC4C-646B-CB30-3B93-550B1B817C6D}"/>
              </a:ext>
            </a:extLst>
          </p:cNvPr>
          <p:cNvCxnSpPr>
            <a:cxnSpLocks/>
            <a:stCxn id="8" idx="3"/>
            <a:endCxn id="98" idx="1"/>
          </p:cNvCxnSpPr>
          <p:nvPr/>
        </p:nvCxnSpPr>
        <p:spPr>
          <a:xfrm flipV="1">
            <a:off x="5067814" y="1914355"/>
            <a:ext cx="1063847" cy="223233"/>
          </a:xfrm>
          <a:prstGeom prst="bentConnector3">
            <a:avLst/>
          </a:prstGeom>
          <a:ln w="12700"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E558EAC4-35C9-7B34-D975-62268C7EEB28}"/>
              </a:ext>
            </a:extLst>
          </p:cNvPr>
          <p:cNvCxnSpPr>
            <a:cxnSpLocks/>
            <a:stCxn id="9" idx="3"/>
            <a:endCxn id="98" idx="1"/>
          </p:cNvCxnSpPr>
          <p:nvPr/>
        </p:nvCxnSpPr>
        <p:spPr>
          <a:xfrm flipV="1">
            <a:off x="5067814" y="1914355"/>
            <a:ext cx="1063847" cy="714367"/>
          </a:xfrm>
          <a:prstGeom prst="bentConnector3">
            <a:avLst/>
          </a:prstGeom>
          <a:ln w="12700"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Connector: Elbow 115">
            <a:extLst>
              <a:ext uri="{FF2B5EF4-FFF2-40B4-BE49-F238E27FC236}">
                <a16:creationId xmlns:a16="http://schemas.microsoft.com/office/drawing/2014/main" id="{F95CF967-A45B-6A7A-F36D-6E11777A73D5}"/>
              </a:ext>
            </a:extLst>
          </p:cNvPr>
          <p:cNvCxnSpPr>
            <a:cxnSpLocks/>
            <a:stCxn id="98" idx="3"/>
            <a:endCxn id="120" idx="1"/>
          </p:cNvCxnSpPr>
          <p:nvPr/>
        </p:nvCxnSpPr>
        <p:spPr>
          <a:xfrm flipV="1">
            <a:off x="7661407" y="808074"/>
            <a:ext cx="1120760" cy="1106281"/>
          </a:xfrm>
          <a:prstGeom prst="bentConnector3">
            <a:avLst>
              <a:gd name="adj1" fmla="val 50000"/>
            </a:avLst>
          </a:prstGeom>
          <a:ln w="12700"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0" name="Picture 119">
            <a:extLst>
              <a:ext uri="{FF2B5EF4-FFF2-40B4-BE49-F238E27FC236}">
                <a16:creationId xmlns:a16="http://schemas.microsoft.com/office/drawing/2014/main" id="{97CEEC63-BE27-66BC-DBD4-A3F338AA9331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5536"/>
          <a:stretch/>
        </p:blipFill>
        <p:spPr>
          <a:xfrm>
            <a:off x="8782167" y="620469"/>
            <a:ext cx="388318" cy="375209"/>
          </a:xfrm>
          <a:prstGeom prst="rect">
            <a:avLst/>
          </a:prstGeom>
        </p:spPr>
      </p:pic>
      <p:sp>
        <p:nvSpPr>
          <p:cNvPr id="121" name="TextBox 120">
            <a:extLst>
              <a:ext uri="{FF2B5EF4-FFF2-40B4-BE49-F238E27FC236}">
                <a16:creationId xmlns:a16="http://schemas.microsoft.com/office/drawing/2014/main" id="{A476B66B-6026-902E-92C9-D0E3910678F6}"/>
              </a:ext>
            </a:extLst>
          </p:cNvPr>
          <p:cNvSpPr txBox="1"/>
          <p:nvPr/>
        </p:nvSpPr>
        <p:spPr>
          <a:xfrm>
            <a:off x="8221787" y="362110"/>
            <a:ext cx="19369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rgbClr val="C00000"/>
                </a:solidFill>
              </a:rPr>
              <a:t>ARP spoofing malware</a:t>
            </a:r>
          </a:p>
        </p:txBody>
      </p:sp>
      <p:pic>
        <p:nvPicPr>
          <p:cNvPr id="122" name="Picture 121" descr="A red horse on wheels&#10;&#10;Description automatically generated">
            <a:extLst>
              <a:ext uri="{FF2B5EF4-FFF2-40B4-BE49-F238E27FC236}">
                <a16:creationId xmlns:a16="http://schemas.microsoft.com/office/drawing/2014/main" id="{46451B29-0657-85EA-99FB-D19E5D6B83C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782167" y="1190812"/>
            <a:ext cx="376652" cy="297632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124" name="TextBox 123">
            <a:extLst>
              <a:ext uri="{FF2B5EF4-FFF2-40B4-BE49-F238E27FC236}">
                <a16:creationId xmlns:a16="http://schemas.microsoft.com/office/drawing/2014/main" id="{BF977BF3-A5B3-DD7F-780D-B4249893C4D5}"/>
              </a:ext>
            </a:extLst>
          </p:cNvPr>
          <p:cNvSpPr txBox="1"/>
          <p:nvPr/>
        </p:nvSpPr>
        <p:spPr>
          <a:xfrm>
            <a:off x="8318537" y="955642"/>
            <a:ext cx="19369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Backdoor trojan</a:t>
            </a:r>
            <a:endParaRPr lang="en-SG" sz="1200" b="1" dirty="0">
              <a:solidFill>
                <a:srgbClr val="C00000"/>
              </a:solidFill>
            </a:endParaRPr>
          </a:p>
        </p:txBody>
      </p: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BC0277AB-40BE-89E0-F2F8-328353D56870}"/>
              </a:ext>
            </a:extLst>
          </p:cNvPr>
          <p:cNvCxnSpPr>
            <a:cxnSpLocks/>
            <a:stCxn id="98" idx="3"/>
            <a:endCxn id="122" idx="3"/>
          </p:cNvCxnSpPr>
          <p:nvPr/>
        </p:nvCxnSpPr>
        <p:spPr>
          <a:xfrm flipV="1">
            <a:off x="7661407" y="1339628"/>
            <a:ext cx="1120760" cy="574727"/>
          </a:xfrm>
          <a:prstGeom prst="bentConnector3">
            <a:avLst>
              <a:gd name="adj1" fmla="val 50000"/>
            </a:avLst>
          </a:prstGeom>
          <a:ln w="12700"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8" name="Picture 127" descr="DDoS protection - iIT Distribution">
            <a:extLst>
              <a:ext uri="{FF2B5EF4-FFF2-40B4-BE49-F238E27FC236}">
                <a16:creationId xmlns:a16="http://schemas.microsoft.com/office/drawing/2014/main" id="{77E9FE0E-5827-FB72-41F2-614C9091F1AE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6437" t="1122" r="7000" b="-1677"/>
          <a:stretch/>
        </p:blipFill>
        <p:spPr>
          <a:xfrm>
            <a:off x="8776754" y="1716679"/>
            <a:ext cx="414399" cy="323527"/>
          </a:xfrm>
          <a:prstGeom prst="rect">
            <a:avLst/>
          </a:prstGeom>
          <a:ln w="19050">
            <a:solidFill>
              <a:srgbClr val="C00000"/>
            </a:solidFill>
          </a:ln>
        </p:spPr>
      </p:pic>
      <p:sp>
        <p:nvSpPr>
          <p:cNvPr id="129" name="TextBox 128">
            <a:extLst>
              <a:ext uri="{FF2B5EF4-FFF2-40B4-BE49-F238E27FC236}">
                <a16:creationId xmlns:a16="http://schemas.microsoft.com/office/drawing/2014/main" id="{40A736F9-90FF-5E25-6D14-D8B4115BBAC6}"/>
              </a:ext>
            </a:extLst>
          </p:cNvPr>
          <p:cNvSpPr txBox="1"/>
          <p:nvPr/>
        </p:nvSpPr>
        <p:spPr>
          <a:xfrm>
            <a:off x="8293946" y="1479403"/>
            <a:ext cx="19369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DDoS attack malware</a:t>
            </a:r>
            <a:endParaRPr lang="en-SG" sz="1200" b="1" dirty="0">
              <a:solidFill>
                <a:srgbClr val="C00000"/>
              </a:solidFill>
            </a:endParaRPr>
          </a:p>
        </p:txBody>
      </p:sp>
      <p:pic>
        <p:nvPicPr>
          <p:cNvPr id="130" name="Picture 129" descr="1,451 Keylogger Images, Stock Photos, 3D objects, &amp; Vectors | Shutterstock">
            <a:extLst>
              <a:ext uri="{FF2B5EF4-FFF2-40B4-BE49-F238E27FC236}">
                <a16:creationId xmlns:a16="http://schemas.microsoft.com/office/drawing/2014/main" id="{6A4E84EB-E21F-B0F2-4826-DC8EF313CEFB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25208" t="25614" r="26720" b="47193"/>
          <a:stretch/>
        </p:blipFill>
        <p:spPr>
          <a:xfrm>
            <a:off x="8776410" y="2287237"/>
            <a:ext cx="413852" cy="315858"/>
          </a:xfrm>
          <a:prstGeom prst="rect">
            <a:avLst/>
          </a:prstGeom>
          <a:ln w="19050">
            <a:solidFill>
              <a:srgbClr val="C00000"/>
            </a:solidFill>
          </a:ln>
        </p:spPr>
      </p:pic>
      <p:sp>
        <p:nvSpPr>
          <p:cNvPr id="131" name="TextBox 130">
            <a:extLst>
              <a:ext uri="{FF2B5EF4-FFF2-40B4-BE49-F238E27FC236}">
                <a16:creationId xmlns:a16="http://schemas.microsoft.com/office/drawing/2014/main" id="{D6B21535-7229-1562-37CD-D562DC1D5AE6}"/>
              </a:ext>
            </a:extLst>
          </p:cNvPr>
          <p:cNvSpPr txBox="1"/>
          <p:nvPr/>
        </p:nvSpPr>
        <p:spPr>
          <a:xfrm>
            <a:off x="8375841" y="2058589"/>
            <a:ext cx="1671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rgbClr val="C00000"/>
                </a:solidFill>
              </a:rPr>
              <a:t>Eavesdrop malware</a:t>
            </a:r>
          </a:p>
        </p:txBody>
      </p:sp>
      <p:cxnSp>
        <p:nvCxnSpPr>
          <p:cNvPr id="132" name="Connector: Elbow 131">
            <a:extLst>
              <a:ext uri="{FF2B5EF4-FFF2-40B4-BE49-F238E27FC236}">
                <a16:creationId xmlns:a16="http://schemas.microsoft.com/office/drawing/2014/main" id="{C963BEFB-9806-F499-467B-0B96DF162F58}"/>
              </a:ext>
            </a:extLst>
          </p:cNvPr>
          <p:cNvCxnSpPr>
            <a:cxnSpLocks/>
            <a:stCxn id="98" idx="3"/>
            <a:endCxn id="128" idx="1"/>
          </p:cNvCxnSpPr>
          <p:nvPr/>
        </p:nvCxnSpPr>
        <p:spPr>
          <a:xfrm flipV="1">
            <a:off x="7661407" y="1878443"/>
            <a:ext cx="1115347" cy="35912"/>
          </a:xfrm>
          <a:prstGeom prst="bentConnector3">
            <a:avLst>
              <a:gd name="adj1" fmla="val 50000"/>
            </a:avLst>
          </a:prstGeom>
          <a:ln w="12700"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Connector: Elbow 134">
            <a:extLst>
              <a:ext uri="{FF2B5EF4-FFF2-40B4-BE49-F238E27FC236}">
                <a16:creationId xmlns:a16="http://schemas.microsoft.com/office/drawing/2014/main" id="{DE462969-5C3D-2DF7-0B80-94DEBB9F61A1}"/>
              </a:ext>
            </a:extLst>
          </p:cNvPr>
          <p:cNvCxnSpPr>
            <a:cxnSpLocks/>
            <a:stCxn id="98" idx="3"/>
            <a:endCxn id="130" idx="1"/>
          </p:cNvCxnSpPr>
          <p:nvPr/>
        </p:nvCxnSpPr>
        <p:spPr>
          <a:xfrm>
            <a:off x="7661407" y="1914355"/>
            <a:ext cx="1115003" cy="530811"/>
          </a:xfrm>
          <a:prstGeom prst="bentConnector3">
            <a:avLst>
              <a:gd name="adj1" fmla="val 50000"/>
            </a:avLst>
          </a:prstGeom>
          <a:ln w="12700"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8" name="Picture 137">
            <a:extLst>
              <a:ext uri="{FF2B5EF4-FFF2-40B4-BE49-F238E27FC236}">
                <a16:creationId xmlns:a16="http://schemas.microsoft.com/office/drawing/2014/main" id="{DDA86CCE-68E1-E8A2-206D-64F51B0CCE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92729" y="1090215"/>
            <a:ext cx="741414" cy="418680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39" name="TextBox 138">
            <a:extLst>
              <a:ext uri="{FF2B5EF4-FFF2-40B4-BE49-F238E27FC236}">
                <a16:creationId xmlns:a16="http://schemas.microsoft.com/office/drawing/2014/main" id="{C511BB54-DAD0-CFE7-215A-F54C704C6CD7}"/>
              </a:ext>
            </a:extLst>
          </p:cNvPr>
          <p:cNvSpPr txBox="1"/>
          <p:nvPr/>
        </p:nvSpPr>
        <p:spPr>
          <a:xfrm>
            <a:off x="10255488" y="812633"/>
            <a:ext cx="13205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Victim Targets</a:t>
            </a:r>
            <a:endParaRPr lang="en-SG" sz="1200" b="1" dirty="0"/>
          </a:p>
        </p:txBody>
      </p:sp>
      <p:pic>
        <p:nvPicPr>
          <p:cNvPr id="142" name="Picture 141">
            <a:extLst>
              <a:ext uri="{FF2B5EF4-FFF2-40B4-BE49-F238E27FC236}">
                <a16:creationId xmlns:a16="http://schemas.microsoft.com/office/drawing/2014/main" id="{40483DC2-6BE5-C2C3-8446-0F721A7A46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72222" y="1624641"/>
            <a:ext cx="741414" cy="418680"/>
          </a:xfrm>
          <a:prstGeom prst="rect">
            <a:avLst/>
          </a:prstGeom>
          <a:ln>
            <a:solidFill>
              <a:srgbClr val="FF0000"/>
            </a:solidFill>
          </a:ln>
        </p:spPr>
      </p:pic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829EB68B-08BB-A6AD-0BEC-426E42473BA4}"/>
              </a:ext>
            </a:extLst>
          </p:cNvPr>
          <p:cNvCxnSpPr>
            <a:cxnSpLocks/>
            <a:stCxn id="122" idx="1"/>
          </p:cNvCxnSpPr>
          <p:nvPr/>
        </p:nvCxnSpPr>
        <p:spPr>
          <a:xfrm>
            <a:off x="9158819" y="1339628"/>
            <a:ext cx="1281069" cy="0"/>
          </a:xfrm>
          <a:prstGeom prst="straightConnector1">
            <a:avLst/>
          </a:prstGeom>
          <a:ln>
            <a:solidFill>
              <a:srgbClr val="C00000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2C877B46-81B6-3A24-467F-407E1D0AE11E}"/>
              </a:ext>
            </a:extLst>
          </p:cNvPr>
          <p:cNvCxnSpPr>
            <a:cxnSpLocks/>
            <a:stCxn id="120" idx="3"/>
          </p:cNvCxnSpPr>
          <p:nvPr/>
        </p:nvCxnSpPr>
        <p:spPr>
          <a:xfrm>
            <a:off x="9170485" y="808074"/>
            <a:ext cx="1269403" cy="426555"/>
          </a:xfrm>
          <a:prstGeom prst="straightConnector1">
            <a:avLst/>
          </a:prstGeom>
          <a:ln>
            <a:solidFill>
              <a:srgbClr val="C00000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2F377652-E947-229C-8E32-630A19AC0902}"/>
              </a:ext>
            </a:extLst>
          </p:cNvPr>
          <p:cNvCxnSpPr>
            <a:cxnSpLocks/>
            <a:stCxn id="128" idx="3"/>
          </p:cNvCxnSpPr>
          <p:nvPr/>
        </p:nvCxnSpPr>
        <p:spPr>
          <a:xfrm flipV="1">
            <a:off x="9191153" y="1468752"/>
            <a:ext cx="1248735" cy="409691"/>
          </a:xfrm>
          <a:prstGeom prst="straightConnector1">
            <a:avLst/>
          </a:prstGeom>
          <a:ln>
            <a:solidFill>
              <a:srgbClr val="C00000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77425755-9F9A-9001-BDE0-466BD87D0EDF}"/>
              </a:ext>
            </a:extLst>
          </p:cNvPr>
          <p:cNvCxnSpPr>
            <a:cxnSpLocks/>
            <a:stCxn id="128" idx="3"/>
            <a:endCxn id="142" idx="1"/>
          </p:cNvCxnSpPr>
          <p:nvPr/>
        </p:nvCxnSpPr>
        <p:spPr>
          <a:xfrm flipV="1">
            <a:off x="9191153" y="1833981"/>
            <a:ext cx="1281069" cy="44462"/>
          </a:xfrm>
          <a:prstGeom prst="straightConnector1">
            <a:avLst/>
          </a:prstGeom>
          <a:ln>
            <a:solidFill>
              <a:srgbClr val="C00000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8" name="Picture 157">
            <a:extLst>
              <a:ext uri="{FF2B5EF4-FFF2-40B4-BE49-F238E27FC236}">
                <a16:creationId xmlns:a16="http://schemas.microsoft.com/office/drawing/2014/main" id="{D2DAD496-07C2-D3C2-8880-53090B9433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65863" y="2203713"/>
            <a:ext cx="741414" cy="418680"/>
          </a:xfrm>
          <a:prstGeom prst="rect">
            <a:avLst/>
          </a:prstGeom>
          <a:ln>
            <a:solidFill>
              <a:srgbClr val="FF0000"/>
            </a:solidFill>
          </a:ln>
        </p:spPr>
      </p:pic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8CCD169B-DA7C-1D19-5B19-9342368BFAC4}"/>
              </a:ext>
            </a:extLst>
          </p:cNvPr>
          <p:cNvCxnSpPr>
            <a:cxnSpLocks/>
            <a:endCxn id="158" idx="1"/>
          </p:cNvCxnSpPr>
          <p:nvPr/>
        </p:nvCxnSpPr>
        <p:spPr>
          <a:xfrm flipV="1">
            <a:off x="9206945" y="2413053"/>
            <a:ext cx="1258918" cy="21335"/>
          </a:xfrm>
          <a:prstGeom prst="straightConnector1">
            <a:avLst/>
          </a:prstGeom>
          <a:ln>
            <a:solidFill>
              <a:srgbClr val="C00000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1" name="Picture 160">
            <a:extLst>
              <a:ext uri="{FF2B5EF4-FFF2-40B4-BE49-F238E27FC236}">
                <a16:creationId xmlns:a16="http://schemas.microsoft.com/office/drawing/2014/main" id="{1570D5A7-41BF-8C0A-5E51-2D2855DFF10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133390" y="3670949"/>
            <a:ext cx="356212" cy="249348"/>
          </a:xfrm>
          <a:prstGeom prst="rect">
            <a:avLst/>
          </a:prstGeom>
        </p:spPr>
      </p:pic>
      <p:pic>
        <p:nvPicPr>
          <p:cNvPr id="162" name="Picture 161">
            <a:extLst>
              <a:ext uri="{FF2B5EF4-FFF2-40B4-BE49-F238E27FC236}">
                <a16:creationId xmlns:a16="http://schemas.microsoft.com/office/drawing/2014/main" id="{AF42E6E8-43E7-8FB4-E1D8-2E240EC5A8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1945" y="920394"/>
            <a:ext cx="376689" cy="417634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163" name="TextBox 162">
            <a:extLst>
              <a:ext uri="{FF2B5EF4-FFF2-40B4-BE49-F238E27FC236}">
                <a16:creationId xmlns:a16="http://schemas.microsoft.com/office/drawing/2014/main" id="{3212E860-7EE3-B0C9-BF25-D1C220FD87B6}"/>
              </a:ext>
            </a:extLst>
          </p:cNvPr>
          <p:cNvSpPr txBox="1"/>
          <p:nvPr/>
        </p:nvSpPr>
        <p:spPr>
          <a:xfrm>
            <a:off x="6018726" y="427525"/>
            <a:ext cx="15654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Red team malware developers</a:t>
            </a:r>
            <a:endParaRPr lang="en-SG" sz="1200" b="1" dirty="0">
              <a:solidFill>
                <a:srgbClr val="C00000"/>
              </a:solidFill>
            </a:endParaRPr>
          </a:p>
        </p:txBody>
      </p: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7543A252-5785-A949-21F3-122671A65DA0}"/>
              </a:ext>
            </a:extLst>
          </p:cNvPr>
          <p:cNvCxnSpPr>
            <a:cxnSpLocks/>
          </p:cNvCxnSpPr>
          <p:nvPr/>
        </p:nvCxnSpPr>
        <p:spPr>
          <a:xfrm flipH="1">
            <a:off x="6500289" y="1343529"/>
            <a:ext cx="0" cy="285006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8" name="Picture 167">
            <a:extLst>
              <a:ext uri="{FF2B5EF4-FFF2-40B4-BE49-F238E27FC236}">
                <a16:creationId xmlns:a16="http://schemas.microsoft.com/office/drawing/2014/main" id="{52FCCCAF-116D-FE59-D0CE-CEE1076B437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05697" y="2904397"/>
            <a:ext cx="1728523" cy="1189938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169" name="Rectangle 168">
            <a:extLst>
              <a:ext uri="{FF2B5EF4-FFF2-40B4-BE49-F238E27FC236}">
                <a16:creationId xmlns:a16="http://schemas.microsoft.com/office/drawing/2014/main" id="{38B30267-F6DE-1A17-887B-FEE5CEAE2C52}"/>
              </a:ext>
            </a:extLst>
          </p:cNvPr>
          <p:cNvSpPr/>
          <p:nvPr/>
        </p:nvSpPr>
        <p:spPr>
          <a:xfrm>
            <a:off x="591040" y="3631833"/>
            <a:ext cx="1627045" cy="396081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>
                <a:solidFill>
                  <a:schemeClr val="bg1"/>
                </a:solidFill>
              </a:rPr>
              <a:t>Malwares management board</a:t>
            </a:r>
          </a:p>
        </p:txBody>
      </p:sp>
      <p:pic>
        <p:nvPicPr>
          <p:cNvPr id="172" name="Picture 171">
            <a:extLst>
              <a:ext uri="{FF2B5EF4-FFF2-40B4-BE49-F238E27FC236}">
                <a16:creationId xmlns:a16="http://schemas.microsoft.com/office/drawing/2014/main" id="{BA2C0AFA-CBFD-369A-54AA-3FBB89EA2F37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601077" y="2413053"/>
            <a:ext cx="1498855" cy="114412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73" name="TextBox 172">
            <a:extLst>
              <a:ext uri="{FF2B5EF4-FFF2-40B4-BE49-F238E27FC236}">
                <a16:creationId xmlns:a16="http://schemas.microsoft.com/office/drawing/2014/main" id="{E1275C0A-C715-93AF-68E6-5B4DBE43A20C}"/>
              </a:ext>
            </a:extLst>
          </p:cNvPr>
          <p:cNvSpPr txBox="1"/>
          <p:nvPr/>
        </p:nvSpPr>
        <p:spPr>
          <a:xfrm>
            <a:off x="1216077" y="1983632"/>
            <a:ext cx="13020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Red Team Attack Manager </a:t>
            </a:r>
            <a:endParaRPr lang="en-SG" sz="1200" b="1" dirty="0">
              <a:solidFill>
                <a:srgbClr val="C00000"/>
              </a:solidFill>
            </a:endParaRPr>
          </a:p>
        </p:txBody>
      </p: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833D95BD-2ED1-EE4A-0CF8-A219AB4BF67C}"/>
              </a:ext>
            </a:extLst>
          </p:cNvPr>
          <p:cNvCxnSpPr>
            <a:cxnSpLocks/>
          </p:cNvCxnSpPr>
          <p:nvPr/>
        </p:nvCxnSpPr>
        <p:spPr>
          <a:xfrm>
            <a:off x="943222" y="2545086"/>
            <a:ext cx="0" cy="338556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8D327B09-5E6F-8890-EB07-66F7BE12447A}"/>
              </a:ext>
            </a:extLst>
          </p:cNvPr>
          <p:cNvCxnSpPr>
            <a:cxnSpLocks/>
          </p:cNvCxnSpPr>
          <p:nvPr/>
        </p:nvCxnSpPr>
        <p:spPr>
          <a:xfrm flipV="1">
            <a:off x="2329064" y="3803750"/>
            <a:ext cx="485349" cy="0"/>
          </a:xfrm>
          <a:prstGeom prst="straightConnector1">
            <a:avLst/>
          </a:prstGeom>
          <a:ln>
            <a:prstDash val="sysDash"/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81" name="Picture 180">
            <a:extLst>
              <a:ext uri="{FF2B5EF4-FFF2-40B4-BE49-F238E27FC236}">
                <a16:creationId xmlns:a16="http://schemas.microsoft.com/office/drawing/2014/main" id="{8302E4C3-10B1-00D1-C3BD-229F2DE0F61A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634795" y="4806385"/>
            <a:ext cx="1627045" cy="1155202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182" name="Rectangle 181">
            <a:extLst>
              <a:ext uri="{FF2B5EF4-FFF2-40B4-BE49-F238E27FC236}">
                <a16:creationId xmlns:a16="http://schemas.microsoft.com/office/drawing/2014/main" id="{8314B61A-4ADA-51F0-592A-13B02705A5F4}"/>
              </a:ext>
            </a:extLst>
          </p:cNvPr>
          <p:cNvSpPr/>
          <p:nvPr/>
        </p:nvSpPr>
        <p:spPr>
          <a:xfrm>
            <a:off x="2675281" y="5551410"/>
            <a:ext cx="1627045" cy="446330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>
                <a:solidFill>
                  <a:schemeClr val="bg1"/>
                </a:solidFill>
              </a:rPr>
              <a:t>Attack tasks assign  bulletin board</a:t>
            </a:r>
          </a:p>
        </p:txBody>
      </p: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902527AA-63A6-46DC-35FC-BD268E1DA0C5}"/>
              </a:ext>
            </a:extLst>
          </p:cNvPr>
          <p:cNvCxnSpPr>
            <a:cxnSpLocks/>
          </p:cNvCxnSpPr>
          <p:nvPr/>
        </p:nvCxnSpPr>
        <p:spPr>
          <a:xfrm>
            <a:off x="3096201" y="4288417"/>
            <a:ext cx="0" cy="499225"/>
          </a:xfrm>
          <a:prstGeom prst="straightConnector1">
            <a:avLst/>
          </a:prstGeom>
          <a:ln>
            <a:prstDash val="sysDash"/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11378700-E885-EC44-4955-DADA14BC72E6}"/>
              </a:ext>
            </a:extLst>
          </p:cNvPr>
          <p:cNvCxnSpPr>
            <a:cxnSpLocks/>
          </p:cNvCxnSpPr>
          <p:nvPr/>
        </p:nvCxnSpPr>
        <p:spPr>
          <a:xfrm>
            <a:off x="3400825" y="4288417"/>
            <a:ext cx="0" cy="499225"/>
          </a:xfrm>
          <a:prstGeom prst="straightConnector1">
            <a:avLst/>
          </a:prstGeom>
          <a:ln>
            <a:prstDash val="sysDash"/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F6E672DC-4BAB-C913-647A-49E870A05A2B}"/>
              </a:ext>
            </a:extLst>
          </p:cNvPr>
          <p:cNvCxnSpPr>
            <a:cxnSpLocks/>
          </p:cNvCxnSpPr>
          <p:nvPr/>
        </p:nvCxnSpPr>
        <p:spPr>
          <a:xfrm>
            <a:off x="3789109" y="4280294"/>
            <a:ext cx="0" cy="499225"/>
          </a:xfrm>
          <a:prstGeom prst="straightConnector1">
            <a:avLst/>
          </a:prstGeom>
          <a:ln>
            <a:prstDash val="sysDash"/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88" name="Picture 187">
            <a:extLst>
              <a:ext uri="{FF2B5EF4-FFF2-40B4-BE49-F238E27FC236}">
                <a16:creationId xmlns:a16="http://schemas.microsoft.com/office/drawing/2014/main" id="{D396EC8F-CAF8-7ED0-176C-8753F5465C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084" y="4649846"/>
            <a:ext cx="491801" cy="545259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189" name="Picture 188">
            <a:extLst>
              <a:ext uri="{FF2B5EF4-FFF2-40B4-BE49-F238E27FC236}">
                <a16:creationId xmlns:a16="http://schemas.microsoft.com/office/drawing/2014/main" id="{BCBCBA68-D30F-27B0-ECD2-881F52DB4C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7606" y="4645297"/>
            <a:ext cx="491801" cy="545259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190" name="Picture 189">
            <a:extLst>
              <a:ext uri="{FF2B5EF4-FFF2-40B4-BE49-F238E27FC236}">
                <a16:creationId xmlns:a16="http://schemas.microsoft.com/office/drawing/2014/main" id="{B3141014-B885-22FE-616C-C663B19958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873" y="5318134"/>
            <a:ext cx="491801" cy="545259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191" name="Picture 190">
            <a:extLst>
              <a:ext uri="{FF2B5EF4-FFF2-40B4-BE49-F238E27FC236}">
                <a16:creationId xmlns:a16="http://schemas.microsoft.com/office/drawing/2014/main" id="{D6D9830D-9995-73DA-9233-6B891DF9F6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0726" y="5307498"/>
            <a:ext cx="491801" cy="545259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A92B3321-9EB9-2091-B7F4-46880E60B33C}"/>
              </a:ext>
            </a:extLst>
          </p:cNvPr>
          <p:cNvCxnSpPr>
            <a:cxnSpLocks/>
          </p:cNvCxnSpPr>
          <p:nvPr/>
        </p:nvCxnSpPr>
        <p:spPr>
          <a:xfrm>
            <a:off x="1995710" y="5006210"/>
            <a:ext cx="639085" cy="0"/>
          </a:xfrm>
          <a:prstGeom prst="straightConnector1">
            <a:avLst/>
          </a:prstGeom>
          <a:ln>
            <a:prstDash val="sysDash"/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53EE1B71-BFC2-B121-E06F-D805CA5E94BE}"/>
              </a:ext>
            </a:extLst>
          </p:cNvPr>
          <p:cNvCxnSpPr>
            <a:cxnSpLocks/>
          </p:cNvCxnSpPr>
          <p:nvPr/>
        </p:nvCxnSpPr>
        <p:spPr>
          <a:xfrm>
            <a:off x="1979407" y="5383986"/>
            <a:ext cx="639085" cy="0"/>
          </a:xfrm>
          <a:prstGeom prst="straightConnector1">
            <a:avLst/>
          </a:prstGeom>
          <a:ln>
            <a:prstDash val="sysDash"/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6" name="TextBox 195">
            <a:extLst>
              <a:ext uri="{FF2B5EF4-FFF2-40B4-BE49-F238E27FC236}">
                <a16:creationId xmlns:a16="http://schemas.microsoft.com/office/drawing/2014/main" id="{7DAF5FAB-3802-CE5B-B4E0-1FC9BDE5A7F4}"/>
              </a:ext>
            </a:extLst>
          </p:cNvPr>
          <p:cNvSpPr txBox="1"/>
          <p:nvPr/>
        </p:nvSpPr>
        <p:spPr>
          <a:xfrm>
            <a:off x="606454" y="4226794"/>
            <a:ext cx="1912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Red Team Hacker Group</a:t>
            </a:r>
            <a:endParaRPr lang="en-SG" sz="1200" b="1" dirty="0">
              <a:solidFill>
                <a:srgbClr val="C00000"/>
              </a:solidFill>
            </a:endParaRPr>
          </a:p>
        </p:txBody>
      </p:sp>
      <p:pic>
        <p:nvPicPr>
          <p:cNvPr id="197" name="Picture 196">
            <a:extLst>
              <a:ext uri="{FF2B5EF4-FFF2-40B4-BE49-F238E27FC236}">
                <a16:creationId xmlns:a16="http://schemas.microsoft.com/office/drawing/2014/main" id="{2B6F177E-B570-4D0D-9CB4-FA46B83D07AE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924309" y="5326196"/>
            <a:ext cx="1024299" cy="650682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198" name="TextBox 197">
            <a:extLst>
              <a:ext uri="{FF2B5EF4-FFF2-40B4-BE49-F238E27FC236}">
                <a16:creationId xmlns:a16="http://schemas.microsoft.com/office/drawing/2014/main" id="{D0F0D87B-65E8-A554-A550-E36D7FE95354}"/>
              </a:ext>
            </a:extLst>
          </p:cNvPr>
          <p:cNvSpPr txBox="1"/>
          <p:nvPr/>
        </p:nvSpPr>
        <p:spPr>
          <a:xfrm>
            <a:off x="7880527" y="4879260"/>
            <a:ext cx="9367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Blue Team Defenders</a:t>
            </a:r>
            <a:endParaRPr lang="en-SG" sz="120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99" name="Picture 198">
            <a:extLst>
              <a:ext uri="{FF2B5EF4-FFF2-40B4-BE49-F238E27FC236}">
                <a16:creationId xmlns:a16="http://schemas.microsoft.com/office/drawing/2014/main" id="{75094901-A8BD-096E-3732-1C736607632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690616" y="1534073"/>
            <a:ext cx="356212" cy="249348"/>
          </a:xfrm>
          <a:prstGeom prst="rect">
            <a:avLst/>
          </a:prstGeom>
        </p:spPr>
      </p:pic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1FEB193D-C2E7-D1B6-BEDD-4280B8509828}"/>
              </a:ext>
            </a:extLst>
          </p:cNvPr>
          <p:cNvCxnSpPr>
            <a:cxnSpLocks/>
          </p:cNvCxnSpPr>
          <p:nvPr/>
        </p:nvCxnSpPr>
        <p:spPr>
          <a:xfrm>
            <a:off x="2123514" y="5614526"/>
            <a:ext cx="494978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CA5DF638-CBB3-A6A0-9721-09EEA226B563}"/>
              </a:ext>
            </a:extLst>
          </p:cNvPr>
          <p:cNvCxnSpPr>
            <a:cxnSpLocks/>
          </p:cNvCxnSpPr>
          <p:nvPr/>
        </p:nvCxnSpPr>
        <p:spPr>
          <a:xfrm flipV="1">
            <a:off x="4022068" y="4365293"/>
            <a:ext cx="226520" cy="331512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74B47F15-C5E4-250C-1BCC-DCE94DA95321}"/>
              </a:ext>
            </a:extLst>
          </p:cNvPr>
          <p:cNvCxnSpPr>
            <a:cxnSpLocks/>
          </p:cNvCxnSpPr>
          <p:nvPr/>
        </p:nvCxnSpPr>
        <p:spPr>
          <a:xfrm>
            <a:off x="6096000" y="4363871"/>
            <a:ext cx="584096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6B01CAD4-34D5-9C51-00CB-CE760023CDC6}"/>
              </a:ext>
            </a:extLst>
          </p:cNvPr>
          <p:cNvCxnSpPr>
            <a:cxnSpLocks/>
          </p:cNvCxnSpPr>
          <p:nvPr/>
        </p:nvCxnSpPr>
        <p:spPr>
          <a:xfrm>
            <a:off x="7888784" y="4363871"/>
            <a:ext cx="487057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D6C96FD1-F3E0-3A53-30FA-1CEEAB04A4B2}"/>
              </a:ext>
            </a:extLst>
          </p:cNvPr>
          <p:cNvCxnSpPr>
            <a:cxnSpLocks/>
            <a:stCxn id="29" idx="0"/>
            <a:endCxn id="22" idx="1"/>
          </p:cNvCxnSpPr>
          <p:nvPr/>
        </p:nvCxnSpPr>
        <p:spPr>
          <a:xfrm flipV="1">
            <a:off x="8677256" y="3552057"/>
            <a:ext cx="692179" cy="456437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Arrow Connector 219">
            <a:extLst>
              <a:ext uri="{FF2B5EF4-FFF2-40B4-BE49-F238E27FC236}">
                <a16:creationId xmlns:a16="http://schemas.microsoft.com/office/drawing/2014/main" id="{0FF53B9E-B847-FAF6-7683-B284DE11EAC8}"/>
              </a:ext>
            </a:extLst>
          </p:cNvPr>
          <p:cNvCxnSpPr>
            <a:cxnSpLocks/>
            <a:stCxn id="29" idx="2"/>
          </p:cNvCxnSpPr>
          <p:nvPr/>
        </p:nvCxnSpPr>
        <p:spPr>
          <a:xfrm>
            <a:off x="8677256" y="4399064"/>
            <a:ext cx="757836" cy="113402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3" name="Picture 222">
            <a:extLst>
              <a:ext uri="{FF2B5EF4-FFF2-40B4-BE49-F238E27FC236}">
                <a16:creationId xmlns:a16="http://schemas.microsoft.com/office/drawing/2014/main" id="{6F2AC4D1-A915-D104-1C43-53E5D3F89B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9941" y="934736"/>
            <a:ext cx="376689" cy="417634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0FBEF660-C938-437F-03A8-F5FF7C3B24FA}"/>
              </a:ext>
            </a:extLst>
          </p:cNvPr>
          <p:cNvCxnSpPr>
            <a:cxnSpLocks/>
          </p:cNvCxnSpPr>
          <p:nvPr/>
        </p:nvCxnSpPr>
        <p:spPr>
          <a:xfrm flipH="1">
            <a:off x="7094993" y="1345941"/>
            <a:ext cx="0" cy="285006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Arrow Connector 226">
            <a:extLst>
              <a:ext uri="{FF2B5EF4-FFF2-40B4-BE49-F238E27FC236}">
                <a16:creationId xmlns:a16="http://schemas.microsoft.com/office/drawing/2014/main" id="{3A03C0C4-A158-29B4-9108-5E7953112F77}"/>
              </a:ext>
            </a:extLst>
          </p:cNvPr>
          <p:cNvCxnSpPr>
            <a:cxnSpLocks/>
          </p:cNvCxnSpPr>
          <p:nvPr/>
        </p:nvCxnSpPr>
        <p:spPr>
          <a:xfrm flipH="1">
            <a:off x="4898292" y="4854499"/>
            <a:ext cx="39172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9" name="TextBox 228">
            <a:extLst>
              <a:ext uri="{FF2B5EF4-FFF2-40B4-BE49-F238E27FC236}">
                <a16:creationId xmlns:a16="http://schemas.microsoft.com/office/drawing/2014/main" id="{F7E24443-C297-BC25-B4BE-0CE78B260445}"/>
              </a:ext>
            </a:extLst>
          </p:cNvPr>
          <p:cNvSpPr txBox="1"/>
          <p:nvPr/>
        </p:nvSpPr>
        <p:spPr>
          <a:xfrm>
            <a:off x="5354377" y="4703987"/>
            <a:ext cx="19180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Ninja agent report flow </a:t>
            </a:r>
            <a:endParaRPr lang="en-SG" sz="120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30" name="Straight Arrow Connector 229">
            <a:extLst>
              <a:ext uri="{FF2B5EF4-FFF2-40B4-BE49-F238E27FC236}">
                <a16:creationId xmlns:a16="http://schemas.microsoft.com/office/drawing/2014/main" id="{0E11BFCD-3825-6D8C-4613-BF49E79F83C5}"/>
              </a:ext>
            </a:extLst>
          </p:cNvPr>
          <p:cNvCxnSpPr>
            <a:cxnSpLocks/>
          </p:cNvCxnSpPr>
          <p:nvPr/>
        </p:nvCxnSpPr>
        <p:spPr>
          <a:xfrm flipH="1">
            <a:off x="4920976" y="5103358"/>
            <a:ext cx="369045" cy="0"/>
          </a:xfrm>
          <a:prstGeom prst="straightConnector1">
            <a:avLst/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2" name="TextBox 231">
            <a:extLst>
              <a:ext uri="{FF2B5EF4-FFF2-40B4-BE49-F238E27FC236}">
                <a16:creationId xmlns:a16="http://schemas.microsoft.com/office/drawing/2014/main" id="{19A207B1-8B7C-E331-4424-55C36C133867}"/>
              </a:ext>
            </a:extLst>
          </p:cNvPr>
          <p:cNvSpPr txBox="1"/>
          <p:nvPr/>
        </p:nvSpPr>
        <p:spPr>
          <a:xfrm>
            <a:off x="5328450" y="4964859"/>
            <a:ext cx="23329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Attack module download flow </a:t>
            </a:r>
            <a:endParaRPr lang="en-SG" sz="1200" b="1" dirty="0">
              <a:solidFill>
                <a:srgbClr val="C00000"/>
              </a:solidFill>
            </a:endParaRPr>
          </a:p>
        </p:txBody>
      </p:sp>
      <p:cxnSp>
        <p:nvCxnSpPr>
          <p:cNvPr id="233" name="Straight Arrow Connector 232">
            <a:extLst>
              <a:ext uri="{FF2B5EF4-FFF2-40B4-BE49-F238E27FC236}">
                <a16:creationId xmlns:a16="http://schemas.microsoft.com/office/drawing/2014/main" id="{5C41053C-838E-D471-5C7B-8680CD71AFB5}"/>
              </a:ext>
            </a:extLst>
          </p:cNvPr>
          <p:cNvCxnSpPr>
            <a:cxnSpLocks/>
          </p:cNvCxnSpPr>
          <p:nvPr/>
        </p:nvCxnSpPr>
        <p:spPr>
          <a:xfrm>
            <a:off x="4918698" y="5387309"/>
            <a:ext cx="371323" cy="0"/>
          </a:xfrm>
          <a:prstGeom prst="straightConnector1">
            <a:avLst/>
          </a:prstGeom>
          <a:ln>
            <a:prstDash val="sysDash"/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5" name="TextBox 234">
            <a:extLst>
              <a:ext uri="{FF2B5EF4-FFF2-40B4-BE49-F238E27FC236}">
                <a16:creationId xmlns:a16="http://schemas.microsoft.com/office/drawing/2014/main" id="{AFDB83B8-B838-C413-0541-835801D9F600}"/>
              </a:ext>
            </a:extLst>
          </p:cNvPr>
          <p:cNvSpPr txBox="1"/>
          <p:nvPr/>
        </p:nvSpPr>
        <p:spPr>
          <a:xfrm>
            <a:off x="5321913" y="5231529"/>
            <a:ext cx="26550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Red team attacker control flow </a:t>
            </a:r>
            <a:endParaRPr lang="en-SG" sz="1200" b="1" dirty="0"/>
          </a:p>
        </p:txBody>
      </p:sp>
      <p:cxnSp>
        <p:nvCxnSpPr>
          <p:cNvPr id="236" name="Straight Arrow Connector 235">
            <a:extLst>
              <a:ext uri="{FF2B5EF4-FFF2-40B4-BE49-F238E27FC236}">
                <a16:creationId xmlns:a16="http://schemas.microsoft.com/office/drawing/2014/main" id="{50F35DD7-FB76-A768-207E-696D2AFD6607}"/>
              </a:ext>
            </a:extLst>
          </p:cNvPr>
          <p:cNvCxnSpPr>
            <a:cxnSpLocks/>
          </p:cNvCxnSpPr>
          <p:nvPr/>
        </p:nvCxnSpPr>
        <p:spPr>
          <a:xfrm>
            <a:off x="4929860" y="5664208"/>
            <a:ext cx="359197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9" name="TextBox 238">
            <a:extLst>
              <a:ext uri="{FF2B5EF4-FFF2-40B4-BE49-F238E27FC236}">
                <a16:creationId xmlns:a16="http://schemas.microsoft.com/office/drawing/2014/main" id="{58E34A5B-0C48-F9C9-691E-4E876437158F}"/>
              </a:ext>
            </a:extLst>
          </p:cNvPr>
          <p:cNvSpPr txBox="1"/>
          <p:nvPr/>
        </p:nvSpPr>
        <p:spPr>
          <a:xfrm>
            <a:off x="5298142" y="5512625"/>
            <a:ext cx="21972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Attack task schedule flow </a:t>
            </a:r>
            <a:endParaRPr lang="en-SG" sz="1200" b="1" dirty="0"/>
          </a:p>
        </p:txBody>
      </p: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39ADCD0A-EED6-4FE2-0CCE-919FB24D9FDC}"/>
              </a:ext>
            </a:extLst>
          </p:cNvPr>
          <p:cNvCxnSpPr>
            <a:cxnSpLocks/>
          </p:cNvCxnSpPr>
          <p:nvPr/>
        </p:nvCxnSpPr>
        <p:spPr>
          <a:xfrm flipH="1">
            <a:off x="4892732" y="5939236"/>
            <a:ext cx="369045" cy="0"/>
          </a:xfrm>
          <a:prstGeom prst="straightConnector1">
            <a:avLst/>
          </a:prstGeom>
          <a:ln>
            <a:solidFill>
              <a:srgbClr val="C00000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1" name="TextBox 240">
            <a:extLst>
              <a:ext uri="{FF2B5EF4-FFF2-40B4-BE49-F238E27FC236}">
                <a16:creationId xmlns:a16="http://schemas.microsoft.com/office/drawing/2014/main" id="{4464698A-93D5-867A-CCF7-E19EB1CA2073}"/>
              </a:ext>
            </a:extLst>
          </p:cNvPr>
          <p:cNvSpPr txBox="1"/>
          <p:nvPr/>
        </p:nvSpPr>
        <p:spPr>
          <a:xfrm>
            <a:off x="5321913" y="5774575"/>
            <a:ext cx="22351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Malware attack flow </a:t>
            </a:r>
            <a:endParaRPr lang="en-SG" sz="1200" b="1" dirty="0">
              <a:solidFill>
                <a:srgbClr val="C00000"/>
              </a:solidFill>
            </a:endParaRP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BEF79A68-536D-99AD-C428-37DF0AD3C44E}"/>
              </a:ext>
            </a:extLst>
          </p:cNvPr>
          <p:cNvSpPr txBox="1"/>
          <p:nvPr/>
        </p:nvSpPr>
        <p:spPr>
          <a:xfrm>
            <a:off x="520529" y="447314"/>
            <a:ext cx="2023850" cy="1354217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txBody>
          <a:bodyPr wrap="square">
            <a:spAutoFit/>
          </a:bodyPr>
          <a:lstStyle/>
          <a:p>
            <a:r>
              <a:rPr lang="en-US" b="1" dirty="0"/>
              <a:t>Project Ninja</a:t>
            </a:r>
          </a:p>
          <a:p>
            <a:endParaRPr lang="en-US" sz="1600" b="1" dirty="0"/>
          </a:p>
          <a:p>
            <a:r>
              <a:rPr lang="en-US" sz="1600" b="1" dirty="0"/>
              <a:t>RTC2 and Malware Agent Cyber-Attack Simulation System</a:t>
            </a:r>
            <a:endParaRPr lang="en-SG" sz="1600" b="1" dirty="0"/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A63CB92C-A952-6BB3-DF38-ABEDC87D6C2A}"/>
              </a:ext>
            </a:extLst>
          </p:cNvPr>
          <p:cNvSpPr txBox="1"/>
          <p:nvPr/>
        </p:nvSpPr>
        <p:spPr>
          <a:xfrm>
            <a:off x="5541302" y="1938992"/>
            <a:ext cx="797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Import </a:t>
            </a:r>
            <a:endParaRPr lang="en-SG" sz="1200" b="1" dirty="0">
              <a:solidFill>
                <a:srgbClr val="C00000"/>
              </a:solidFill>
            </a:endParaRP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2C77D1E1-8BE4-CADD-18F1-33D1BC0B10B4}"/>
              </a:ext>
            </a:extLst>
          </p:cNvPr>
          <p:cNvSpPr txBox="1"/>
          <p:nvPr/>
        </p:nvSpPr>
        <p:spPr>
          <a:xfrm>
            <a:off x="7647338" y="1581732"/>
            <a:ext cx="797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build </a:t>
            </a:r>
            <a:endParaRPr lang="en-SG" sz="12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5133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E678B7FE-4EBB-F8EC-8015-58779BD8927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34"/>
          <a:stretch/>
        </p:blipFill>
        <p:spPr>
          <a:xfrm>
            <a:off x="113328" y="2115879"/>
            <a:ext cx="5608280" cy="32004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BCE5A96-6717-EBC2-058B-97625355B7D7}"/>
              </a:ext>
            </a:extLst>
          </p:cNvPr>
          <p:cNvSpPr/>
          <p:nvPr/>
        </p:nvSpPr>
        <p:spPr>
          <a:xfrm>
            <a:off x="281356" y="4792663"/>
            <a:ext cx="3431108" cy="446330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b="1" dirty="0">
                <a:solidFill>
                  <a:schemeClr val="bg1"/>
                </a:solidFill>
              </a:rPr>
              <a:t>Malwares management board</a:t>
            </a:r>
          </a:p>
        </p:txBody>
      </p:sp>
      <p:pic>
        <p:nvPicPr>
          <p:cNvPr id="12" name="Picture 11" descr="A screenshot of a computer&#10;&#10;Description automatically generated">
            <a:extLst>
              <a:ext uri="{FF2B5EF4-FFF2-40B4-BE49-F238E27FC236}">
                <a16:creationId xmlns:a16="http://schemas.microsoft.com/office/drawing/2014/main" id="{0C3C5D28-621F-E076-5252-7FEF52A34C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9454" y="2115879"/>
            <a:ext cx="6259218" cy="32004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7A61BC8D-38B0-6B7A-CD20-804B793D235F}"/>
              </a:ext>
            </a:extLst>
          </p:cNvPr>
          <p:cNvSpPr/>
          <p:nvPr/>
        </p:nvSpPr>
        <p:spPr>
          <a:xfrm>
            <a:off x="6580518" y="4846063"/>
            <a:ext cx="3945715" cy="446330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b="1" dirty="0">
                <a:solidFill>
                  <a:schemeClr val="bg1"/>
                </a:solidFill>
              </a:rPr>
              <a:t>Attack tasks assign  bulletin board</a:t>
            </a:r>
          </a:p>
        </p:txBody>
      </p:sp>
    </p:spTree>
    <p:extLst>
      <p:ext uri="{BB962C8B-B14F-4D97-AF65-F5344CB8AC3E}">
        <p14:creationId xmlns:p14="http://schemas.microsoft.com/office/powerpoint/2010/main" val="13429704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424</TotalTime>
  <Words>229</Words>
  <Application>Microsoft Office PowerPoint</Application>
  <PresentationFormat>Widescreen</PresentationFormat>
  <Paragraphs>58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yuancheng Liu</dc:creator>
  <cp:lastModifiedBy>yuancheng Liu</cp:lastModifiedBy>
  <cp:revision>14</cp:revision>
  <dcterms:created xsi:type="dcterms:W3CDTF">2024-05-08T08:52:38Z</dcterms:created>
  <dcterms:modified xsi:type="dcterms:W3CDTF">2024-05-19T01:40:50Z</dcterms:modified>
</cp:coreProperties>
</file>