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18" r:id="rId2"/>
    <p:sldId id="320" r:id="rId3"/>
    <p:sldId id="319" r:id="rId4"/>
    <p:sldId id="321" r:id="rId5"/>
    <p:sldId id="32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06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80F4A-A2B2-4A5D-9758-C6E23165BA82}" type="datetimeFigureOut">
              <a:rPr lang="en-SG" smtClean="0"/>
              <a:t>3/5/2022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C974C-2AB3-4574-BD00-065081336F53}" type="slidenum">
              <a:rPr lang="en-SG" smtClean="0"/>
              <a:t>‹#›</a:t>
            </a:fld>
            <a:endParaRPr lang="en-SG"/>
          </a:p>
        </p:txBody>
      </p:sp>
    </p:spTree>
    <p:extLst>
      <p:ext uri="{BB962C8B-B14F-4D97-AF65-F5344CB8AC3E}">
        <p14:creationId xmlns:p14="http://schemas.microsoft.com/office/powerpoint/2010/main" val="2377766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1</a:t>
            </a:fld>
            <a:endParaRPr lang="en-SG"/>
          </a:p>
        </p:txBody>
      </p:sp>
    </p:spTree>
    <p:extLst>
      <p:ext uri="{BB962C8B-B14F-4D97-AF65-F5344CB8AC3E}">
        <p14:creationId xmlns:p14="http://schemas.microsoft.com/office/powerpoint/2010/main" val="326887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2</a:t>
            </a:fld>
            <a:endParaRPr lang="en-SG"/>
          </a:p>
        </p:txBody>
      </p:sp>
    </p:spTree>
    <p:extLst>
      <p:ext uri="{BB962C8B-B14F-4D97-AF65-F5344CB8AC3E}">
        <p14:creationId xmlns:p14="http://schemas.microsoft.com/office/powerpoint/2010/main" val="115258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3</a:t>
            </a:fld>
            <a:endParaRPr lang="en-SG"/>
          </a:p>
        </p:txBody>
      </p:sp>
    </p:spTree>
    <p:extLst>
      <p:ext uri="{BB962C8B-B14F-4D97-AF65-F5344CB8AC3E}">
        <p14:creationId xmlns:p14="http://schemas.microsoft.com/office/powerpoint/2010/main" val="161836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4</a:t>
            </a:fld>
            <a:endParaRPr lang="en-SG"/>
          </a:p>
        </p:txBody>
      </p:sp>
    </p:spTree>
    <p:extLst>
      <p:ext uri="{BB962C8B-B14F-4D97-AF65-F5344CB8AC3E}">
        <p14:creationId xmlns:p14="http://schemas.microsoft.com/office/powerpoint/2010/main" val="280750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5B0907B-A9FC-4A5F-964B-986AB0761FAC}" type="slidenum">
              <a:rPr lang="en-SG" smtClean="0"/>
              <a:t>5</a:t>
            </a:fld>
            <a:endParaRPr lang="en-SG"/>
          </a:p>
        </p:txBody>
      </p:sp>
    </p:spTree>
    <p:extLst>
      <p:ext uri="{BB962C8B-B14F-4D97-AF65-F5344CB8AC3E}">
        <p14:creationId xmlns:p14="http://schemas.microsoft.com/office/powerpoint/2010/main" val="4213522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452C-4642-EB98-48A0-B8F0C4819E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35DE11D-76EF-6207-2371-F11D5DC1C9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A93B4E7-47BA-8D26-0FD2-6FCA1014875C}"/>
              </a:ext>
            </a:extLst>
          </p:cNvPr>
          <p:cNvSpPr>
            <a:spLocks noGrp="1"/>
          </p:cNvSpPr>
          <p:nvPr>
            <p:ph type="dt" sz="half" idx="10"/>
          </p:nvPr>
        </p:nvSpPr>
        <p:spPr/>
        <p:txBody>
          <a:bodyPr/>
          <a:lstStyle/>
          <a:p>
            <a:fld id="{1F8F8DC5-A575-4AA1-9B0B-1B8FA5A4DD76}" type="datetimeFigureOut">
              <a:rPr lang="en-SG" smtClean="0"/>
              <a:t>3/5/2022</a:t>
            </a:fld>
            <a:endParaRPr lang="en-SG"/>
          </a:p>
        </p:txBody>
      </p:sp>
      <p:sp>
        <p:nvSpPr>
          <p:cNvPr id="5" name="Footer Placeholder 4">
            <a:extLst>
              <a:ext uri="{FF2B5EF4-FFF2-40B4-BE49-F238E27FC236}">
                <a16:creationId xmlns:a16="http://schemas.microsoft.com/office/drawing/2014/main" id="{92E03D53-2C02-8ABA-0F86-60410DEF712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6A35E1A-F677-6A69-A62A-1C38521AF720}"/>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260310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B596-4E13-5F38-0980-422616080BF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558496B-805B-0480-7637-EA82A478E1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FE05A17-A6A8-FF74-3813-29635C00DF16}"/>
              </a:ext>
            </a:extLst>
          </p:cNvPr>
          <p:cNvSpPr>
            <a:spLocks noGrp="1"/>
          </p:cNvSpPr>
          <p:nvPr>
            <p:ph type="dt" sz="half" idx="10"/>
          </p:nvPr>
        </p:nvSpPr>
        <p:spPr/>
        <p:txBody>
          <a:bodyPr/>
          <a:lstStyle/>
          <a:p>
            <a:fld id="{1F8F8DC5-A575-4AA1-9B0B-1B8FA5A4DD76}" type="datetimeFigureOut">
              <a:rPr lang="en-SG" smtClean="0"/>
              <a:t>3/5/2022</a:t>
            </a:fld>
            <a:endParaRPr lang="en-SG"/>
          </a:p>
        </p:txBody>
      </p:sp>
      <p:sp>
        <p:nvSpPr>
          <p:cNvPr id="5" name="Footer Placeholder 4">
            <a:extLst>
              <a:ext uri="{FF2B5EF4-FFF2-40B4-BE49-F238E27FC236}">
                <a16:creationId xmlns:a16="http://schemas.microsoft.com/office/drawing/2014/main" id="{65AA8A2F-81E3-7C01-4FBD-6355355C129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4E40D99-B26B-A727-A4EA-F9CFDEADE1E6}"/>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42838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E91FB1-2882-17D1-008B-395AE64709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ECEFB2C-EBC6-4FA2-0EF5-CED69C57F3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10B278-C743-5738-8849-85296D27FE48}"/>
              </a:ext>
            </a:extLst>
          </p:cNvPr>
          <p:cNvSpPr>
            <a:spLocks noGrp="1"/>
          </p:cNvSpPr>
          <p:nvPr>
            <p:ph type="dt" sz="half" idx="10"/>
          </p:nvPr>
        </p:nvSpPr>
        <p:spPr/>
        <p:txBody>
          <a:bodyPr/>
          <a:lstStyle/>
          <a:p>
            <a:fld id="{1F8F8DC5-A575-4AA1-9B0B-1B8FA5A4DD76}" type="datetimeFigureOut">
              <a:rPr lang="en-SG" smtClean="0"/>
              <a:t>3/5/2022</a:t>
            </a:fld>
            <a:endParaRPr lang="en-SG"/>
          </a:p>
        </p:txBody>
      </p:sp>
      <p:sp>
        <p:nvSpPr>
          <p:cNvPr id="5" name="Footer Placeholder 4">
            <a:extLst>
              <a:ext uri="{FF2B5EF4-FFF2-40B4-BE49-F238E27FC236}">
                <a16:creationId xmlns:a16="http://schemas.microsoft.com/office/drawing/2014/main" id="{154F5E90-62E2-99B6-E3C9-0B24A88BD8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C454F49-EB4C-A1B7-D286-3CD581403ABB}"/>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418268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54BD-37FE-8D26-071D-D4016074A66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D2E7123-BC0B-4953-5F07-457DC5C9CE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CA2EE76-A356-D72A-9647-48C24AEABCB6}"/>
              </a:ext>
            </a:extLst>
          </p:cNvPr>
          <p:cNvSpPr>
            <a:spLocks noGrp="1"/>
          </p:cNvSpPr>
          <p:nvPr>
            <p:ph type="dt" sz="half" idx="10"/>
          </p:nvPr>
        </p:nvSpPr>
        <p:spPr/>
        <p:txBody>
          <a:bodyPr/>
          <a:lstStyle/>
          <a:p>
            <a:fld id="{1F8F8DC5-A575-4AA1-9B0B-1B8FA5A4DD76}" type="datetimeFigureOut">
              <a:rPr lang="en-SG" smtClean="0"/>
              <a:t>3/5/2022</a:t>
            </a:fld>
            <a:endParaRPr lang="en-SG"/>
          </a:p>
        </p:txBody>
      </p:sp>
      <p:sp>
        <p:nvSpPr>
          <p:cNvPr id="5" name="Footer Placeholder 4">
            <a:extLst>
              <a:ext uri="{FF2B5EF4-FFF2-40B4-BE49-F238E27FC236}">
                <a16:creationId xmlns:a16="http://schemas.microsoft.com/office/drawing/2014/main" id="{3188C6AF-CE30-A67D-76AE-02ED508168D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DAF269A-89BB-FF05-50F2-A4D7E0411FD0}"/>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372163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7590-AF93-B434-CB6F-AD4A1B13B9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EFB39B4-3DE6-799E-C313-5C597F964C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555F0B-2AA6-0136-816A-07BD7B5348BD}"/>
              </a:ext>
            </a:extLst>
          </p:cNvPr>
          <p:cNvSpPr>
            <a:spLocks noGrp="1"/>
          </p:cNvSpPr>
          <p:nvPr>
            <p:ph type="dt" sz="half" idx="10"/>
          </p:nvPr>
        </p:nvSpPr>
        <p:spPr/>
        <p:txBody>
          <a:bodyPr/>
          <a:lstStyle/>
          <a:p>
            <a:fld id="{1F8F8DC5-A575-4AA1-9B0B-1B8FA5A4DD76}" type="datetimeFigureOut">
              <a:rPr lang="en-SG" smtClean="0"/>
              <a:t>3/5/2022</a:t>
            </a:fld>
            <a:endParaRPr lang="en-SG"/>
          </a:p>
        </p:txBody>
      </p:sp>
      <p:sp>
        <p:nvSpPr>
          <p:cNvPr id="5" name="Footer Placeholder 4">
            <a:extLst>
              <a:ext uri="{FF2B5EF4-FFF2-40B4-BE49-F238E27FC236}">
                <a16:creationId xmlns:a16="http://schemas.microsoft.com/office/drawing/2014/main" id="{A130B8E7-BD85-BD1A-C012-B68065B16FA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E09CB96-5039-4CBE-F4DB-BADD60101CCC}"/>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373569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1913-E2F6-2549-5A70-E601E96D18A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6C87112-7FDB-71D1-879C-17E5E22638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6A1A248-8573-AD66-4B6D-E9596D705F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48EFCEE-789C-1DBE-ABA1-11CFF6F13AB1}"/>
              </a:ext>
            </a:extLst>
          </p:cNvPr>
          <p:cNvSpPr>
            <a:spLocks noGrp="1"/>
          </p:cNvSpPr>
          <p:nvPr>
            <p:ph type="dt" sz="half" idx="10"/>
          </p:nvPr>
        </p:nvSpPr>
        <p:spPr/>
        <p:txBody>
          <a:bodyPr/>
          <a:lstStyle/>
          <a:p>
            <a:fld id="{1F8F8DC5-A575-4AA1-9B0B-1B8FA5A4DD76}" type="datetimeFigureOut">
              <a:rPr lang="en-SG" smtClean="0"/>
              <a:t>3/5/2022</a:t>
            </a:fld>
            <a:endParaRPr lang="en-SG"/>
          </a:p>
        </p:txBody>
      </p:sp>
      <p:sp>
        <p:nvSpPr>
          <p:cNvPr id="6" name="Footer Placeholder 5">
            <a:extLst>
              <a:ext uri="{FF2B5EF4-FFF2-40B4-BE49-F238E27FC236}">
                <a16:creationId xmlns:a16="http://schemas.microsoft.com/office/drawing/2014/main" id="{B2566B39-CB31-7A36-BC7B-57BA4C9A4CD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1320356-8899-3BDA-4F8E-BC587446B430}"/>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309091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DB85-EA37-8E22-8391-CCCCCD7B7E85}"/>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8618602-CAC2-507C-0C97-F7F4E162B3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5790F6-40FB-77F0-5751-874BB808B9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4DDAC2C9-61C2-E15D-AC04-5B53F65AE0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63FEF-06F8-184A-00DE-990FB68853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89F458F7-F05B-5C02-2A06-6F1746DBD849}"/>
              </a:ext>
            </a:extLst>
          </p:cNvPr>
          <p:cNvSpPr>
            <a:spLocks noGrp="1"/>
          </p:cNvSpPr>
          <p:nvPr>
            <p:ph type="dt" sz="half" idx="10"/>
          </p:nvPr>
        </p:nvSpPr>
        <p:spPr/>
        <p:txBody>
          <a:bodyPr/>
          <a:lstStyle/>
          <a:p>
            <a:fld id="{1F8F8DC5-A575-4AA1-9B0B-1B8FA5A4DD76}" type="datetimeFigureOut">
              <a:rPr lang="en-SG" smtClean="0"/>
              <a:t>3/5/2022</a:t>
            </a:fld>
            <a:endParaRPr lang="en-SG"/>
          </a:p>
        </p:txBody>
      </p:sp>
      <p:sp>
        <p:nvSpPr>
          <p:cNvPr id="8" name="Footer Placeholder 7">
            <a:extLst>
              <a:ext uri="{FF2B5EF4-FFF2-40B4-BE49-F238E27FC236}">
                <a16:creationId xmlns:a16="http://schemas.microsoft.com/office/drawing/2014/main" id="{4DCE2670-55A5-035C-7136-F8B36C6DB67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4F9FB86-BAC0-A84C-3EFA-E59FF8C8B447}"/>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73225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A821-585C-75F9-8A4C-6F2FD2ECD14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307CF30-4045-164F-4FBA-BF058CA3EBC8}"/>
              </a:ext>
            </a:extLst>
          </p:cNvPr>
          <p:cNvSpPr>
            <a:spLocks noGrp="1"/>
          </p:cNvSpPr>
          <p:nvPr>
            <p:ph type="dt" sz="half" idx="10"/>
          </p:nvPr>
        </p:nvSpPr>
        <p:spPr/>
        <p:txBody>
          <a:bodyPr/>
          <a:lstStyle/>
          <a:p>
            <a:fld id="{1F8F8DC5-A575-4AA1-9B0B-1B8FA5A4DD76}" type="datetimeFigureOut">
              <a:rPr lang="en-SG" smtClean="0"/>
              <a:t>3/5/2022</a:t>
            </a:fld>
            <a:endParaRPr lang="en-SG"/>
          </a:p>
        </p:txBody>
      </p:sp>
      <p:sp>
        <p:nvSpPr>
          <p:cNvPr id="4" name="Footer Placeholder 3">
            <a:extLst>
              <a:ext uri="{FF2B5EF4-FFF2-40B4-BE49-F238E27FC236}">
                <a16:creationId xmlns:a16="http://schemas.microsoft.com/office/drawing/2014/main" id="{DAFEF956-69AC-8A41-42AD-77A8ECBE91C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1DBED07-F6D4-9EFC-9EA3-E5F539125547}"/>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292756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BF814A-FAF5-D2D3-BB6F-3537A15164B7}"/>
              </a:ext>
            </a:extLst>
          </p:cNvPr>
          <p:cNvSpPr>
            <a:spLocks noGrp="1"/>
          </p:cNvSpPr>
          <p:nvPr>
            <p:ph type="dt" sz="half" idx="10"/>
          </p:nvPr>
        </p:nvSpPr>
        <p:spPr/>
        <p:txBody>
          <a:bodyPr/>
          <a:lstStyle/>
          <a:p>
            <a:fld id="{1F8F8DC5-A575-4AA1-9B0B-1B8FA5A4DD76}" type="datetimeFigureOut">
              <a:rPr lang="en-SG" smtClean="0"/>
              <a:t>3/5/2022</a:t>
            </a:fld>
            <a:endParaRPr lang="en-SG"/>
          </a:p>
        </p:txBody>
      </p:sp>
      <p:sp>
        <p:nvSpPr>
          <p:cNvPr id="3" name="Footer Placeholder 2">
            <a:extLst>
              <a:ext uri="{FF2B5EF4-FFF2-40B4-BE49-F238E27FC236}">
                <a16:creationId xmlns:a16="http://schemas.microsoft.com/office/drawing/2014/main" id="{26E84CA2-025C-1A99-BE06-266A2E82AB0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B37CAF5-0FDE-2D1A-4F34-EE6537D436F1}"/>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1218743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4057-C27F-3578-52FD-3ECC30449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D8EA567-8592-E071-ACC2-A966698335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C7EC5DD-1092-9128-517D-178446416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3CD96-5C8A-0402-2711-0FB5B6239ACD}"/>
              </a:ext>
            </a:extLst>
          </p:cNvPr>
          <p:cNvSpPr>
            <a:spLocks noGrp="1"/>
          </p:cNvSpPr>
          <p:nvPr>
            <p:ph type="dt" sz="half" idx="10"/>
          </p:nvPr>
        </p:nvSpPr>
        <p:spPr/>
        <p:txBody>
          <a:bodyPr/>
          <a:lstStyle/>
          <a:p>
            <a:fld id="{1F8F8DC5-A575-4AA1-9B0B-1B8FA5A4DD76}" type="datetimeFigureOut">
              <a:rPr lang="en-SG" smtClean="0"/>
              <a:t>3/5/2022</a:t>
            </a:fld>
            <a:endParaRPr lang="en-SG"/>
          </a:p>
        </p:txBody>
      </p:sp>
      <p:sp>
        <p:nvSpPr>
          <p:cNvPr id="6" name="Footer Placeholder 5">
            <a:extLst>
              <a:ext uri="{FF2B5EF4-FFF2-40B4-BE49-F238E27FC236}">
                <a16:creationId xmlns:a16="http://schemas.microsoft.com/office/drawing/2014/main" id="{AD0AA3B7-A579-7718-375A-BCD2F656AC8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E611B41-3E7B-0B4F-569F-78EBEE854251}"/>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34760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EE7CD-95BD-A794-D1DB-3D82F3539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2AFDEA4-B499-F752-7217-B6AB75D46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4A87242-E180-8222-D4C0-ED1987423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7ECDC-626E-BF7F-E666-604A62AA06BA}"/>
              </a:ext>
            </a:extLst>
          </p:cNvPr>
          <p:cNvSpPr>
            <a:spLocks noGrp="1"/>
          </p:cNvSpPr>
          <p:nvPr>
            <p:ph type="dt" sz="half" idx="10"/>
          </p:nvPr>
        </p:nvSpPr>
        <p:spPr/>
        <p:txBody>
          <a:bodyPr/>
          <a:lstStyle/>
          <a:p>
            <a:fld id="{1F8F8DC5-A575-4AA1-9B0B-1B8FA5A4DD76}" type="datetimeFigureOut">
              <a:rPr lang="en-SG" smtClean="0"/>
              <a:t>3/5/2022</a:t>
            </a:fld>
            <a:endParaRPr lang="en-SG"/>
          </a:p>
        </p:txBody>
      </p:sp>
      <p:sp>
        <p:nvSpPr>
          <p:cNvPr id="6" name="Footer Placeholder 5">
            <a:extLst>
              <a:ext uri="{FF2B5EF4-FFF2-40B4-BE49-F238E27FC236}">
                <a16:creationId xmlns:a16="http://schemas.microsoft.com/office/drawing/2014/main" id="{14C6BB41-9731-6878-89F7-8438B0D425D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322AB49-C1DC-EEEE-0738-5B8840425865}"/>
              </a:ext>
            </a:extLst>
          </p:cNvPr>
          <p:cNvSpPr>
            <a:spLocks noGrp="1"/>
          </p:cNvSpPr>
          <p:nvPr>
            <p:ph type="sldNum" sz="quarter" idx="12"/>
          </p:nvPr>
        </p:nvSpPr>
        <p:spPr/>
        <p:txBody>
          <a:bodyPr/>
          <a:lstStyle/>
          <a:p>
            <a:fld id="{5D9DA084-F4C4-4001-9985-426ACE3F23E5}" type="slidenum">
              <a:rPr lang="en-SG" smtClean="0"/>
              <a:t>‹#›</a:t>
            </a:fld>
            <a:endParaRPr lang="en-SG"/>
          </a:p>
        </p:txBody>
      </p:sp>
    </p:spTree>
    <p:extLst>
      <p:ext uri="{BB962C8B-B14F-4D97-AF65-F5344CB8AC3E}">
        <p14:creationId xmlns:p14="http://schemas.microsoft.com/office/powerpoint/2010/main" val="10962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992E7-D885-3416-42EC-223970FC4B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500F10E-467C-C72F-49F9-1C865A556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108CB6B-922B-95D2-8CC7-F251A6FC29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F8DC5-A575-4AA1-9B0B-1B8FA5A4DD76}" type="datetimeFigureOut">
              <a:rPr lang="en-SG" smtClean="0"/>
              <a:t>3/5/2022</a:t>
            </a:fld>
            <a:endParaRPr lang="en-SG"/>
          </a:p>
        </p:txBody>
      </p:sp>
      <p:sp>
        <p:nvSpPr>
          <p:cNvPr id="5" name="Footer Placeholder 4">
            <a:extLst>
              <a:ext uri="{FF2B5EF4-FFF2-40B4-BE49-F238E27FC236}">
                <a16:creationId xmlns:a16="http://schemas.microsoft.com/office/drawing/2014/main" id="{B531CC74-2AB7-7FB5-D497-3D804DC62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D178716-14B2-023B-00AD-DE931E89B0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DA084-F4C4-4001-9985-426ACE3F23E5}" type="slidenum">
              <a:rPr lang="en-SG" smtClean="0"/>
              <a:t>‹#›</a:t>
            </a:fld>
            <a:endParaRPr lang="en-SG"/>
          </a:p>
        </p:txBody>
      </p:sp>
    </p:spTree>
    <p:extLst>
      <p:ext uri="{BB962C8B-B14F-4D97-AF65-F5344CB8AC3E}">
        <p14:creationId xmlns:p14="http://schemas.microsoft.com/office/powerpoint/2010/main" val="834703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NCL OT attack training test bed</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291ACE01-A759-D381-BEA2-2893D907A53C}"/>
              </a:ext>
            </a:extLst>
          </p:cNvPr>
          <p:cNvSpPr txBox="1"/>
          <p:nvPr/>
        </p:nvSpPr>
        <p:spPr>
          <a:xfrm>
            <a:off x="471840" y="676819"/>
            <a:ext cx="9973835" cy="3747436"/>
          </a:xfrm>
          <a:prstGeom prst="rect">
            <a:avLst/>
          </a:prstGeom>
          <a:noFill/>
        </p:spPr>
        <p:txBody>
          <a:bodyPr wrap="square">
            <a:spAutoFit/>
          </a:bodyPr>
          <a:lstStyle/>
          <a:p>
            <a:pPr>
              <a:lnSpc>
                <a:spcPct val="150000"/>
              </a:lnSpc>
            </a:pPr>
            <a:r>
              <a:rPr lang="en-SG" sz="1600" b="1" dirty="0">
                <a:solidFill>
                  <a:srgbClr val="202124"/>
                </a:solidFill>
                <a:latin typeface="Google Sans"/>
              </a:rPr>
              <a:t>OT simulation test bed</a:t>
            </a:r>
            <a:endParaRPr lang="en-SG" sz="1600" b="1" i="0" dirty="0">
              <a:solidFill>
                <a:srgbClr val="202124"/>
              </a:solidFill>
              <a:effectLst/>
              <a:latin typeface="Google Sans"/>
            </a:endParaRPr>
          </a:p>
          <a:p>
            <a:pPr marL="285750" indent="-285750">
              <a:lnSpc>
                <a:spcPct val="150000"/>
              </a:lnSpc>
              <a:buFont typeface="Arial" panose="020B0604020202020204" pitchFamily="34" charset="0"/>
              <a:buChar char="•"/>
            </a:pPr>
            <a:r>
              <a:rPr lang="en-SG" sz="1600" b="0" i="0" dirty="0">
                <a:solidFill>
                  <a:srgbClr val="202124"/>
                </a:solidFill>
                <a:effectLst/>
                <a:latin typeface="Google Sans"/>
              </a:rPr>
              <a:t>This test bed will provide a simulation platform for the Operational Technology system. It will provide a simplified PLC OT system to simulate the OT system used in </a:t>
            </a:r>
            <a:r>
              <a:rPr lang="en-SG" sz="1600" dirty="0">
                <a:solidFill>
                  <a:srgbClr val="202124"/>
                </a:solidFill>
                <a:latin typeface="Google Sans"/>
              </a:rPr>
              <a:t>industry. </a:t>
            </a:r>
          </a:p>
          <a:p>
            <a:pPr marL="285750" indent="-285750">
              <a:lnSpc>
                <a:spcPct val="150000"/>
              </a:lnSpc>
              <a:buFont typeface="Arial" panose="020B0604020202020204" pitchFamily="34" charset="0"/>
              <a:buChar char="•"/>
            </a:pPr>
            <a:r>
              <a:rPr lang="en-SG" sz="1600" dirty="0">
                <a:solidFill>
                  <a:srgbClr val="202124"/>
                </a:solidFill>
                <a:latin typeface="Google Sans"/>
              </a:rPr>
              <a:t>The OT Security training part will focus on how IT attach will make influence of the OT system. The test bed will simulate and show the trainers how the OT system will perform when the </a:t>
            </a:r>
            <a:r>
              <a:rPr lang="en-SG" sz="1600" dirty="0" err="1">
                <a:solidFill>
                  <a:srgbClr val="202124"/>
                </a:solidFill>
                <a:latin typeface="Google Sans"/>
              </a:rPr>
              <a:t>cyberattach</a:t>
            </a:r>
            <a:r>
              <a:rPr lang="en-SG" sz="1600" dirty="0">
                <a:solidFill>
                  <a:srgbClr val="202124"/>
                </a:solidFill>
                <a:latin typeface="Google Sans"/>
              </a:rPr>
              <a:t> happens. </a:t>
            </a:r>
          </a:p>
          <a:p>
            <a:pPr marL="285750" indent="-285750">
              <a:lnSpc>
                <a:spcPct val="150000"/>
              </a:lnSpc>
              <a:buFont typeface="Arial" panose="020B0604020202020204" pitchFamily="34" charset="0"/>
              <a:buChar char="•"/>
            </a:pPr>
            <a:r>
              <a:rPr lang="en-SG" sz="1600" dirty="0">
                <a:solidFill>
                  <a:srgbClr val="202124"/>
                </a:solidFill>
                <a:latin typeface="Google Sans"/>
              </a:rPr>
              <a:t>The OT Security training will as show how the attach happens and what can the system developer/engineer detect and defence the attack. </a:t>
            </a:r>
          </a:p>
          <a:p>
            <a:pPr marL="285750" indent="-285750">
              <a:lnSpc>
                <a:spcPct val="150000"/>
              </a:lnSpc>
              <a:buFont typeface="Arial" panose="020B0604020202020204" pitchFamily="34" charset="0"/>
              <a:buChar char="•"/>
            </a:pPr>
            <a:r>
              <a:rPr lang="en-SG" sz="1600" dirty="0">
                <a:solidFill>
                  <a:srgbClr val="202124"/>
                </a:solidFill>
                <a:latin typeface="Google Sans"/>
              </a:rPr>
              <a:t>https://www.railway-technology.com/products/train-control-management-systems-tcms/</a:t>
            </a:r>
          </a:p>
          <a:p>
            <a:pPr marL="285750" indent="-285750">
              <a:lnSpc>
                <a:spcPct val="150000"/>
              </a:lnSpc>
              <a:buFont typeface="Arial" panose="020B0604020202020204" pitchFamily="34" charset="0"/>
              <a:buChar char="•"/>
            </a:pPr>
            <a:endParaRPr lang="en-SG" sz="1600" b="0" i="0" dirty="0">
              <a:solidFill>
                <a:srgbClr val="202124"/>
              </a:solidFill>
              <a:effectLst/>
              <a:latin typeface="Google Sans"/>
            </a:endParaRPr>
          </a:p>
          <a:p>
            <a:pPr>
              <a:lnSpc>
                <a:spcPct val="150000"/>
              </a:lnSpc>
            </a:pPr>
            <a:r>
              <a:rPr lang="en-SG" sz="1600" b="0" i="0" dirty="0">
                <a:solidFill>
                  <a:srgbClr val="202124"/>
                </a:solidFill>
                <a:effectLst/>
                <a:latin typeface="Google Sans"/>
              </a:rPr>
              <a:t> </a:t>
            </a:r>
            <a:endParaRPr lang="en-US" sz="1600" b="1" dirty="0"/>
          </a:p>
        </p:txBody>
      </p:sp>
    </p:spTree>
    <p:extLst>
      <p:ext uri="{BB962C8B-B14F-4D97-AF65-F5344CB8AC3E}">
        <p14:creationId xmlns:p14="http://schemas.microsoft.com/office/powerpoint/2010/main" val="72859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Railway system OT attack test bed</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E6A3CC4-561A-82C6-DDC5-EE5FA1D4DA39}"/>
              </a:ext>
            </a:extLst>
          </p:cNvPr>
          <p:cNvPicPr>
            <a:picLocks noChangeAspect="1"/>
          </p:cNvPicPr>
          <p:nvPr/>
        </p:nvPicPr>
        <p:blipFill>
          <a:blip r:embed="rId4"/>
          <a:stretch>
            <a:fillRect/>
          </a:stretch>
        </p:blipFill>
        <p:spPr>
          <a:xfrm>
            <a:off x="439567" y="1204087"/>
            <a:ext cx="7735122" cy="5358142"/>
          </a:xfrm>
          <a:prstGeom prst="rect">
            <a:avLst/>
          </a:prstGeom>
          <a:ln w="3175">
            <a:solidFill>
              <a:schemeClr val="tx1"/>
            </a:solidFill>
          </a:ln>
        </p:spPr>
      </p:pic>
      <p:sp>
        <p:nvSpPr>
          <p:cNvPr id="7" name="TextBox 6">
            <a:extLst>
              <a:ext uri="{FF2B5EF4-FFF2-40B4-BE49-F238E27FC236}">
                <a16:creationId xmlns:a16="http://schemas.microsoft.com/office/drawing/2014/main" id="{0142219B-097E-CA68-D603-7899D53749B0}"/>
              </a:ext>
            </a:extLst>
          </p:cNvPr>
          <p:cNvSpPr txBox="1"/>
          <p:nvPr/>
        </p:nvSpPr>
        <p:spPr>
          <a:xfrm>
            <a:off x="439567" y="623031"/>
            <a:ext cx="9973835" cy="1162113"/>
          </a:xfrm>
          <a:prstGeom prst="rect">
            <a:avLst/>
          </a:prstGeom>
          <a:noFill/>
        </p:spPr>
        <p:txBody>
          <a:bodyPr wrap="square">
            <a:spAutoFit/>
          </a:bodyPr>
          <a:lstStyle/>
          <a:p>
            <a:pPr>
              <a:lnSpc>
                <a:spcPct val="150000"/>
              </a:lnSpc>
            </a:pPr>
            <a:r>
              <a:rPr lang="en-SG" sz="1600" b="1" dirty="0">
                <a:solidFill>
                  <a:srgbClr val="202124"/>
                </a:solidFill>
                <a:latin typeface="Google Sans"/>
              </a:rPr>
              <a:t>OT simulation test bed: Railway Control System Simulation</a:t>
            </a:r>
            <a:r>
              <a:rPr lang="en-SG" sz="1600" dirty="0">
                <a:solidFill>
                  <a:srgbClr val="202124"/>
                </a:solidFill>
                <a:latin typeface="Google Sans"/>
              </a:rPr>
              <a:t>. </a:t>
            </a:r>
          </a:p>
          <a:p>
            <a:pPr marL="285750" indent="-285750">
              <a:lnSpc>
                <a:spcPct val="150000"/>
              </a:lnSpc>
              <a:buFont typeface="Arial" panose="020B0604020202020204" pitchFamily="34" charset="0"/>
              <a:buChar char="•"/>
            </a:pPr>
            <a:endParaRPr lang="en-SG" sz="1600" b="0" i="0" dirty="0">
              <a:solidFill>
                <a:srgbClr val="202124"/>
              </a:solidFill>
              <a:effectLst/>
              <a:latin typeface="Google Sans"/>
            </a:endParaRPr>
          </a:p>
          <a:p>
            <a:pPr>
              <a:lnSpc>
                <a:spcPct val="150000"/>
              </a:lnSpc>
            </a:pPr>
            <a:r>
              <a:rPr lang="en-SG" sz="1600" b="0" i="0" dirty="0">
                <a:solidFill>
                  <a:srgbClr val="202124"/>
                </a:solidFill>
                <a:effectLst/>
                <a:latin typeface="Google Sans"/>
              </a:rPr>
              <a:t> </a:t>
            </a:r>
            <a:endParaRPr lang="en-US" sz="1600" b="1" dirty="0"/>
          </a:p>
        </p:txBody>
      </p:sp>
      <p:sp>
        <p:nvSpPr>
          <p:cNvPr id="8" name="TextBox 7">
            <a:extLst>
              <a:ext uri="{FF2B5EF4-FFF2-40B4-BE49-F238E27FC236}">
                <a16:creationId xmlns:a16="http://schemas.microsoft.com/office/drawing/2014/main" id="{E40F11D6-566A-91B1-1A8C-B06737983F82}"/>
              </a:ext>
            </a:extLst>
          </p:cNvPr>
          <p:cNvSpPr txBox="1"/>
          <p:nvPr/>
        </p:nvSpPr>
        <p:spPr>
          <a:xfrm>
            <a:off x="8274372" y="1204087"/>
            <a:ext cx="3560781" cy="2639441"/>
          </a:xfrm>
          <a:prstGeom prst="rect">
            <a:avLst/>
          </a:prstGeom>
          <a:noFill/>
        </p:spPr>
        <p:txBody>
          <a:bodyPr wrap="square">
            <a:spAutoFit/>
          </a:bodyPr>
          <a:lstStyle/>
          <a:p>
            <a:pPr>
              <a:lnSpc>
                <a:spcPct val="150000"/>
              </a:lnSpc>
            </a:pPr>
            <a:r>
              <a:rPr lang="en-SG" sz="1600" b="1" dirty="0">
                <a:solidFill>
                  <a:srgbClr val="202124"/>
                </a:solidFill>
                <a:latin typeface="Google Sans"/>
              </a:rPr>
              <a:t>Simulated components:</a:t>
            </a:r>
          </a:p>
          <a:p>
            <a:pPr marL="342900" indent="-342900">
              <a:lnSpc>
                <a:spcPct val="150000"/>
              </a:lnSpc>
              <a:buAutoNum type="arabicPeriod"/>
            </a:pPr>
            <a:r>
              <a:rPr lang="en-SG" sz="1600" b="1" dirty="0">
                <a:solidFill>
                  <a:srgbClr val="202124"/>
                </a:solidFill>
                <a:latin typeface="Google Sans"/>
              </a:rPr>
              <a:t>PLC signal control system </a:t>
            </a:r>
          </a:p>
          <a:p>
            <a:pPr marL="342900" indent="-342900">
              <a:lnSpc>
                <a:spcPct val="150000"/>
              </a:lnSpc>
              <a:buAutoNum type="arabicPeriod"/>
            </a:pPr>
            <a:r>
              <a:rPr lang="en-SG" sz="1600" b="1" dirty="0">
                <a:solidFill>
                  <a:srgbClr val="202124"/>
                </a:solidFill>
                <a:latin typeface="Google Sans"/>
              </a:rPr>
              <a:t>Railway sensor system. </a:t>
            </a:r>
          </a:p>
          <a:p>
            <a:pPr marL="342900" indent="-342900">
              <a:lnSpc>
                <a:spcPct val="150000"/>
              </a:lnSpc>
              <a:buAutoNum type="arabicPeriod"/>
            </a:pPr>
            <a:r>
              <a:rPr lang="en-SG" sz="1600" b="1" dirty="0">
                <a:solidFill>
                  <a:srgbClr val="202124"/>
                </a:solidFill>
                <a:latin typeface="Google Sans"/>
              </a:rPr>
              <a:t>HMI and monitoring system. </a:t>
            </a:r>
          </a:p>
          <a:p>
            <a:pPr marL="342900" indent="-342900">
              <a:lnSpc>
                <a:spcPct val="150000"/>
              </a:lnSpc>
              <a:buAutoNum type="arabicPeriod"/>
            </a:pPr>
            <a:endParaRPr lang="en-SG" sz="1600" dirty="0">
              <a:solidFill>
                <a:srgbClr val="202124"/>
              </a:solidFill>
              <a:latin typeface="Google Sans"/>
            </a:endParaRPr>
          </a:p>
          <a:p>
            <a:pPr marL="285750" indent="-285750">
              <a:lnSpc>
                <a:spcPct val="150000"/>
              </a:lnSpc>
              <a:buFont typeface="Arial" panose="020B0604020202020204" pitchFamily="34" charset="0"/>
              <a:buChar char="•"/>
            </a:pPr>
            <a:endParaRPr lang="en-SG" sz="1600" b="0" i="0" dirty="0">
              <a:solidFill>
                <a:srgbClr val="202124"/>
              </a:solidFill>
              <a:effectLst/>
              <a:latin typeface="Google Sans"/>
            </a:endParaRPr>
          </a:p>
          <a:p>
            <a:pPr>
              <a:lnSpc>
                <a:spcPct val="150000"/>
              </a:lnSpc>
            </a:pPr>
            <a:r>
              <a:rPr lang="en-SG" sz="1600" b="0" i="0" dirty="0">
                <a:solidFill>
                  <a:srgbClr val="202124"/>
                </a:solidFill>
                <a:effectLst/>
                <a:latin typeface="Google Sans"/>
              </a:rPr>
              <a:t> </a:t>
            </a:r>
            <a:endParaRPr lang="en-US" sz="1600" b="1" dirty="0"/>
          </a:p>
        </p:txBody>
      </p:sp>
    </p:spTree>
    <p:extLst>
      <p:ext uri="{BB962C8B-B14F-4D97-AF65-F5344CB8AC3E}">
        <p14:creationId xmlns:p14="http://schemas.microsoft.com/office/powerpoint/2010/main" val="332083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False data injection attack</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77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Man in the mid attach </a:t>
            </a:r>
            <a:r>
              <a:rPr lang="en-SG" sz="2400" dirty="0">
                <a:solidFill>
                  <a:schemeClr val="bg1"/>
                </a:solidFill>
                <a:latin typeface="Google Sans"/>
              </a:rPr>
              <a:t>HMI and monitoring system</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81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CA203-1A52-470F-AD27-8D5E23443ECE}"/>
              </a:ext>
            </a:extLst>
          </p:cNvPr>
          <p:cNvSpPr txBox="1"/>
          <p:nvPr/>
        </p:nvSpPr>
        <p:spPr>
          <a:xfrm>
            <a:off x="0" y="0"/>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Trojan attack on OT </a:t>
            </a:r>
            <a:r>
              <a:rPr lang="en-US" sz="2400">
                <a:solidFill>
                  <a:schemeClr val="bg1"/>
                </a:solidFill>
                <a:latin typeface="Calibri" panose="020F0502020204030204" pitchFamily="34" charset="0"/>
                <a:ea typeface="DengXian" panose="02010600030101010101" pitchFamily="2" charset="-122"/>
                <a:cs typeface="Times New Roman" panose="02020603050405020304" pitchFamily="18" charset="0"/>
              </a:rPr>
              <a:t>system firmware</a:t>
            </a:r>
            <a:endParaRPr lang="en-SG" sz="24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2" descr="National Cybersecurity R&amp;D Laboratories">
            <a:extLst>
              <a:ext uri="{FF2B5EF4-FFF2-40B4-BE49-F238E27FC236}">
                <a16:creationId xmlns:a16="http://schemas.microsoft.com/office/drawing/2014/main" id="{CC7242C1-E669-4E5E-827F-AB526A4E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974" y="49016"/>
            <a:ext cx="574358" cy="35345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304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176</Words>
  <Application>Microsoft Office PowerPoint</Application>
  <PresentationFormat>Widescreen</PresentationFormat>
  <Paragraphs>27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Google Sans</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40</cp:revision>
  <dcterms:created xsi:type="dcterms:W3CDTF">2022-05-03T13:27:54Z</dcterms:created>
  <dcterms:modified xsi:type="dcterms:W3CDTF">2022-05-03T14:18:20Z</dcterms:modified>
</cp:coreProperties>
</file>