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18" r:id="rId2"/>
    <p:sldId id="323" r:id="rId3"/>
    <p:sldId id="320" r:id="rId4"/>
    <p:sldId id="319" r:id="rId5"/>
    <p:sldId id="321" r:id="rId6"/>
    <p:sldId id="32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0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80F4A-A2B2-4A5D-9758-C6E23165BA82}" type="datetimeFigureOut">
              <a:rPr lang="en-SG" smtClean="0"/>
              <a:t>4/5/2022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C974C-2AB3-4574-BD00-065081336F53}" type="slidenum">
              <a:rPr lang="en-SG" smtClean="0"/>
              <a:t>‹#›</a:t>
            </a:fld>
            <a:endParaRPr lang="en-SG"/>
          </a:p>
        </p:txBody>
      </p:sp>
    </p:spTree>
    <p:extLst>
      <p:ext uri="{BB962C8B-B14F-4D97-AF65-F5344CB8AC3E}">
        <p14:creationId xmlns:p14="http://schemas.microsoft.com/office/powerpoint/2010/main" val="237776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1</a:t>
            </a:fld>
            <a:endParaRPr lang="en-SG"/>
          </a:p>
        </p:txBody>
      </p:sp>
    </p:spTree>
    <p:extLst>
      <p:ext uri="{BB962C8B-B14F-4D97-AF65-F5344CB8AC3E}">
        <p14:creationId xmlns:p14="http://schemas.microsoft.com/office/powerpoint/2010/main" val="326887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2</a:t>
            </a:fld>
            <a:endParaRPr lang="en-SG"/>
          </a:p>
        </p:txBody>
      </p:sp>
    </p:spTree>
    <p:extLst>
      <p:ext uri="{BB962C8B-B14F-4D97-AF65-F5344CB8AC3E}">
        <p14:creationId xmlns:p14="http://schemas.microsoft.com/office/powerpoint/2010/main" val="50586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3</a:t>
            </a:fld>
            <a:endParaRPr lang="en-SG"/>
          </a:p>
        </p:txBody>
      </p:sp>
    </p:spTree>
    <p:extLst>
      <p:ext uri="{BB962C8B-B14F-4D97-AF65-F5344CB8AC3E}">
        <p14:creationId xmlns:p14="http://schemas.microsoft.com/office/powerpoint/2010/main" val="1152589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4</a:t>
            </a:fld>
            <a:endParaRPr lang="en-SG"/>
          </a:p>
        </p:txBody>
      </p:sp>
    </p:spTree>
    <p:extLst>
      <p:ext uri="{BB962C8B-B14F-4D97-AF65-F5344CB8AC3E}">
        <p14:creationId xmlns:p14="http://schemas.microsoft.com/office/powerpoint/2010/main" val="161836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5</a:t>
            </a:fld>
            <a:endParaRPr lang="en-SG"/>
          </a:p>
        </p:txBody>
      </p:sp>
    </p:spTree>
    <p:extLst>
      <p:ext uri="{BB962C8B-B14F-4D97-AF65-F5344CB8AC3E}">
        <p14:creationId xmlns:p14="http://schemas.microsoft.com/office/powerpoint/2010/main" val="280750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6</a:t>
            </a:fld>
            <a:endParaRPr lang="en-SG"/>
          </a:p>
        </p:txBody>
      </p:sp>
    </p:spTree>
    <p:extLst>
      <p:ext uri="{BB962C8B-B14F-4D97-AF65-F5344CB8AC3E}">
        <p14:creationId xmlns:p14="http://schemas.microsoft.com/office/powerpoint/2010/main" val="421352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52C-4642-EB98-48A0-B8F0C4819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35DE11D-76EF-6207-2371-F11D5DC1C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A93B4E7-47BA-8D26-0FD2-6FCA1014875C}"/>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5" name="Footer Placeholder 4">
            <a:extLst>
              <a:ext uri="{FF2B5EF4-FFF2-40B4-BE49-F238E27FC236}">
                <a16:creationId xmlns:a16="http://schemas.microsoft.com/office/drawing/2014/main" id="{92E03D53-2C02-8ABA-0F86-60410DEF712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6A35E1A-F677-6A69-A62A-1C38521AF720}"/>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260310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596-4E13-5F38-0980-422616080BF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558496B-805B-0480-7637-EA82A478E1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E05A17-A6A8-FF74-3813-29635C00DF16}"/>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5" name="Footer Placeholder 4">
            <a:extLst>
              <a:ext uri="{FF2B5EF4-FFF2-40B4-BE49-F238E27FC236}">
                <a16:creationId xmlns:a16="http://schemas.microsoft.com/office/drawing/2014/main" id="{65AA8A2F-81E3-7C01-4FBD-6355355C129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4E40D99-B26B-A727-A4EA-F9CFDEADE1E6}"/>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42838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91FB1-2882-17D1-008B-395AE64709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ECEFB2C-EBC6-4FA2-0EF5-CED69C57F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10B278-C743-5738-8849-85296D27FE48}"/>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5" name="Footer Placeholder 4">
            <a:extLst>
              <a:ext uri="{FF2B5EF4-FFF2-40B4-BE49-F238E27FC236}">
                <a16:creationId xmlns:a16="http://schemas.microsoft.com/office/drawing/2014/main" id="{154F5E90-62E2-99B6-E3C9-0B24A88BD8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C454F49-EB4C-A1B7-D286-3CD581403ABB}"/>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418268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54BD-37FE-8D26-071D-D4016074A66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D2E7123-BC0B-4953-5F07-457DC5C9CE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CA2EE76-A356-D72A-9647-48C24AEABCB6}"/>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5" name="Footer Placeholder 4">
            <a:extLst>
              <a:ext uri="{FF2B5EF4-FFF2-40B4-BE49-F238E27FC236}">
                <a16:creationId xmlns:a16="http://schemas.microsoft.com/office/drawing/2014/main" id="{3188C6AF-CE30-A67D-76AE-02ED508168D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DAF269A-89BB-FF05-50F2-A4D7E0411FD0}"/>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72163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7590-AF93-B434-CB6F-AD4A1B13B9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EFB39B4-3DE6-799E-C313-5C597F964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555F0B-2AA6-0136-816A-07BD7B5348BD}"/>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5" name="Footer Placeholder 4">
            <a:extLst>
              <a:ext uri="{FF2B5EF4-FFF2-40B4-BE49-F238E27FC236}">
                <a16:creationId xmlns:a16="http://schemas.microsoft.com/office/drawing/2014/main" id="{A130B8E7-BD85-BD1A-C012-B68065B16FA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09CB96-5039-4CBE-F4DB-BADD60101CCC}"/>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73569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1913-E2F6-2549-5A70-E601E96D18A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6C87112-7FDB-71D1-879C-17E5E22638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6A1A248-8573-AD66-4B6D-E9596D705F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48EFCEE-789C-1DBE-ABA1-11CFF6F13AB1}"/>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6" name="Footer Placeholder 5">
            <a:extLst>
              <a:ext uri="{FF2B5EF4-FFF2-40B4-BE49-F238E27FC236}">
                <a16:creationId xmlns:a16="http://schemas.microsoft.com/office/drawing/2014/main" id="{B2566B39-CB31-7A36-BC7B-57BA4C9A4C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1320356-8899-3BDA-4F8E-BC587446B430}"/>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09091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DB85-EA37-8E22-8391-CCCCCD7B7E8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8618602-CAC2-507C-0C97-F7F4E162B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790F6-40FB-77F0-5751-874BB808B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DDAC2C9-61C2-E15D-AC04-5B53F65AE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63FEF-06F8-184A-00DE-990FB68853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9F458F7-F05B-5C02-2A06-6F1746DBD849}"/>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8" name="Footer Placeholder 7">
            <a:extLst>
              <a:ext uri="{FF2B5EF4-FFF2-40B4-BE49-F238E27FC236}">
                <a16:creationId xmlns:a16="http://schemas.microsoft.com/office/drawing/2014/main" id="{4DCE2670-55A5-035C-7136-F8B36C6DB67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4F9FB86-BAC0-A84C-3EFA-E59FF8C8B447}"/>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73225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A821-585C-75F9-8A4C-6F2FD2ECD14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307CF30-4045-164F-4FBA-BF058CA3EBC8}"/>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4" name="Footer Placeholder 3">
            <a:extLst>
              <a:ext uri="{FF2B5EF4-FFF2-40B4-BE49-F238E27FC236}">
                <a16:creationId xmlns:a16="http://schemas.microsoft.com/office/drawing/2014/main" id="{DAFEF956-69AC-8A41-42AD-77A8ECBE91C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1DBED07-F6D4-9EFC-9EA3-E5F539125547}"/>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292756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F814A-FAF5-D2D3-BB6F-3537A15164B7}"/>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3" name="Footer Placeholder 2">
            <a:extLst>
              <a:ext uri="{FF2B5EF4-FFF2-40B4-BE49-F238E27FC236}">
                <a16:creationId xmlns:a16="http://schemas.microsoft.com/office/drawing/2014/main" id="{26E84CA2-025C-1A99-BE06-266A2E82AB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B37CAF5-0FDE-2D1A-4F34-EE6537D436F1}"/>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121874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4057-C27F-3578-52FD-3ECC30449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D8EA567-8592-E071-ACC2-A96669833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C7EC5DD-1092-9128-517D-178446416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3CD96-5C8A-0402-2711-0FB5B6239ACD}"/>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6" name="Footer Placeholder 5">
            <a:extLst>
              <a:ext uri="{FF2B5EF4-FFF2-40B4-BE49-F238E27FC236}">
                <a16:creationId xmlns:a16="http://schemas.microsoft.com/office/drawing/2014/main" id="{AD0AA3B7-A579-7718-375A-BCD2F656AC8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E611B41-3E7B-0B4F-569F-78EBEE854251}"/>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4760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E7CD-95BD-A794-D1DB-3D82F3539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2AFDEA4-B499-F752-7217-B6AB75D46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4A87242-E180-8222-D4C0-ED1987423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7ECDC-626E-BF7F-E666-604A62AA06BA}"/>
              </a:ext>
            </a:extLst>
          </p:cNvPr>
          <p:cNvSpPr>
            <a:spLocks noGrp="1"/>
          </p:cNvSpPr>
          <p:nvPr>
            <p:ph type="dt" sz="half" idx="10"/>
          </p:nvPr>
        </p:nvSpPr>
        <p:spPr/>
        <p:txBody>
          <a:bodyPr/>
          <a:lstStyle/>
          <a:p>
            <a:fld id="{1F8F8DC5-A575-4AA1-9B0B-1B8FA5A4DD76}" type="datetimeFigureOut">
              <a:rPr lang="en-SG" smtClean="0"/>
              <a:t>4/5/2022</a:t>
            </a:fld>
            <a:endParaRPr lang="en-SG"/>
          </a:p>
        </p:txBody>
      </p:sp>
      <p:sp>
        <p:nvSpPr>
          <p:cNvPr id="6" name="Footer Placeholder 5">
            <a:extLst>
              <a:ext uri="{FF2B5EF4-FFF2-40B4-BE49-F238E27FC236}">
                <a16:creationId xmlns:a16="http://schemas.microsoft.com/office/drawing/2014/main" id="{14C6BB41-9731-6878-89F7-8438B0D425D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322AB49-C1DC-EEEE-0738-5B8840425865}"/>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10962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992E7-D885-3416-42EC-223970FC4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500F10E-467C-C72F-49F9-1C865A556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108CB6B-922B-95D2-8CC7-F251A6FC29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F8DC5-A575-4AA1-9B0B-1B8FA5A4DD76}" type="datetimeFigureOut">
              <a:rPr lang="en-SG" smtClean="0"/>
              <a:t>4/5/2022</a:t>
            </a:fld>
            <a:endParaRPr lang="en-SG"/>
          </a:p>
        </p:txBody>
      </p:sp>
      <p:sp>
        <p:nvSpPr>
          <p:cNvPr id="5" name="Footer Placeholder 4">
            <a:extLst>
              <a:ext uri="{FF2B5EF4-FFF2-40B4-BE49-F238E27FC236}">
                <a16:creationId xmlns:a16="http://schemas.microsoft.com/office/drawing/2014/main" id="{B531CC74-2AB7-7FB5-D497-3D804DC6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D178716-14B2-023B-00AD-DE931E89B0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DA084-F4C4-4001-9985-426ACE3F23E5}" type="slidenum">
              <a:rPr lang="en-SG" smtClean="0"/>
              <a:t>‹#›</a:t>
            </a:fld>
            <a:endParaRPr lang="en-SG"/>
          </a:p>
        </p:txBody>
      </p:sp>
    </p:spTree>
    <p:extLst>
      <p:ext uri="{BB962C8B-B14F-4D97-AF65-F5344CB8AC3E}">
        <p14:creationId xmlns:p14="http://schemas.microsoft.com/office/powerpoint/2010/main" val="83470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NCL OT attack training test bed</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291ACE01-A759-D381-BEA2-2893D907A53C}"/>
              </a:ext>
            </a:extLst>
          </p:cNvPr>
          <p:cNvSpPr txBox="1"/>
          <p:nvPr/>
        </p:nvSpPr>
        <p:spPr>
          <a:xfrm>
            <a:off x="471840" y="676819"/>
            <a:ext cx="9973835" cy="3747436"/>
          </a:xfrm>
          <a:prstGeom prst="rect">
            <a:avLst/>
          </a:prstGeom>
          <a:noFill/>
        </p:spPr>
        <p:txBody>
          <a:bodyPr wrap="square">
            <a:spAutoFit/>
          </a:bodyPr>
          <a:lstStyle/>
          <a:p>
            <a:pPr>
              <a:lnSpc>
                <a:spcPct val="150000"/>
              </a:lnSpc>
            </a:pPr>
            <a:r>
              <a:rPr lang="en-SG" sz="1600" b="1" dirty="0">
                <a:solidFill>
                  <a:srgbClr val="202124"/>
                </a:solidFill>
                <a:latin typeface="Google Sans"/>
              </a:rPr>
              <a:t>OT simulation test bed</a:t>
            </a:r>
            <a:endParaRPr lang="en-SG" sz="1600" b="1" i="0" dirty="0">
              <a:solidFill>
                <a:srgbClr val="202124"/>
              </a:solidFill>
              <a:effectLst/>
              <a:latin typeface="Google Sans"/>
            </a:endParaRPr>
          </a:p>
          <a:p>
            <a:pPr marL="285750" indent="-285750">
              <a:lnSpc>
                <a:spcPct val="150000"/>
              </a:lnSpc>
              <a:buFont typeface="Arial" panose="020B0604020202020204" pitchFamily="34" charset="0"/>
              <a:buChar char="•"/>
            </a:pPr>
            <a:r>
              <a:rPr lang="en-SG" sz="1600" b="0" i="0" dirty="0">
                <a:solidFill>
                  <a:srgbClr val="202124"/>
                </a:solidFill>
                <a:effectLst/>
                <a:latin typeface="Google Sans"/>
              </a:rPr>
              <a:t>This test bed will provide a simulation platform for the Operational Technology system. It will provide a simplified PLC OT system to simulate the OT system used in </a:t>
            </a:r>
            <a:r>
              <a:rPr lang="en-SG" sz="1600" dirty="0">
                <a:solidFill>
                  <a:srgbClr val="202124"/>
                </a:solidFill>
                <a:latin typeface="Google Sans"/>
              </a:rPr>
              <a:t>industry. </a:t>
            </a:r>
          </a:p>
          <a:p>
            <a:pPr marL="285750" indent="-285750">
              <a:lnSpc>
                <a:spcPct val="150000"/>
              </a:lnSpc>
              <a:buFont typeface="Arial" panose="020B0604020202020204" pitchFamily="34" charset="0"/>
              <a:buChar char="•"/>
            </a:pPr>
            <a:r>
              <a:rPr lang="en-SG" sz="1600" dirty="0">
                <a:solidFill>
                  <a:srgbClr val="202124"/>
                </a:solidFill>
                <a:latin typeface="Google Sans"/>
              </a:rPr>
              <a:t>The OT Security training part will focus on how IT attach will make influence of the OT system. The test bed will simulate and show the trainers how the OT system will perform when the </a:t>
            </a:r>
            <a:r>
              <a:rPr lang="en-SG" sz="1600" dirty="0" err="1">
                <a:solidFill>
                  <a:srgbClr val="202124"/>
                </a:solidFill>
                <a:latin typeface="Google Sans"/>
              </a:rPr>
              <a:t>cyberattach</a:t>
            </a:r>
            <a:r>
              <a:rPr lang="en-SG" sz="1600" dirty="0">
                <a:solidFill>
                  <a:srgbClr val="202124"/>
                </a:solidFill>
                <a:latin typeface="Google Sans"/>
              </a:rPr>
              <a:t> happens. </a:t>
            </a:r>
          </a:p>
          <a:p>
            <a:pPr marL="285750" indent="-285750">
              <a:lnSpc>
                <a:spcPct val="150000"/>
              </a:lnSpc>
              <a:buFont typeface="Arial" panose="020B0604020202020204" pitchFamily="34" charset="0"/>
              <a:buChar char="•"/>
            </a:pPr>
            <a:r>
              <a:rPr lang="en-SG" sz="1600" dirty="0">
                <a:solidFill>
                  <a:srgbClr val="202124"/>
                </a:solidFill>
                <a:latin typeface="Google Sans"/>
              </a:rPr>
              <a:t>The OT Security training will as show how the attach happens and what can the system developer/engineer detect and defence the attack. </a:t>
            </a:r>
          </a:p>
          <a:p>
            <a:pPr marL="285750" indent="-285750">
              <a:lnSpc>
                <a:spcPct val="150000"/>
              </a:lnSpc>
              <a:buFont typeface="Arial" panose="020B0604020202020204" pitchFamily="34" charset="0"/>
              <a:buChar char="•"/>
            </a:pPr>
            <a:r>
              <a:rPr lang="en-SG" sz="1600" dirty="0">
                <a:solidFill>
                  <a:srgbClr val="202124"/>
                </a:solidFill>
                <a:latin typeface="Google Sans"/>
              </a:rPr>
              <a:t>https://www.railway-technology.com/products/train-control-management-systems-tcms/</a:t>
            </a:r>
          </a:p>
          <a:p>
            <a:pPr marL="285750" indent="-285750">
              <a:lnSpc>
                <a:spcPct val="150000"/>
              </a:lnSpc>
              <a:buFont typeface="Arial" panose="020B0604020202020204" pitchFamily="34" charset="0"/>
              <a:buChar char="•"/>
            </a:pPr>
            <a:endParaRPr lang="en-SG" sz="1600" b="0" i="0" dirty="0">
              <a:solidFill>
                <a:srgbClr val="202124"/>
              </a:solidFill>
              <a:effectLst/>
              <a:latin typeface="Google Sans"/>
            </a:endParaRPr>
          </a:p>
          <a:p>
            <a:pPr>
              <a:lnSpc>
                <a:spcPct val="150000"/>
              </a:lnSpc>
            </a:pPr>
            <a:r>
              <a:rPr lang="en-SG" sz="1600" b="0" i="0" dirty="0">
                <a:solidFill>
                  <a:srgbClr val="202124"/>
                </a:solidFill>
                <a:effectLst/>
                <a:latin typeface="Google Sans"/>
              </a:rPr>
              <a:t> </a:t>
            </a:r>
            <a:endParaRPr lang="en-US" sz="1600" b="1" dirty="0"/>
          </a:p>
        </p:txBody>
      </p:sp>
    </p:spTree>
    <p:extLst>
      <p:ext uri="{BB962C8B-B14F-4D97-AF65-F5344CB8AC3E}">
        <p14:creationId xmlns:p14="http://schemas.microsoft.com/office/powerpoint/2010/main" val="72859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NCL OT System simulation </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4" name="Picture 2" descr="information technology operational technology IT and OT collaboration 2W Tech IT Consultants manufacturing manufacturers">
            <a:extLst>
              <a:ext uri="{FF2B5EF4-FFF2-40B4-BE49-F238E27FC236}">
                <a16:creationId xmlns:a16="http://schemas.microsoft.com/office/drawing/2014/main" id="{7DB35ACF-CD50-B0DE-2C4A-E44FCC7C8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9261" y="2364592"/>
            <a:ext cx="3989182" cy="19728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B6B2159-6D4F-30A3-9547-EE70A25054F0}"/>
              </a:ext>
            </a:extLst>
          </p:cNvPr>
          <p:cNvSpPr/>
          <p:nvPr/>
        </p:nvSpPr>
        <p:spPr>
          <a:xfrm>
            <a:off x="1861073" y="1947135"/>
            <a:ext cx="6260951" cy="3614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4">
            <a:extLst>
              <a:ext uri="{FF2B5EF4-FFF2-40B4-BE49-F238E27FC236}">
                <a16:creationId xmlns:a16="http://schemas.microsoft.com/office/drawing/2014/main" id="{315F9173-C89B-6ADD-E601-30261224F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3837" y="2498501"/>
            <a:ext cx="551642" cy="5516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1AF3A42-990B-1D2A-A0E1-562C79237E6D}"/>
              </a:ext>
            </a:extLst>
          </p:cNvPr>
          <p:cNvSpPr txBox="1"/>
          <p:nvPr/>
        </p:nvSpPr>
        <p:spPr>
          <a:xfrm>
            <a:off x="1819087" y="1968427"/>
            <a:ext cx="2747990" cy="307777"/>
          </a:xfrm>
          <a:prstGeom prst="rect">
            <a:avLst/>
          </a:prstGeom>
          <a:noFill/>
        </p:spPr>
        <p:txBody>
          <a:bodyPr wrap="square" rtlCol="0">
            <a:spAutoFit/>
          </a:bodyPr>
          <a:lstStyle/>
          <a:p>
            <a:r>
              <a:rPr lang="en-US" sz="1400" dirty="0"/>
              <a:t>NCL OT Training Test Bed</a:t>
            </a:r>
            <a:endParaRPr lang="en-SG" sz="1400" dirty="0"/>
          </a:p>
        </p:txBody>
      </p:sp>
      <p:sp>
        <p:nvSpPr>
          <p:cNvPr id="10" name="TextBox 9">
            <a:extLst>
              <a:ext uri="{FF2B5EF4-FFF2-40B4-BE49-F238E27FC236}">
                <a16:creationId xmlns:a16="http://schemas.microsoft.com/office/drawing/2014/main" id="{480CA3A3-CED8-286D-47FD-3F3F79EDD323}"/>
              </a:ext>
            </a:extLst>
          </p:cNvPr>
          <p:cNvSpPr txBox="1"/>
          <p:nvPr/>
        </p:nvSpPr>
        <p:spPr>
          <a:xfrm>
            <a:off x="9237589" y="2620433"/>
            <a:ext cx="1107198" cy="307777"/>
          </a:xfrm>
          <a:prstGeom prst="rect">
            <a:avLst/>
          </a:prstGeom>
          <a:noFill/>
        </p:spPr>
        <p:txBody>
          <a:bodyPr wrap="square" rtlCol="0">
            <a:spAutoFit/>
          </a:bodyPr>
          <a:lstStyle/>
          <a:p>
            <a:r>
              <a:rPr lang="en-US" sz="1400" dirty="0"/>
              <a:t>OT engineer</a:t>
            </a:r>
            <a:endParaRPr lang="en-SG" sz="1400" dirty="0"/>
          </a:p>
        </p:txBody>
      </p:sp>
      <p:pic>
        <p:nvPicPr>
          <p:cNvPr id="11" name="Picture 4" descr="Enapter Handbook">
            <a:extLst>
              <a:ext uri="{FF2B5EF4-FFF2-40B4-BE49-F238E27FC236}">
                <a16:creationId xmlns:a16="http://schemas.microsoft.com/office/drawing/2014/main" id="{D500A1A1-CB86-E54C-ADFD-B9206B346F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7499" y="2745923"/>
            <a:ext cx="537266" cy="5372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281B43-7A4C-C4B0-62E0-6573790856E6}"/>
              </a:ext>
            </a:extLst>
          </p:cNvPr>
          <p:cNvSpPr txBox="1"/>
          <p:nvPr/>
        </p:nvSpPr>
        <p:spPr>
          <a:xfrm>
            <a:off x="7194764" y="2796416"/>
            <a:ext cx="537265" cy="307777"/>
          </a:xfrm>
          <a:prstGeom prst="rect">
            <a:avLst/>
          </a:prstGeom>
          <a:noFill/>
        </p:spPr>
        <p:txBody>
          <a:bodyPr wrap="square" rtlCol="0">
            <a:spAutoFit/>
          </a:bodyPr>
          <a:lstStyle/>
          <a:p>
            <a:r>
              <a:rPr lang="en-US" sz="1400" dirty="0"/>
              <a:t>PCL</a:t>
            </a:r>
            <a:endParaRPr lang="en-SG" sz="1400" dirty="0"/>
          </a:p>
        </p:txBody>
      </p:sp>
      <p:cxnSp>
        <p:nvCxnSpPr>
          <p:cNvPr id="13" name="Straight Arrow Connector 12">
            <a:extLst>
              <a:ext uri="{FF2B5EF4-FFF2-40B4-BE49-F238E27FC236}">
                <a16:creationId xmlns:a16="http://schemas.microsoft.com/office/drawing/2014/main" id="{6F3B39D1-165E-3B45-C474-177DF68DAC56}"/>
              </a:ext>
            </a:extLst>
          </p:cNvPr>
          <p:cNvCxnSpPr>
            <a:cxnSpLocks/>
          </p:cNvCxnSpPr>
          <p:nvPr/>
        </p:nvCxnSpPr>
        <p:spPr>
          <a:xfrm>
            <a:off x="6207163" y="3017735"/>
            <a:ext cx="41947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8AC0334-8DB3-D766-96A2-BAB32F9F9105}"/>
              </a:ext>
            </a:extLst>
          </p:cNvPr>
          <p:cNvCxnSpPr>
            <a:cxnSpLocks/>
          </p:cNvCxnSpPr>
          <p:nvPr/>
        </p:nvCxnSpPr>
        <p:spPr>
          <a:xfrm>
            <a:off x="6207163" y="3492864"/>
            <a:ext cx="45033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6" descr="Sensor - Free electronics icons">
            <a:extLst>
              <a:ext uri="{FF2B5EF4-FFF2-40B4-BE49-F238E27FC236}">
                <a16:creationId xmlns:a16="http://schemas.microsoft.com/office/drawing/2014/main" id="{F27B0AD1-6638-DDC1-3DB5-74F218DD79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802" y="3326092"/>
            <a:ext cx="461962" cy="46196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DFA5126-A536-8391-5BC2-0DA3BEAB4DEB}"/>
              </a:ext>
            </a:extLst>
          </p:cNvPr>
          <p:cNvSpPr txBox="1"/>
          <p:nvPr/>
        </p:nvSpPr>
        <p:spPr>
          <a:xfrm>
            <a:off x="7200352" y="3369700"/>
            <a:ext cx="792580" cy="307777"/>
          </a:xfrm>
          <a:prstGeom prst="rect">
            <a:avLst/>
          </a:prstGeom>
          <a:noFill/>
        </p:spPr>
        <p:txBody>
          <a:bodyPr wrap="square" rtlCol="0">
            <a:spAutoFit/>
          </a:bodyPr>
          <a:lstStyle/>
          <a:p>
            <a:r>
              <a:rPr lang="en-US" sz="1400" dirty="0"/>
              <a:t>sensors</a:t>
            </a:r>
            <a:endParaRPr lang="en-SG" sz="1400" dirty="0"/>
          </a:p>
        </p:txBody>
      </p:sp>
      <p:pic>
        <p:nvPicPr>
          <p:cNvPr id="17" name="Picture 8" descr="Electrical circuit - Free technology icons">
            <a:extLst>
              <a:ext uri="{FF2B5EF4-FFF2-40B4-BE49-F238E27FC236}">
                <a16:creationId xmlns:a16="http://schemas.microsoft.com/office/drawing/2014/main" id="{4F32E48B-A9B6-774C-82CA-AB4FAA5A61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3901" y="3808554"/>
            <a:ext cx="461962" cy="46196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4AB96CDC-77E7-A43C-089A-2C7C590DF1A4}"/>
              </a:ext>
            </a:extLst>
          </p:cNvPr>
          <p:cNvCxnSpPr>
            <a:cxnSpLocks/>
          </p:cNvCxnSpPr>
          <p:nvPr/>
        </p:nvCxnSpPr>
        <p:spPr>
          <a:xfrm>
            <a:off x="6207163" y="3924963"/>
            <a:ext cx="45033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73EF89C-91E1-BD96-6E77-22A39B087711}"/>
              </a:ext>
            </a:extLst>
          </p:cNvPr>
          <p:cNvSpPr txBox="1"/>
          <p:nvPr/>
        </p:nvSpPr>
        <p:spPr>
          <a:xfrm>
            <a:off x="7238477" y="3878093"/>
            <a:ext cx="792580" cy="307777"/>
          </a:xfrm>
          <a:prstGeom prst="rect">
            <a:avLst/>
          </a:prstGeom>
          <a:noFill/>
        </p:spPr>
        <p:txBody>
          <a:bodyPr wrap="square" rtlCol="0">
            <a:spAutoFit/>
          </a:bodyPr>
          <a:lstStyle/>
          <a:p>
            <a:r>
              <a:rPr lang="en-US" sz="1400" dirty="0"/>
              <a:t>circuit</a:t>
            </a:r>
            <a:endParaRPr lang="en-SG" sz="1400" dirty="0"/>
          </a:p>
        </p:txBody>
      </p:sp>
      <p:sp>
        <p:nvSpPr>
          <p:cNvPr id="2" name="Rectangle 1">
            <a:extLst>
              <a:ext uri="{FF2B5EF4-FFF2-40B4-BE49-F238E27FC236}">
                <a16:creationId xmlns:a16="http://schemas.microsoft.com/office/drawing/2014/main" id="{F57ADC1D-B3FB-8D8F-3D83-0CC0281C8A5B}"/>
              </a:ext>
            </a:extLst>
          </p:cNvPr>
          <p:cNvSpPr/>
          <p:nvPr/>
        </p:nvSpPr>
        <p:spPr>
          <a:xfrm>
            <a:off x="6486862" y="2254914"/>
            <a:ext cx="1506070" cy="219219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TextBox 19">
            <a:extLst>
              <a:ext uri="{FF2B5EF4-FFF2-40B4-BE49-F238E27FC236}">
                <a16:creationId xmlns:a16="http://schemas.microsoft.com/office/drawing/2014/main" id="{FAAF99AD-EB48-71A0-DFAE-5C71EBA6619E}"/>
              </a:ext>
            </a:extLst>
          </p:cNvPr>
          <p:cNvSpPr txBox="1"/>
          <p:nvPr/>
        </p:nvSpPr>
        <p:spPr>
          <a:xfrm>
            <a:off x="6538994" y="2291495"/>
            <a:ext cx="1453938" cy="461665"/>
          </a:xfrm>
          <a:prstGeom prst="rect">
            <a:avLst/>
          </a:prstGeom>
          <a:noFill/>
        </p:spPr>
        <p:txBody>
          <a:bodyPr wrap="square" rtlCol="0">
            <a:spAutoFit/>
          </a:bodyPr>
          <a:lstStyle/>
          <a:p>
            <a:r>
              <a:rPr lang="en-US" sz="1200" dirty="0"/>
              <a:t>NCL OT component simulator</a:t>
            </a:r>
            <a:endParaRPr lang="en-SG" sz="1200" dirty="0"/>
          </a:p>
        </p:txBody>
      </p:sp>
      <p:pic>
        <p:nvPicPr>
          <p:cNvPr id="21" name="Picture 4">
            <a:extLst>
              <a:ext uri="{FF2B5EF4-FFF2-40B4-BE49-F238E27FC236}">
                <a16:creationId xmlns:a16="http://schemas.microsoft.com/office/drawing/2014/main" id="{BF5FA1D5-9B2F-42F3-23D8-5425509DA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7530" y="4853074"/>
            <a:ext cx="551642" cy="5516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ser Interface - EXIoT - Exilight">
            <a:extLst>
              <a:ext uri="{FF2B5EF4-FFF2-40B4-BE49-F238E27FC236}">
                <a16:creationId xmlns:a16="http://schemas.microsoft.com/office/drawing/2014/main" id="{770285E3-5A37-11A3-7077-9A54ED3246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2673" y="4867285"/>
            <a:ext cx="668459" cy="668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ada-icon | Friends Engineering Corporation">
            <a:extLst>
              <a:ext uri="{FF2B5EF4-FFF2-40B4-BE49-F238E27FC236}">
                <a16:creationId xmlns:a16="http://schemas.microsoft.com/office/drawing/2014/main" id="{0A88312E-E2DA-BACA-D486-49662DF0B0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1841" y="3838510"/>
            <a:ext cx="683268" cy="68326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4774769-1C7E-5BB6-F05B-B91D9D6AEC25}"/>
              </a:ext>
            </a:extLst>
          </p:cNvPr>
          <p:cNvSpPr txBox="1"/>
          <p:nvPr/>
        </p:nvSpPr>
        <p:spPr>
          <a:xfrm>
            <a:off x="4224986" y="4447102"/>
            <a:ext cx="1533123" cy="461665"/>
          </a:xfrm>
          <a:prstGeom prst="rect">
            <a:avLst/>
          </a:prstGeom>
          <a:noFill/>
        </p:spPr>
        <p:txBody>
          <a:bodyPr wrap="square" rtlCol="0">
            <a:spAutoFit/>
          </a:bodyPr>
          <a:lstStyle/>
          <a:p>
            <a:r>
              <a:rPr lang="en-US" sz="1200" dirty="0"/>
              <a:t>NCL SCADA system simulator </a:t>
            </a:r>
            <a:endParaRPr lang="en-SG" sz="1200" dirty="0"/>
          </a:p>
        </p:txBody>
      </p:sp>
      <p:sp>
        <p:nvSpPr>
          <p:cNvPr id="25" name="TextBox 24">
            <a:extLst>
              <a:ext uri="{FF2B5EF4-FFF2-40B4-BE49-F238E27FC236}">
                <a16:creationId xmlns:a16="http://schemas.microsoft.com/office/drawing/2014/main" id="{015A065E-5E4D-B99D-4752-918661B8CA3B}"/>
              </a:ext>
            </a:extLst>
          </p:cNvPr>
          <p:cNvSpPr txBox="1"/>
          <p:nvPr/>
        </p:nvSpPr>
        <p:spPr>
          <a:xfrm>
            <a:off x="6393367" y="4447101"/>
            <a:ext cx="1533123" cy="461665"/>
          </a:xfrm>
          <a:prstGeom prst="rect">
            <a:avLst/>
          </a:prstGeom>
          <a:noFill/>
        </p:spPr>
        <p:txBody>
          <a:bodyPr wrap="square" rtlCol="0">
            <a:spAutoFit/>
          </a:bodyPr>
          <a:lstStyle/>
          <a:p>
            <a:r>
              <a:rPr lang="en-US" sz="1200" dirty="0"/>
              <a:t>NCL HMI system simulator </a:t>
            </a:r>
            <a:endParaRPr lang="en-SG" sz="1200" dirty="0"/>
          </a:p>
        </p:txBody>
      </p:sp>
      <p:sp>
        <p:nvSpPr>
          <p:cNvPr id="26" name="TextBox 25">
            <a:extLst>
              <a:ext uri="{FF2B5EF4-FFF2-40B4-BE49-F238E27FC236}">
                <a16:creationId xmlns:a16="http://schemas.microsoft.com/office/drawing/2014/main" id="{D7316DE6-59D4-9169-2CCC-5FE003816847}"/>
              </a:ext>
            </a:extLst>
          </p:cNvPr>
          <p:cNvSpPr txBox="1"/>
          <p:nvPr/>
        </p:nvSpPr>
        <p:spPr>
          <a:xfrm>
            <a:off x="9369710" y="4881496"/>
            <a:ext cx="1107198" cy="523220"/>
          </a:xfrm>
          <a:prstGeom prst="rect">
            <a:avLst/>
          </a:prstGeom>
          <a:noFill/>
        </p:spPr>
        <p:txBody>
          <a:bodyPr wrap="square" rtlCol="0">
            <a:spAutoFit/>
          </a:bodyPr>
          <a:lstStyle/>
          <a:p>
            <a:r>
              <a:rPr lang="en-US" sz="1400" dirty="0"/>
              <a:t>OT system user </a:t>
            </a:r>
            <a:endParaRPr lang="en-SG" sz="1400" dirty="0"/>
          </a:p>
        </p:txBody>
      </p:sp>
      <p:cxnSp>
        <p:nvCxnSpPr>
          <p:cNvPr id="23" name="Straight Arrow Connector 22">
            <a:extLst>
              <a:ext uri="{FF2B5EF4-FFF2-40B4-BE49-F238E27FC236}">
                <a16:creationId xmlns:a16="http://schemas.microsoft.com/office/drawing/2014/main" id="{7CEB8CF6-C7F1-8852-55C0-3A3D2DA95568}"/>
              </a:ext>
            </a:extLst>
          </p:cNvPr>
          <p:cNvCxnSpPr>
            <a:stCxn id="8" idx="1"/>
          </p:cNvCxnSpPr>
          <p:nvPr/>
        </p:nvCxnSpPr>
        <p:spPr>
          <a:xfrm flipH="1" flipV="1">
            <a:off x="7992932" y="2774321"/>
            <a:ext cx="750905" cy="1"/>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B67E2C7-12EB-05DF-597C-038BBF8CF946}"/>
              </a:ext>
            </a:extLst>
          </p:cNvPr>
          <p:cNvCxnSpPr>
            <a:cxnSpLocks/>
          </p:cNvCxnSpPr>
          <p:nvPr/>
        </p:nvCxnSpPr>
        <p:spPr>
          <a:xfrm flipH="1">
            <a:off x="7391534" y="5085351"/>
            <a:ext cx="1282132"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AAAAFBB-6952-956A-19B5-FDAE73C87691}"/>
              </a:ext>
            </a:extLst>
          </p:cNvPr>
          <p:cNvCxnSpPr/>
          <p:nvPr/>
        </p:nvCxnSpPr>
        <p:spPr>
          <a:xfrm>
            <a:off x="5558117" y="4447101"/>
            <a:ext cx="835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6D4ED0C-AFFB-6A29-FCAF-75C4FADC47DF}"/>
              </a:ext>
            </a:extLst>
          </p:cNvPr>
          <p:cNvCxnSpPr>
            <a:endCxn id="2050" idx="1"/>
          </p:cNvCxnSpPr>
          <p:nvPr/>
        </p:nvCxnSpPr>
        <p:spPr>
          <a:xfrm>
            <a:off x="4723475" y="4521778"/>
            <a:ext cx="1829198" cy="679737"/>
          </a:xfrm>
          <a:prstGeom prst="bentConnector3">
            <a:avLst>
              <a:gd name="adj1" fmla="val -175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Transform networking, best managed network you can buy | NTT">
            <a:extLst>
              <a:ext uri="{FF2B5EF4-FFF2-40B4-BE49-F238E27FC236}">
                <a16:creationId xmlns:a16="http://schemas.microsoft.com/office/drawing/2014/main" id="{E2998229-F1B6-5E1C-D65A-5A0335F557D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0160" y="3128241"/>
            <a:ext cx="699510" cy="6995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180D6E8E-8E29-74C0-5422-D7C290CB88C8}"/>
              </a:ext>
            </a:extLst>
          </p:cNvPr>
          <p:cNvSpPr txBox="1"/>
          <p:nvPr/>
        </p:nvSpPr>
        <p:spPr>
          <a:xfrm>
            <a:off x="2033642" y="2785877"/>
            <a:ext cx="1533123" cy="461665"/>
          </a:xfrm>
          <a:prstGeom prst="rect">
            <a:avLst/>
          </a:prstGeom>
          <a:noFill/>
        </p:spPr>
        <p:txBody>
          <a:bodyPr wrap="square" rtlCol="0">
            <a:spAutoFit/>
          </a:bodyPr>
          <a:lstStyle/>
          <a:p>
            <a:r>
              <a:rPr lang="en-US" sz="1200" dirty="0"/>
              <a:t>IT network traffic  simulator </a:t>
            </a:r>
            <a:endParaRPr lang="en-SG" sz="1200" dirty="0"/>
          </a:p>
        </p:txBody>
      </p:sp>
      <p:pic>
        <p:nvPicPr>
          <p:cNvPr id="40" name="Picture 4">
            <a:extLst>
              <a:ext uri="{FF2B5EF4-FFF2-40B4-BE49-F238E27FC236}">
                <a16:creationId xmlns:a16="http://schemas.microsoft.com/office/drawing/2014/main" id="{B423637A-F156-F9F2-FC26-929DA6A9C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247" y="3177552"/>
            <a:ext cx="551642" cy="55164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a:extLst>
              <a:ext uri="{FF2B5EF4-FFF2-40B4-BE49-F238E27FC236}">
                <a16:creationId xmlns:a16="http://schemas.microsoft.com/office/drawing/2014/main" id="{9DFFDBE9-EA93-CFC5-CDAF-56C48EC4DEB6}"/>
              </a:ext>
            </a:extLst>
          </p:cNvPr>
          <p:cNvCxnSpPr>
            <a:cxnSpLocks/>
            <a:stCxn id="40" idx="3"/>
            <a:endCxn id="2054" idx="1"/>
          </p:cNvCxnSpPr>
          <p:nvPr/>
        </p:nvCxnSpPr>
        <p:spPr>
          <a:xfrm>
            <a:off x="1304889" y="3453373"/>
            <a:ext cx="905271"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2A44717-0466-232A-6B0E-4587BBD0F875}"/>
              </a:ext>
            </a:extLst>
          </p:cNvPr>
          <p:cNvCxnSpPr>
            <a:cxnSpLocks/>
          </p:cNvCxnSpPr>
          <p:nvPr/>
        </p:nvCxnSpPr>
        <p:spPr>
          <a:xfrm flipH="1">
            <a:off x="2974009" y="3503574"/>
            <a:ext cx="3470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1638FDF-C495-3CB4-668E-F1EB17D662A4}"/>
              </a:ext>
            </a:extLst>
          </p:cNvPr>
          <p:cNvSpPr txBox="1"/>
          <p:nvPr/>
        </p:nvSpPr>
        <p:spPr>
          <a:xfrm>
            <a:off x="547574" y="2885399"/>
            <a:ext cx="1107198" cy="307777"/>
          </a:xfrm>
          <a:prstGeom prst="rect">
            <a:avLst/>
          </a:prstGeom>
          <a:noFill/>
        </p:spPr>
        <p:txBody>
          <a:bodyPr wrap="square" rtlCol="0">
            <a:spAutoFit/>
          </a:bodyPr>
          <a:lstStyle/>
          <a:p>
            <a:r>
              <a:rPr lang="en-US" sz="1400" dirty="0"/>
              <a:t>IT engineer</a:t>
            </a:r>
            <a:endParaRPr lang="en-SG" sz="1400" dirty="0"/>
          </a:p>
        </p:txBody>
      </p:sp>
      <p:cxnSp>
        <p:nvCxnSpPr>
          <p:cNvPr id="45" name="Connector: Elbow 44">
            <a:extLst>
              <a:ext uri="{FF2B5EF4-FFF2-40B4-BE49-F238E27FC236}">
                <a16:creationId xmlns:a16="http://schemas.microsoft.com/office/drawing/2014/main" id="{8B38DEF9-D5DD-24A1-0E56-6D813AD44A3F}"/>
              </a:ext>
            </a:extLst>
          </p:cNvPr>
          <p:cNvCxnSpPr>
            <a:cxnSpLocks/>
            <a:endCxn id="2052" idx="1"/>
          </p:cNvCxnSpPr>
          <p:nvPr/>
        </p:nvCxnSpPr>
        <p:spPr>
          <a:xfrm rot="5400000" flipH="1" flipV="1">
            <a:off x="3255191" y="4852511"/>
            <a:ext cx="1799017" cy="454284"/>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1" name="Picture 4">
            <a:extLst>
              <a:ext uri="{FF2B5EF4-FFF2-40B4-BE49-F238E27FC236}">
                <a16:creationId xmlns:a16="http://schemas.microsoft.com/office/drawing/2014/main" id="{636DB3C9-DE0D-D652-735C-B6A992B7D1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943" y="6056895"/>
            <a:ext cx="551642" cy="55164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FFCFE1DE-AC5F-A13A-15B9-526C04830833}"/>
              </a:ext>
            </a:extLst>
          </p:cNvPr>
          <p:cNvSpPr txBox="1"/>
          <p:nvPr/>
        </p:nvSpPr>
        <p:spPr>
          <a:xfrm>
            <a:off x="4071695" y="6053836"/>
            <a:ext cx="1566379" cy="523220"/>
          </a:xfrm>
          <a:prstGeom prst="rect">
            <a:avLst/>
          </a:prstGeom>
          <a:noFill/>
        </p:spPr>
        <p:txBody>
          <a:bodyPr wrap="square" rtlCol="0">
            <a:spAutoFit/>
          </a:bodyPr>
          <a:lstStyle/>
          <a:p>
            <a:r>
              <a:rPr lang="en-US" sz="1400" dirty="0"/>
              <a:t>OT system admin/developer  </a:t>
            </a:r>
            <a:endParaRPr lang="en-SG" sz="1400" dirty="0"/>
          </a:p>
        </p:txBody>
      </p:sp>
      <p:sp>
        <p:nvSpPr>
          <p:cNvPr id="54" name="Rectangle 53">
            <a:extLst>
              <a:ext uri="{FF2B5EF4-FFF2-40B4-BE49-F238E27FC236}">
                <a16:creationId xmlns:a16="http://schemas.microsoft.com/office/drawing/2014/main" id="{8B6B0EDF-F091-956A-796F-14F0684F9048}"/>
              </a:ext>
            </a:extLst>
          </p:cNvPr>
          <p:cNvSpPr/>
          <p:nvPr/>
        </p:nvSpPr>
        <p:spPr>
          <a:xfrm>
            <a:off x="1861071" y="903674"/>
            <a:ext cx="6260951" cy="857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a:extLst>
              <a:ext uri="{FF2B5EF4-FFF2-40B4-BE49-F238E27FC236}">
                <a16:creationId xmlns:a16="http://schemas.microsoft.com/office/drawing/2014/main" id="{31999E96-5A4F-E9AA-903C-140D17776DA7}"/>
              </a:ext>
            </a:extLst>
          </p:cNvPr>
          <p:cNvSpPr txBox="1"/>
          <p:nvPr/>
        </p:nvSpPr>
        <p:spPr>
          <a:xfrm>
            <a:off x="1819087" y="903673"/>
            <a:ext cx="2010635" cy="307777"/>
          </a:xfrm>
          <a:prstGeom prst="rect">
            <a:avLst/>
          </a:prstGeom>
          <a:noFill/>
        </p:spPr>
        <p:txBody>
          <a:bodyPr wrap="square" rtlCol="0">
            <a:spAutoFit/>
          </a:bodyPr>
          <a:lstStyle/>
          <a:p>
            <a:r>
              <a:rPr lang="en-US" sz="1400" dirty="0"/>
              <a:t>NCL OT Attack Simulator</a:t>
            </a:r>
            <a:endParaRPr lang="en-SG" sz="1400" dirty="0"/>
          </a:p>
        </p:txBody>
      </p:sp>
      <p:pic>
        <p:nvPicPr>
          <p:cNvPr id="2056" name="Picture 8" descr="Hacker Icon or Logo Isolated Sign Symbol Vector Illustration Stock Vector -  Illustration of hacking, hack: 186761177">
            <a:extLst>
              <a:ext uri="{FF2B5EF4-FFF2-40B4-BE49-F238E27FC236}">
                <a16:creationId xmlns:a16="http://schemas.microsoft.com/office/drawing/2014/main" id="{2B8C416A-4E39-4565-1EC2-187E2464DC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1096" y="1153340"/>
            <a:ext cx="533679" cy="533679"/>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858533F4-AA03-591D-BD3F-9C1781D42581}"/>
              </a:ext>
            </a:extLst>
          </p:cNvPr>
          <p:cNvSpPr txBox="1"/>
          <p:nvPr/>
        </p:nvSpPr>
        <p:spPr>
          <a:xfrm>
            <a:off x="2402195" y="1212064"/>
            <a:ext cx="893848" cy="461665"/>
          </a:xfrm>
          <a:prstGeom prst="rect">
            <a:avLst/>
          </a:prstGeom>
          <a:noFill/>
        </p:spPr>
        <p:txBody>
          <a:bodyPr wrap="square" rtlCol="0">
            <a:spAutoFit/>
          </a:bodyPr>
          <a:lstStyle/>
          <a:p>
            <a:r>
              <a:rPr lang="en-US" sz="1200" dirty="0"/>
              <a:t>IT attack Simulation </a:t>
            </a:r>
            <a:endParaRPr lang="en-SG" sz="1200" dirty="0"/>
          </a:p>
        </p:txBody>
      </p:sp>
      <p:pic>
        <p:nvPicPr>
          <p:cNvPr id="2058" name="Picture 10" descr="Hack Icon #333519 - Free Icons Library">
            <a:extLst>
              <a:ext uri="{FF2B5EF4-FFF2-40B4-BE49-F238E27FC236}">
                <a16:creationId xmlns:a16="http://schemas.microsoft.com/office/drawing/2014/main" id="{A8BD698E-F103-8C48-2F58-C0B8C541E2A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9079" y="1219271"/>
            <a:ext cx="413116" cy="413116"/>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9D5B0F77-252C-C6BB-9E72-54A7ED4DF997}"/>
              </a:ext>
            </a:extLst>
          </p:cNvPr>
          <p:cNvSpPr txBox="1"/>
          <p:nvPr/>
        </p:nvSpPr>
        <p:spPr>
          <a:xfrm>
            <a:off x="3731764" y="1204349"/>
            <a:ext cx="1064454" cy="461665"/>
          </a:xfrm>
          <a:prstGeom prst="rect">
            <a:avLst/>
          </a:prstGeom>
          <a:noFill/>
        </p:spPr>
        <p:txBody>
          <a:bodyPr wrap="square" rtlCol="0">
            <a:spAutoFit/>
          </a:bodyPr>
          <a:lstStyle/>
          <a:p>
            <a:r>
              <a:rPr lang="en-US" sz="1200" dirty="0"/>
              <a:t>System attack Simulation </a:t>
            </a:r>
            <a:endParaRPr lang="en-SG" sz="1200" dirty="0"/>
          </a:p>
        </p:txBody>
      </p:sp>
      <p:pic>
        <p:nvPicPr>
          <p:cNvPr id="2060" name="Picture 12" descr="Icon Hack #394539 - Free Icons Library">
            <a:extLst>
              <a:ext uri="{FF2B5EF4-FFF2-40B4-BE49-F238E27FC236}">
                <a16:creationId xmlns:a16="http://schemas.microsoft.com/office/drawing/2014/main" id="{C6257DDE-CE29-6220-84A7-D01E1EEDF3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1281" y="1240210"/>
            <a:ext cx="433519" cy="433519"/>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2BE31C32-0857-64E5-5542-2840F1E04781}"/>
              </a:ext>
            </a:extLst>
          </p:cNvPr>
          <p:cNvSpPr txBox="1"/>
          <p:nvPr/>
        </p:nvSpPr>
        <p:spPr>
          <a:xfrm>
            <a:off x="5304910" y="1182684"/>
            <a:ext cx="1064454" cy="461665"/>
          </a:xfrm>
          <a:prstGeom prst="rect">
            <a:avLst/>
          </a:prstGeom>
          <a:noFill/>
        </p:spPr>
        <p:txBody>
          <a:bodyPr wrap="square" rtlCol="0">
            <a:spAutoFit/>
          </a:bodyPr>
          <a:lstStyle/>
          <a:p>
            <a:r>
              <a:rPr lang="en-US" sz="1200" dirty="0"/>
              <a:t>OT attack Simulation </a:t>
            </a:r>
            <a:endParaRPr lang="en-SG" sz="1200" dirty="0"/>
          </a:p>
        </p:txBody>
      </p:sp>
      <p:pic>
        <p:nvPicPr>
          <p:cNvPr id="2062" name="Picture 14" descr="Hack Icon #333501 - Free Icons Library">
            <a:extLst>
              <a:ext uri="{FF2B5EF4-FFF2-40B4-BE49-F238E27FC236}">
                <a16:creationId xmlns:a16="http://schemas.microsoft.com/office/drawing/2014/main" id="{71A35650-1FDA-C1A6-2D63-4E04C221C9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16820" y="1201288"/>
            <a:ext cx="444348" cy="444348"/>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06A59ABF-62A0-6E1B-5BA0-D3BCB12BCB7A}"/>
              </a:ext>
            </a:extLst>
          </p:cNvPr>
          <p:cNvSpPr txBox="1"/>
          <p:nvPr/>
        </p:nvSpPr>
        <p:spPr>
          <a:xfrm>
            <a:off x="6818443" y="1163161"/>
            <a:ext cx="1325486" cy="461665"/>
          </a:xfrm>
          <a:prstGeom prst="rect">
            <a:avLst/>
          </a:prstGeom>
          <a:noFill/>
        </p:spPr>
        <p:txBody>
          <a:bodyPr wrap="square" rtlCol="0">
            <a:spAutoFit/>
          </a:bodyPr>
          <a:lstStyle/>
          <a:p>
            <a:r>
              <a:rPr lang="en-US" sz="1200" dirty="0"/>
              <a:t>Attack tools/ malware sandbox </a:t>
            </a:r>
            <a:endParaRPr lang="en-SG" sz="1200" dirty="0"/>
          </a:p>
        </p:txBody>
      </p:sp>
      <p:cxnSp>
        <p:nvCxnSpPr>
          <p:cNvPr id="53" name="Straight Arrow Connector 52">
            <a:extLst>
              <a:ext uri="{FF2B5EF4-FFF2-40B4-BE49-F238E27FC236}">
                <a16:creationId xmlns:a16="http://schemas.microsoft.com/office/drawing/2014/main" id="{0A1D650D-D048-7500-ED8C-FD77A8DC92F2}"/>
              </a:ext>
            </a:extLst>
          </p:cNvPr>
          <p:cNvCxnSpPr>
            <a:cxnSpLocks/>
          </p:cNvCxnSpPr>
          <p:nvPr/>
        </p:nvCxnSpPr>
        <p:spPr>
          <a:xfrm>
            <a:off x="2833553" y="1653548"/>
            <a:ext cx="0" cy="1120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9C409B3-E489-1976-4E09-5E4D41E1BE46}"/>
              </a:ext>
            </a:extLst>
          </p:cNvPr>
          <p:cNvCxnSpPr>
            <a:cxnSpLocks/>
          </p:cNvCxnSpPr>
          <p:nvPr/>
        </p:nvCxnSpPr>
        <p:spPr>
          <a:xfrm>
            <a:off x="4224986" y="1667917"/>
            <a:ext cx="0" cy="629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221845C3-7C1A-F03E-AF8D-D3CD3B98DE80}"/>
              </a:ext>
            </a:extLst>
          </p:cNvPr>
          <p:cNvCxnSpPr>
            <a:cxnSpLocks/>
            <a:stCxn id="2060" idx="2"/>
            <a:endCxn id="20" idx="0"/>
          </p:cNvCxnSpPr>
          <p:nvPr/>
        </p:nvCxnSpPr>
        <p:spPr>
          <a:xfrm rot="16200000" flipH="1">
            <a:off x="5873119" y="898651"/>
            <a:ext cx="617766" cy="2167922"/>
          </a:xfrm>
          <a:prstGeom prst="bentConnector3">
            <a:avLst>
              <a:gd name="adj1" fmla="val 621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0649F29A-FF78-B903-E1EF-8351504096C5}"/>
              </a:ext>
            </a:extLst>
          </p:cNvPr>
          <p:cNvPicPr>
            <a:picLocks noChangeAspect="1"/>
          </p:cNvPicPr>
          <p:nvPr/>
        </p:nvPicPr>
        <p:blipFill>
          <a:blip r:embed="rId16"/>
          <a:stretch>
            <a:fillRect/>
          </a:stretch>
        </p:blipFill>
        <p:spPr>
          <a:xfrm>
            <a:off x="2181494" y="4218080"/>
            <a:ext cx="869003" cy="548844"/>
          </a:xfrm>
          <a:prstGeom prst="rect">
            <a:avLst/>
          </a:prstGeom>
          <a:ln w="9525">
            <a:solidFill>
              <a:schemeClr val="tx1"/>
            </a:solidFill>
          </a:ln>
        </p:spPr>
      </p:pic>
      <p:cxnSp>
        <p:nvCxnSpPr>
          <p:cNvPr id="73" name="Straight Arrow Connector 72">
            <a:extLst>
              <a:ext uri="{FF2B5EF4-FFF2-40B4-BE49-F238E27FC236}">
                <a16:creationId xmlns:a16="http://schemas.microsoft.com/office/drawing/2014/main" id="{214A9FBB-CBAF-B42D-1A2D-AD8C63FCB0BB}"/>
              </a:ext>
            </a:extLst>
          </p:cNvPr>
          <p:cNvCxnSpPr>
            <a:cxnSpLocks/>
            <a:stCxn id="71" idx="0"/>
          </p:cNvCxnSpPr>
          <p:nvPr/>
        </p:nvCxnSpPr>
        <p:spPr>
          <a:xfrm flipH="1" flipV="1">
            <a:off x="2599299" y="3921040"/>
            <a:ext cx="0" cy="297040"/>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
        <p:nvSpPr>
          <p:cNvPr id="82" name="TextBox 81">
            <a:extLst>
              <a:ext uri="{FF2B5EF4-FFF2-40B4-BE49-F238E27FC236}">
                <a16:creationId xmlns:a16="http://schemas.microsoft.com/office/drawing/2014/main" id="{55EBC191-193E-1356-8691-F4DF92A93A63}"/>
              </a:ext>
            </a:extLst>
          </p:cNvPr>
          <p:cNvSpPr txBox="1"/>
          <p:nvPr/>
        </p:nvSpPr>
        <p:spPr>
          <a:xfrm>
            <a:off x="2106816" y="4819940"/>
            <a:ext cx="1323606" cy="646331"/>
          </a:xfrm>
          <a:prstGeom prst="rect">
            <a:avLst/>
          </a:prstGeom>
          <a:noFill/>
        </p:spPr>
        <p:txBody>
          <a:bodyPr wrap="square" rtlCol="0">
            <a:spAutoFit/>
          </a:bodyPr>
          <a:lstStyle/>
          <a:p>
            <a:r>
              <a:rPr lang="en-US" sz="1200" dirty="0"/>
              <a:t>NCL IT traffic analyze/detection  tool </a:t>
            </a:r>
            <a:endParaRPr lang="en-SG" sz="1200" dirty="0"/>
          </a:p>
        </p:txBody>
      </p:sp>
      <p:pic>
        <p:nvPicPr>
          <p:cNvPr id="83" name="Picture 82">
            <a:extLst>
              <a:ext uri="{FF2B5EF4-FFF2-40B4-BE49-F238E27FC236}">
                <a16:creationId xmlns:a16="http://schemas.microsoft.com/office/drawing/2014/main" id="{ADC60FEC-F1AA-C13D-C118-F8B187823989}"/>
              </a:ext>
            </a:extLst>
          </p:cNvPr>
          <p:cNvPicPr>
            <a:picLocks noChangeAspect="1"/>
          </p:cNvPicPr>
          <p:nvPr/>
        </p:nvPicPr>
        <p:blipFill>
          <a:blip r:embed="rId16"/>
          <a:stretch>
            <a:fillRect/>
          </a:stretch>
        </p:blipFill>
        <p:spPr>
          <a:xfrm>
            <a:off x="8600124" y="3436771"/>
            <a:ext cx="869003" cy="548844"/>
          </a:xfrm>
          <a:prstGeom prst="rect">
            <a:avLst/>
          </a:prstGeom>
          <a:ln w="9525">
            <a:solidFill>
              <a:schemeClr val="tx1"/>
            </a:solidFill>
          </a:ln>
        </p:spPr>
      </p:pic>
      <p:cxnSp>
        <p:nvCxnSpPr>
          <p:cNvPr id="84" name="Straight Arrow Connector 83">
            <a:extLst>
              <a:ext uri="{FF2B5EF4-FFF2-40B4-BE49-F238E27FC236}">
                <a16:creationId xmlns:a16="http://schemas.microsoft.com/office/drawing/2014/main" id="{09BD865B-8DD6-B2DA-D6A3-BE1DF226CC83}"/>
              </a:ext>
            </a:extLst>
          </p:cNvPr>
          <p:cNvCxnSpPr>
            <a:cxnSpLocks/>
          </p:cNvCxnSpPr>
          <p:nvPr/>
        </p:nvCxnSpPr>
        <p:spPr>
          <a:xfrm flipH="1">
            <a:off x="7926490" y="3726040"/>
            <a:ext cx="673634" cy="3154"/>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
        <p:nvSpPr>
          <p:cNvPr id="86" name="TextBox 85">
            <a:extLst>
              <a:ext uri="{FF2B5EF4-FFF2-40B4-BE49-F238E27FC236}">
                <a16:creationId xmlns:a16="http://schemas.microsoft.com/office/drawing/2014/main" id="{230F7876-2A3C-E68B-D90D-19F928989981}"/>
              </a:ext>
            </a:extLst>
          </p:cNvPr>
          <p:cNvSpPr txBox="1"/>
          <p:nvPr/>
        </p:nvSpPr>
        <p:spPr>
          <a:xfrm>
            <a:off x="9469127" y="3376845"/>
            <a:ext cx="1323606" cy="461665"/>
          </a:xfrm>
          <a:prstGeom prst="rect">
            <a:avLst/>
          </a:prstGeom>
          <a:noFill/>
        </p:spPr>
        <p:txBody>
          <a:bodyPr wrap="square" rtlCol="0">
            <a:spAutoFit/>
          </a:bodyPr>
          <a:lstStyle/>
          <a:p>
            <a:r>
              <a:rPr lang="en-US" sz="1200" dirty="0"/>
              <a:t>NCL OT firmware attestation tool </a:t>
            </a:r>
            <a:endParaRPr lang="en-SG" sz="1200" dirty="0"/>
          </a:p>
        </p:txBody>
      </p:sp>
      <p:pic>
        <p:nvPicPr>
          <p:cNvPr id="87" name="Picture 86">
            <a:extLst>
              <a:ext uri="{FF2B5EF4-FFF2-40B4-BE49-F238E27FC236}">
                <a16:creationId xmlns:a16="http://schemas.microsoft.com/office/drawing/2014/main" id="{CBF2D6BB-968A-1049-8A0D-35AAAA444161}"/>
              </a:ext>
            </a:extLst>
          </p:cNvPr>
          <p:cNvPicPr>
            <a:picLocks noChangeAspect="1"/>
          </p:cNvPicPr>
          <p:nvPr/>
        </p:nvPicPr>
        <p:blipFill>
          <a:blip r:embed="rId16"/>
          <a:stretch>
            <a:fillRect/>
          </a:stretch>
        </p:blipFill>
        <p:spPr>
          <a:xfrm>
            <a:off x="4928004" y="5399429"/>
            <a:ext cx="869003" cy="548844"/>
          </a:xfrm>
          <a:prstGeom prst="rect">
            <a:avLst/>
          </a:prstGeom>
          <a:ln w="9525">
            <a:solidFill>
              <a:schemeClr val="tx1"/>
            </a:solidFill>
          </a:ln>
        </p:spPr>
      </p:pic>
      <p:sp>
        <p:nvSpPr>
          <p:cNvPr id="90" name="TextBox 89">
            <a:extLst>
              <a:ext uri="{FF2B5EF4-FFF2-40B4-BE49-F238E27FC236}">
                <a16:creationId xmlns:a16="http://schemas.microsoft.com/office/drawing/2014/main" id="{8244C721-A01A-4EEB-8D84-88859BEDCB29}"/>
              </a:ext>
            </a:extLst>
          </p:cNvPr>
          <p:cNvSpPr txBox="1"/>
          <p:nvPr/>
        </p:nvSpPr>
        <p:spPr>
          <a:xfrm>
            <a:off x="5846410" y="5591570"/>
            <a:ext cx="1323606" cy="646331"/>
          </a:xfrm>
          <a:prstGeom prst="rect">
            <a:avLst/>
          </a:prstGeom>
          <a:noFill/>
        </p:spPr>
        <p:txBody>
          <a:bodyPr wrap="square" rtlCol="0">
            <a:spAutoFit/>
          </a:bodyPr>
          <a:lstStyle/>
          <a:p>
            <a:r>
              <a:rPr lang="en-US" sz="1200" dirty="0"/>
              <a:t>NCL System performance analyze tool </a:t>
            </a:r>
            <a:endParaRPr lang="en-SG" sz="1200" dirty="0"/>
          </a:p>
        </p:txBody>
      </p:sp>
      <p:cxnSp>
        <p:nvCxnSpPr>
          <p:cNvPr id="91" name="Straight Arrow Connector 90">
            <a:extLst>
              <a:ext uri="{FF2B5EF4-FFF2-40B4-BE49-F238E27FC236}">
                <a16:creationId xmlns:a16="http://schemas.microsoft.com/office/drawing/2014/main" id="{7CA69EA9-53DD-B120-63EC-A1BAD3E5AE2D}"/>
              </a:ext>
            </a:extLst>
          </p:cNvPr>
          <p:cNvCxnSpPr>
            <a:cxnSpLocks/>
          </p:cNvCxnSpPr>
          <p:nvPr/>
        </p:nvCxnSpPr>
        <p:spPr>
          <a:xfrm flipV="1">
            <a:off x="5183675" y="4853074"/>
            <a:ext cx="0" cy="513978"/>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84722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Railway system OT attack test bed</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E6A3CC4-561A-82C6-DDC5-EE5FA1D4DA39}"/>
              </a:ext>
            </a:extLst>
          </p:cNvPr>
          <p:cNvPicPr>
            <a:picLocks noChangeAspect="1"/>
          </p:cNvPicPr>
          <p:nvPr/>
        </p:nvPicPr>
        <p:blipFill>
          <a:blip r:embed="rId4"/>
          <a:stretch>
            <a:fillRect/>
          </a:stretch>
        </p:blipFill>
        <p:spPr>
          <a:xfrm>
            <a:off x="439567" y="1204087"/>
            <a:ext cx="7735122" cy="5358142"/>
          </a:xfrm>
          <a:prstGeom prst="rect">
            <a:avLst/>
          </a:prstGeom>
          <a:ln w="3175">
            <a:solidFill>
              <a:schemeClr val="tx1"/>
            </a:solidFill>
          </a:ln>
        </p:spPr>
      </p:pic>
      <p:sp>
        <p:nvSpPr>
          <p:cNvPr id="7" name="TextBox 6">
            <a:extLst>
              <a:ext uri="{FF2B5EF4-FFF2-40B4-BE49-F238E27FC236}">
                <a16:creationId xmlns:a16="http://schemas.microsoft.com/office/drawing/2014/main" id="{0142219B-097E-CA68-D603-7899D53749B0}"/>
              </a:ext>
            </a:extLst>
          </p:cNvPr>
          <p:cNvSpPr txBox="1"/>
          <p:nvPr/>
        </p:nvSpPr>
        <p:spPr>
          <a:xfrm>
            <a:off x="439567" y="623031"/>
            <a:ext cx="9973835" cy="1162113"/>
          </a:xfrm>
          <a:prstGeom prst="rect">
            <a:avLst/>
          </a:prstGeom>
          <a:noFill/>
        </p:spPr>
        <p:txBody>
          <a:bodyPr wrap="square">
            <a:spAutoFit/>
          </a:bodyPr>
          <a:lstStyle/>
          <a:p>
            <a:pPr>
              <a:lnSpc>
                <a:spcPct val="150000"/>
              </a:lnSpc>
            </a:pPr>
            <a:r>
              <a:rPr lang="en-SG" sz="1600" b="1" dirty="0">
                <a:solidFill>
                  <a:srgbClr val="202124"/>
                </a:solidFill>
                <a:latin typeface="Google Sans"/>
              </a:rPr>
              <a:t>OT simulation test bed: Railway Control System Simulation</a:t>
            </a:r>
            <a:r>
              <a:rPr lang="en-SG" sz="1600" dirty="0">
                <a:solidFill>
                  <a:srgbClr val="202124"/>
                </a:solidFill>
                <a:latin typeface="Google Sans"/>
              </a:rPr>
              <a:t>. </a:t>
            </a:r>
          </a:p>
          <a:p>
            <a:pPr marL="285750" indent="-285750">
              <a:lnSpc>
                <a:spcPct val="150000"/>
              </a:lnSpc>
              <a:buFont typeface="Arial" panose="020B0604020202020204" pitchFamily="34" charset="0"/>
              <a:buChar char="•"/>
            </a:pPr>
            <a:endParaRPr lang="en-SG" sz="1600" b="0" i="0" dirty="0">
              <a:solidFill>
                <a:srgbClr val="202124"/>
              </a:solidFill>
              <a:effectLst/>
              <a:latin typeface="Google Sans"/>
            </a:endParaRPr>
          </a:p>
          <a:p>
            <a:pPr>
              <a:lnSpc>
                <a:spcPct val="150000"/>
              </a:lnSpc>
            </a:pPr>
            <a:r>
              <a:rPr lang="en-SG" sz="1600" b="0" i="0" dirty="0">
                <a:solidFill>
                  <a:srgbClr val="202124"/>
                </a:solidFill>
                <a:effectLst/>
                <a:latin typeface="Google Sans"/>
              </a:rPr>
              <a:t> </a:t>
            </a:r>
            <a:endParaRPr lang="en-US" sz="1600" b="1" dirty="0"/>
          </a:p>
        </p:txBody>
      </p:sp>
      <p:sp>
        <p:nvSpPr>
          <p:cNvPr id="8" name="TextBox 7">
            <a:extLst>
              <a:ext uri="{FF2B5EF4-FFF2-40B4-BE49-F238E27FC236}">
                <a16:creationId xmlns:a16="http://schemas.microsoft.com/office/drawing/2014/main" id="{E40F11D6-566A-91B1-1A8C-B06737983F82}"/>
              </a:ext>
            </a:extLst>
          </p:cNvPr>
          <p:cNvSpPr txBox="1"/>
          <p:nvPr/>
        </p:nvSpPr>
        <p:spPr>
          <a:xfrm>
            <a:off x="8274372" y="1204087"/>
            <a:ext cx="3560781" cy="2639441"/>
          </a:xfrm>
          <a:prstGeom prst="rect">
            <a:avLst/>
          </a:prstGeom>
          <a:noFill/>
        </p:spPr>
        <p:txBody>
          <a:bodyPr wrap="square">
            <a:spAutoFit/>
          </a:bodyPr>
          <a:lstStyle/>
          <a:p>
            <a:pPr>
              <a:lnSpc>
                <a:spcPct val="150000"/>
              </a:lnSpc>
            </a:pPr>
            <a:r>
              <a:rPr lang="en-SG" sz="1600" b="1" dirty="0">
                <a:solidFill>
                  <a:srgbClr val="202124"/>
                </a:solidFill>
                <a:latin typeface="Google Sans"/>
              </a:rPr>
              <a:t>Simulated components:</a:t>
            </a:r>
          </a:p>
          <a:p>
            <a:pPr marL="342900" indent="-342900">
              <a:lnSpc>
                <a:spcPct val="150000"/>
              </a:lnSpc>
              <a:buAutoNum type="arabicPeriod"/>
            </a:pPr>
            <a:r>
              <a:rPr lang="en-SG" sz="1600" b="1" dirty="0">
                <a:solidFill>
                  <a:srgbClr val="202124"/>
                </a:solidFill>
                <a:latin typeface="Google Sans"/>
              </a:rPr>
              <a:t>PLC signal control system </a:t>
            </a:r>
          </a:p>
          <a:p>
            <a:pPr marL="342900" indent="-342900">
              <a:lnSpc>
                <a:spcPct val="150000"/>
              </a:lnSpc>
              <a:buAutoNum type="arabicPeriod"/>
            </a:pPr>
            <a:r>
              <a:rPr lang="en-SG" sz="1600" b="1" dirty="0">
                <a:solidFill>
                  <a:srgbClr val="202124"/>
                </a:solidFill>
                <a:latin typeface="Google Sans"/>
              </a:rPr>
              <a:t>Railway sensor system. </a:t>
            </a:r>
          </a:p>
          <a:p>
            <a:pPr marL="342900" indent="-342900">
              <a:lnSpc>
                <a:spcPct val="150000"/>
              </a:lnSpc>
              <a:buAutoNum type="arabicPeriod"/>
            </a:pPr>
            <a:r>
              <a:rPr lang="en-SG" sz="1600" b="1" dirty="0">
                <a:solidFill>
                  <a:srgbClr val="202124"/>
                </a:solidFill>
                <a:latin typeface="Google Sans"/>
              </a:rPr>
              <a:t>HMI and monitoring system. </a:t>
            </a:r>
          </a:p>
          <a:p>
            <a:pPr marL="342900" indent="-342900">
              <a:lnSpc>
                <a:spcPct val="150000"/>
              </a:lnSpc>
              <a:buAutoNum type="arabicPeriod"/>
            </a:pPr>
            <a:endParaRPr lang="en-SG" sz="1600" dirty="0">
              <a:solidFill>
                <a:srgbClr val="202124"/>
              </a:solidFill>
              <a:latin typeface="Google Sans"/>
            </a:endParaRPr>
          </a:p>
          <a:p>
            <a:pPr marL="285750" indent="-285750">
              <a:lnSpc>
                <a:spcPct val="150000"/>
              </a:lnSpc>
              <a:buFont typeface="Arial" panose="020B0604020202020204" pitchFamily="34" charset="0"/>
              <a:buChar char="•"/>
            </a:pPr>
            <a:endParaRPr lang="en-SG" sz="1600" b="0" i="0" dirty="0">
              <a:solidFill>
                <a:srgbClr val="202124"/>
              </a:solidFill>
              <a:effectLst/>
              <a:latin typeface="Google Sans"/>
            </a:endParaRPr>
          </a:p>
          <a:p>
            <a:pPr>
              <a:lnSpc>
                <a:spcPct val="150000"/>
              </a:lnSpc>
            </a:pPr>
            <a:r>
              <a:rPr lang="en-SG" sz="1600" b="0" i="0" dirty="0">
                <a:solidFill>
                  <a:srgbClr val="202124"/>
                </a:solidFill>
                <a:effectLst/>
                <a:latin typeface="Google Sans"/>
              </a:rPr>
              <a:t> </a:t>
            </a:r>
            <a:endParaRPr lang="en-US" sz="1600" b="1" dirty="0"/>
          </a:p>
        </p:txBody>
      </p:sp>
    </p:spTree>
    <p:extLst>
      <p:ext uri="{BB962C8B-B14F-4D97-AF65-F5344CB8AC3E}">
        <p14:creationId xmlns:p14="http://schemas.microsoft.com/office/powerpoint/2010/main" val="332083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False data injection attack</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77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Man in the mid attach </a:t>
            </a:r>
            <a:r>
              <a:rPr lang="en-SG" sz="2400" dirty="0">
                <a:solidFill>
                  <a:schemeClr val="bg1"/>
                </a:solidFill>
                <a:latin typeface="Google Sans"/>
              </a:rPr>
              <a:t>HMI and monitoring system</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81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Trojan attack on OT </a:t>
            </a:r>
            <a:r>
              <a:rPr lang="en-US" sz="2400">
                <a:solidFill>
                  <a:schemeClr val="bg1"/>
                </a:solidFill>
                <a:latin typeface="Calibri" panose="020F0502020204030204" pitchFamily="34" charset="0"/>
                <a:ea typeface="DengXian" panose="02010600030101010101" pitchFamily="2" charset="-122"/>
                <a:cs typeface="Times New Roman" panose="02020603050405020304" pitchFamily="18" charset="0"/>
              </a:rPr>
              <a:t>system firmware</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304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252</Words>
  <Application>Microsoft Office PowerPoint</Application>
  <PresentationFormat>Widescreen</PresentationFormat>
  <Paragraphs>49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Google Sans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53</cp:revision>
  <dcterms:created xsi:type="dcterms:W3CDTF">2022-05-03T13:27:54Z</dcterms:created>
  <dcterms:modified xsi:type="dcterms:W3CDTF">2022-05-04T06:04:11Z</dcterms:modified>
</cp:coreProperties>
</file>