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2"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69"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52CBB-D475-49F0-8497-F4C9EFDEDDAC}" type="datetimeFigureOut">
              <a:rPr lang="en-SG" smtClean="0"/>
              <a:t>8/6/2022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87366-4A5C-4D78-8708-3F4A8421CF28}" type="slidenum">
              <a:rPr lang="en-SG" smtClean="0"/>
              <a:t>‹#›</a:t>
            </a:fld>
            <a:endParaRPr lang="en-SG"/>
          </a:p>
        </p:txBody>
      </p:sp>
    </p:spTree>
    <p:extLst>
      <p:ext uri="{BB962C8B-B14F-4D97-AF65-F5344CB8AC3E}">
        <p14:creationId xmlns:p14="http://schemas.microsoft.com/office/powerpoint/2010/main" val="309697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4863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156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550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05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50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036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B8D56-BB2B-4480-B581-91F64D7A28A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178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7C99-4B5D-4434-81A3-B04C440809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B1056C6-DE75-4CBA-89E0-C1061A2AE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813E1D2-754E-43ED-A12B-A41CB85BEF7B}"/>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5" name="Footer Placeholder 4">
            <a:extLst>
              <a:ext uri="{FF2B5EF4-FFF2-40B4-BE49-F238E27FC236}">
                <a16:creationId xmlns:a16="http://schemas.microsoft.com/office/drawing/2014/main" id="{D8B9365F-843B-44DF-A76E-23C48988A7D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9B48FE-C351-447A-8A72-77968AA8322D}"/>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49190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F729-9A24-4390-A47B-41F4F56C5C1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83EC74A-56F2-4744-AC80-FE1D30CAD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EAA7040-592A-49C5-B01B-58A2A4C9BEB3}"/>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5" name="Footer Placeholder 4">
            <a:extLst>
              <a:ext uri="{FF2B5EF4-FFF2-40B4-BE49-F238E27FC236}">
                <a16:creationId xmlns:a16="http://schemas.microsoft.com/office/drawing/2014/main" id="{7169C5FA-55E1-4112-B028-B77D2260A26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F20585-5D26-4049-ABEC-90E4C1B2DE95}"/>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86438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DDB91-9DCF-470F-8529-AA2B1A22EC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0756B5C-8F41-40F8-B261-DA8601492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8B21FD3-8BB8-40ED-84AD-4A31CCE5981F}"/>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5" name="Footer Placeholder 4">
            <a:extLst>
              <a:ext uri="{FF2B5EF4-FFF2-40B4-BE49-F238E27FC236}">
                <a16:creationId xmlns:a16="http://schemas.microsoft.com/office/drawing/2014/main" id="{ACB93B9B-1F7C-46E6-976C-584F3E4CE55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870EA65-19FC-49B5-9DA7-0F08DA2A860D}"/>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42121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767A-2E8F-4EFF-B592-8538D54D65E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F17622D-72E1-447E-8FB1-9A1D21D46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EB33248-F2C8-435B-ADD8-791B98A1C43B}"/>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5" name="Footer Placeholder 4">
            <a:extLst>
              <a:ext uri="{FF2B5EF4-FFF2-40B4-BE49-F238E27FC236}">
                <a16:creationId xmlns:a16="http://schemas.microsoft.com/office/drawing/2014/main" id="{90A9A436-D892-4A88-A537-962ACE37D7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057746C-6F70-4D4B-9FF1-F8CB6EF72DDE}"/>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367894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FFD9-1C41-48B9-91A8-C4266D1A4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8A59589-D57D-440B-AAE0-94E446608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7E1FEF-878D-4949-8DE6-74FA304814FE}"/>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5" name="Footer Placeholder 4">
            <a:extLst>
              <a:ext uri="{FF2B5EF4-FFF2-40B4-BE49-F238E27FC236}">
                <a16:creationId xmlns:a16="http://schemas.microsoft.com/office/drawing/2014/main" id="{C998DCFF-BDD6-410A-8C77-3D712085198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9367729-7604-436B-A27E-DFD4E4A156EF}"/>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157755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7330-8470-4A11-BD14-E3C92D3EF21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BF8B1DE-4BD0-41A9-A1FA-55053A5A8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9E74728-78CB-4D11-AAD3-88A8CCB504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D05F48A-ED77-4DC1-8308-EBD33904B833}"/>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6" name="Footer Placeholder 5">
            <a:extLst>
              <a:ext uri="{FF2B5EF4-FFF2-40B4-BE49-F238E27FC236}">
                <a16:creationId xmlns:a16="http://schemas.microsoft.com/office/drawing/2014/main" id="{7D836AAA-38D9-47ED-B2C2-66E6C55D86C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20AB7BD-23F1-4756-A343-C4FA5F068C9E}"/>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371603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DFD6-2418-45CD-A0D1-9334253CE06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CFE73A-4778-4D90-A8C3-3131377E6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F9D981-16B8-482E-A5B6-2490FB5D0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F21ACC9-D353-417F-9DAB-9778DC71B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4D5A7-457B-4248-9C6C-9BAD8EFDA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C895B93-1CC4-43DA-981F-71B4D36E4C39}"/>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8" name="Footer Placeholder 7">
            <a:extLst>
              <a:ext uri="{FF2B5EF4-FFF2-40B4-BE49-F238E27FC236}">
                <a16:creationId xmlns:a16="http://schemas.microsoft.com/office/drawing/2014/main" id="{DD209B7A-8D4D-4ADF-A858-7466E7AD68C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8473339-61EE-4086-A426-3DE470978E33}"/>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15178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0B5F-4D34-4488-B52C-43BFEFA95B6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2F2388-651E-4EC8-A26D-069049C3B282}"/>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4" name="Footer Placeholder 3">
            <a:extLst>
              <a:ext uri="{FF2B5EF4-FFF2-40B4-BE49-F238E27FC236}">
                <a16:creationId xmlns:a16="http://schemas.microsoft.com/office/drawing/2014/main" id="{49A78BB7-345B-494C-A1B3-5723E292AC9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56D5DFF-CDCC-4043-A40F-785E7D394ECA}"/>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39577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17F0B5-3CEB-40A9-A23B-3186566DB5E6}"/>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3" name="Footer Placeholder 2">
            <a:extLst>
              <a:ext uri="{FF2B5EF4-FFF2-40B4-BE49-F238E27FC236}">
                <a16:creationId xmlns:a16="http://schemas.microsoft.com/office/drawing/2014/main" id="{22D87D2D-8A26-4C9F-A128-3C6F6A9B94C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A85EC5C-3D85-4BA0-B8A7-80AAD92354EC}"/>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70166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5C87-B2F6-46ED-A0DB-129CA1332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AC00BEE-910F-4F1D-971C-BA0C39820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A5F2EDD-5040-4CEC-B393-3E11FFFB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8AB47-824C-4124-BFCB-C4C3CCB2D794}"/>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6" name="Footer Placeholder 5">
            <a:extLst>
              <a:ext uri="{FF2B5EF4-FFF2-40B4-BE49-F238E27FC236}">
                <a16:creationId xmlns:a16="http://schemas.microsoft.com/office/drawing/2014/main" id="{CFE9EF19-999B-4731-A06A-4B62BF567A7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7FFB072-2E6F-43A6-BC9F-276D1A927705}"/>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250569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10D2-034E-4603-A94E-B5DD3D7A7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EF82901-0BD8-48A7-A2A8-DF4CC7CB0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7521B67-4F06-4775-89D4-A82DF14D9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481F1-A6B6-42C9-AD69-7E8DC6CA5F09}"/>
              </a:ext>
            </a:extLst>
          </p:cNvPr>
          <p:cNvSpPr>
            <a:spLocks noGrp="1"/>
          </p:cNvSpPr>
          <p:nvPr>
            <p:ph type="dt" sz="half" idx="10"/>
          </p:nvPr>
        </p:nvSpPr>
        <p:spPr/>
        <p:txBody>
          <a:bodyPr/>
          <a:lstStyle/>
          <a:p>
            <a:fld id="{594C32A8-C821-40FF-8ECD-B754EA1D531B}" type="datetimeFigureOut">
              <a:rPr lang="en-SG" smtClean="0"/>
              <a:t>8/6/2022</a:t>
            </a:fld>
            <a:endParaRPr lang="en-SG"/>
          </a:p>
        </p:txBody>
      </p:sp>
      <p:sp>
        <p:nvSpPr>
          <p:cNvPr id="6" name="Footer Placeholder 5">
            <a:extLst>
              <a:ext uri="{FF2B5EF4-FFF2-40B4-BE49-F238E27FC236}">
                <a16:creationId xmlns:a16="http://schemas.microsoft.com/office/drawing/2014/main" id="{582F0766-30F2-4BFD-876D-D5A062CF79A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BD691CB-2F45-48CD-8F68-C350CDECA156}"/>
              </a:ext>
            </a:extLst>
          </p:cNvPr>
          <p:cNvSpPr>
            <a:spLocks noGrp="1"/>
          </p:cNvSpPr>
          <p:nvPr>
            <p:ph type="sldNum" sz="quarter" idx="12"/>
          </p:nvPr>
        </p:nvSpPr>
        <p:spPr/>
        <p:txBody>
          <a:bodyPr/>
          <a:lstStyle/>
          <a:p>
            <a:fld id="{4B12C4F1-4C82-4445-AB1A-C7D3511C6C53}" type="slidenum">
              <a:rPr lang="en-SG" smtClean="0"/>
              <a:t>‹#›</a:t>
            </a:fld>
            <a:endParaRPr lang="en-SG"/>
          </a:p>
        </p:txBody>
      </p:sp>
    </p:spTree>
    <p:extLst>
      <p:ext uri="{BB962C8B-B14F-4D97-AF65-F5344CB8AC3E}">
        <p14:creationId xmlns:p14="http://schemas.microsoft.com/office/powerpoint/2010/main" val="93101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26F1F7-FD42-4210-9A03-E744BED6B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0AC2F09-E53E-4B52-AA64-8E09DB0B0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7DFFD4D-17FD-4ADD-B1DC-455B1F9FE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C32A8-C821-40FF-8ECD-B754EA1D531B}" type="datetimeFigureOut">
              <a:rPr lang="en-SG" smtClean="0"/>
              <a:t>8/6/2022</a:t>
            </a:fld>
            <a:endParaRPr lang="en-SG"/>
          </a:p>
        </p:txBody>
      </p:sp>
      <p:sp>
        <p:nvSpPr>
          <p:cNvPr id="5" name="Footer Placeholder 4">
            <a:extLst>
              <a:ext uri="{FF2B5EF4-FFF2-40B4-BE49-F238E27FC236}">
                <a16:creationId xmlns:a16="http://schemas.microsoft.com/office/drawing/2014/main" id="{2EA2FF0D-C3B8-403F-87D2-7F1892C5B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A717AA9-02E5-4D94-A7BD-ED5AA5483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2C4F1-4C82-4445-AB1A-C7D3511C6C53}" type="slidenum">
              <a:rPr lang="en-SG" smtClean="0"/>
              <a:t>‹#›</a:t>
            </a:fld>
            <a:endParaRPr lang="en-SG"/>
          </a:p>
        </p:txBody>
      </p:sp>
    </p:spTree>
    <p:extLst>
      <p:ext uri="{BB962C8B-B14F-4D97-AF65-F5344CB8AC3E}">
        <p14:creationId xmlns:p14="http://schemas.microsoft.com/office/powerpoint/2010/main" val="858524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OpenStack Testing</a:t>
            </a:r>
          </a:p>
        </p:txBody>
      </p:sp>
      <p:sp>
        <p:nvSpPr>
          <p:cNvPr id="8" name="Content Placeholder 2"/>
          <p:cNvSpPr>
            <a:spLocks noGrp="1"/>
          </p:cNvSpPr>
          <p:nvPr>
            <p:ph idx="1"/>
          </p:nvPr>
        </p:nvSpPr>
        <p:spPr>
          <a:xfrm>
            <a:off x="838200" y="1825625"/>
            <a:ext cx="10515600" cy="4351338"/>
          </a:xfrm>
        </p:spPr>
        <p:txBody>
          <a:bodyPr>
            <a:normAutofit/>
          </a:bodyPr>
          <a:lstStyle/>
          <a:p>
            <a:pPr marL="0" lvl="0" indent="0">
              <a:buNone/>
            </a:pPr>
            <a:r>
              <a:rPr lang="en-US" dirty="0"/>
              <a:t>Mode of testing:</a:t>
            </a:r>
          </a:p>
          <a:p>
            <a:pPr marL="514350" lvl="0" indent="-514350">
              <a:buAutoNum type="arabicPeriod"/>
            </a:pPr>
            <a:r>
              <a:rPr lang="en-US" dirty="0"/>
              <a:t>One shared account for 4 users</a:t>
            </a:r>
          </a:p>
          <a:p>
            <a:pPr lvl="1"/>
            <a:r>
              <a:rPr lang="en-US" dirty="0"/>
              <a:t>1 account can have multiple connections to different VMs</a:t>
            </a:r>
          </a:p>
          <a:p>
            <a:pPr lvl="1"/>
            <a:r>
              <a:rPr lang="en-US" dirty="0"/>
              <a:t>RDP function not enabled now – suggest to have a gateway account created at account creation</a:t>
            </a:r>
          </a:p>
          <a:p>
            <a:pPr lvl="2">
              <a:buFont typeface="Courier New" panose="02070309020205020404" pitchFamily="49" charset="0"/>
              <a:buChar char="o"/>
            </a:pPr>
            <a:r>
              <a:rPr lang="en-US" dirty="0"/>
              <a:t>The current process is that two accounts must be created, 1 for the web interface, 1 for RDP / SSH</a:t>
            </a:r>
          </a:p>
          <a:p>
            <a:pPr marL="514350" lvl="0" indent="-514350">
              <a:buAutoNum type="arabicPeriod"/>
            </a:pPr>
            <a:r>
              <a:rPr lang="en-US" dirty="0"/>
              <a:t>Resource allocation</a:t>
            </a:r>
          </a:p>
          <a:p>
            <a:pPr lvl="1"/>
            <a:r>
              <a:rPr lang="en-US" dirty="0"/>
              <a:t>20 VCPUs, 50GB RAM</a:t>
            </a:r>
          </a:p>
        </p:txBody>
      </p:sp>
    </p:spTree>
    <p:extLst>
      <p:ext uri="{BB962C8B-B14F-4D97-AF65-F5344CB8AC3E}">
        <p14:creationId xmlns:p14="http://schemas.microsoft.com/office/powerpoint/2010/main" val="348617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OpenStack Testing</a:t>
            </a:r>
          </a:p>
        </p:txBody>
      </p:sp>
      <p:sp>
        <p:nvSpPr>
          <p:cNvPr id="8" name="Content Placeholder 2"/>
          <p:cNvSpPr>
            <a:spLocks noGrp="1"/>
          </p:cNvSpPr>
          <p:nvPr>
            <p:ph idx="1"/>
          </p:nvPr>
        </p:nvSpPr>
        <p:spPr>
          <a:xfrm>
            <a:off x="838200" y="1825625"/>
            <a:ext cx="10515600" cy="4351338"/>
          </a:xfrm>
        </p:spPr>
        <p:txBody>
          <a:bodyPr>
            <a:normAutofit fontScale="92500" lnSpcReduction="10000"/>
          </a:bodyPr>
          <a:lstStyle/>
          <a:p>
            <a:pPr marL="0" lvl="0" indent="0">
              <a:buNone/>
            </a:pPr>
            <a:r>
              <a:rPr lang="en-US" dirty="0"/>
              <a:t>Step 1: Login to openstack.ncl.sg using the intern credentials (</a:t>
            </a:r>
            <a:r>
              <a:rPr lang="en-US" dirty="0" err="1"/>
              <a:t>ncl_intern</a:t>
            </a:r>
            <a:r>
              <a:rPr lang="en-US" dirty="0"/>
              <a:t>/internship2022)</a:t>
            </a:r>
          </a:p>
          <a:p>
            <a:pPr marL="0" lvl="0" indent="0">
              <a:buNone/>
            </a:pPr>
            <a:endParaRPr lang="en-US" dirty="0"/>
          </a:p>
          <a:p>
            <a:pPr marL="0" lvl="0" indent="0">
              <a:buNone/>
            </a:pPr>
            <a:r>
              <a:rPr lang="en-US" dirty="0"/>
              <a:t>Step 2: Navigate to ‘Images’ tab to show the list of public images uploaded onto the platform.</a:t>
            </a:r>
          </a:p>
          <a:p>
            <a:pPr marL="0" lvl="0" indent="0">
              <a:buNone/>
            </a:pPr>
            <a:endParaRPr lang="en-US" dirty="0"/>
          </a:p>
          <a:p>
            <a:pPr marL="0" lvl="0" indent="0">
              <a:buNone/>
            </a:pPr>
            <a:r>
              <a:rPr lang="en-US" dirty="0"/>
              <a:t>Step 3: Choose an image (e.g. Ubuntu18.04.4-AMD64) and choose the necessary flavor, network provider, key pair as per the </a:t>
            </a:r>
            <a:r>
              <a:rPr lang="en-US" dirty="0" err="1"/>
              <a:t>LinuxVM</a:t>
            </a:r>
            <a:r>
              <a:rPr lang="en-US" dirty="0"/>
              <a:t> user manual pdf in </a:t>
            </a:r>
            <a:r>
              <a:rPr lang="en-US" dirty="0" err="1"/>
              <a:t>Yuancheng’s</a:t>
            </a:r>
            <a:r>
              <a:rPr lang="en-US" dirty="0"/>
              <a:t> Git repo. </a:t>
            </a:r>
          </a:p>
          <a:p>
            <a:pPr marL="0" lvl="0" indent="0">
              <a:buNone/>
            </a:pPr>
            <a:endParaRPr lang="en-US" dirty="0"/>
          </a:p>
          <a:p>
            <a:pPr marL="0" lvl="0" indent="0">
              <a:buNone/>
            </a:pPr>
            <a:r>
              <a:rPr lang="en-US" dirty="0"/>
              <a:t>Step 4: Access the VM via the Console tab in the instance created.</a:t>
            </a:r>
          </a:p>
        </p:txBody>
      </p:sp>
    </p:spTree>
    <p:extLst>
      <p:ext uri="{BB962C8B-B14F-4D97-AF65-F5344CB8AC3E}">
        <p14:creationId xmlns:p14="http://schemas.microsoft.com/office/powerpoint/2010/main" val="143713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Problems Faced</a:t>
            </a:r>
          </a:p>
        </p:txBody>
      </p:sp>
      <p:sp>
        <p:nvSpPr>
          <p:cNvPr id="8" name="Content Placeholder 2"/>
          <p:cNvSpPr>
            <a:spLocks noGrp="1"/>
          </p:cNvSpPr>
          <p:nvPr>
            <p:ph idx="1"/>
          </p:nvPr>
        </p:nvSpPr>
        <p:spPr>
          <a:xfrm>
            <a:off x="838200" y="1825625"/>
            <a:ext cx="10515600" cy="4351338"/>
          </a:xfrm>
        </p:spPr>
        <p:txBody>
          <a:bodyPr>
            <a:normAutofit/>
          </a:bodyPr>
          <a:lstStyle/>
          <a:p>
            <a:pPr marL="0" lvl="0" indent="0">
              <a:buNone/>
            </a:pPr>
            <a:r>
              <a:rPr lang="en-US" dirty="0"/>
              <a:t>Problem 1: Unable to access image via RDP</a:t>
            </a:r>
          </a:p>
          <a:p>
            <a:pPr marL="0" lvl="0" indent="0">
              <a:buNone/>
            </a:pPr>
            <a:endParaRPr lang="en-US" dirty="0"/>
          </a:p>
          <a:p>
            <a:pPr marL="0" lvl="0" indent="0">
              <a:buNone/>
            </a:pPr>
            <a:endParaRPr lang="en-US" dirty="0"/>
          </a:p>
          <a:p>
            <a:pPr marL="0" lvl="0" indent="0">
              <a:buNone/>
            </a:pPr>
            <a:r>
              <a:rPr lang="en-US" dirty="0"/>
              <a:t>Elaboration: we don’t have the credentials to </a:t>
            </a:r>
            <a:r>
              <a:rPr lang="en-US" dirty="0" err="1"/>
              <a:t>ssh</a:t>
            </a:r>
            <a:r>
              <a:rPr lang="en-US" dirty="0"/>
              <a:t> into the </a:t>
            </a:r>
            <a:r>
              <a:rPr lang="en-US" dirty="0" err="1"/>
              <a:t>vm</a:t>
            </a:r>
            <a:r>
              <a:rPr lang="en-US" dirty="0"/>
              <a:t> remotely, and we are unable to create our own account as we do not have access to the file NCL_Assets_info.xlsx</a:t>
            </a:r>
          </a:p>
        </p:txBody>
      </p:sp>
      <p:pic>
        <p:nvPicPr>
          <p:cNvPr id="6" name="Picture 5">
            <a:extLst>
              <a:ext uri="{FF2B5EF4-FFF2-40B4-BE49-F238E27FC236}">
                <a16:creationId xmlns:a16="http://schemas.microsoft.com/office/drawing/2014/main" id="{3157D348-E556-5C7C-BA6B-1977048F7427}"/>
              </a:ext>
            </a:extLst>
          </p:cNvPr>
          <p:cNvPicPr>
            <a:picLocks noChangeAspect="1"/>
          </p:cNvPicPr>
          <p:nvPr/>
        </p:nvPicPr>
        <p:blipFill>
          <a:blip r:embed="rId4"/>
          <a:stretch>
            <a:fillRect/>
          </a:stretch>
        </p:blipFill>
        <p:spPr>
          <a:xfrm>
            <a:off x="7580614" y="981182"/>
            <a:ext cx="3664661" cy="2055617"/>
          </a:xfrm>
          <a:prstGeom prst="rect">
            <a:avLst/>
          </a:prstGeom>
        </p:spPr>
      </p:pic>
      <p:pic>
        <p:nvPicPr>
          <p:cNvPr id="9" name="Picture 8">
            <a:extLst>
              <a:ext uri="{FF2B5EF4-FFF2-40B4-BE49-F238E27FC236}">
                <a16:creationId xmlns:a16="http://schemas.microsoft.com/office/drawing/2014/main" id="{0BDCE7DF-126F-3303-2999-DF41943DBD9C}"/>
              </a:ext>
            </a:extLst>
          </p:cNvPr>
          <p:cNvPicPr>
            <a:picLocks noChangeAspect="1"/>
          </p:cNvPicPr>
          <p:nvPr/>
        </p:nvPicPr>
        <p:blipFill>
          <a:blip r:embed="rId5"/>
          <a:stretch>
            <a:fillRect/>
          </a:stretch>
        </p:blipFill>
        <p:spPr>
          <a:xfrm>
            <a:off x="5853649" y="4485971"/>
            <a:ext cx="5634279" cy="1390847"/>
          </a:xfrm>
          <a:prstGeom prst="rect">
            <a:avLst/>
          </a:prstGeom>
        </p:spPr>
      </p:pic>
    </p:spTree>
    <p:extLst>
      <p:ext uri="{BB962C8B-B14F-4D97-AF65-F5344CB8AC3E}">
        <p14:creationId xmlns:p14="http://schemas.microsoft.com/office/powerpoint/2010/main" val="352904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Problems Faced</a:t>
            </a:r>
          </a:p>
        </p:txBody>
      </p:sp>
      <p:sp>
        <p:nvSpPr>
          <p:cNvPr id="8" name="Content Placeholder 2"/>
          <p:cNvSpPr>
            <a:spLocks noGrp="1"/>
          </p:cNvSpPr>
          <p:nvPr>
            <p:ph idx="1"/>
          </p:nvPr>
        </p:nvSpPr>
        <p:spPr>
          <a:xfrm>
            <a:off x="838200" y="1825625"/>
            <a:ext cx="10515600" cy="4351338"/>
          </a:xfrm>
        </p:spPr>
        <p:txBody>
          <a:bodyPr>
            <a:normAutofit/>
          </a:bodyPr>
          <a:lstStyle/>
          <a:p>
            <a:pPr marL="0" lvl="0" indent="0">
              <a:buNone/>
            </a:pPr>
            <a:r>
              <a:rPr lang="en-US" dirty="0"/>
              <a:t>Problem 2: Some/most images need credentials to login in order to use the VM, we do not know the credentials required to login to the image.</a:t>
            </a:r>
          </a:p>
          <a:p>
            <a:pPr marL="0" lvl="0" indent="0">
              <a:buNone/>
            </a:pPr>
            <a:endParaRPr lang="en-US" dirty="0"/>
          </a:p>
          <a:p>
            <a:pPr marL="0" lvl="0" indent="0">
              <a:buNone/>
            </a:pPr>
            <a:endParaRPr lang="en-US" dirty="0"/>
          </a:p>
          <a:p>
            <a:pPr marL="0" lvl="0" indent="0">
              <a:buNone/>
            </a:pPr>
            <a:r>
              <a:rPr lang="en-US" dirty="0"/>
              <a:t>Elaboration: we need to access the image in order to retrieve the specifications of the images. Not sure if the credentials are stored somewhere on the platform or there is a universal admin account</a:t>
            </a:r>
          </a:p>
        </p:txBody>
      </p:sp>
    </p:spTree>
    <p:extLst>
      <p:ext uri="{BB962C8B-B14F-4D97-AF65-F5344CB8AC3E}">
        <p14:creationId xmlns:p14="http://schemas.microsoft.com/office/powerpoint/2010/main" val="62923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Problems Faced</a:t>
            </a:r>
          </a:p>
        </p:txBody>
      </p:sp>
      <p:sp>
        <p:nvSpPr>
          <p:cNvPr id="8" name="Content Placeholder 2"/>
          <p:cNvSpPr>
            <a:spLocks noGrp="1"/>
          </p:cNvSpPr>
          <p:nvPr>
            <p:ph idx="1"/>
          </p:nvPr>
        </p:nvSpPr>
        <p:spPr>
          <a:xfrm>
            <a:off x="838200" y="1825625"/>
            <a:ext cx="10515600" cy="4351338"/>
          </a:xfrm>
        </p:spPr>
        <p:txBody>
          <a:bodyPr>
            <a:normAutofit/>
          </a:bodyPr>
          <a:lstStyle/>
          <a:p>
            <a:pPr marL="0" lvl="0" indent="0">
              <a:buNone/>
            </a:pPr>
            <a:r>
              <a:rPr lang="en-US" dirty="0"/>
              <a:t>Problem 3: Unable to locate image when trying to create an instance</a:t>
            </a:r>
          </a:p>
          <a:p>
            <a:pPr marL="0" lvl="0" indent="0">
              <a:buNone/>
            </a:pPr>
            <a:endParaRPr lang="en-US" dirty="0"/>
          </a:p>
          <a:p>
            <a:pPr marL="0" lvl="0" indent="0">
              <a:buNone/>
            </a:pPr>
            <a:r>
              <a:rPr lang="en-US" dirty="0"/>
              <a:t>Elaboration:</a:t>
            </a:r>
          </a:p>
        </p:txBody>
      </p:sp>
      <p:pic>
        <p:nvPicPr>
          <p:cNvPr id="6" name="Picture 5">
            <a:extLst>
              <a:ext uri="{FF2B5EF4-FFF2-40B4-BE49-F238E27FC236}">
                <a16:creationId xmlns:a16="http://schemas.microsoft.com/office/drawing/2014/main" id="{3419F6C4-C022-041F-D540-1A2D104A080B}"/>
              </a:ext>
            </a:extLst>
          </p:cNvPr>
          <p:cNvPicPr>
            <a:picLocks noChangeAspect="1"/>
          </p:cNvPicPr>
          <p:nvPr/>
        </p:nvPicPr>
        <p:blipFill>
          <a:blip r:embed="rId4"/>
          <a:stretch>
            <a:fillRect/>
          </a:stretch>
        </p:blipFill>
        <p:spPr>
          <a:xfrm>
            <a:off x="3405767" y="2930044"/>
            <a:ext cx="4387182" cy="3484597"/>
          </a:xfrm>
          <a:prstGeom prst="rect">
            <a:avLst/>
          </a:prstGeom>
        </p:spPr>
      </p:pic>
    </p:spTree>
    <p:extLst>
      <p:ext uri="{BB962C8B-B14F-4D97-AF65-F5344CB8AC3E}">
        <p14:creationId xmlns:p14="http://schemas.microsoft.com/office/powerpoint/2010/main" val="170191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Problems Faced</a:t>
            </a:r>
          </a:p>
        </p:txBody>
      </p:sp>
      <p:sp>
        <p:nvSpPr>
          <p:cNvPr id="8" name="Content Placeholder 2"/>
          <p:cNvSpPr>
            <a:spLocks noGrp="1"/>
          </p:cNvSpPr>
          <p:nvPr>
            <p:ph idx="1"/>
          </p:nvPr>
        </p:nvSpPr>
        <p:spPr>
          <a:xfrm>
            <a:off x="838200" y="1825625"/>
            <a:ext cx="10515600" cy="4351338"/>
          </a:xfrm>
        </p:spPr>
        <p:txBody>
          <a:bodyPr>
            <a:normAutofit/>
          </a:bodyPr>
          <a:lstStyle/>
          <a:p>
            <a:pPr marL="0" lvl="0" indent="0">
              <a:buNone/>
            </a:pPr>
            <a:r>
              <a:rPr lang="en-US" dirty="0"/>
              <a:t>Problem 4: Unable to create image even when enough resources are allocated. (Problem image: ARP-Kali)</a:t>
            </a:r>
          </a:p>
          <a:p>
            <a:pPr marL="0" lvl="0" indent="0">
              <a:buNone/>
            </a:pPr>
            <a:endParaRPr lang="en-US" dirty="0"/>
          </a:p>
          <a:p>
            <a:pPr marL="0" lvl="0" indent="0">
              <a:buNone/>
            </a:pPr>
            <a:r>
              <a:rPr lang="en-US" dirty="0"/>
              <a:t>Elaboration:</a:t>
            </a:r>
          </a:p>
        </p:txBody>
      </p:sp>
      <p:pic>
        <p:nvPicPr>
          <p:cNvPr id="7" name="Picture 6">
            <a:extLst>
              <a:ext uri="{FF2B5EF4-FFF2-40B4-BE49-F238E27FC236}">
                <a16:creationId xmlns:a16="http://schemas.microsoft.com/office/drawing/2014/main" id="{7E35254D-1BBF-1DF4-75AC-72E5DDC5358D}"/>
              </a:ext>
            </a:extLst>
          </p:cNvPr>
          <p:cNvPicPr>
            <a:picLocks noChangeAspect="1"/>
          </p:cNvPicPr>
          <p:nvPr/>
        </p:nvPicPr>
        <p:blipFill>
          <a:blip r:embed="rId4"/>
          <a:stretch>
            <a:fillRect/>
          </a:stretch>
        </p:blipFill>
        <p:spPr>
          <a:xfrm>
            <a:off x="3634184" y="2813904"/>
            <a:ext cx="6534289" cy="788403"/>
          </a:xfrm>
          <a:prstGeom prst="rect">
            <a:avLst/>
          </a:prstGeom>
        </p:spPr>
      </p:pic>
      <p:pic>
        <p:nvPicPr>
          <p:cNvPr id="10" name="Picture 9">
            <a:extLst>
              <a:ext uri="{FF2B5EF4-FFF2-40B4-BE49-F238E27FC236}">
                <a16:creationId xmlns:a16="http://schemas.microsoft.com/office/drawing/2014/main" id="{4DCEE51F-1DB5-2AE9-9803-A42FEB3F7D0A}"/>
              </a:ext>
            </a:extLst>
          </p:cNvPr>
          <p:cNvPicPr>
            <a:picLocks noChangeAspect="1"/>
          </p:cNvPicPr>
          <p:nvPr/>
        </p:nvPicPr>
        <p:blipFill>
          <a:blip r:embed="rId5"/>
          <a:stretch>
            <a:fillRect/>
          </a:stretch>
        </p:blipFill>
        <p:spPr>
          <a:xfrm>
            <a:off x="1690099" y="3737244"/>
            <a:ext cx="8269529" cy="1641745"/>
          </a:xfrm>
          <a:prstGeom prst="rect">
            <a:avLst/>
          </a:prstGeom>
        </p:spPr>
      </p:pic>
      <p:pic>
        <p:nvPicPr>
          <p:cNvPr id="12" name="Picture 11">
            <a:extLst>
              <a:ext uri="{FF2B5EF4-FFF2-40B4-BE49-F238E27FC236}">
                <a16:creationId xmlns:a16="http://schemas.microsoft.com/office/drawing/2014/main" id="{95C06649-C111-75CC-5A03-A49838FE0F1A}"/>
              </a:ext>
            </a:extLst>
          </p:cNvPr>
          <p:cNvPicPr>
            <a:picLocks noChangeAspect="1"/>
          </p:cNvPicPr>
          <p:nvPr/>
        </p:nvPicPr>
        <p:blipFill>
          <a:blip r:embed="rId6"/>
          <a:stretch>
            <a:fillRect/>
          </a:stretch>
        </p:blipFill>
        <p:spPr>
          <a:xfrm>
            <a:off x="1226258" y="5465852"/>
            <a:ext cx="8757979" cy="1165970"/>
          </a:xfrm>
          <a:prstGeom prst="rect">
            <a:avLst/>
          </a:prstGeom>
        </p:spPr>
      </p:pic>
    </p:spTree>
    <p:extLst>
      <p:ext uri="{BB962C8B-B14F-4D97-AF65-F5344CB8AC3E}">
        <p14:creationId xmlns:p14="http://schemas.microsoft.com/office/powerpoint/2010/main" val="404000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FABEB-020E-47D1-9408-6175365850A1}"/>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2" descr="National Cybersecurity R&amp;D Laboratories">
            <a:extLst>
              <a:ext uri="{FF2B5EF4-FFF2-40B4-BE49-F238E27FC236}">
                <a16:creationId xmlns:a16="http://schemas.microsoft.com/office/drawing/2014/main" id="{8AFF8531-9564-412C-91E8-D01F879A29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SG" dirty="0"/>
              <a:t>User Comments</a:t>
            </a:r>
          </a:p>
        </p:txBody>
      </p:sp>
      <p:sp>
        <p:nvSpPr>
          <p:cNvPr id="8" name="Content Placeholder 2"/>
          <p:cNvSpPr>
            <a:spLocks noGrp="1"/>
          </p:cNvSpPr>
          <p:nvPr>
            <p:ph idx="1"/>
          </p:nvPr>
        </p:nvSpPr>
        <p:spPr>
          <a:xfrm>
            <a:off x="838200" y="1825625"/>
            <a:ext cx="10515600" cy="4351338"/>
          </a:xfrm>
        </p:spPr>
        <p:txBody>
          <a:bodyPr>
            <a:normAutofit/>
          </a:bodyPr>
          <a:lstStyle/>
          <a:p>
            <a:pPr marL="0" lvl="0" indent="0">
              <a:buNone/>
            </a:pPr>
            <a:r>
              <a:rPr lang="en-US" dirty="0"/>
              <a:t>1. We are able to create instances on the OpenStack platform without much issue. The problems come after the creation of the instances when we try to use the VMs. Mostly because we’re missing the credentials to login to the image.</a:t>
            </a:r>
          </a:p>
          <a:p>
            <a:pPr marL="0" lvl="0" indent="0">
              <a:buNone/>
            </a:pPr>
            <a:r>
              <a:rPr lang="en-US" dirty="0"/>
              <a:t>2. Unable to connect to VM via RDP as we don’t have the necessary accounts on </a:t>
            </a:r>
            <a:r>
              <a:rPr lang="en-US" dirty="0" err="1"/>
              <a:t>ssh</a:t>
            </a:r>
            <a:r>
              <a:rPr lang="en-US" dirty="0"/>
              <a:t>/Jira (problem 1)</a:t>
            </a:r>
          </a:p>
          <a:p>
            <a:pPr marL="0" lvl="0" indent="0">
              <a:buNone/>
            </a:pPr>
            <a:r>
              <a:rPr lang="en-US" dirty="0"/>
              <a:t>3. Some other miscellaneous problems such as missing images upon creation or flavor not having enough resources to launch the image when it should have enough resources</a:t>
            </a:r>
          </a:p>
        </p:txBody>
      </p:sp>
    </p:spTree>
    <p:extLst>
      <p:ext uri="{BB962C8B-B14F-4D97-AF65-F5344CB8AC3E}">
        <p14:creationId xmlns:p14="http://schemas.microsoft.com/office/powerpoint/2010/main" val="17138002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427</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1_Office Theme</vt:lpstr>
      <vt:lpstr>OpenStack Testing</vt:lpstr>
      <vt:lpstr>OpenStack Testing</vt:lpstr>
      <vt:lpstr>Problems Faced</vt:lpstr>
      <vt:lpstr>Problems Faced</vt:lpstr>
      <vt:lpstr>Problems Faced</vt:lpstr>
      <vt:lpstr>Problems Faced</vt:lpstr>
      <vt:lpstr>User Comments</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OpenStack Testing</dc:title>
  <dc:creator>Oei Xie Yi Hannah</dc:creator>
  <cp:lastModifiedBy>Thng Yu Xuan</cp:lastModifiedBy>
  <cp:revision>28</cp:revision>
  <dcterms:created xsi:type="dcterms:W3CDTF">2022-06-08T04:24:55Z</dcterms:created>
  <dcterms:modified xsi:type="dcterms:W3CDTF">2022-06-08T08:24:29Z</dcterms:modified>
</cp:coreProperties>
</file>