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594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FDA0-77FA-94A9-05A8-FA6DB7520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5C69B-9782-AFDA-1DC3-C47560ACD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6F62-CF42-8A0B-0AE9-E9AD3A63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29/2/2024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B120C-B8A7-41EF-CC41-05387A45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04C37-A7A6-400F-1D17-7327792B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975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D7F3-00B5-88C4-E3E3-CEACDDD8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F7717-2D23-19E8-141C-56A6D69F4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210BE-385A-8E26-6C7B-88E76BB3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29/2/2024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B4DB8-02EA-265C-848F-3E0F5923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F1472-1158-1BC4-753D-4D31775F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920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4EC637-936B-463E-50EF-EAC33DBB4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63FCF-AFD1-DFE5-FF21-E96D4E440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E53C-7040-C803-E9DF-0D23051E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29/2/2024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B1ECD-FC19-38B3-E9A1-68DBABD9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9EC6-49E4-04EB-3264-65A95DA7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249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4105-2DCD-51E3-CB1B-6FDDF4E9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10FE3-70AB-BBC4-025F-7E905DB4B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69AC5-9AF3-ACB5-1BD3-74EAC7FD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29/2/2024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D6FAF-D5E5-4C03-1B7B-0C78D199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56FF6-84C5-A059-5178-F34B9629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021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7497-0FB5-AABE-7EDF-7DFCE4AC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7DA5E-5A40-2DAD-6507-723AC8B1E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DB147-EE2D-400B-5BBB-E0F258BB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29/2/2024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B8405-25AD-ED5D-E0AB-F54BF5FF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BA6C0-31D8-CD78-76F9-8FFA62B3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19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820D-5483-769F-20CC-A4C1AEBF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681DC-9449-0C24-F66F-7A517976D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348FB-1EB6-E2FF-83C7-517E90A88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6A71B-B315-3855-1C69-0237E069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29/2/2024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052F9-89FB-3632-9B6D-1D7A05FF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395A7-7665-D01F-F82F-1BF0C09F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459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66D6-645B-ACD3-CF7A-99EC46DF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CA0DE-238C-7DB8-8D13-FC86BC098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A15B5-6667-352C-DE60-1F803E0C5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707C6-ADD8-5FD9-EFA3-16F8B5043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18F90-9054-4C2A-4C5F-D80F424CB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E4A35-FAA7-785E-6B3E-ABABCB26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29/2/2024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14B60-C1D0-39EE-9B90-9869D463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6DD19-93CB-198F-2DDD-789043BE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495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922A-825D-EC03-18E0-7D73C081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89E5B-28B3-3D1D-E7E3-FFE6B813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29/2/2024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C19EB-CA24-2D0B-CBB0-AE468E57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F0C25-93D5-644C-D272-2DCE715B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63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82E2C-B062-9A46-3484-351D2B7A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29/2/2024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27EE7-F926-FB5C-165B-5375900F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FBB17-ADE8-5CDA-8CDA-2A1C733E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98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A9A7-4DE2-BBBB-6B11-73F3FF5C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78E10-82CB-A048-2BF3-2D1059450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7B72A-9809-EF8A-758D-722450E91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1DC2F-5EB6-8FAD-7CE1-787CEAA8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29/2/2024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E699A-E881-B5A1-1F41-58D1CBAC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17227-742B-9583-694B-3BBD0408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21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68BF-8BD4-9CA1-3A71-24F0D15C0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72879-9A80-48C6-6141-214DF4B90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449BD-7E2A-D88A-0325-AAA2AFD33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C9F08-10A4-7149-786D-F35A49B1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29/2/2024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E952D-8D63-998B-6D30-BD13F481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007AA-4D8A-5274-75D3-BB286F9C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242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45CD1-B0F0-7ED4-EFFE-8630A152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AEFF1-32FA-4C0A-591B-AC8FE462E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45897-BCAB-DAE2-0C28-E222735FF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8FE37C-4760-4CCB-A8C8-82BFD3D78224}" type="datetimeFigureOut">
              <a:rPr lang="en-SG" smtClean="0"/>
              <a:t>29/2/2024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C70CE-D812-AAE8-1C43-C34E2B88A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01D30-5D7C-2E62-F42F-C53413D31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16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AF0CFE1-9720-343B-3071-CF6FC5AF7528}"/>
              </a:ext>
            </a:extLst>
          </p:cNvPr>
          <p:cNvSpPr/>
          <p:nvPr/>
        </p:nvSpPr>
        <p:spPr>
          <a:xfrm>
            <a:off x="2284219" y="2335957"/>
            <a:ext cx="113211" cy="104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DB0909-61AC-FD44-7395-CF8152886B4A}"/>
              </a:ext>
            </a:extLst>
          </p:cNvPr>
          <p:cNvSpPr/>
          <p:nvPr/>
        </p:nvSpPr>
        <p:spPr>
          <a:xfrm>
            <a:off x="3357796" y="2335957"/>
            <a:ext cx="113211" cy="104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EA120A-83C6-0300-BB54-3F165A9F7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775" y="717734"/>
            <a:ext cx="775038" cy="89129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8E7B17-72E0-BD8F-9239-64B86D977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07" y="739864"/>
            <a:ext cx="598564" cy="8922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1F8FDE-3FE8-D54F-9FA4-4615B17BE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109" y="717734"/>
            <a:ext cx="772983" cy="89129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24E283-C347-4ADD-A090-205012A8917C}"/>
              </a:ext>
            </a:extLst>
          </p:cNvPr>
          <p:cNvSpPr txBox="1"/>
          <p:nvPr/>
        </p:nvSpPr>
        <p:spPr>
          <a:xfrm>
            <a:off x="1161659" y="716604"/>
            <a:ext cx="13992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dirty="0">
                <a:solidFill>
                  <a:srgbClr val="111111"/>
                </a:solidFill>
                <a:effectLst/>
              </a:rPr>
              <a:t>Structured Threat Information Expression (STIX) Attack flow report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7C7134-0E8A-041E-D9EF-31A2B743E211}"/>
              </a:ext>
            </a:extLst>
          </p:cNvPr>
          <p:cNvSpPr txBox="1"/>
          <p:nvPr/>
        </p:nvSpPr>
        <p:spPr>
          <a:xfrm>
            <a:off x="3316092" y="670311"/>
            <a:ext cx="12748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Human Language attack/thread scenario description </a:t>
            </a:r>
            <a:endParaRPr lang="en-SG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71F92E-11BE-1646-E75A-DC6CAD15A396}"/>
              </a:ext>
            </a:extLst>
          </p:cNvPr>
          <p:cNvSpPr txBox="1"/>
          <p:nvPr/>
        </p:nvSpPr>
        <p:spPr>
          <a:xfrm>
            <a:off x="5195263" y="694023"/>
            <a:ext cx="1020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i="0" dirty="0">
                <a:solidFill>
                  <a:srgbClr val="000000"/>
                </a:solidFill>
                <a:effectLst/>
              </a:rPr>
              <a:t>Technical section contents in CTI report </a:t>
            </a:r>
            <a:endParaRPr lang="en-SG" sz="11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C41F40-E828-90D8-DD56-1E838630A7E5}"/>
              </a:ext>
            </a:extLst>
          </p:cNvPr>
          <p:cNvSpPr/>
          <p:nvPr/>
        </p:nvSpPr>
        <p:spPr>
          <a:xfrm>
            <a:off x="1976575" y="2315031"/>
            <a:ext cx="190605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Attack Scenario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1CBD51-FBE1-CDD3-2283-73A49A31BF4C}"/>
              </a:ext>
            </a:extLst>
          </p:cNvPr>
          <p:cNvCxnSpPr>
            <a:stCxn id="12" idx="2"/>
            <a:endCxn id="24" idx="0"/>
          </p:cNvCxnSpPr>
          <p:nvPr/>
        </p:nvCxnSpPr>
        <p:spPr>
          <a:xfrm flipH="1">
            <a:off x="2929600" y="1609030"/>
            <a:ext cx="1" cy="706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C53B720-B605-C5E4-7819-2488EE0DDAB6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 rot="5400000">
            <a:off x="3752884" y="1270547"/>
            <a:ext cx="726928" cy="1403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1FA565A-7526-C364-49D8-24B1519F3D9A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rot="16200000" flipH="1">
            <a:off x="1248311" y="1243442"/>
            <a:ext cx="703893" cy="1481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506449-041D-5C5F-AB2D-2826C7B7F89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929600" y="2733042"/>
            <a:ext cx="0" cy="34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9D95B02-4ED0-9B7D-2843-0211D530F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109" y="3092153"/>
            <a:ext cx="765179" cy="9985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D022BDD-2E97-17F6-4510-EC8225448FAA}"/>
              </a:ext>
            </a:extLst>
          </p:cNvPr>
          <p:cNvSpPr txBox="1"/>
          <p:nvPr/>
        </p:nvSpPr>
        <p:spPr>
          <a:xfrm>
            <a:off x="3303429" y="3102694"/>
            <a:ext cx="12331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Text format summary of the </a:t>
            </a:r>
          </a:p>
          <a:p>
            <a:r>
              <a:rPr lang="en-US" sz="1100" b="1" dirty="0"/>
              <a:t>Attack flow path in the attack scenario 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EB4DA5-7236-57D2-448D-3FA7904C788F}"/>
              </a:ext>
            </a:extLst>
          </p:cNvPr>
          <p:cNvCxnSpPr>
            <a:cxnSpLocks/>
          </p:cNvCxnSpPr>
          <p:nvPr/>
        </p:nvCxnSpPr>
        <p:spPr>
          <a:xfrm>
            <a:off x="2929600" y="4090736"/>
            <a:ext cx="0" cy="34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1990900-18C0-B110-AB43-7487C73186A3}"/>
              </a:ext>
            </a:extLst>
          </p:cNvPr>
          <p:cNvSpPr/>
          <p:nvPr/>
        </p:nvSpPr>
        <p:spPr>
          <a:xfrm>
            <a:off x="1976575" y="4449847"/>
            <a:ext cx="190605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Attack behaviors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629BF3-AD24-AEC3-0BB8-9B3CA89D96B7}"/>
              </a:ext>
            </a:extLst>
          </p:cNvPr>
          <p:cNvSpPr txBox="1"/>
          <p:nvPr/>
        </p:nvSpPr>
        <p:spPr>
          <a:xfrm>
            <a:off x="4141294" y="4984287"/>
            <a:ext cx="1403892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behavior 01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C62D9A-2664-9B73-9059-4D26FA40A6E0}"/>
              </a:ext>
            </a:extLst>
          </p:cNvPr>
          <p:cNvSpPr txBox="1"/>
          <p:nvPr/>
        </p:nvSpPr>
        <p:spPr>
          <a:xfrm>
            <a:off x="4141294" y="5392721"/>
            <a:ext cx="1403892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behavior 02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7BD65C-2770-3041-2543-D238128E5CB9}"/>
              </a:ext>
            </a:extLst>
          </p:cNvPr>
          <p:cNvSpPr txBox="1"/>
          <p:nvPr/>
        </p:nvSpPr>
        <p:spPr>
          <a:xfrm>
            <a:off x="4141294" y="5858015"/>
            <a:ext cx="1403892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behavior N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E4D398-6E89-0465-A45E-76AF5567A1E5}"/>
              </a:ext>
            </a:extLst>
          </p:cNvPr>
          <p:cNvSpPr txBox="1"/>
          <p:nvPr/>
        </p:nvSpPr>
        <p:spPr>
          <a:xfrm>
            <a:off x="4605475" y="5501068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A9DEC0F-F439-6DF9-CCE4-452F59874BCC}"/>
              </a:ext>
            </a:extLst>
          </p:cNvPr>
          <p:cNvCxnSpPr>
            <a:cxnSpLocks/>
            <a:stCxn id="52" idx="2"/>
            <a:endCxn id="54" idx="1"/>
          </p:cNvCxnSpPr>
          <p:nvPr/>
        </p:nvCxnSpPr>
        <p:spPr>
          <a:xfrm rot="16200000" flipH="1">
            <a:off x="3411830" y="4385628"/>
            <a:ext cx="247234" cy="12116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1362D5C-9A52-BF77-5C64-D9C0C2970234}"/>
              </a:ext>
            </a:extLst>
          </p:cNvPr>
          <p:cNvCxnSpPr>
            <a:cxnSpLocks/>
            <a:stCxn id="52" idx="2"/>
            <a:endCxn id="55" idx="1"/>
          </p:cNvCxnSpPr>
          <p:nvPr/>
        </p:nvCxnSpPr>
        <p:spPr>
          <a:xfrm rot="16200000" flipH="1">
            <a:off x="3207613" y="4589845"/>
            <a:ext cx="655668" cy="12116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8594386-4081-C09D-83A6-BE7D0251BC03}"/>
              </a:ext>
            </a:extLst>
          </p:cNvPr>
          <p:cNvCxnSpPr>
            <a:cxnSpLocks/>
            <a:stCxn id="52" idx="2"/>
            <a:endCxn id="56" idx="1"/>
          </p:cNvCxnSpPr>
          <p:nvPr/>
        </p:nvCxnSpPr>
        <p:spPr>
          <a:xfrm rot="16200000" flipH="1">
            <a:off x="2974966" y="4822492"/>
            <a:ext cx="1120962" cy="12116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29E3641-BEAC-12F5-ED78-3AE841998A05}"/>
              </a:ext>
            </a:extLst>
          </p:cNvPr>
          <p:cNvSpPr/>
          <p:nvPr/>
        </p:nvSpPr>
        <p:spPr>
          <a:xfrm>
            <a:off x="6461647" y="5020844"/>
            <a:ext cx="1651522" cy="292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MITRE Tactic Mapper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B0300D-3458-B41D-D88C-8EF127BDA09D}"/>
              </a:ext>
            </a:extLst>
          </p:cNvPr>
          <p:cNvSpPr/>
          <p:nvPr/>
        </p:nvSpPr>
        <p:spPr>
          <a:xfrm>
            <a:off x="6341106" y="4355185"/>
            <a:ext cx="2618197" cy="179661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4B03F6A-3F29-31C0-364B-DB592544CB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0498" y="4411562"/>
            <a:ext cx="1222376" cy="4104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97D3C66F-2C6C-29EF-9A8F-A7B8B615DCCC}"/>
              </a:ext>
            </a:extLst>
          </p:cNvPr>
          <p:cNvSpPr txBox="1"/>
          <p:nvPr/>
        </p:nvSpPr>
        <p:spPr>
          <a:xfrm>
            <a:off x="6582451" y="5922729"/>
            <a:ext cx="2422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LLM MITRE ATT&amp;CK Matrix mapper </a:t>
            </a:r>
            <a:endParaRPr lang="en-SG" sz="1100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AC89475-25B7-8864-F5A9-1CBBDE060694}"/>
              </a:ext>
            </a:extLst>
          </p:cNvPr>
          <p:cNvSpPr/>
          <p:nvPr/>
        </p:nvSpPr>
        <p:spPr>
          <a:xfrm>
            <a:off x="6843514" y="5602592"/>
            <a:ext cx="2040569" cy="2925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MITRE Technique Mapper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FFFB5546-919E-5163-E65F-4B6A58D1214D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672874" y="4616795"/>
            <a:ext cx="574532" cy="9857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981D380-C330-C415-B6F5-3D9C689F0E3F}"/>
              </a:ext>
            </a:extLst>
          </p:cNvPr>
          <p:cNvCxnSpPr>
            <a:cxnSpLocks/>
          </p:cNvCxnSpPr>
          <p:nvPr/>
        </p:nvCxnSpPr>
        <p:spPr>
          <a:xfrm>
            <a:off x="7078269" y="4845948"/>
            <a:ext cx="0" cy="174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1814311-A032-DD98-D0C7-72DEF1C009D6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>
          <a:xfrm>
            <a:off x="5545186" y="5115092"/>
            <a:ext cx="916461" cy="5204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79015EF-AC96-27AE-B9B5-A2C543BE0BFA}"/>
              </a:ext>
            </a:extLst>
          </p:cNvPr>
          <p:cNvCxnSpPr>
            <a:cxnSpLocks/>
            <a:stCxn id="55" idx="3"/>
            <a:endCxn id="67" idx="1"/>
          </p:cNvCxnSpPr>
          <p:nvPr/>
        </p:nvCxnSpPr>
        <p:spPr>
          <a:xfrm flipV="1">
            <a:off x="5545186" y="5167135"/>
            <a:ext cx="916461" cy="35639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A263EF6-23C8-6C5A-6744-9820F4E2B06C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5545186" y="5167135"/>
            <a:ext cx="916461" cy="82168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1939C59-A5C9-DA3B-8F21-3C30C47DDDC2}"/>
              </a:ext>
            </a:extLst>
          </p:cNvPr>
          <p:cNvCxnSpPr>
            <a:cxnSpLocks/>
          </p:cNvCxnSpPr>
          <p:nvPr/>
        </p:nvCxnSpPr>
        <p:spPr>
          <a:xfrm>
            <a:off x="7300489" y="5320431"/>
            <a:ext cx="0" cy="254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9037653-B412-0519-D866-B1B526E9E263}"/>
              </a:ext>
            </a:extLst>
          </p:cNvPr>
          <p:cNvCxnSpPr>
            <a:cxnSpLocks/>
            <a:stCxn id="54" idx="3"/>
            <a:endCxn id="76" idx="1"/>
          </p:cNvCxnSpPr>
          <p:nvPr/>
        </p:nvCxnSpPr>
        <p:spPr>
          <a:xfrm>
            <a:off x="5545186" y="5115092"/>
            <a:ext cx="1298328" cy="63379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E8DDFA3-F4C1-D0A4-C8F8-EBE103FB56F4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>
            <a:off x="5545186" y="5523526"/>
            <a:ext cx="1298328" cy="22535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BE62404-E46B-8DA0-2321-51E19F468F7D}"/>
              </a:ext>
            </a:extLst>
          </p:cNvPr>
          <p:cNvCxnSpPr>
            <a:cxnSpLocks/>
            <a:stCxn id="56" idx="3"/>
            <a:endCxn id="76" idx="1"/>
          </p:cNvCxnSpPr>
          <p:nvPr/>
        </p:nvCxnSpPr>
        <p:spPr>
          <a:xfrm flipV="1">
            <a:off x="5545186" y="5748883"/>
            <a:ext cx="1298328" cy="23993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1C79510-C998-C906-799A-6FFF1A249A06}"/>
              </a:ext>
            </a:extLst>
          </p:cNvPr>
          <p:cNvCxnSpPr/>
          <p:nvPr/>
        </p:nvCxnSpPr>
        <p:spPr>
          <a:xfrm flipV="1">
            <a:off x="8584834" y="4105894"/>
            <a:ext cx="0" cy="1478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C6410DDB-C462-282B-39DE-2E6CACD099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5834" y="3610041"/>
            <a:ext cx="406438" cy="495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481750D7-FF74-7F2E-A177-D08A50FEF670}"/>
              </a:ext>
            </a:extLst>
          </p:cNvPr>
          <p:cNvSpPr txBox="1"/>
          <p:nvPr/>
        </p:nvSpPr>
        <p:spPr>
          <a:xfrm>
            <a:off x="8751988" y="3562205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MITRE ATT&amp;CK Technique  mapping result</a:t>
            </a:r>
            <a:endParaRPr lang="en-SG" sz="11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A137651-8402-2C47-6754-D72DE776DAF9}"/>
              </a:ext>
            </a:extLst>
          </p:cNvPr>
          <p:cNvSpPr txBox="1"/>
          <p:nvPr/>
        </p:nvSpPr>
        <p:spPr>
          <a:xfrm>
            <a:off x="6204411" y="3116686"/>
            <a:ext cx="1714549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Technique T00xx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F76A415-E6E4-1D87-697A-1F39648E3E5A}"/>
              </a:ext>
            </a:extLst>
          </p:cNvPr>
          <p:cNvSpPr/>
          <p:nvPr/>
        </p:nvSpPr>
        <p:spPr>
          <a:xfrm>
            <a:off x="4914712" y="2261891"/>
            <a:ext cx="190605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Technique mapping Verifier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06B3E2B-B480-BB9B-D5FD-36DA40238AA0}"/>
              </a:ext>
            </a:extLst>
          </p:cNvPr>
          <p:cNvSpPr txBox="1"/>
          <p:nvPr/>
        </p:nvSpPr>
        <p:spPr>
          <a:xfrm>
            <a:off x="6220994" y="3627586"/>
            <a:ext cx="1714549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Technique T00xx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CC82726-7DCA-1DF9-8756-8BE343756286}"/>
              </a:ext>
            </a:extLst>
          </p:cNvPr>
          <p:cNvSpPr txBox="1"/>
          <p:nvPr/>
        </p:nvSpPr>
        <p:spPr>
          <a:xfrm>
            <a:off x="6802413" y="3226553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B71308C-8461-F6FB-DFF0-FA955378138A}"/>
              </a:ext>
            </a:extLst>
          </p:cNvPr>
          <p:cNvCxnSpPr>
            <a:cxnSpLocks/>
            <a:stCxn id="13" idx="1"/>
            <a:endCxn id="110" idx="0"/>
          </p:cNvCxnSpPr>
          <p:nvPr/>
        </p:nvCxnSpPr>
        <p:spPr>
          <a:xfrm rot="10800000" flipH="1" flipV="1">
            <a:off x="1161659" y="1185963"/>
            <a:ext cx="4706078" cy="1075927"/>
          </a:xfrm>
          <a:prstGeom prst="bentConnector4">
            <a:avLst>
              <a:gd name="adj1" fmla="val 1434"/>
              <a:gd name="adj2" fmla="val 50768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CCBC64A8-0265-F033-52BC-C1E479E212A4}"/>
              </a:ext>
            </a:extLst>
          </p:cNvPr>
          <p:cNvCxnSpPr>
            <a:cxnSpLocks/>
            <a:stCxn id="14" idx="1"/>
            <a:endCxn id="110" idx="0"/>
          </p:cNvCxnSpPr>
          <p:nvPr/>
        </p:nvCxnSpPr>
        <p:spPr>
          <a:xfrm rot="10800000" flipH="1" flipV="1">
            <a:off x="3316091" y="1139671"/>
            <a:ext cx="2551645" cy="1122220"/>
          </a:xfrm>
          <a:prstGeom prst="bentConnector4">
            <a:avLst>
              <a:gd name="adj1" fmla="val 1962"/>
              <a:gd name="adj2" fmla="val 64704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65BAE77-44B9-A10B-E5D9-6FD4F392F32E}"/>
              </a:ext>
            </a:extLst>
          </p:cNvPr>
          <p:cNvCxnSpPr>
            <a:cxnSpLocks/>
            <a:stCxn id="15" idx="1"/>
            <a:endCxn id="110" idx="0"/>
          </p:cNvCxnSpPr>
          <p:nvPr/>
        </p:nvCxnSpPr>
        <p:spPr>
          <a:xfrm rot="10800000" flipH="1" flipV="1">
            <a:off x="5195263" y="1078743"/>
            <a:ext cx="672474" cy="1183147"/>
          </a:xfrm>
          <a:prstGeom prst="bentConnector4">
            <a:avLst>
              <a:gd name="adj1" fmla="val 8741"/>
              <a:gd name="adj2" fmla="val 43440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D65C6B01-6527-4673-93D3-B1FA2639BA37}"/>
              </a:ext>
            </a:extLst>
          </p:cNvPr>
          <p:cNvCxnSpPr>
            <a:cxnSpLocks/>
            <a:stCxn id="109" idx="1"/>
            <a:endCxn id="110" idx="2"/>
          </p:cNvCxnSpPr>
          <p:nvPr/>
        </p:nvCxnSpPr>
        <p:spPr>
          <a:xfrm rot="10800000">
            <a:off x="5867737" y="2679903"/>
            <a:ext cx="336674" cy="5675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98AD8C11-FFD5-5370-491A-78B510A07937}"/>
              </a:ext>
            </a:extLst>
          </p:cNvPr>
          <p:cNvCxnSpPr>
            <a:cxnSpLocks/>
            <a:stCxn id="116" idx="1"/>
          </p:cNvCxnSpPr>
          <p:nvPr/>
        </p:nvCxnSpPr>
        <p:spPr>
          <a:xfrm rot="10800000">
            <a:off x="5550416" y="2679903"/>
            <a:ext cx="670578" cy="10784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486EDD7-B695-C308-6DE0-1FA3BCB018CC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6820762" y="2470897"/>
            <a:ext cx="3725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C04D852-D89C-8C9C-F2AA-C56D87AAEFE0}"/>
              </a:ext>
            </a:extLst>
          </p:cNvPr>
          <p:cNvSpPr/>
          <p:nvPr/>
        </p:nvSpPr>
        <p:spPr>
          <a:xfrm>
            <a:off x="7201956" y="2270681"/>
            <a:ext cx="154419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generator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1F0C0DB1-3FD7-58DA-46EC-68E9FD854A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0818" y="2123262"/>
            <a:ext cx="771534" cy="923935"/>
          </a:xfrm>
          <a:prstGeom prst="rect">
            <a:avLst/>
          </a:prstGeom>
        </p:spPr>
      </p:pic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D6F3483-DC09-5962-3E7B-ADF931AF5183}"/>
              </a:ext>
            </a:extLst>
          </p:cNvPr>
          <p:cNvCxnSpPr>
            <a:cxnSpLocks/>
          </p:cNvCxnSpPr>
          <p:nvPr/>
        </p:nvCxnSpPr>
        <p:spPr>
          <a:xfrm>
            <a:off x="8766767" y="2482143"/>
            <a:ext cx="4770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9" name="Picture 168">
            <a:extLst>
              <a:ext uri="{FF2B5EF4-FFF2-40B4-BE49-F238E27FC236}">
                <a16:creationId xmlns:a16="http://schemas.microsoft.com/office/drawing/2014/main" id="{80E949CF-3FF0-A4C4-8F6F-69575C7F69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4574" y="2567445"/>
            <a:ext cx="598564" cy="2536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CF074A46-077B-7E8B-2B5E-C7C71E4641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4061" y="4730658"/>
            <a:ext cx="598564" cy="2536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1CCDD2C6-90CE-E4F3-21C9-C82F5C98E1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5951" y="5262516"/>
            <a:ext cx="419611" cy="1778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D3AD6064-5394-34CB-2169-914C2A0B1B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64472" y="5833757"/>
            <a:ext cx="419611" cy="1778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7519ED06-59B9-8AAC-DA14-75A544F71F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4715" y="2510607"/>
            <a:ext cx="364541" cy="38716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638B5C65-3B4B-9DA0-812C-77BB2E2386EF}"/>
              </a:ext>
            </a:extLst>
          </p:cNvPr>
          <p:cNvSpPr txBox="1"/>
          <p:nvPr/>
        </p:nvSpPr>
        <p:spPr>
          <a:xfrm>
            <a:off x="9005271" y="1523098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MITRE ATT&amp;CK Technique  mapping report</a:t>
            </a:r>
            <a:endParaRPr lang="en-SG" sz="1100" b="1" dirty="0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7B32C08E-3DE5-BDEB-6064-81DF1DE26A00}"/>
              </a:ext>
            </a:extLst>
          </p:cNvPr>
          <p:cNvCxnSpPr>
            <a:cxnSpLocks/>
            <a:stCxn id="107" idx="0"/>
            <a:endCxn id="109" idx="3"/>
          </p:cNvCxnSpPr>
          <p:nvPr/>
        </p:nvCxnSpPr>
        <p:spPr>
          <a:xfrm rot="16200000" flipV="1">
            <a:off x="8067732" y="3098719"/>
            <a:ext cx="362550" cy="6600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91CA485F-8CD8-8FBD-758A-BF17331FE5B3}"/>
              </a:ext>
            </a:extLst>
          </p:cNvPr>
          <p:cNvCxnSpPr>
            <a:cxnSpLocks/>
            <a:stCxn id="107" idx="1"/>
            <a:endCxn id="116" idx="3"/>
          </p:cNvCxnSpPr>
          <p:nvPr/>
        </p:nvCxnSpPr>
        <p:spPr>
          <a:xfrm rot="10800000">
            <a:off x="7935544" y="3758392"/>
            <a:ext cx="440291" cy="99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82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21F1A7B-4D00-97F2-89CF-2173AAE623CB}"/>
              </a:ext>
            </a:extLst>
          </p:cNvPr>
          <p:cNvSpPr/>
          <p:nvPr/>
        </p:nvSpPr>
        <p:spPr>
          <a:xfrm>
            <a:off x="1382761" y="933712"/>
            <a:ext cx="3963530" cy="40504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0292B-ADF7-1FD1-14B8-56E7B4594214}"/>
              </a:ext>
            </a:extLst>
          </p:cNvPr>
          <p:cNvSpPr txBox="1"/>
          <p:nvPr/>
        </p:nvSpPr>
        <p:spPr>
          <a:xfrm>
            <a:off x="2026595" y="535845"/>
            <a:ext cx="287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MITRE CWE Framework</a:t>
            </a:r>
            <a:endParaRPr lang="en-SG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E8328E-1A42-F82C-F769-04E69E22D022}"/>
              </a:ext>
            </a:extLst>
          </p:cNvPr>
          <p:cNvSpPr/>
          <p:nvPr/>
        </p:nvSpPr>
        <p:spPr>
          <a:xfrm>
            <a:off x="1863671" y="2240679"/>
            <a:ext cx="1332273" cy="162793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2CB257-1749-FD4B-9E46-4522E0BC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02" y="1106796"/>
            <a:ext cx="1125173" cy="5827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0795A4-1C9E-7A71-B7C6-774E40EF3F74}"/>
              </a:ext>
            </a:extLst>
          </p:cNvPr>
          <p:cNvSpPr txBox="1"/>
          <p:nvPr/>
        </p:nvSpPr>
        <p:spPr>
          <a:xfrm>
            <a:off x="1889020" y="1940438"/>
            <a:ext cx="157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CWE-79</a:t>
            </a:r>
            <a:endParaRPr lang="en-SG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DBEAB-558E-79A9-59CC-C8D8CC50A066}"/>
              </a:ext>
            </a:extLst>
          </p:cNvPr>
          <p:cNvSpPr txBox="1"/>
          <p:nvPr/>
        </p:nvSpPr>
        <p:spPr>
          <a:xfrm>
            <a:off x="1958699" y="2353322"/>
            <a:ext cx="1146376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CVE-2006-3295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1776EA-4898-EEBE-BF26-2399DEFF5A5F}"/>
              </a:ext>
            </a:extLst>
          </p:cNvPr>
          <p:cNvSpPr txBox="1"/>
          <p:nvPr/>
        </p:nvSpPr>
        <p:spPr>
          <a:xfrm>
            <a:off x="1958699" y="2687254"/>
            <a:ext cx="1146376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CVE-2014-5198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5423B8-F6A3-9285-6CB7-01859E399AE7}"/>
              </a:ext>
            </a:extLst>
          </p:cNvPr>
          <p:cNvSpPr txBox="1"/>
          <p:nvPr/>
        </p:nvSpPr>
        <p:spPr>
          <a:xfrm>
            <a:off x="2294122" y="2818059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F27B36-8FB5-8220-06F5-1C70770D4E37}"/>
              </a:ext>
            </a:extLst>
          </p:cNvPr>
          <p:cNvSpPr txBox="1"/>
          <p:nvPr/>
        </p:nvSpPr>
        <p:spPr>
          <a:xfrm>
            <a:off x="1958699" y="3152671"/>
            <a:ext cx="1146376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CVE-2020-3580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CAA334-F573-A963-6E61-4FF59711283E}"/>
              </a:ext>
            </a:extLst>
          </p:cNvPr>
          <p:cNvSpPr txBox="1"/>
          <p:nvPr/>
        </p:nvSpPr>
        <p:spPr>
          <a:xfrm>
            <a:off x="1958699" y="3518410"/>
            <a:ext cx="1146375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CVE-2021-1879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FABD19-62D9-FACD-10A3-EA9E60AD48FE}"/>
              </a:ext>
            </a:extLst>
          </p:cNvPr>
          <p:cNvSpPr/>
          <p:nvPr/>
        </p:nvSpPr>
        <p:spPr>
          <a:xfrm>
            <a:off x="3923802" y="2766627"/>
            <a:ext cx="1295431" cy="4557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A0FBB-2FAD-5618-EA42-C2D830938B5C}"/>
              </a:ext>
            </a:extLst>
          </p:cNvPr>
          <p:cNvSpPr txBox="1"/>
          <p:nvPr/>
        </p:nvSpPr>
        <p:spPr>
          <a:xfrm>
            <a:off x="3851626" y="2482552"/>
            <a:ext cx="157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CWE-352</a:t>
            </a:r>
            <a:endParaRPr lang="en-SG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397649-F587-AE8B-6508-7D62D0D294CC}"/>
              </a:ext>
            </a:extLst>
          </p:cNvPr>
          <p:cNvSpPr txBox="1"/>
          <p:nvPr/>
        </p:nvSpPr>
        <p:spPr>
          <a:xfrm>
            <a:off x="3983717" y="2814031"/>
            <a:ext cx="1146376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CVE-2009-3520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0D5732-E145-7963-CFC9-9A5D9831DD5B}"/>
              </a:ext>
            </a:extLst>
          </p:cNvPr>
          <p:cNvSpPr txBox="1"/>
          <p:nvPr/>
        </p:nvSpPr>
        <p:spPr>
          <a:xfrm>
            <a:off x="4019475" y="2908593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CC33F1-6E0D-D33E-EB9F-DDC226036BAF}"/>
              </a:ext>
            </a:extLst>
          </p:cNvPr>
          <p:cNvCxnSpPr>
            <a:cxnSpLocks/>
          </p:cNvCxnSpPr>
          <p:nvPr/>
        </p:nvCxnSpPr>
        <p:spPr>
          <a:xfrm flipV="1">
            <a:off x="3186933" y="2977053"/>
            <a:ext cx="68003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E67CBC-59A3-7865-9EDB-2527D7178950}"/>
              </a:ext>
            </a:extLst>
          </p:cNvPr>
          <p:cNvSpPr txBox="1"/>
          <p:nvPr/>
        </p:nvSpPr>
        <p:spPr>
          <a:xfrm>
            <a:off x="3185057" y="2680364"/>
            <a:ext cx="966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Peer of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172003-07F8-E218-391C-1F817E5BB6F5}"/>
              </a:ext>
            </a:extLst>
          </p:cNvPr>
          <p:cNvSpPr/>
          <p:nvPr/>
        </p:nvSpPr>
        <p:spPr>
          <a:xfrm>
            <a:off x="3632039" y="2002896"/>
            <a:ext cx="1332273" cy="4557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CD8E40-0C83-81BE-5788-1761DB2F5A03}"/>
              </a:ext>
            </a:extLst>
          </p:cNvPr>
          <p:cNvSpPr txBox="1"/>
          <p:nvPr/>
        </p:nvSpPr>
        <p:spPr>
          <a:xfrm>
            <a:off x="3559863" y="1718821"/>
            <a:ext cx="158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CWE-74</a:t>
            </a:r>
            <a:endParaRPr lang="en-SG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020A54-BF2E-0C02-29E2-2A5829220C71}"/>
              </a:ext>
            </a:extLst>
          </p:cNvPr>
          <p:cNvSpPr txBox="1"/>
          <p:nvPr/>
        </p:nvSpPr>
        <p:spPr>
          <a:xfrm>
            <a:off x="3732116" y="2069979"/>
            <a:ext cx="1152044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CVE-1999-0067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3448A5-134E-601F-2504-CD88F363D6EF}"/>
              </a:ext>
            </a:extLst>
          </p:cNvPr>
          <p:cNvSpPr txBox="1"/>
          <p:nvPr/>
        </p:nvSpPr>
        <p:spPr>
          <a:xfrm>
            <a:off x="3822458" y="2125509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A019BF-A382-0E44-CCBA-5B1A9B85C64D}"/>
              </a:ext>
            </a:extLst>
          </p:cNvPr>
          <p:cNvCxnSpPr>
            <a:cxnSpLocks/>
          </p:cNvCxnSpPr>
          <p:nvPr/>
        </p:nvCxnSpPr>
        <p:spPr>
          <a:xfrm flipV="1">
            <a:off x="3186278" y="2204878"/>
            <a:ext cx="445172" cy="310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65759A-5EEC-BEBE-5D2D-CFF56E31E779}"/>
              </a:ext>
            </a:extLst>
          </p:cNvPr>
          <p:cNvSpPr txBox="1"/>
          <p:nvPr/>
        </p:nvSpPr>
        <p:spPr>
          <a:xfrm>
            <a:off x="2957155" y="2005839"/>
            <a:ext cx="966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Child of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88FB0A-F821-1118-FD8C-D986B6DA5CF5}"/>
              </a:ext>
            </a:extLst>
          </p:cNvPr>
          <p:cNvCxnSpPr>
            <a:cxnSpLocks/>
          </p:cNvCxnSpPr>
          <p:nvPr/>
        </p:nvCxnSpPr>
        <p:spPr>
          <a:xfrm>
            <a:off x="3186278" y="3381928"/>
            <a:ext cx="545838" cy="327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0F4964F-D84A-AABA-AA21-9E400A0282C1}"/>
              </a:ext>
            </a:extLst>
          </p:cNvPr>
          <p:cNvSpPr/>
          <p:nvPr/>
        </p:nvSpPr>
        <p:spPr>
          <a:xfrm>
            <a:off x="3755787" y="3532541"/>
            <a:ext cx="1236421" cy="4557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6798C8-0B37-2AFE-6F26-5BA327CEF9BE}"/>
              </a:ext>
            </a:extLst>
          </p:cNvPr>
          <p:cNvSpPr txBox="1"/>
          <p:nvPr/>
        </p:nvSpPr>
        <p:spPr>
          <a:xfrm>
            <a:off x="3643418" y="3248466"/>
            <a:ext cx="157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CWE-87</a:t>
            </a:r>
            <a:endParaRPr lang="en-SG" sz="1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72FFB8-276F-2AFD-D429-4A8BEA794A88}"/>
              </a:ext>
            </a:extLst>
          </p:cNvPr>
          <p:cNvSpPr txBox="1"/>
          <p:nvPr/>
        </p:nvSpPr>
        <p:spPr>
          <a:xfrm>
            <a:off x="3800809" y="3578708"/>
            <a:ext cx="1146376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CVE-2002-0738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8E9503-65F6-8C15-C2E8-4BF331DC05DF}"/>
              </a:ext>
            </a:extLst>
          </p:cNvPr>
          <p:cNvSpPr txBox="1"/>
          <p:nvPr/>
        </p:nvSpPr>
        <p:spPr>
          <a:xfrm>
            <a:off x="3851460" y="3674507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A23143-C41E-8310-225D-251EADD64553}"/>
              </a:ext>
            </a:extLst>
          </p:cNvPr>
          <p:cNvSpPr txBox="1"/>
          <p:nvPr/>
        </p:nvSpPr>
        <p:spPr>
          <a:xfrm>
            <a:off x="3197982" y="3284991"/>
            <a:ext cx="7377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Parent of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8E67CB0-71DB-B091-1CAA-5C493F5E3406}"/>
              </a:ext>
            </a:extLst>
          </p:cNvPr>
          <p:cNvCxnSpPr>
            <a:cxnSpLocks/>
          </p:cNvCxnSpPr>
          <p:nvPr/>
        </p:nvCxnSpPr>
        <p:spPr>
          <a:xfrm flipV="1">
            <a:off x="2294122" y="3868614"/>
            <a:ext cx="0" cy="359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B9284BF-7CC1-8EB4-3583-8D7ECFBC1F3F}"/>
              </a:ext>
            </a:extLst>
          </p:cNvPr>
          <p:cNvSpPr/>
          <p:nvPr/>
        </p:nvSpPr>
        <p:spPr>
          <a:xfrm>
            <a:off x="2156620" y="4272400"/>
            <a:ext cx="827736" cy="2610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5D9A08-8ACA-C9B5-4883-4E894C79A83B}"/>
              </a:ext>
            </a:extLst>
          </p:cNvPr>
          <p:cNvSpPr txBox="1"/>
          <p:nvPr/>
        </p:nvSpPr>
        <p:spPr>
          <a:xfrm>
            <a:off x="2106510" y="4272230"/>
            <a:ext cx="955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CWE-137</a:t>
            </a:r>
            <a:endParaRPr lang="en-SG" sz="14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01C27BF-3621-BE87-69DC-B2247240F048}"/>
              </a:ext>
            </a:extLst>
          </p:cNvPr>
          <p:cNvSpPr txBox="1"/>
          <p:nvPr/>
        </p:nvSpPr>
        <p:spPr>
          <a:xfrm>
            <a:off x="2286367" y="3971538"/>
            <a:ext cx="966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Member of 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7516A61-2FE8-7816-AD69-256723094EC9}"/>
              </a:ext>
            </a:extLst>
          </p:cNvPr>
          <p:cNvSpPr/>
          <p:nvPr/>
        </p:nvSpPr>
        <p:spPr>
          <a:xfrm>
            <a:off x="3297268" y="4228138"/>
            <a:ext cx="1197736" cy="4808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037640-F6AC-3A47-7BB3-75B717720DC5}"/>
              </a:ext>
            </a:extLst>
          </p:cNvPr>
          <p:cNvSpPr txBox="1"/>
          <p:nvPr/>
        </p:nvSpPr>
        <p:spPr>
          <a:xfrm>
            <a:off x="1745011" y="5478219"/>
            <a:ext cx="15080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 New Common Vulnerabilities and Exposures (CVE)</a:t>
            </a:r>
            <a:endParaRPr lang="en-SG" sz="1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0D80E6-2727-9A94-0F77-C2780906A73D}"/>
              </a:ext>
            </a:extLst>
          </p:cNvPr>
          <p:cNvSpPr txBox="1"/>
          <p:nvPr/>
        </p:nvSpPr>
        <p:spPr>
          <a:xfrm>
            <a:off x="1837980" y="5234686"/>
            <a:ext cx="1146376" cy="261610"/>
          </a:xfrm>
          <a:prstGeom prst="rect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CVE-2024-xxx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060A31-68F6-71E1-B0A0-DBBA41A88A0F}"/>
              </a:ext>
            </a:extLst>
          </p:cNvPr>
          <p:cNvSpPr txBox="1"/>
          <p:nvPr/>
        </p:nvSpPr>
        <p:spPr>
          <a:xfrm>
            <a:off x="3186278" y="3964623"/>
            <a:ext cx="157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CWE-xxx</a:t>
            </a:r>
            <a:endParaRPr lang="en-SG" sz="1400" b="1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39D49C-6E83-4FF7-C279-FC063CE2CEDD}"/>
              </a:ext>
            </a:extLst>
          </p:cNvPr>
          <p:cNvCxnSpPr>
            <a:stCxn id="69" idx="3"/>
          </p:cNvCxnSpPr>
          <p:nvPr/>
        </p:nvCxnSpPr>
        <p:spPr>
          <a:xfrm>
            <a:off x="2984356" y="5365491"/>
            <a:ext cx="424508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A421B42-900A-7FCC-6DFD-EE9956F06148}"/>
              </a:ext>
            </a:extLst>
          </p:cNvPr>
          <p:cNvSpPr txBox="1"/>
          <p:nvPr/>
        </p:nvSpPr>
        <p:spPr>
          <a:xfrm>
            <a:off x="3412380" y="5316210"/>
            <a:ext cx="1717712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MITRE CWE categorize System</a:t>
            </a:r>
            <a:endParaRPr lang="en-SG" sz="1400" b="1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19CADAC-58F6-B83C-8520-44E990677305}"/>
              </a:ext>
            </a:extLst>
          </p:cNvPr>
          <p:cNvCxnSpPr>
            <a:cxnSpLocks/>
          </p:cNvCxnSpPr>
          <p:nvPr/>
        </p:nvCxnSpPr>
        <p:spPr>
          <a:xfrm flipV="1">
            <a:off x="3830767" y="4597987"/>
            <a:ext cx="0" cy="702261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5C4C925-EF2A-7622-FAA4-3C0AD57C8A24}"/>
              </a:ext>
            </a:extLst>
          </p:cNvPr>
          <p:cNvSpPr txBox="1"/>
          <p:nvPr/>
        </p:nvSpPr>
        <p:spPr>
          <a:xfrm>
            <a:off x="3330022" y="4319507"/>
            <a:ext cx="1104247" cy="261610"/>
          </a:xfrm>
          <a:prstGeom prst="rect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CVE-2024-xxx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B56163-8BEB-C1E2-41F3-C4EDC8A5110B}"/>
              </a:ext>
            </a:extLst>
          </p:cNvPr>
          <p:cNvSpPr txBox="1"/>
          <p:nvPr/>
        </p:nvSpPr>
        <p:spPr>
          <a:xfrm>
            <a:off x="412515" y="3421976"/>
            <a:ext cx="18912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MITRE </a:t>
            </a:r>
          </a:p>
          <a:p>
            <a:r>
              <a:rPr lang="en-US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</a:t>
            </a:r>
            <a:r>
              <a:rPr lang="en-US" dirty="0"/>
              <a:t>ommon</a:t>
            </a:r>
          </a:p>
          <a:p>
            <a:r>
              <a:rPr lang="en-US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</a:t>
            </a:r>
            <a:r>
              <a:rPr lang="en-US" dirty="0"/>
              <a:t>eakness</a:t>
            </a:r>
          </a:p>
          <a:p>
            <a:r>
              <a:rPr lang="en-US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/>
              <a:t>numeration</a:t>
            </a:r>
          </a:p>
          <a:p>
            <a:r>
              <a:rPr lang="en-SG" dirty="0"/>
              <a:t>Category Base System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FD9F8C6-48D9-9D0E-5141-E8C4371B378B}"/>
              </a:ext>
            </a:extLst>
          </p:cNvPr>
          <p:cNvSpPr/>
          <p:nvPr/>
        </p:nvSpPr>
        <p:spPr>
          <a:xfrm>
            <a:off x="6679700" y="1029446"/>
            <a:ext cx="3963530" cy="4050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F13404-1BBA-9CDA-F870-0997A137F1DE}"/>
              </a:ext>
            </a:extLst>
          </p:cNvPr>
          <p:cNvSpPr txBox="1"/>
          <p:nvPr/>
        </p:nvSpPr>
        <p:spPr>
          <a:xfrm>
            <a:off x="7223224" y="535845"/>
            <a:ext cx="316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MITRE ATT&amp;CK Framework</a:t>
            </a:r>
            <a:endParaRPr lang="en-SG" b="1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EC15537-6ECB-794F-C575-523FC05857C5}"/>
              </a:ext>
            </a:extLst>
          </p:cNvPr>
          <p:cNvSpPr/>
          <p:nvPr/>
        </p:nvSpPr>
        <p:spPr>
          <a:xfrm>
            <a:off x="6982325" y="2190733"/>
            <a:ext cx="1061037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4B03D787-4ADD-FCD2-7A58-8D2AE8505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481" y="1312666"/>
            <a:ext cx="1697304" cy="5699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707AD1C-48CA-466B-5566-C2BBEA28303E}"/>
              </a:ext>
            </a:extLst>
          </p:cNvPr>
          <p:cNvSpPr txBox="1"/>
          <p:nvPr/>
        </p:nvSpPr>
        <p:spPr>
          <a:xfrm>
            <a:off x="7000742" y="2197433"/>
            <a:ext cx="110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Enterprise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F83D59D-F545-78A7-1664-699EA2F8FBE1}"/>
              </a:ext>
            </a:extLst>
          </p:cNvPr>
          <p:cNvSpPr/>
          <p:nvPr/>
        </p:nvSpPr>
        <p:spPr>
          <a:xfrm>
            <a:off x="8282259" y="2185079"/>
            <a:ext cx="826024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FB11DF-0E04-F635-6351-C19EF0DF0406}"/>
              </a:ext>
            </a:extLst>
          </p:cNvPr>
          <p:cNvSpPr txBox="1"/>
          <p:nvPr/>
        </p:nvSpPr>
        <p:spPr>
          <a:xfrm>
            <a:off x="8322489" y="2175665"/>
            <a:ext cx="85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Mobile 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8D2EBEF-9A0B-0F40-D681-D4B0DB53EEA0}"/>
              </a:ext>
            </a:extLst>
          </p:cNvPr>
          <p:cNvSpPr/>
          <p:nvPr/>
        </p:nvSpPr>
        <p:spPr>
          <a:xfrm>
            <a:off x="9301845" y="2170234"/>
            <a:ext cx="693621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5984A-5951-1F62-CCE5-D2BA1991E364}"/>
              </a:ext>
            </a:extLst>
          </p:cNvPr>
          <p:cNvSpPr txBox="1"/>
          <p:nvPr/>
        </p:nvSpPr>
        <p:spPr>
          <a:xfrm>
            <a:off x="9387410" y="2167230"/>
            <a:ext cx="507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ICS 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E22067BE-BF56-BA4E-FB06-62AF1C7DC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325" y="3169632"/>
            <a:ext cx="1464133" cy="79499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C68FE511-1C46-9F4D-32D1-A8D791346E0A}"/>
              </a:ext>
            </a:extLst>
          </p:cNvPr>
          <p:cNvSpPr txBox="1"/>
          <p:nvPr/>
        </p:nvSpPr>
        <p:spPr>
          <a:xfrm>
            <a:off x="6873605" y="2917817"/>
            <a:ext cx="158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Matrix 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FF93556-4BD4-3DAF-497B-0AAF92818A79}"/>
              </a:ext>
            </a:extLst>
          </p:cNvPr>
          <p:cNvSpPr/>
          <p:nvPr/>
        </p:nvSpPr>
        <p:spPr>
          <a:xfrm>
            <a:off x="8760736" y="3208271"/>
            <a:ext cx="819720" cy="8663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BA1909-5241-820B-511B-C0737C1D3BA2}"/>
              </a:ext>
            </a:extLst>
          </p:cNvPr>
          <p:cNvCxnSpPr>
            <a:cxnSpLocks/>
            <a:endCxn id="119" idx="3"/>
          </p:cNvCxnSpPr>
          <p:nvPr/>
        </p:nvCxnSpPr>
        <p:spPr>
          <a:xfrm flipH="1">
            <a:off x="8013746" y="3208272"/>
            <a:ext cx="746990" cy="309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F9F2D7A-CC21-A0EE-6617-787B7D0C9A17}"/>
              </a:ext>
            </a:extLst>
          </p:cNvPr>
          <p:cNvCxnSpPr>
            <a:cxnSpLocks/>
            <a:endCxn id="119" idx="3"/>
          </p:cNvCxnSpPr>
          <p:nvPr/>
        </p:nvCxnSpPr>
        <p:spPr>
          <a:xfrm flipH="1" flipV="1">
            <a:off x="8013746" y="3517988"/>
            <a:ext cx="728495" cy="536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17BC8CA-D596-D7BB-C7A0-36C3D3260CBD}"/>
              </a:ext>
            </a:extLst>
          </p:cNvPr>
          <p:cNvSpPr txBox="1"/>
          <p:nvPr/>
        </p:nvSpPr>
        <p:spPr>
          <a:xfrm>
            <a:off x="8811391" y="3275811"/>
            <a:ext cx="681908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TA0043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95202CE-3EAA-CA63-347C-021E2083DF6C}"/>
              </a:ext>
            </a:extLst>
          </p:cNvPr>
          <p:cNvSpPr txBox="1"/>
          <p:nvPr/>
        </p:nvSpPr>
        <p:spPr>
          <a:xfrm>
            <a:off x="8742241" y="3402354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192A80A-D894-2456-B5CC-6D8C30B53AA4}"/>
              </a:ext>
            </a:extLst>
          </p:cNvPr>
          <p:cNvSpPr/>
          <p:nvPr/>
        </p:nvSpPr>
        <p:spPr>
          <a:xfrm>
            <a:off x="7815447" y="3457267"/>
            <a:ext cx="198299" cy="1214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56695D9-6FAB-F626-BBF8-9E7C38C54AD9}"/>
              </a:ext>
            </a:extLst>
          </p:cNvPr>
          <p:cNvSpPr txBox="1"/>
          <p:nvPr/>
        </p:nvSpPr>
        <p:spPr>
          <a:xfrm>
            <a:off x="8818248" y="3760433"/>
            <a:ext cx="681908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TA00xx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F104EF-5150-07CD-4553-27B22868B17D}"/>
              </a:ext>
            </a:extLst>
          </p:cNvPr>
          <p:cNvCxnSpPr>
            <a:cxnSpLocks/>
            <a:endCxn id="115" idx="3"/>
          </p:cNvCxnSpPr>
          <p:nvPr/>
        </p:nvCxnSpPr>
        <p:spPr>
          <a:xfrm flipH="1">
            <a:off x="9493299" y="3033381"/>
            <a:ext cx="298221" cy="373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36A06A-1382-9631-FCBB-EA8EE3569EDF}"/>
              </a:ext>
            </a:extLst>
          </p:cNvPr>
          <p:cNvCxnSpPr>
            <a:cxnSpLocks/>
            <a:stCxn id="115" idx="3"/>
          </p:cNvCxnSpPr>
          <p:nvPr/>
        </p:nvCxnSpPr>
        <p:spPr>
          <a:xfrm>
            <a:off x="9493299" y="3406616"/>
            <a:ext cx="309979" cy="781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1EFAD42F-0039-E076-193A-366449011DD8}"/>
              </a:ext>
            </a:extLst>
          </p:cNvPr>
          <p:cNvSpPr/>
          <p:nvPr/>
        </p:nvSpPr>
        <p:spPr>
          <a:xfrm>
            <a:off x="9807490" y="3016994"/>
            <a:ext cx="653168" cy="1170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4585642A-B763-82DC-4C27-F5F8E30B6719}"/>
              </a:ext>
            </a:extLst>
          </p:cNvPr>
          <p:cNvSpPr txBox="1"/>
          <p:nvPr/>
        </p:nvSpPr>
        <p:spPr>
          <a:xfrm>
            <a:off x="9843997" y="3071705"/>
            <a:ext cx="581347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T1143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128942A8-5CA0-9216-0D8A-851537345CC4}"/>
              </a:ext>
            </a:extLst>
          </p:cNvPr>
          <p:cNvSpPr txBox="1"/>
          <p:nvPr/>
        </p:nvSpPr>
        <p:spPr>
          <a:xfrm>
            <a:off x="9843580" y="3419508"/>
            <a:ext cx="581347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T1531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31BF5405-8DB0-1306-ABEC-B53974312D30}"/>
              </a:ext>
            </a:extLst>
          </p:cNvPr>
          <p:cNvSpPr txBox="1"/>
          <p:nvPr/>
        </p:nvSpPr>
        <p:spPr>
          <a:xfrm>
            <a:off x="9791520" y="3514090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79B4CBE0-0AF2-9248-B18B-0EDDFC100670}"/>
              </a:ext>
            </a:extLst>
          </p:cNvPr>
          <p:cNvSpPr txBox="1"/>
          <p:nvPr/>
        </p:nvSpPr>
        <p:spPr>
          <a:xfrm>
            <a:off x="9842781" y="3858845"/>
            <a:ext cx="581347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T1087</a:t>
            </a: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19C2F154-EC61-A761-5864-75EFA8885D16}"/>
              </a:ext>
            </a:extLst>
          </p:cNvPr>
          <p:cNvSpPr/>
          <p:nvPr/>
        </p:nvSpPr>
        <p:spPr>
          <a:xfrm>
            <a:off x="7883152" y="4306290"/>
            <a:ext cx="1758213" cy="3291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3030632F-2980-871A-287F-F9F8DB8C3EC1}"/>
              </a:ext>
            </a:extLst>
          </p:cNvPr>
          <p:cNvSpPr txBox="1"/>
          <p:nvPr/>
        </p:nvSpPr>
        <p:spPr>
          <a:xfrm>
            <a:off x="7907883" y="4349634"/>
            <a:ext cx="402534" cy="2308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900" b="1" dirty="0">
                <a:solidFill>
                  <a:srgbClr val="C00000"/>
                </a:solidFill>
              </a:rPr>
              <a:t>.001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6A0D503F-2FC9-F53F-8643-F7581ED3FE44}"/>
              </a:ext>
            </a:extLst>
          </p:cNvPr>
          <p:cNvSpPr txBox="1"/>
          <p:nvPr/>
        </p:nvSpPr>
        <p:spPr>
          <a:xfrm>
            <a:off x="8410763" y="4349175"/>
            <a:ext cx="402534" cy="2308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900" b="1" dirty="0">
                <a:solidFill>
                  <a:srgbClr val="C00000"/>
                </a:solidFill>
              </a:rPr>
              <a:t>.002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A65A5F13-5AFA-DEC1-439D-9F352C218112}"/>
              </a:ext>
            </a:extLst>
          </p:cNvPr>
          <p:cNvSpPr txBox="1"/>
          <p:nvPr/>
        </p:nvSpPr>
        <p:spPr>
          <a:xfrm>
            <a:off x="8904984" y="4349175"/>
            <a:ext cx="402534" cy="2308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900" b="1" dirty="0">
                <a:solidFill>
                  <a:srgbClr val="C00000"/>
                </a:solidFill>
              </a:rPr>
              <a:t>.003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FD616BC0-5144-CD84-8C7D-8E18775DD29F}"/>
              </a:ext>
            </a:extLst>
          </p:cNvPr>
          <p:cNvSpPr txBox="1"/>
          <p:nvPr/>
        </p:nvSpPr>
        <p:spPr>
          <a:xfrm>
            <a:off x="9267117" y="4278624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F0451B30-CA5C-9612-2AD4-F3523C15CF76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7552003" y="2505210"/>
            <a:ext cx="1" cy="655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0651BE82-9306-2B28-6ED2-DDCE293ECC45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7552004" y="2505210"/>
            <a:ext cx="1708474" cy="70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255363F6-E199-59AD-B8B2-F1EB4B5F9688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7552004" y="2505210"/>
            <a:ext cx="2351262" cy="49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D73F5D57-FA07-B5D6-3DEC-031F78AD88AB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7872717" y="2483442"/>
            <a:ext cx="875846" cy="65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CD96B16C-C315-0072-FE2D-055E44181145}"/>
              </a:ext>
            </a:extLst>
          </p:cNvPr>
          <p:cNvCxnSpPr>
            <a:cxnSpLocks/>
          </p:cNvCxnSpPr>
          <p:nvPr/>
        </p:nvCxnSpPr>
        <p:spPr>
          <a:xfrm>
            <a:off x="8688622" y="2510514"/>
            <a:ext cx="486390" cy="68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C02F9B91-8D43-1841-E017-CCAC0D334DAF}"/>
              </a:ext>
            </a:extLst>
          </p:cNvPr>
          <p:cNvCxnSpPr>
            <a:cxnSpLocks/>
            <a:endCxn id="1030" idx="2"/>
          </p:cNvCxnSpPr>
          <p:nvPr/>
        </p:nvCxnSpPr>
        <p:spPr>
          <a:xfrm>
            <a:off x="8725422" y="2512345"/>
            <a:ext cx="1502766" cy="54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4C788525-BE23-8CEC-972A-B35D828EE98F}"/>
              </a:ext>
            </a:extLst>
          </p:cNvPr>
          <p:cNvCxnSpPr>
            <a:cxnSpLocks/>
            <a:stCxn id="96" idx="2"/>
            <a:endCxn id="1030" idx="2"/>
          </p:cNvCxnSpPr>
          <p:nvPr/>
        </p:nvCxnSpPr>
        <p:spPr>
          <a:xfrm>
            <a:off x="9641367" y="2475007"/>
            <a:ext cx="586821" cy="5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DF9B4E49-1CB4-5751-63E2-3A493608BD2B}"/>
              </a:ext>
            </a:extLst>
          </p:cNvPr>
          <p:cNvCxnSpPr>
            <a:cxnSpLocks/>
          </p:cNvCxnSpPr>
          <p:nvPr/>
        </p:nvCxnSpPr>
        <p:spPr>
          <a:xfrm flipH="1">
            <a:off x="7947431" y="2496406"/>
            <a:ext cx="1697492" cy="647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19E6990B-3018-8134-E2F7-AA149E9F4616}"/>
              </a:ext>
            </a:extLst>
          </p:cNvPr>
          <p:cNvCxnSpPr>
            <a:cxnSpLocks/>
          </p:cNvCxnSpPr>
          <p:nvPr/>
        </p:nvCxnSpPr>
        <p:spPr>
          <a:xfrm flipH="1">
            <a:off x="9225961" y="2509408"/>
            <a:ext cx="437457" cy="70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FAC1203-B8C8-FB19-9D98-DF11D5526DBA}"/>
              </a:ext>
            </a:extLst>
          </p:cNvPr>
          <p:cNvSpPr txBox="1"/>
          <p:nvPr/>
        </p:nvSpPr>
        <p:spPr>
          <a:xfrm>
            <a:off x="8576486" y="2910392"/>
            <a:ext cx="82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Tactics 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0459691A-4469-BF9C-343C-1B76CF796E55}"/>
              </a:ext>
            </a:extLst>
          </p:cNvPr>
          <p:cNvSpPr txBox="1"/>
          <p:nvPr/>
        </p:nvSpPr>
        <p:spPr>
          <a:xfrm>
            <a:off x="9642409" y="2747989"/>
            <a:ext cx="117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Techniques 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929C65A4-6219-80EA-9DDB-D22003950705}"/>
              </a:ext>
            </a:extLst>
          </p:cNvPr>
          <p:cNvSpPr txBox="1"/>
          <p:nvPr/>
        </p:nvSpPr>
        <p:spPr>
          <a:xfrm>
            <a:off x="9743625" y="5207607"/>
            <a:ext cx="735594" cy="261610"/>
          </a:xfrm>
          <a:prstGeom prst="rect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APT-xxx</a:t>
            </a: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05A3A5ED-BD2C-A86A-E5ED-355FA8D8C7CC}"/>
              </a:ext>
            </a:extLst>
          </p:cNvPr>
          <p:cNvCxnSpPr>
            <a:cxnSpLocks/>
          </p:cNvCxnSpPr>
          <p:nvPr/>
        </p:nvCxnSpPr>
        <p:spPr>
          <a:xfrm flipH="1" flipV="1">
            <a:off x="9008059" y="5326582"/>
            <a:ext cx="71700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6D1B53D6-6934-DB46-41C2-578DF11D72C3}"/>
              </a:ext>
            </a:extLst>
          </p:cNvPr>
          <p:cNvCxnSpPr>
            <a:cxnSpLocks/>
          </p:cNvCxnSpPr>
          <p:nvPr/>
        </p:nvCxnSpPr>
        <p:spPr>
          <a:xfrm flipH="1" flipV="1">
            <a:off x="7590009" y="3964623"/>
            <a:ext cx="0" cy="142264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FC6411D6-B9D7-ECD2-164A-57853202A158}"/>
              </a:ext>
            </a:extLst>
          </p:cNvPr>
          <p:cNvCxnSpPr>
            <a:cxnSpLocks/>
          </p:cNvCxnSpPr>
          <p:nvPr/>
        </p:nvCxnSpPr>
        <p:spPr>
          <a:xfrm flipV="1">
            <a:off x="8109150" y="4576475"/>
            <a:ext cx="0" cy="77237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3" name="Connector: Elbow 1092">
            <a:extLst>
              <a:ext uri="{FF2B5EF4-FFF2-40B4-BE49-F238E27FC236}">
                <a16:creationId xmlns:a16="http://schemas.microsoft.com/office/drawing/2014/main" id="{79A943BF-35F2-4504-3504-56B960C7954F}"/>
              </a:ext>
            </a:extLst>
          </p:cNvPr>
          <p:cNvCxnSpPr>
            <a:cxnSpLocks/>
            <a:stCxn id="1079" idx="1"/>
            <a:endCxn id="120" idx="2"/>
          </p:cNvCxnSpPr>
          <p:nvPr/>
        </p:nvCxnSpPr>
        <p:spPr>
          <a:xfrm rot="10800000" flipH="1">
            <a:off x="7537896" y="4022043"/>
            <a:ext cx="1621305" cy="1487094"/>
          </a:xfrm>
          <a:prstGeom prst="bentConnector4">
            <a:avLst>
              <a:gd name="adj1" fmla="val 15442"/>
              <a:gd name="adj2" fmla="val 8632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9" name="TextBox 1078">
            <a:extLst>
              <a:ext uri="{FF2B5EF4-FFF2-40B4-BE49-F238E27FC236}">
                <a16:creationId xmlns:a16="http://schemas.microsoft.com/office/drawing/2014/main" id="{782D15C9-EDE2-ABE6-F584-515DED264CAB}"/>
              </a:ext>
            </a:extLst>
          </p:cNvPr>
          <p:cNvSpPr txBox="1"/>
          <p:nvPr/>
        </p:nvSpPr>
        <p:spPr>
          <a:xfrm>
            <a:off x="7537897" y="5247527"/>
            <a:ext cx="1451601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MITRE  </a:t>
            </a:r>
            <a:r>
              <a:rPr lang="en-US" sz="1400" b="1" dirty="0" err="1"/>
              <a:t>Att&amp;ck</a:t>
            </a:r>
            <a:r>
              <a:rPr lang="en-US" sz="1400" b="1" dirty="0"/>
              <a:t> navigator</a:t>
            </a:r>
            <a:endParaRPr lang="en-SG" sz="1400" b="1" dirty="0"/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FB32BFEC-C6FA-02D7-871A-BC74119A7E4E}"/>
              </a:ext>
            </a:extLst>
          </p:cNvPr>
          <p:cNvSpPr txBox="1"/>
          <p:nvPr/>
        </p:nvSpPr>
        <p:spPr>
          <a:xfrm>
            <a:off x="9403017" y="5515398"/>
            <a:ext cx="15080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APT (Advanced Persistent Threat)</a:t>
            </a:r>
            <a:endParaRPr lang="en-SG" sz="1100" b="1" dirty="0"/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D34BB1C4-492F-0015-F5E4-70ABA6EBC67D}"/>
              </a:ext>
            </a:extLst>
          </p:cNvPr>
          <p:cNvSpPr txBox="1"/>
          <p:nvPr/>
        </p:nvSpPr>
        <p:spPr>
          <a:xfrm>
            <a:off x="9852138" y="3340856"/>
            <a:ext cx="18912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MITRE</a:t>
            </a:r>
            <a:r>
              <a:rPr lang="en-US" b="1" dirty="0"/>
              <a:t> </a:t>
            </a:r>
          </a:p>
          <a:p>
            <a:pPr algn="r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dirty="0"/>
              <a:t>dversarial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dirty="0"/>
              <a:t>actics,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dirty="0"/>
              <a:t>echniques, </a:t>
            </a:r>
          </a:p>
          <a:p>
            <a:pPr algn="r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dirty="0"/>
              <a:t>ommon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dirty="0"/>
              <a:t>nowledge</a:t>
            </a:r>
            <a:endParaRPr lang="en-SG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C382363-E2FF-01DA-011C-ED36DD8BE717}"/>
              </a:ext>
            </a:extLst>
          </p:cNvPr>
          <p:cNvSpPr/>
          <p:nvPr/>
        </p:nvSpPr>
        <p:spPr>
          <a:xfrm>
            <a:off x="6014938" y="2729748"/>
            <a:ext cx="554087" cy="56261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6E2A65B-BF9A-CC9C-CEB3-97B48DC9F7DC}"/>
              </a:ext>
            </a:extLst>
          </p:cNvPr>
          <p:cNvSpPr/>
          <p:nvPr/>
        </p:nvSpPr>
        <p:spPr>
          <a:xfrm flipH="1">
            <a:off x="5422735" y="2732169"/>
            <a:ext cx="598643" cy="552821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A5A17D-F3E1-3E88-F8FF-96CAB9F3EABB}"/>
              </a:ext>
            </a:extLst>
          </p:cNvPr>
          <p:cNvSpPr txBox="1"/>
          <p:nvPr/>
        </p:nvSpPr>
        <p:spPr>
          <a:xfrm>
            <a:off x="5309336" y="1835262"/>
            <a:ext cx="1613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Matching between the </a:t>
            </a:r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Vulnerabilities(CVE) </a:t>
            </a:r>
            <a:r>
              <a:rPr lang="en-US" sz="1100" b="1" dirty="0"/>
              <a:t>and the related 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Attack Technology (TTP)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7BDA64-8274-F456-68D6-0EE40149DC9B}"/>
              </a:ext>
            </a:extLst>
          </p:cNvPr>
          <p:cNvCxnSpPr>
            <a:cxnSpLocks/>
            <a:stCxn id="1079" idx="0"/>
          </p:cNvCxnSpPr>
          <p:nvPr/>
        </p:nvCxnSpPr>
        <p:spPr>
          <a:xfrm flipV="1">
            <a:off x="8263698" y="4597987"/>
            <a:ext cx="842553" cy="64954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47B51B-D58C-59BC-1DE3-6DB2B606503E}"/>
              </a:ext>
            </a:extLst>
          </p:cNvPr>
          <p:cNvCxnSpPr>
            <a:cxnSpLocks/>
            <a:stCxn id="1035" idx="2"/>
          </p:cNvCxnSpPr>
          <p:nvPr/>
        </p:nvCxnSpPr>
        <p:spPr>
          <a:xfrm flipH="1">
            <a:off x="10133454" y="4120455"/>
            <a:ext cx="1" cy="195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2B8D81-27BE-527A-3F49-00E73C3EE1DC}"/>
              </a:ext>
            </a:extLst>
          </p:cNvPr>
          <p:cNvCxnSpPr>
            <a:cxnSpLocks/>
          </p:cNvCxnSpPr>
          <p:nvPr/>
        </p:nvCxnSpPr>
        <p:spPr>
          <a:xfrm flipH="1">
            <a:off x="9641365" y="4306290"/>
            <a:ext cx="490603" cy="9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60A615-91F4-9159-119C-E7297E1E8A1B}"/>
              </a:ext>
            </a:extLst>
          </p:cNvPr>
          <p:cNvCxnSpPr>
            <a:cxnSpLocks/>
          </p:cNvCxnSpPr>
          <p:nvPr/>
        </p:nvCxnSpPr>
        <p:spPr>
          <a:xfrm flipH="1">
            <a:off x="9633482" y="4306290"/>
            <a:ext cx="498486" cy="317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395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205</Words>
  <Application>Microsoft Office PowerPoint</Application>
  <PresentationFormat>Widescreen</PresentationFormat>
  <Paragraphs>77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8</cp:revision>
  <dcterms:created xsi:type="dcterms:W3CDTF">2024-02-29T07:10:46Z</dcterms:created>
  <dcterms:modified xsi:type="dcterms:W3CDTF">2024-02-29T10:03:06Z</dcterms:modified>
</cp:coreProperties>
</file>