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9E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1356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B75B5-7DAC-C819-A683-FF1BCD3B18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642320-C022-B316-FD75-934723A739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6B74EA-B17B-E751-1F7B-4A04FBBCF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3FF10-B1B6-4147-A9BC-BC236B7E3AD4}" type="datetimeFigureOut">
              <a:rPr lang="en-SG" smtClean="0"/>
              <a:t>6/4/2024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DBE30-DE6B-E918-F44C-4F1CB3011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98E4B-387B-F0E2-603B-C5F07A06B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626C-526E-4EC6-A141-7DF64272012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88229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394C0-2239-014D-7781-6E4B5714D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19E959-616E-48C2-201E-9462F24920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EF783-7ED0-3CA5-D4A6-E3BCC60F9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3FF10-B1B6-4147-A9BC-BC236B7E3AD4}" type="datetimeFigureOut">
              <a:rPr lang="en-SG" smtClean="0"/>
              <a:t>6/4/2024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92A8DC-D799-C76F-578E-62F06D8CC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54795-9922-E19F-AAEF-242E1FB45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626C-526E-4EC6-A141-7DF64272012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99418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5062D6-44BB-CA8D-2D50-E22F089613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4A7BB2-CF7B-4B31-9939-F4AB41F83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8D1215-AFFE-A9D3-667C-2275D1350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3FF10-B1B6-4147-A9BC-BC236B7E3AD4}" type="datetimeFigureOut">
              <a:rPr lang="en-SG" smtClean="0"/>
              <a:t>6/4/2024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1946F-9E52-7D52-E6EB-47C1C61A6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65336-746D-6800-DA99-B323959F4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626C-526E-4EC6-A141-7DF64272012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80985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F0ADC-2688-B800-5163-23E35DA16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34087-B12F-97FD-D7F0-A0A065914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DF836-B170-28A5-06E7-70020764F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3FF10-B1B6-4147-A9BC-BC236B7E3AD4}" type="datetimeFigureOut">
              <a:rPr lang="en-SG" smtClean="0"/>
              <a:t>6/4/2024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E4238-ED21-78CC-88C2-03AD274B1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1A218-A0A1-7284-8139-884EB99B9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626C-526E-4EC6-A141-7DF64272012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15075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E63F4-17E4-6BD5-A7D4-B6DAF5B17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78725-FA8B-058F-8A7C-4EA4B8D542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46004-87B6-A5FC-F3C3-7393C4A06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3FF10-B1B6-4147-A9BC-BC236B7E3AD4}" type="datetimeFigureOut">
              <a:rPr lang="en-SG" smtClean="0"/>
              <a:t>6/4/2024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2345B6-54D7-1C47-E4A8-3F7F1C09F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DE6830-1B32-DBC0-08D4-B81C37E48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626C-526E-4EC6-A141-7DF64272012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9253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76275-6F5E-AA95-D366-E26166CFE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5D1F4-1805-80B8-25CC-E9274BE9FA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56DCF9-4B72-7324-8B95-9EDA6EAA4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BFC256-C16F-048E-593D-E52E23E10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3FF10-B1B6-4147-A9BC-BC236B7E3AD4}" type="datetimeFigureOut">
              <a:rPr lang="en-SG" smtClean="0"/>
              <a:t>6/4/2024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E620A2-43F7-7DA1-588E-3DC9978B1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863B9D-92F4-2C81-FC41-4AE594EFE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626C-526E-4EC6-A141-7DF64272012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24330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050F4-0F9B-6594-2106-B052A95AF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9A6A6A-F415-900D-0A00-A7EE40E65B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930888-FC6E-3FA6-D860-4F37E2CB38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138F73-1495-AC68-FDFA-E36114D9B9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8DB04A-7909-D267-C0F0-7F681DBFA2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6FACAD-D0EF-CF7A-CBC1-0E05E4DC0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3FF10-B1B6-4147-A9BC-BC236B7E3AD4}" type="datetimeFigureOut">
              <a:rPr lang="en-SG" smtClean="0"/>
              <a:t>6/4/2024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3E415C-9157-2A9F-AEAC-26A4B40DB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82F215-5573-5F64-334D-CA3B9CE25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626C-526E-4EC6-A141-7DF64272012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36710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C5B61-427E-1960-A6F2-A0B86E40F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FB9257-7338-5680-02FD-CCCC64016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3FF10-B1B6-4147-A9BC-BC236B7E3AD4}" type="datetimeFigureOut">
              <a:rPr lang="en-SG" smtClean="0"/>
              <a:t>6/4/2024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915343-DDF2-773C-94ED-A42E46F1C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7E4644-7296-F126-B333-58F33D9D2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626C-526E-4EC6-A141-7DF64272012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55265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72C2BB-EE3E-CA45-1EF9-598537887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3FF10-B1B6-4147-A9BC-BC236B7E3AD4}" type="datetimeFigureOut">
              <a:rPr lang="en-SG" smtClean="0"/>
              <a:t>6/4/2024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796459-AEB3-DD5E-E4C2-502AF54DE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80FCC7-0625-B6C9-893F-0AA9D61DA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626C-526E-4EC6-A141-7DF64272012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33424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4264F-55C9-877E-E051-51C47F861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803AA-1766-BBB4-0C54-75EDFB2F4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8F4A9A-0F62-D8E9-EF30-52930298E7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28D8F4-59A8-383E-BBA9-29FF2DE9E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3FF10-B1B6-4147-A9BC-BC236B7E3AD4}" type="datetimeFigureOut">
              <a:rPr lang="en-SG" smtClean="0"/>
              <a:t>6/4/2024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39BE7E-67AE-6B7F-DA2B-3060DD9A9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89E241-973A-C37D-E3B1-BBCD08345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626C-526E-4EC6-A141-7DF64272012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75887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64D9C-1A1A-A604-47B9-7D5BBD150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758C61-8B33-038B-DA65-C68F95E86F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CF2C5A-0A33-1CE9-681A-ADA53C59A0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DB33FF-660D-7C28-6E8E-764FD2A01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3FF10-B1B6-4147-A9BC-BC236B7E3AD4}" type="datetimeFigureOut">
              <a:rPr lang="en-SG" smtClean="0"/>
              <a:t>6/4/2024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1C3252-EF5E-4A4D-BACE-3CAAD2874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053CB-FE9D-04EA-8A70-8AEFBB10E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626C-526E-4EC6-A141-7DF64272012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83762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604F37-12F5-7005-C16B-BAEC7CF42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824255-4F5C-0B41-0D5E-840DADA54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E099D-4599-B713-206E-1603C7C9B0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53FF10-B1B6-4147-A9BC-BC236B7E3AD4}" type="datetimeFigureOut">
              <a:rPr lang="en-SG" smtClean="0"/>
              <a:t>6/4/2024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045FC-9AEE-EB95-54C7-7F1F803BCE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E9B4-C273-8238-2AF8-F51DD631BC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22626C-526E-4EC6-A141-7DF64272012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69748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4.jpeg"/><Relationship Id="rId7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29.png"/><Relationship Id="rId5" Type="http://schemas.openxmlformats.org/officeDocument/2006/relationships/image" Target="../media/image25.png"/><Relationship Id="rId10" Type="http://schemas.openxmlformats.org/officeDocument/2006/relationships/image" Target="../media/image28.png"/><Relationship Id="rId4" Type="http://schemas.openxmlformats.org/officeDocument/2006/relationships/image" Target="../media/image5.jpeg"/><Relationship Id="rId9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screenshot, display, diagram&#10;&#10;Description automatically generated">
            <a:extLst>
              <a:ext uri="{FF2B5EF4-FFF2-40B4-BE49-F238E27FC236}">
                <a16:creationId xmlns:a16="http://schemas.microsoft.com/office/drawing/2014/main" id="{3EAC13AD-7F62-EC12-82F7-6B3D5E3A2F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521" y="1572803"/>
            <a:ext cx="2678045" cy="148896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396DC03-CFE3-69D1-B103-6BA465BF06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21" y="3796229"/>
            <a:ext cx="2678045" cy="163511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6C70E3-7C89-192E-4095-86584000D151}"/>
              </a:ext>
            </a:extLst>
          </p:cNvPr>
          <p:cNvSpPr txBox="1"/>
          <p:nvPr/>
        </p:nvSpPr>
        <p:spPr>
          <a:xfrm>
            <a:off x="716665" y="1049583"/>
            <a:ext cx="2318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2D Railway[Metro] System Real-world Emulator</a:t>
            </a:r>
            <a:endParaRPr lang="en-SG" sz="1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E84520-2F90-F986-26BC-B1F40B15C0CC}"/>
              </a:ext>
            </a:extLst>
          </p:cNvPr>
          <p:cNvSpPr txBox="1"/>
          <p:nvPr/>
        </p:nvSpPr>
        <p:spPr>
          <a:xfrm>
            <a:off x="811521" y="3273009"/>
            <a:ext cx="2318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2D Power Grid System Real-world Emulator</a:t>
            </a:r>
            <a:endParaRPr lang="en-SG" sz="14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64AEF1-C92D-967A-C769-012191814B68}"/>
              </a:ext>
            </a:extLst>
          </p:cNvPr>
          <p:cNvSpPr/>
          <p:nvPr/>
        </p:nvSpPr>
        <p:spPr>
          <a:xfrm>
            <a:off x="4778046" y="2571052"/>
            <a:ext cx="978956" cy="769069"/>
          </a:xfrm>
          <a:prstGeom prst="rect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4D20D2E-060A-B33E-8EE4-B5A8D5A24E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0741" y="2681652"/>
            <a:ext cx="770439" cy="54786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2C56CED-DCBF-EAC2-E0FC-EF1A43CAF2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4392" y="3953355"/>
            <a:ext cx="867590" cy="56337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B56C15E-5D66-34E8-0EE9-3839C3BFD020}"/>
              </a:ext>
            </a:extLst>
          </p:cNvPr>
          <p:cNvSpPr/>
          <p:nvPr/>
        </p:nvSpPr>
        <p:spPr>
          <a:xfrm>
            <a:off x="4778045" y="1257300"/>
            <a:ext cx="978956" cy="871157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3" name="Picture 2" descr="TM221CE16R Schneider Electric Modicon M221 PLC CPU Mini USB Interface –  Ralakde Automation">
            <a:extLst>
              <a:ext uri="{FF2B5EF4-FFF2-40B4-BE49-F238E27FC236}">
                <a16:creationId xmlns:a16="http://schemas.microsoft.com/office/drawing/2014/main" id="{A502D6EF-C886-F547-7CF4-AA62FB56DE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6032" y="1358125"/>
            <a:ext cx="659858" cy="72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E68980F-2CEB-4E92-E1CB-D4626FE58D64}"/>
              </a:ext>
            </a:extLst>
          </p:cNvPr>
          <p:cNvSpPr txBox="1"/>
          <p:nvPr/>
        </p:nvSpPr>
        <p:spPr>
          <a:xfrm>
            <a:off x="4677182" y="818750"/>
            <a:ext cx="1389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PLC simulator [Modbus-TCP]</a:t>
            </a:r>
            <a:endParaRPr lang="en-SG" sz="1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FAF408-EBC6-A07A-99CF-9EF61C62D1E1}"/>
              </a:ext>
            </a:extLst>
          </p:cNvPr>
          <p:cNvSpPr txBox="1"/>
          <p:nvPr/>
        </p:nvSpPr>
        <p:spPr>
          <a:xfrm>
            <a:off x="4677182" y="2128457"/>
            <a:ext cx="1389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RTU simulator [S7Comm]</a:t>
            </a:r>
            <a:endParaRPr lang="en-SG" sz="1200" b="1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29695-A375-25D2-6157-2EA28A3D795F}"/>
              </a:ext>
            </a:extLst>
          </p:cNvPr>
          <p:cNvCxnSpPr>
            <a:cxnSpLocks/>
          </p:cNvCxnSpPr>
          <p:nvPr/>
        </p:nvCxnSpPr>
        <p:spPr>
          <a:xfrm flipV="1">
            <a:off x="3489566" y="1875759"/>
            <a:ext cx="12884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4B6316F-7719-E585-2B9F-47B7BC748909}"/>
              </a:ext>
            </a:extLst>
          </p:cNvPr>
          <p:cNvCxnSpPr>
            <a:cxnSpLocks/>
          </p:cNvCxnSpPr>
          <p:nvPr/>
        </p:nvCxnSpPr>
        <p:spPr>
          <a:xfrm flipV="1">
            <a:off x="3489565" y="2771109"/>
            <a:ext cx="12884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067CA3F-2A68-85E5-838B-47C0B96D7BF0}"/>
              </a:ext>
            </a:extLst>
          </p:cNvPr>
          <p:cNvSpPr/>
          <p:nvPr/>
        </p:nvSpPr>
        <p:spPr>
          <a:xfrm>
            <a:off x="4703347" y="1816164"/>
            <a:ext cx="123987" cy="11919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98DED24-B179-B7E8-E3BF-B42E3C2CA16B}"/>
              </a:ext>
            </a:extLst>
          </p:cNvPr>
          <p:cNvSpPr/>
          <p:nvPr/>
        </p:nvSpPr>
        <p:spPr>
          <a:xfrm>
            <a:off x="4700406" y="2711514"/>
            <a:ext cx="123987" cy="11919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52A7DD-CF0F-B16A-78D8-0B44CEA18840}"/>
              </a:ext>
            </a:extLst>
          </p:cNvPr>
          <p:cNvSpPr/>
          <p:nvPr/>
        </p:nvSpPr>
        <p:spPr>
          <a:xfrm>
            <a:off x="3440277" y="1816164"/>
            <a:ext cx="123987" cy="11919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E028699-9681-5E77-51CC-CFE009537F42}"/>
              </a:ext>
            </a:extLst>
          </p:cNvPr>
          <p:cNvSpPr/>
          <p:nvPr/>
        </p:nvSpPr>
        <p:spPr>
          <a:xfrm>
            <a:off x="3421991" y="2700593"/>
            <a:ext cx="123987" cy="11919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79F144D-7E95-133D-B631-1D692B07E542}"/>
              </a:ext>
            </a:extLst>
          </p:cNvPr>
          <p:cNvSpPr txBox="1"/>
          <p:nvPr/>
        </p:nvSpPr>
        <p:spPr>
          <a:xfrm>
            <a:off x="3502270" y="1394117"/>
            <a:ext cx="1389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Electrical signal simulation </a:t>
            </a:r>
            <a:endParaRPr lang="en-SG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6F7AE8B-17F1-C723-797C-4588C9B78E1A}"/>
              </a:ext>
            </a:extLst>
          </p:cNvPr>
          <p:cNvSpPr txBox="1"/>
          <p:nvPr/>
        </p:nvSpPr>
        <p:spPr>
          <a:xfrm>
            <a:off x="3536835" y="2237086"/>
            <a:ext cx="1389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Electrical signal simulation </a:t>
            </a:r>
            <a:endParaRPr lang="en-SG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54D6D45-1A3C-B29E-4857-5543D506680F}"/>
              </a:ext>
            </a:extLst>
          </p:cNvPr>
          <p:cNvSpPr/>
          <p:nvPr/>
        </p:nvSpPr>
        <p:spPr>
          <a:xfrm>
            <a:off x="4778044" y="3850789"/>
            <a:ext cx="978956" cy="769069"/>
          </a:xfrm>
          <a:prstGeom prst="rect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E444B3-7B30-3C49-7949-5F6BAF3D0A09}"/>
              </a:ext>
            </a:extLst>
          </p:cNvPr>
          <p:cNvSpPr txBox="1"/>
          <p:nvPr/>
        </p:nvSpPr>
        <p:spPr>
          <a:xfrm>
            <a:off x="4386391" y="3545648"/>
            <a:ext cx="20213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PLC simulator [S7Comm]</a:t>
            </a:r>
            <a:endParaRPr lang="en-SG" sz="1200" b="1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5FE26C3-A34E-86E0-5F47-17359AACE305}"/>
              </a:ext>
            </a:extLst>
          </p:cNvPr>
          <p:cNvCxnSpPr>
            <a:cxnSpLocks/>
          </p:cNvCxnSpPr>
          <p:nvPr/>
        </p:nvCxnSpPr>
        <p:spPr>
          <a:xfrm flipV="1">
            <a:off x="3518470" y="4038218"/>
            <a:ext cx="12884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CC755E0B-AB8E-BF68-4110-5EBDCC1F209E}"/>
              </a:ext>
            </a:extLst>
          </p:cNvPr>
          <p:cNvSpPr/>
          <p:nvPr/>
        </p:nvSpPr>
        <p:spPr>
          <a:xfrm>
            <a:off x="3450896" y="3967702"/>
            <a:ext cx="123987" cy="11919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3245DE0-68B4-D92F-14AA-824AF7FEE4EA}"/>
              </a:ext>
            </a:extLst>
          </p:cNvPr>
          <p:cNvSpPr/>
          <p:nvPr/>
        </p:nvSpPr>
        <p:spPr>
          <a:xfrm>
            <a:off x="4688029" y="3967702"/>
            <a:ext cx="123987" cy="11919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9B8B1C9-DD82-D18B-415B-9382F9222C51}"/>
              </a:ext>
            </a:extLst>
          </p:cNvPr>
          <p:cNvSpPr/>
          <p:nvPr/>
        </p:nvSpPr>
        <p:spPr>
          <a:xfrm>
            <a:off x="4766480" y="4933380"/>
            <a:ext cx="978956" cy="769069"/>
          </a:xfrm>
          <a:prstGeom prst="rect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8D6539A9-D715-9B93-1711-332EAC91DB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2302" y="5030227"/>
            <a:ext cx="770439" cy="547868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1B29F5FD-8404-993C-2840-96925FC9C08A}"/>
              </a:ext>
            </a:extLst>
          </p:cNvPr>
          <p:cNvSpPr txBox="1"/>
          <p:nvPr/>
        </p:nvSpPr>
        <p:spPr>
          <a:xfrm>
            <a:off x="4474366" y="4689910"/>
            <a:ext cx="22230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RTU simulator [S7Comm]</a:t>
            </a:r>
            <a:endParaRPr lang="en-SG" sz="1200" b="1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2727F0-E907-9307-86B8-069F25A9903C}"/>
              </a:ext>
            </a:extLst>
          </p:cNvPr>
          <p:cNvSpPr/>
          <p:nvPr/>
        </p:nvSpPr>
        <p:spPr>
          <a:xfrm>
            <a:off x="4700404" y="5195424"/>
            <a:ext cx="123987" cy="11919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AC0656F-B493-B8A2-B732-056803BA2D55}"/>
              </a:ext>
            </a:extLst>
          </p:cNvPr>
          <p:cNvCxnSpPr>
            <a:cxnSpLocks/>
            <a:stCxn id="35" idx="3"/>
            <a:endCxn id="33" idx="1"/>
          </p:cNvCxnSpPr>
          <p:nvPr/>
        </p:nvCxnSpPr>
        <p:spPr>
          <a:xfrm flipV="1">
            <a:off x="3570211" y="5255019"/>
            <a:ext cx="1130193" cy="3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284EC95E-95DB-6C4E-4846-D41500C4D8C1}"/>
              </a:ext>
            </a:extLst>
          </p:cNvPr>
          <p:cNvSpPr/>
          <p:nvPr/>
        </p:nvSpPr>
        <p:spPr>
          <a:xfrm>
            <a:off x="3446224" y="5198724"/>
            <a:ext cx="123987" cy="11919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D009844-604F-0CC7-F860-71BD758D93A7}"/>
              </a:ext>
            </a:extLst>
          </p:cNvPr>
          <p:cNvSpPr/>
          <p:nvPr/>
        </p:nvSpPr>
        <p:spPr>
          <a:xfrm>
            <a:off x="4682962" y="4342205"/>
            <a:ext cx="123987" cy="11919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59BB7C2-81A2-2A8E-148F-1B322BBF168F}"/>
              </a:ext>
            </a:extLst>
          </p:cNvPr>
          <p:cNvSpPr/>
          <p:nvPr/>
        </p:nvSpPr>
        <p:spPr>
          <a:xfrm>
            <a:off x="4700404" y="4960319"/>
            <a:ext cx="123987" cy="11919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73B74CC0-7780-2BBD-CBBA-1C500EBC3199}"/>
              </a:ext>
            </a:extLst>
          </p:cNvPr>
          <p:cNvCxnSpPr>
            <a:cxnSpLocks/>
            <a:stCxn id="42" idx="1"/>
            <a:endCxn id="43" idx="1"/>
          </p:cNvCxnSpPr>
          <p:nvPr/>
        </p:nvCxnSpPr>
        <p:spPr>
          <a:xfrm rot="10800000" flipH="1" flipV="1">
            <a:off x="4682962" y="4401800"/>
            <a:ext cx="17442" cy="618114"/>
          </a:xfrm>
          <a:prstGeom prst="bentConnector3">
            <a:avLst>
              <a:gd name="adj1" fmla="val -131063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B4852F93-4023-D38B-6806-7B893FD39C3A}"/>
              </a:ext>
            </a:extLst>
          </p:cNvPr>
          <p:cNvSpPr/>
          <p:nvPr/>
        </p:nvSpPr>
        <p:spPr>
          <a:xfrm>
            <a:off x="2974888" y="3000754"/>
            <a:ext cx="123987" cy="11919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F2B858D-28ED-33B0-A1BE-DA19733002B0}"/>
              </a:ext>
            </a:extLst>
          </p:cNvPr>
          <p:cNvSpPr/>
          <p:nvPr/>
        </p:nvSpPr>
        <p:spPr>
          <a:xfrm>
            <a:off x="2984168" y="3743340"/>
            <a:ext cx="123987" cy="11919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81031AD-2D61-FB4F-54FE-BA9C4E3DFDF7}"/>
              </a:ext>
            </a:extLst>
          </p:cNvPr>
          <p:cNvCxnSpPr>
            <a:cxnSpLocks/>
            <a:stCxn id="50" idx="2"/>
            <a:endCxn id="51" idx="0"/>
          </p:cNvCxnSpPr>
          <p:nvPr/>
        </p:nvCxnSpPr>
        <p:spPr>
          <a:xfrm>
            <a:off x="3036882" y="3119944"/>
            <a:ext cx="0" cy="6233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AE38319A-45BF-B4D0-FACE-5165C9FC830F}"/>
              </a:ext>
            </a:extLst>
          </p:cNvPr>
          <p:cNvSpPr txBox="1"/>
          <p:nvPr/>
        </p:nvSpPr>
        <p:spPr>
          <a:xfrm>
            <a:off x="3506295" y="4101246"/>
            <a:ext cx="1389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Electrical signal simulation </a:t>
            </a:r>
            <a:endParaRPr lang="en-SG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169127C-B340-8097-8C55-0D98B1A5A443}"/>
              </a:ext>
            </a:extLst>
          </p:cNvPr>
          <p:cNvSpPr txBox="1"/>
          <p:nvPr/>
        </p:nvSpPr>
        <p:spPr>
          <a:xfrm>
            <a:off x="3046161" y="3206731"/>
            <a:ext cx="1389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Power supply simulation </a:t>
            </a:r>
            <a:endParaRPr lang="en-SG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7" name="Picture 56" descr="A screenshot of a computer&#10;&#10;Description automatically generated">
            <a:extLst>
              <a:ext uri="{FF2B5EF4-FFF2-40B4-BE49-F238E27FC236}">
                <a16:creationId xmlns:a16="http://schemas.microsoft.com/office/drawing/2014/main" id="{553E21F1-F2C3-E2D8-5144-878CBBAD8BB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0272" y="1139794"/>
            <a:ext cx="1900047" cy="108832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58" name="Picture 57" descr="A screenshot of a computer&#10;&#10;Description automatically generated">
            <a:extLst>
              <a:ext uri="{FF2B5EF4-FFF2-40B4-BE49-F238E27FC236}">
                <a16:creationId xmlns:a16="http://schemas.microsoft.com/office/drawing/2014/main" id="{890A21EA-803E-CC5A-AD90-CC855723564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0483" y="2511594"/>
            <a:ext cx="1900047" cy="101111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59" name="Picture 5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326BE70-F5D2-21C7-DCFE-7FF9A5605BD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0272" y="3855290"/>
            <a:ext cx="2650427" cy="1111141"/>
          </a:xfrm>
          <a:prstGeom prst="rect">
            <a:avLst/>
          </a:prstGeom>
        </p:spPr>
      </p:pic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AA372C2-7590-B0F3-5BD1-C99004ED1CA9}"/>
              </a:ext>
            </a:extLst>
          </p:cNvPr>
          <p:cNvCxnSpPr>
            <a:cxnSpLocks/>
          </p:cNvCxnSpPr>
          <p:nvPr/>
        </p:nvCxnSpPr>
        <p:spPr>
          <a:xfrm>
            <a:off x="6580455" y="1194297"/>
            <a:ext cx="0" cy="4652629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D176CAB0-40F4-2763-D1D3-F68A3BD3615E}"/>
              </a:ext>
            </a:extLst>
          </p:cNvPr>
          <p:cNvSpPr txBox="1"/>
          <p:nvPr/>
        </p:nvSpPr>
        <p:spPr>
          <a:xfrm>
            <a:off x="6102922" y="969454"/>
            <a:ext cx="833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Modbus</a:t>
            </a:r>
            <a:r>
              <a:rPr lang="en-US" sz="1200" b="1" dirty="0"/>
              <a:t> </a:t>
            </a:r>
            <a:endParaRPr lang="en-SG" sz="1200" b="1" dirty="0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8977953-C680-B275-03E2-2B3B04BB8163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5757001" y="1692879"/>
            <a:ext cx="821948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9AAE9E0A-A19E-42C5-FAB7-6B79C634C3EA}"/>
              </a:ext>
            </a:extLst>
          </p:cNvPr>
          <p:cNvCxnSpPr>
            <a:cxnSpLocks/>
          </p:cNvCxnSpPr>
          <p:nvPr/>
        </p:nvCxnSpPr>
        <p:spPr>
          <a:xfrm>
            <a:off x="6578949" y="1554109"/>
            <a:ext cx="909968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50A82333-3F68-4009-2C0B-4A925B7ADC89}"/>
              </a:ext>
            </a:extLst>
          </p:cNvPr>
          <p:cNvCxnSpPr>
            <a:cxnSpLocks/>
          </p:cNvCxnSpPr>
          <p:nvPr/>
        </p:nvCxnSpPr>
        <p:spPr>
          <a:xfrm>
            <a:off x="6569100" y="2760188"/>
            <a:ext cx="919817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B099A1AB-B36F-CBFD-F7BF-7464C8B3B562}"/>
              </a:ext>
            </a:extLst>
          </p:cNvPr>
          <p:cNvCxnSpPr>
            <a:cxnSpLocks/>
          </p:cNvCxnSpPr>
          <p:nvPr/>
        </p:nvCxnSpPr>
        <p:spPr>
          <a:xfrm flipH="1">
            <a:off x="6998213" y="1191909"/>
            <a:ext cx="3675" cy="4655017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B7C8BD0A-27D2-C696-DF5F-177EF5A43436}"/>
              </a:ext>
            </a:extLst>
          </p:cNvPr>
          <p:cNvSpPr txBox="1"/>
          <p:nvPr/>
        </p:nvSpPr>
        <p:spPr>
          <a:xfrm>
            <a:off x="6282231" y="5877583"/>
            <a:ext cx="11216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S7Comm bus </a:t>
            </a:r>
            <a:endParaRPr lang="en-SG" sz="12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1BB4164E-5A8B-7C34-633D-8D53E27F92BA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5757002" y="2955587"/>
            <a:ext cx="1241211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F56BB083-FBCE-26F7-B99D-2517CA459620}"/>
              </a:ext>
            </a:extLst>
          </p:cNvPr>
          <p:cNvCxnSpPr>
            <a:cxnSpLocks/>
          </p:cNvCxnSpPr>
          <p:nvPr/>
        </p:nvCxnSpPr>
        <p:spPr>
          <a:xfrm>
            <a:off x="5757002" y="4217055"/>
            <a:ext cx="1241211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038708EB-36F2-DA08-05C5-0196AEEE385A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5745436" y="5317915"/>
            <a:ext cx="1252777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C20D8B27-C70F-65F2-91B4-64B8CA1E3FAA}"/>
              </a:ext>
            </a:extLst>
          </p:cNvPr>
          <p:cNvCxnSpPr>
            <a:cxnSpLocks/>
          </p:cNvCxnSpPr>
          <p:nvPr/>
        </p:nvCxnSpPr>
        <p:spPr>
          <a:xfrm>
            <a:off x="7008963" y="3273009"/>
            <a:ext cx="531368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B46453A1-A246-470F-FD4B-505634F7E55F}"/>
              </a:ext>
            </a:extLst>
          </p:cNvPr>
          <p:cNvCxnSpPr>
            <a:cxnSpLocks/>
            <a:endCxn id="59" idx="1"/>
          </p:cNvCxnSpPr>
          <p:nvPr/>
        </p:nvCxnSpPr>
        <p:spPr>
          <a:xfrm>
            <a:off x="7008963" y="4410860"/>
            <a:ext cx="491309" cy="1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AAA1618C-1F74-B98A-8E64-1F5B30C35A09}"/>
              </a:ext>
            </a:extLst>
          </p:cNvPr>
          <p:cNvSpPr txBox="1"/>
          <p:nvPr/>
        </p:nvSpPr>
        <p:spPr>
          <a:xfrm>
            <a:off x="7436392" y="812969"/>
            <a:ext cx="22081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Railway Signal System HMI</a:t>
            </a:r>
            <a:endParaRPr lang="en-SG" sz="1200" b="1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4AEBEF4-9F8A-20F0-5D40-7485DFAFCE59}"/>
              </a:ext>
            </a:extLst>
          </p:cNvPr>
          <p:cNvSpPr txBox="1"/>
          <p:nvPr/>
        </p:nvSpPr>
        <p:spPr>
          <a:xfrm>
            <a:off x="7415475" y="2226512"/>
            <a:ext cx="22081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Railway Train System HMI</a:t>
            </a:r>
            <a:endParaRPr lang="en-SG" sz="1200" b="1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A38814E-1516-670C-20D8-AAEBCC3073D3}"/>
              </a:ext>
            </a:extLst>
          </p:cNvPr>
          <p:cNvSpPr txBox="1"/>
          <p:nvPr/>
        </p:nvSpPr>
        <p:spPr>
          <a:xfrm>
            <a:off x="7415475" y="3558404"/>
            <a:ext cx="2980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Power Grid and Substation System HMI</a:t>
            </a:r>
            <a:endParaRPr lang="en-SG" sz="12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537011-A8F7-D82B-4CE3-7BF486404638}"/>
              </a:ext>
            </a:extLst>
          </p:cNvPr>
          <p:cNvSpPr txBox="1"/>
          <p:nvPr/>
        </p:nvSpPr>
        <p:spPr>
          <a:xfrm>
            <a:off x="768772" y="430357"/>
            <a:ext cx="4532004" cy="338554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n-US" sz="1600" b="1" dirty="0"/>
              <a:t>Virtual PLC/RTU System Connection Diagram</a:t>
            </a:r>
            <a:endParaRPr lang="en-SG" sz="16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4FB91B-5D64-BA7A-D9D1-E927393DBD82}"/>
              </a:ext>
            </a:extLst>
          </p:cNvPr>
          <p:cNvSpPr/>
          <p:nvPr/>
        </p:nvSpPr>
        <p:spPr>
          <a:xfrm>
            <a:off x="811521" y="5945067"/>
            <a:ext cx="175568" cy="11919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FD2EEA6-8129-B633-BAE5-59F24640873B}"/>
              </a:ext>
            </a:extLst>
          </p:cNvPr>
          <p:cNvSpPr/>
          <p:nvPr/>
        </p:nvSpPr>
        <p:spPr>
          <a:xfrm>
            <a:off x="1277354" y="5945067"/>
            <a:ext cx="175568" cy="11919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FB774B6-0575-0219-5AC9-D578FF792B39}"/>
              </a:ext>
            </a:extLst>
          </p:cNvPr>
          <p:cNvCxnSpPr>
            <a:cxnSpLocks/>
            <a:stCxn id="21" idx="3"/>
            <a:endCxn id="25" idx="1"/>
          </p:cNvCxnSpPr>
          <p:nvPr/>
        </p:nvCxnSpPr>
        <p:spPr>
          <a:xfrm>
            <a:off x="987089" y="6004662"/>
            <a:ext cx="2902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B194BC6-C4D8-9433-3710-3F8C647C7A28}"/>
              </a:ext>
            </a:extLst>
          </p:cNvPr>
          <p:cNvSpPr txBox="1"/>
          <p:nvPr/>
        </p:nvSpPr>
        <p:spPr>
          <a:xfrm>
            <a:off x="1467417" y="5881514"/>
            <a:ext cx="30069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Electrical signal / Physical Wire Simulation</a:t>
            </a:r>
            <a:endParaRPr lang="en-SG" sz="1200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C8E7A00-4BAD-247F-84DE-8B0C596EC160}"/>
              </a:ext>
            </a:extLst>
          </p:cNvPr>
          <p:cNvCxnSpPr>
            <a:cxnSpLocks/>
          </p:cNvCxnSpPr>
          <p:nvPr/>
        </p:nvCxnSpPr>
        <p:spPr>
          <a:xfrm>
            <a:off x="811521" y="5702449"/>
            <a:ext cx="577735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902B424-41BE-3883-0AC6-5D51049BD458}"/>
              </a:ext>
            </a:extLst>
          </p:cNvPr>
          <p:cNvSpPr txBox="1"/>
          <p:nvPr/>
        </p:nvSpPr>
        <p:spPr>
          <a:xfrm>
            <a:off x="1505078" y="5578095"/>
            <a:ext cx="11406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Modbus-TCP</a:t>
            </a:r>
            <a:r>
              <a:rPr lang="en-US" sz="1200" b="1" dirty="0"/>
              <a:t> </a:t>
            </a:r>
            <a:endParaRPr lang="en-SG" sz="1200" b="1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E702276-852E-0C13-A357-027D8A003932}"/>
              </a:ext>
            </a:extLst>
          </p:cNvPr>
          <p:cNvCxnSpPr>
            <a:cxnSpLocks/>
          </p:cNvCxnSpPr>
          <p:nvPr/>
        </p:nvCxnSpPr>
        <p:spPr>
          <a:xfrm flipV="1">
            <a:off x="2812057" y="5702951"/>
            <a:ext cx="415865" cy="5476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C3481E5B-2D6F-8AC1-54D7-1A3C3FE941C5}"/>
              </a:ext>
            </a:extLst>
          </p:cNvPr>
          <p:cNvSpPr txBox="1"/>
          <p:nvPr/>
        </p:nvSpPr>
        <p:spPr>
          <a:xfrm>
            <a:off x="3226116" y="5569927"/>
            <a:ext cx="15347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S7Comm bus </a:t>
            </a:r>
            <a:endParaRPr lang="en-SG" sz="12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D4582A2D-14C9-2B61-966A-386E586EEB5E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b="18796"/>
          <a:stretch/>
        </p:blipFill>
        <p:spPr>
          <a:xfrm>
            <a:off x="7475746" y="5268534"/>
            <a:ext cx="2013279" cy="795723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E88E917E-43F4-3E13-DF56-7BC4A518B996}"/>
              </a:ext>
            </a:extLst>
          </p:cNvPr>
          <p:cNvSpPr txBox="1"/>
          <p:nvPr/>
        </p:nvSpPr>
        <p:spPr>
          <a:xfrm>
            <a:off x="7428126" y="5030466"/>
            <a:ext cx="24609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Transformer display panel </a:t>
            </a:r>
            <a:endParaRPr lang="en-SG" sz="1200" b="1" dirty="0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AA7EF537-4CFE-A54C-12A0-AD93D3B30BA6}"/>
              </a:ext>
            </a:extLst>
          </p:cNvPr>
          <p:cNvCxnSpPr>
            <a:cxnSpLocks/>
          </p:cNvCxnSpPr>
          <p:nvPr/>
        </p:nvCxnSpPr>
        <p:spPr>
          <a:xfrm>
            <a:off x="7008963" y="5522000"/>
            <a:ext cx="491309" cy="1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F80EB93-95AD-DC1A-B4B9-96E5B4F09674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6578949" y="5666396"/>
            <a:ext cx="896797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6725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BDA94B1C-9FE6-C6F6-B0A6-9D0554B263D2}"/>
              </a:ext>
            </a:extLst>
          </p:cNvPr>
          <p:cNvSpPr/>
          <p:nvPr/>
        </p:nvSpPr>
        <p:spPr>
          <a:xfrm>
            <a:off x="1603912" y="5440668"/>
            <a:ext cx="1774267" cy="5232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2EBCA50-D8A7-2996-E06F-9EA14C179D44}"/>
              </a:ext>
            </a:extLst>
          </p:cNvPr>
          <p:cNvSpPr/>
          <p:nvPr/>
        </p:nvSpPr>
        <p:spPr>
          <a:xfrm>
            <a:off x="4841817" y="4685213"/>
            <a:ext cx="2183130" cy="106492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84BBB1-0024-C36F-68D7-140C8053A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912" y="2407183"/>
            <a:ext cx="1629622" cy="96412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E80128F-6562-8A46-C80F-516E853F6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4966" y="778081"/>
            <a:ext cx="1435809" cy="104422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B8839E0-1D26-27C2-C3D2-71BBE832C5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747212" y="4085081"/>
            <a:ext cx="959550" cy="1026558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E3075C0-8709-B930-ED79-4C114DB1E5A3}"/>
              </a:ext>
            </a:extLst>
          </p:cNvPr>
          <p:cNvSpPr/>
          <p:nvPr/>
        </p:nvSpPr>
        <p:spPr>
          <a:xfrm>
            <a:off x="4869180" y="674370"/>
            <a:ext cx="2146966" cy="10172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20FF5B0-50AF-1BD7-B04C-30755341F0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7226" y="772636"/>
            <a:ext cx="400622" cy="27498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4936F77-D23D-B94E-764D-91124D5A0936}"/>
              </a:ext>
            </a:extLst>
          </p:cNvPr>
          <p:cNvSpPr txBox="1"/>
          <p:nvPr/>
        </p:nvSpPr>
        <p:spPr>
          <a:xfrm>
            <a:off x="5396944" y="758982"/>
            <a:ext cx="1499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Windows OS VM</a:t>
            </a:r>
            <a:endParaRPr lang="en-SG" sz="1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0B67A0E-3F3F-B917-D53C-4C41D8EAA1CE}"/>
              </a:ext>
            </a:extLst>
          </p:cNvPr>
          <p:cNvSpPr/>
          <p:nvPr/>
        </p:nvSpPr>
        <p:spPr>
          <a:xfrm>
            <a:off x="5335725" y="1234641"/>
            <a:ext cx="1183005" cy="28724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PLC Simulator</a:t>
            </a:r>
            <a:endParaRPr lang="en-SG" sz="1200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4BA262-2111-74A7-B361-5F1B0AC2FD8B}"/>
              </a:ext>
            </a:extLst>
          </p:cNvPr>
          <p:cNvSpPr/>
          <p:nvPr/>
        </p:nvSpPr>
        <p:spPr>
          <a:xfrm>
            <a:off x="6773090" y="1205864"/>
            <a:ext cx="824388" cy="3657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Modbus Interface</a:t>
            </a:r>
            <a:endParaRPr lang="en-SG" sz="12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5A48A30-CE8F-192F-DD86-F8DFF098FBD2}"/>
              </a:ext>
            </a:extLst>
          </p:cNvPr>
          <p:cNvSpPr/>
          <p:nvPr/>
        </p:nvSpPr>
        <p:spPr>
          <a:xfrm>
            <a:off x="4243388" y="1198289"/>
            <a:ext cx="824388" cy="3657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UDP/TCP Interface</a:t>
            </a:r>
            <a:endParaRPr lang="en-SG" sz="12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E0B918-118C-5360-E7F0-5D239E15676E}"/>
              </a:ext>
            </a:extLst>
          </p:cNvPr>
          <p:cNvSpPr txBox="1"/>
          <p:nvPr/>
        </p:nvSpPr>
        <p:spPr>
          <a:xfrm>
            <a:off x="1435554" y="488781"/>
            <a:ext cx="2382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Virtual OT device emulator </a:t>
            </a:r>
            <a:endParaRPr lang="en-SG" sz="1400" b="1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CF1E682-D313-C320-85B2-F75E54A1FB16}"/>
              </a:ext>
            </a:extLst>
          </p:cNvPr>
          <p:cNvCxnSpPr>
            <a:stCxn id="19" idx="3"/>
            <a:endCxn id="17" idx="1"/>
          </p:cNvCxnSpPr>
          <p:nvPr/>
        </p:nvCxnSpPr>
        <p:spPr>
          <a:xfrm flipV="1">
            <a:off x="3733051" y="1381169"/>
            <a:ext cx="51033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904D2CC7-AC76-77BC-BAEB-EBB1EB418E29}"/>
              </a:ext>
            </a:extLst>
          </p:cNvPr>
          <p:cNvSpPr/>
          <p:nvPr/>
        </p:nvSpPr>
        <p:spPr>
          <a:xfrm>
            <a:off x="4869180" y="1927985"/>
            <a:ext cx="2183130" cy="11206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7A1233B-0BD6-4073-9C92-B4D79134FF7B}"/>
              </a:ext>
            </a:extLst>
          </p:cNvPr>
          <p:cNvSpPr txBox="1"/>
          <p:nvPr/>
        </p:nvSpPr>
        <p:spPr>
          <a:xfrm>
            <a:off x="5474146" y="1931761"/>
            <a:ext cx="13035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Raspberry PI</a:t>
            </a:r>
            <a:endParaRPr lang="en-SG" sz="1400" b="1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E47B083-16BD-A3F0-7CE7-3FF2B424F9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65797" y="2016532"/>
            <a:ext cx="477824" cy="443694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F908E961-E21D-6EAE-D614-55F0C18BD6EE}"/>
              </a:ext>
            </a:extLst>
          </p:cNvPr>
          <p:cNvSpPr/>
          <p:nvPr/>
        </p:nvSpPr>
        <p:spPr>
          <a:xfrm>
            <a:off x="5544683" y="2259151"/>
            <a:ext cx="1289026" cy="28724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PLC Simulator</a:t>
            </a:r>
            <a:endParaRPr lang="en-SG" sz="1200" b="1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DB13330-634B-BB48-B026-94D3183DC4C4}"/>
              </a:ext>
            </a:extLst>
          </p:cNvPr>
          <p:cNvSpPr/>
          <p:nvPr/>
        </p:nvSpPr>
        <p:spPr>
          <a:xfrm>
            <a:off x="6655535" y="2622132"/>
            <a:ext cx="824388" cy="3657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Modbus Interface</a:t>
            </a:r>
            <a:endParaRPr lang="en-SG" sz="1200" b="1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9B9123B-9207-9152-362F-454B5F99B725}"/>
              </a:ext>
            </a:extLst>
          </p:cNvPr>
          <p:cNvSpPr/>
          <p:nvPr/>
        </p:nvSpPr>
        <p:spPr>
          <a:xfrm>
            <a:off x="4999903" y="2676600"/>
            <a:ext cx="1289026" cy="28724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GPIO interface</a:t>
            </a:r>
            <a:endParaRPr lang="en-SG" sz="1200" b="1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BB9F1E5-09DC-F14D-D67E-609F2475C09C}"/>
              </a:ext>
            </a:extLst>
          </p:cNvPr>
          <p:cNvCxnSpPr>
            <a:cxnSpLocks/>
          </p:cNvCxnSpPr>
          <p:nvPr/>
        </p:nvCxnSpPr>
        <p:spPr>
          <a:xfrm>
            <a:off x="3265319" y="2529330"/>
            <a:ext cx="160386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4033A23-A0C5-7B52-653C-9EFEC23AA50B}"/>
              </a:ext>
            </a:extLst>
          </p:cNvPr>
          <p:cNvCxnSpPr>
            <a:cxnSpLocks/>
          </p:cNvCxnSpPr>
          <p:nvPr/>
        </p:nvCxnSpPr>
        <p:spPr>
          <a:xfrm>
            <a:off x="3265319" y="2707379"/>
            <a:ext cx="160386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50395C5-8DEC-B2C6-6F54-721FF664B1BB}"/>
              </a:ext>
            </a:extLst>
          </p:cNvPr>
          <p:cNvCxnSpPr>
            <a:cxnSpLocks/>
          </p:cNvCxnSpPr>
          <p:nvPr/>
        </p:nvCxnSpPr>
        <p:spPr>
          <a:xfrm>
            <a:off x="3265319" y="2923491"/>
            <a:ext cx="160386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088D0FB-AC99-7923-2DF1-31194DEDDD53}"/>
              </a:ext>
            </a:extLst>
          </p:cNvPr>
          <p:cNvSpPr txBox="1"/>
          <p:nvPr/>
        </p:nvSpPr>
        <p:spPr>
          <a:xfrm>
            <a:off x="1516116" y="2053966"/>
            <a:ext cx="1862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Physical OT device</a:t>
            </a:r>
            <a:endParaRPr lang="en-SG" sz="1400" b="1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D913537-1CE1-6597-37DC-CB38AE72899D}"/>
              </a:ext>
            </a:extLst>
          </p:cNvPr>
          <p:cNvSpPr/>
          <p:nvPr/>
        </p:nvSpPr>
        <p:spPr>
          <a:xfrm>
            <a:off x="4855549" y="3288754"/>
            <a:ext cx="2183130" cy="118373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F252C49-06ED-5CEB-8905-00FADFB74823}"/>
              </a:ext>
            </a:extLst>
          </p:cNvPr>
          <p:cNvSpPr txBox="1"/>
          <p:nvPr/>
        </p:nvSpPr>
        <p:spPr>
          <a:xfrm>
            <a:off x="5396944" y="3316624"/>
            <a:ext cx="17096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/>
              <a:t>BeagleBone</a:t>
            </a:r>
            <a:r>
              <a:rPr lang="en-US" sz="1400" b="1" dirty="0"/>
              <a:t>-Black</a:t>
            </a:r>
            <a:endParaRPr lang="en-SG" sz="1400" b="1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4709892-2C8C-14C1-DFC9-394BC694700F}"/>
              </a:ext>
            </a:extLst>
          </p:cNvPr>
          <p:cNvSpPr/>
          <p:nvPr/>
        </p:nvSpPr>
        <p:spPr>
          <a:xfrm>
            <a:off x="5474146" y="3658348"/>
            <a:ext cx="1289026" cy="28724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RTU Simulator</a:t>
            </a:r>
            <a:endParaRPr lang="en-SG" sz="1200" b="1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D09E90E-3852-5ABD-367A-1057698E3BD7}"/>
              </a:ext>
            </a:extLst>
          </p:cNvPr>
          <p:cNvSpPr/>
          <p:nvPr/>
        </p:nvSpPr>
        <p:spPr>
          <a:xfrm>
            <a:off x="6655535" y="4051697"/>
            <a:ext cx="824388" cy="36576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S7commInterface</a:t>
            </a:r>
            <a:endParaRPr lang="en-SG" sz="12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46239E7-3F14-DCC9-010F-DE22B62D3A04}"/>
              </a:ext>
            </a:extLst>
          </p:cNvPr>
          <p:cNvSpPr txBox="1"/>
          <p:nvPr/>
        </p:nvSpPr>
        <p:spPr>
          <a:xfrm>
            <a:off x="1529467" y="3498592"/>
            <a:ext cx="19272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Physical OT device with serial port</a:t>
            </a:r>
            <a:endParaRPr lang="en-SG" sz="1400" b="1" dirty="0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9A37708-3DA4-8223-0123-5554373951AC}"/>
              </a:ext>
            </a:extLst>
          </p:cNvPr>
          <p:cNvCxnSpPr>
            <a:cxnSpLocks/>
          </p:cNvCxnSpPr>
          <p:nvPr/>
        </p:nvCxnSpPr>
        <p:spPr>
          <a:xfrm>
            <a:off x="2726173" y="4805949"/>
            <a:ext cx="211564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B093355-500E-0365-AEA0-EEAB781AFDD1}"/>
              </a:ext>
            </a:extLst>
          </p:cNvPr>
          <p:cNvCxnSpPr>
            <a:cxnSpLocks/>
          </p:cNvCxnSpPr>
          <p:nvPr/>
        </p:nvCxnSpPr>
        <p:spPr>
          <a:xfrm>
            <a:off x="2720500" y="5063250"/>
            <a:ext cx="210510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F6FA5DEC-6E68-8D2F-1043-AC260C6D13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63772" y="3152175"/>
            <a:ext cx="438258" cy="438258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8C256DFD-EC34-6374-ADAD-8A941CF6A452}"/>
              </a:ext>
            </a:extLst>
          </p:cNvPr>
          <p:cNvSpPr/>
          <p:nvPr/>
        </p:nvSpPr>
        <p:spPr>
          <a:xfrm>
            <a:off x="4945790" y="4085081"/>
            <a:ext cx="1289026" cy="28724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GPIO interface</a:t>
            </a:r>
            <a:endParaRPr lang="en-SG" sz="1200" b="1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DAAA7BF-D935-AB90-5E85-D3403E06BB2E}"/>
              </a:ext>
            </a:extLst>
          </p:cNvPr>
          <p:cNvSpPr/>
          <p:nvPr/>
        </p:nvSpPr>
        <p:spPr>
          <a:xfrm>
            <a:off x="4413415" y="3648137"/>
            <a:ext cx="824388" cy="3657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UDP/TCP Interface</a:t>
            </a:r>
            <a:endParaRPr lang="en-SG" sz="1200" b="1" dirty="0"/>
          </a:p>
        </p:txBody>
      </p: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F6B068C6-41FC-CB18-02EB-86211BC402CD}"/>
              </a:ext>
            </a:extLst>
          </p:cNvPr>
          <p:cNvCxnSpPr>
            <a:cxnSpLocks/>
            <a:stCxn id="61" idx="1"/>
            <a:endCxn id="19" idx="0"/>
          </p:cNvCxnSpPr>
          <p:nvPr/>
        </p:nvCxnSpPr>
        <p:spPr>
          <a:xfrm rot="10800000">
            <a:off x="3320857" y="1205865"/>
            <a:ext cx="1092558" cy="2625153"/>
          </a:xfrm>
          <a:prstGeom prst="bentConnector4">
            <a:avLst>
              <a:gd name="adj1" fmla="val 31136"/>
              <a:gd name="adj2" fmla="val 88679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B17E54AF-93E0-73F5-EEA0-B71AEA3D18C9}"/>
              </a:ext>
            </a:extLst>
          </p:cNvPr>
          <p:cNvCxnSpPr>
            <a:cxnSpLocks/>
            <a:stCxn id="59" idx="1"/>
          </p:cNvCxnSpPr>
          <p:nvPr/>
        </p:nvCxnSpPr>
        <p:spPr>
          <a:xfrm rot="10800000">
            <a:off x="3237120" y="3048621"/>
            <a:ext cx="1708670" cy="1180083"/>
          </a:xfrm>
          <a:prstGeom prst="bentConnector3">
            <a:avLst>
              <a:gd name="adj1" fmla="val 60034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C60A1D16-D76C-B148-2572-923F1569B90D}"/>
              </a:ext>
            </a:extLst>
          </p:cNvPr>
          <p:cNvSpPr/>
          <p:nvPr/>
        </p:nvSpPr>
        <p:spPr>
          <a:xfrm>
            <a:off x="2908663" y="1205864"/>
            <a:ext cx="824388" cy="3657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UDP/TCP Interface</a:t>
            </a:r>
            <a:endParaRPr lang="en-SG" sz="1100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B9DAAB2-0CB1-76B4-969C-D28B8CA66855}"/>
              </a:ext>
            </a:extLst>
          </p:cNvPr>
          <p:cNvSpPr txBox="1"/>
          <p:nvPr/>
        </p:nvSpPr>
        <p:spPr>
          <a:xfrm>
            <a:off x="5350075" y="4729250"/>
            <a:ext cx="1283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Linus server</a:t>
            </a:r>
            <a:endParaRPr lang="en-SG" sz="1400" b="1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8551C2C-3580-9385-BF20-47FD4F1A6250}"/>
              </a:ext>
            </a:extLst>
          </p:cNvPr>
          <p:cNvSpPr/>
          <p:nvPr/>
        </p:nvSpPr>
        <p:spPr>
          <a:xfrm>
            <a:off x="5341879" y="5029243"/>
            <a:ext cx="1251803" cy="28724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RTU  Simulator</a:t>
            </a:r>
            <a:endParaRPr lang="en-SG" sz="1200" b="1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8CE376C-EAE1-792B-E562-AE1488E1641E}"/>
              </a:ext>
            </a:extLst>
          </p:cNvPr>
          <p:cNvSpPr/>
          <p:nvPr/>
        </p:nvSpPr>
        <p:spPr>
          <a:xfrm>
            <a:off x="6688240" y="4739404"/>
            <a:ext cx="824388" cy="3657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Modbus Interface</a:t>
            </a:r>
            <a:endParaRPr lang="en-SG" sz="1200" b="1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4EBF0A5-D3B9-F52D-1594-B03D957D67C1}"/>
              </a:ext>
            </a:extLst>
          </p:cNvPr>
          <p:cNvSpPr/>
          <p:nvPr/>
        </p:nvSpPr>
        <p:spPr>
          <a:xfrm>
            <a:off x="6716229" y="5257788"/>
            <a:ext cx="824388" cy="36576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S7commInterface</a:t>
            </a:r>
            <a:endParaRPr lang="en-SG" sz="1200" b="1" dirty="0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DAF8B06E-A6C0-8FFE-C301-891DD730042B}"/>
              </a:ext>
            </a:extLst>
          </p:cNvPr>
          <p:cNvCxnSpPr>
            <a:cxnSpLocks/>
          </p:cNvCxnSpPr>
          <p:nvPr/>
        </p:nvCxnSpPr>
        <p:spPr>
          <a:xfrm>
            <a:off x="8072841" y="735576"/>
            <a:ext cx="0" cy="501456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C45048D2-62DA-0425-08EC-D21CE083AD5C}"/>
              </a:ext>
            </a:extLst>
          </p:cNvPr>
          <p:cNvCxnSpPr>
            <a:cxnSpLocks/>
          </p:cNvCxnSpPr>
          <p:nvPr/>
        </p:nvCxnSpPr>
        <p:spPr>
          <a:xfrm>
            <a:off x="8667983" y="698522"/>
            <a:ext cx="0" cy="5088668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DFC9037F-7469-0294-5067-DD0673261718}"/>
              </a:ext>
            </a:extLst>
          </p:cNvPr>
          <p:cNvSpPr txBox="1"/>
          <p:nvPr/>
        </p:nvSpPr>
        <p:spPr>
          <a:xfrm>
            <a:off x="7611287" y="474642"/>
            <a:ext cx="833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Modbus</a:t>
            </a:r>
            <a:r>
              <a:rPr lang="en-US" sz="1200" b="1" dirty="0"/>
              <a:t> </a:t>
            </a:r>
            <a:endParaRPr lang="en-SG" sz="1200" b="1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E3C1837-B3D1-174D-6FD7-F29C3211E994}"/>
              </a:ext>
            </a:extLst>
          </p:cNvPr>
          <p:cNvSpPr txBox="1"/>
          <p:nvPr/>
        </p:nvSpPr>
        <p:spPr>
          <a:xfrm>
            <a:off x="8345307" y="471400"/>
            <a:ext cx="11216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S7Comm bus </a:t>
            </a:r>
            <a:endParaRPr lang="en-SG" sz="12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A3914107-7E32-CA37-FF9E-A12E7839F5DE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7597478" y="1388744"/>
            <a:ext cx="46190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A3BC09B0-3933-49A6-0FD6-354DE8A0489A}"/>
              </a:ext>
            </a:extLst>
          </p:cNvPr>
          <p:cNvCxnSpPr>
            <a:cxnSpLocks/>
          </p:cNvCxnSpPr>
          <p:nvPr/>
        </p:nvCxnSpPr>
        <p:spPr>
          <a:xfrm>
            <a:off x="7505282" y="2805012"/>
            <a:ext cx="5541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7DF596E9-810A-179A-6CE9-78ACEA6FD7B5}"/>
              </a:ext>
            </a:extLst>
          </p:cNvPr>
          <p:cNvCxnSpPr>
            <a:cxnSpLocks/>
          </p:cNvCxnSpPr>
          <p:nvPr/>
        </p:nvCxnSpPr>
        <p:spPr>
          <a:xfrm>
            <a:off x="7505282" y="4866511"/>
            <a:ext cx="5541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8E00382C-0F23-BB11-C26B-EAAB17561669}"/>
              </a:ext>
            </a:extLst>
          </p:cNvPr>
          <p:cNvCxnSpPr>
            <a:cxnSpLocks/>
          </p:cNvCxnSpPr>
          <p:nvPr/>
        </p:nvCxnSpPr>
        <p:spPr>
          <a:xfrm>
            <a:off x="7473839" y="4180549"/>
            <a:ext cx="1194144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CE2A545E-CD0B-9A44-40BF-7A458D6BE939}"/>
              </a:ext>
            </a:extLst>
          </p:cNvPr>
          <p:cNvCxnSpPr>
            <a:cxnSpLocks/>
          </p:cNvCxnSpPr>
          <p:nvPr/>
        </p:nvCxnSpPr>
        <p:spPr>
          <a:xfrm>
            <a:off x="7540617" y="5452957"/>
            <a:ext cx="1143207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87E1DFF7-1D3A-D8B4-81BF-6BA8FDE82F9D}"/>
              </a:ext>
            </a:extLst>
          </p:cNvPr>
          <p:cNvSpPr/>
          <p:nvPr/>
        </p:nvSpPr>
        <p:spPr>
          <a:xfrm>
            <a:off x="9271679" y="1056161"/>
            <a:ext cx="1489498" cy="14225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4F090450-9450-FE7A-233C-F1C4124FCC3D}"/>
              </a:ext>
            </a:extLst>
          </p:cNvPr>
          <p:cNvSpPr txBox="1"/>
          <p:nvPr/>
        </p:nvSpPr>
        <p:spPr>
          <a:xfrm>
            <a:off x="9332939" y="1082251"/>
            <a:ext cx="1499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SCADA HMI</a:t>
            </a:r>
            <a:endParaRPr lang="en-SG" sz="1400" b="1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244E06AA-17FD-CF38-EF2A-2359DAA36F5A}"/>
              </a:ext>
            </a:extLst>
          </p:cNvPr>
          <p:cNvSpPr/>
          <p:nvPr/>
        </p:nvSpPr>
        <p:spPr>
          <a:xfrm>
            <a:off x="9170617" y="1476420"/>
            <a:ext cx="824388" cy="3657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Modbus Interface</a:t>
            </a:r>
            <a:endParaRPr lang="en-SG" sz="1200" b="1" dirty="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905F9DD9-A703-3A6A-0494-92579921C430}"/>
              </a:ext>
            </a:extLst>
          </p:cNvPr>
          <p:cNvSpPr/>
          <p:nvPr/>
        </p:nvSpPr>
        <p:spPr>
          <a:xfrm>
            <a:off x="9170617" y="2020521"/>
            <a:ext cx="824388" cy="36576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S7commInterface</a:t>
            </a:r>
            <a:endParaRPr lang="en-SG" sz="1200" b="1" dirty="0"/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E06D6A55-299D-A263-96C6-309744575EC5}"/>
              </a:ext>
            </a:extLst>
          </p:cNvPr>
          <p:cNvCxnSpPr>
            <a:cxnSpLocks/>
            <a:endCxn id="103" idx="1"/>
          </p:cNvCxnSpPr>
          <p:nvPr/>
        </p:nvCxnSpPr>
        <p:spPr>
          <a:xfrm>
            <a:off x="8059382" y="1641653"/>
            <a:ext cx="111123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82852EDF-FCC8-96D7-F7B3-C8E9DBEC2627}"/>
              </a:ext>
            </a:extLst>
          </p:cNvPr>
          <p:cNvCxnSpPr>
            <a:cxnSpLocks/>
            <a:endCxn id="104" idx="1"/>
          </p:cNvCxnSpPr>
          <p:nvPr/>
        </p:nvCxnSpPr>
        <p:spPr>
          <a:xfrm>
            <a:off x="8695346" y="2203401"/>
            <a:ext cx="475271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B4EE7A6-DAFD-2D87-AC2F-39301BDADF5D}"/>
              </a:ext>
            </a:extLst>
          </p:cNvPr>
          <p:cNvSpPr/>
          <p:nvPr/>
        </p:nvSpPr>
        <p:spPr>
          <a:xfrm>
            <a:off x="9316871" y="2723184"/>
            <a:ext cx="1489498" cy="120366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407F6CC9-69C7-1EBA-D128-9E45A54896B4}"/>
              </a:ext>
            </a:extLst>
          </p:cNvPr>
          <p:cNvSpPr txBox="1"/>
          <p:nvPr/>
        </p:nvSpPr>
        <p:spPr>
          <a:xfrm>
            <a:off x="9341600" y="2772544"/>
            <a:ext cx="1428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ICS Remote Console</a:t>
            </a:r>
            <a:endParaRPr lang="en-SG" sz="1400" b="1" dirty="0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28F00258-5772-0E28-D303-CDCA4191090D}"/>
              </a:ext>
            </a:extLst>
          </p:cNvPr>
          <p:cNvSpPr/>
          <p:nvPr/>
        </p:nvSpPr>
        <p:spPr>
          <a:xfrm>
            <a:off x="9170617" y="3342535"/>
            <a:ext cx="824388" cy="36576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S7commInterface</a:t>
            </a:r>
            <a:endParaRPr lang="en-SG" sz="1200" b="1" dirty="0"/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2A336C96-B24A-BED1-6A84-9378AEA5E8A2}"/>
              </a:ext>
            </a:extLst>
          </p:cNvPr>
          <p:cNvCxnSpPr>
            <a:cxnSpLocks/>
          </p:cNvCxnSpPr>
          <p:nvPr/>
        </p:nvCxnSpPr>
        <p:spPr>
          <a:xfrm>
            <a:off x="8667983" y="3585801"/>
            <a:ext cx="475271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16288571-CCC5-D769-2585-E816BCF7F05C}"/>
              </a:ext>
            </a:extLst>
          </p:cNvPr>
          <p:cNvSpPr/>
          <p:nvPr/>
        </p:nvSpPr>
        <p:spPr>
          <a:xfrm>
            <a:off x="9310970" y="4127418"/>
            <a:ext cx="1489498" cy="103054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DFE05AA-915C-764A-E608-3559B389E562}"/>
              </a:ext>
            </a:extLst>
          </p:cNvPr>
          <p:cNvSpPr txBox="1"/>
          <p:nvPr/>
        </p:nvSpPr>
        <p:spPr>
          <a:xfrm>
            <a:off x="9349793" y="4206030"/>
            <a:ext cx="1581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ICS Engineering station </a:t>
            </a:r>
            <a:endParaRPr lang="en-SG" sz="1400" b="1" dirty="0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C6E24E50-05C7-612A-D868-0916A38791B4}"/>
              </a:ext>
            </a:extLst>
          </p:cNvPr>
          <p:cNvSpPr/>
          <p:nvPr/>
        </p:nvSpPr>
        <p:spPr>
          <a:xfrm>
            <a:off x="9129537" y="4746940"/>
            <a:ext cx="824388" cy="3657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Modbus Interface</a:t>
            </a:r>
            <a:endParaRPr lang="en-SG" sz="1200" b="1" dirty="0"/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E1A02E87-5D85-A344-858B-83F495F724D1}"/>
              </a:ext>
            </a:extLst>
          </p:cNvPr>
          <p:cNvCxnSpPr>
            <a:cxnSpLocks/>
          </p:cNvCxnSpPr>
          <p:nvPr/>
        </p:nvCxnSpPr>
        <p:spPr>
          <a:xfrm>
            <a:off x="8086651" y="5020400"/>
            <a:ext cx="105669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3BAD348A-BD1E-9C8F-DFCC-2C35F05E4C2B}"/>
              </a:ext>
            </a:extLst>
          </p:cNvPr>
          <p:cNvSpPr/>
          <p:nvPr/>
        </p:nvSpPr>
        <p:spPr>
          <a:xfrm>
            <a:off x="4380264" y="4759628"/>
            <a:ext cx="830514" cy="3657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Serial interface</a:t>
            </a:r>
            <a:endParaRPr lang="en-SG" sz="1200" b="1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997CDF8A-914D-1DEC-4B42-88617EA5E45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08687" y="5503897"/>
            <a:ext cx="799952" cy="391879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54774180-BF9F-DF68-DCB0-F5B2989702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54946" y="5503291"/>
            <a:ext cx="826034" cy="397968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6B03C689-2675-1B86-2E87-622554B23443}"/>
              </a:ext>
            </a:extLst>
          </p:cNvPr>
          <p:cNvSpPr txBox="1"/>
          <p:nvPr/>
        </p:nvSpPr>
        <p:spPr>
          <a:xfrm>
            <a:off x="1483530" y="5157960"/>
            <a:ext cx="1927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OT wireless sensors</a:t>
            </a:r>
            <a:endParaRPr lang="en-SG" sz="1400" b="1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271F8C1-3695-FC71-7B80-34828EA34613}"/>
              </a:ext>
            </a:extLst>
          </p:cNvPr>
          <p:cNvSpPr/>
          <p:nvPr/>
        </p:nvSpPr>
        <p:spPr>
          <a:xfrm>
            <a:off x="4393501" y="5320551"/>
            <a:ext cx="824388" cy="3657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UDP/TCP Interface</a:t>
            </a:r>
            <a:endParaRPr lang="en-SG" sz="1200" b="1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EACDE7A-555D-C5BC-8F52-39D51DC3D824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3378179" y="5503431"/>
            <a:ext cx="1015322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6692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4E04BA6-1FA4-6585-22EE-4BD06DBB1FB9}"/>
              </a:ext>
            </a:extLst>
          </p:cNvPr>
          <p:cNvCxnSpPr/>
          <p:nvPr/>
        </p:nvCxnSpPr>
        <p:spPr>
          <a:xfrm>
            <a:off x="1301215" y="1623056"/>
            <a:ext cx="0" cy="4267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EB95DA1-65B0-7BB3-F7DB-A613AB7E7318}"/>
              </a:ext>
            </a:extLst>
          </p:cNvPr>
          <p:cNvCxnSpPr>
            <a:cxnSpLocks/>
          </p:cNvCxnSpPr>
          <p:nvPr/>
        </p:nvCxnSpPr>
        <p:spPr>
          <a:xfrm flipV="1">
            <a:off x="1692552" y="1623056"/>
            <a:ext cx="1460" cy="4267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8D0B765-FA56-CB9F-BF44-BFBC7DD848BC}"/>
              </a:ext>
            </a:extLst>
          </p:cNvPr>
          <p:cNvCxnSpPr>
            <a:cxnSpLocks/>
          </p:cNvCxnSpPr>
          <p:nvPr/>
        </p:nvCxnSpPr>
        <p:spPr>
          <a:xfrm>
            <a:off x="1301215" y="1623730"/>
            <a:ext cx="39206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2609C86-16D3-228B-DE4A-0A650DE4339E}"/>
              </a:ext>
            </a:extLst>
          </p:cNvPr>
          <p:cNvCxnSpPr>
            <a:cxnSpLocks/>
          </p:cNvCxnSpPr>
          <p:nvPr/>
        </p:nvCxnSpPr>
        <p:spPr>
          <a:xfrm>
            <a:off x="1692552" y="2049776"/>
            <a:ext cx="306838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65FC113-3C1F-9900-9AC1-CD94499FDE01}"/>
              </a:ext>
            </a:extLst>
          </p:cNvPr>
          <p:cNvCxnSpPr/>
          <p:nvPr/>
        </p:nvCxnSpPr>
        <p:spPr>
          <a:xfrm>
            <a:off x="4760939" y="1623056"/>
            <a:ext cx="0" cy="4267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D34150F-B6C0-C5A5-F533-F260439E9E00}"/>
              </a:ext>
            </a:extLst>
          </p:cNvPr>
          <p:cNvCxnSpPr>
            <a:cxnSpLocks/>
          </p:cNvCxnSpPr>
          <p:nvPr/>
        </p:nvCxnSpPr>
        <p:spPr>
          <a:xfrm flipH="1">
            <a:off x="4760939" y="1623056"/>
            <a:ext cx="42168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43E73BE-F633-1EC4-8F0E-86F2A206E56A}"/>
              </a:ext>
            </a:extLst>
          </p:cNvPr>
          <p:cNvCxnSpPr/>
          <p:nvPr/>
        </p:nvCxnSpPr>
        <p:spPr>
          <a:xfrm>
            <a:off x="5176522" y="1623056"/>
            <a:ext cx="0" cy="4267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A0BB0D-069C-E607-982F-7369D5EA555D}"/>
              </a:ext>
            </a:extLst>
          </p:cNvPr>
          <p:cNvCxnSpPr>
            <a:cxnSpLocks/>
          </p:cNvCxnSpPr>
          <p:nvPr/>
        </p:nvCxnSpPr>
        <p:spPr>
          <a:xfrm>
            <a:off x="5176522" y="2049776"/>
            <a:ext cx="72135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3B69FA4-D062-E879-FB03-C17C0678E9C3}"/>
              </a:ext>
            </a:extLst>
          </p:cNvPr>
          <p:cNvCxnSpPr>
            <a:cxnSpLocks/>
          </p:cNvCxnSpPr>
          <p:nvPr/>
        </p:nvCxnSpPr>
        <p:spPr>
          <a:xfrm>
            <a:off x="857079" y="2049776"/>
            <a:ext cx="44413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5A0F380-D395-F875-D4D4-C482DCA1BCC5}"/>
              </a:ext>
            </a:extLst>
          </p:cNvPr>
          <p:cNvCxnSpPr>
            <a:cxnSpLocks/>
          </p:cNvCxnSpPr>
          <p:nvPr/>
        </p:nvCxnSpPr>
        <p:spPr>
          <a:xfrm>
            <a:off x="1301215" y="891540"/>
            <a:ext cx="28906" cy="494919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5AB779C-FF3D-0F78-D397-F122354B461C}"/>
              </a:ext>
            </a:extLst>
          </p:cNvPr>
          <p:cNvSpPr txBox="1"/>
          <p:nvPr/>
        </p:nvSpPr>
        <p:spPr>
          <a:xfrm>
            <a:off x="1129195" y="704072"/>
            <a:ext cx="57387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sz="1200" b="1" dirty="0"/>
              <a:t>0S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5800CB4-B48D-217F-8BEE-D570D8C93DC6}"/>
              </a:ext>
            </a:extLst>
          </p:cNvPr>
          <p:cNvCxnSpPr/>
          <p:nvPr/>
        </p:nvCxnSpPr>
        <p:spPr>
          <a:xfrm>
            <a:off x="1311270" y="2757147"/>
            <a:ext cx="0" cy="4267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1E82D25-0883-3603-F274-1BE580AB9270}"/>
              </a:ext>
            </a:extLst>
          </p:cNvPr>
          <p:cNvCxnSpPr>
            <a:cxnSpLocks/>
          </p:cNvCxnSpPr>
          <p:nvPr/>
        </p:nvCxnSpPr>
        <p:spPr>
          <a:xfrm>
            <a:off x="1311270" y="2757821"/>
            <a:ext cx="2994332" cy="754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D22EA55-6D83-4AF8-C234-9F0F86F13B82}"/>
              </a:ext>
            </a:extLst>
          </p:cNvPr>
          <p:cNvCxnSpPr/>
          <p:nvPr/>
        </p:nvCxnSpPr>
        <p:spPr>
          <a:xfrm>
            <a:off x="4307478" y="2765368"/>
            <a:ext cx="0" cy="4267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1DF4115-2DA7-C42F-6D8F-0DB36895856C}"/>
              </a:ext>
            </a:extLst>
          </p:cNvPr>
          <p:cNvCxnSpPr>
            <a:cxnSpLocks/>
          </p:cNvCxnSpPr>
          <p:nvPr/>
        </p:nvCxnSpPr>
        <p:spPr>
          <a:xfrm flipH="1">
            <a:off x="4305602" y="3186384"/>
            <a:ext cx="42168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5102B2D-71B4-1432-6699-383535CD3020}"/>
              </a:ext>
            </a:extLst>
          </p:cNvPr>
          <p:cNvCxnSpPr/>
          <p:nvPr/>
        </p:nvCxnSpPr>
        <p:spPr>
          <a:xfrm>
            <a:off x="5186577" y="2757147"/>
            <a:ext cx="0" cy="4267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9E56929-0EF5-A73E-286F-CBD936C87FAF}"/>
              </a:ext>
            </a:extLst>
          </p:cNvPr>
          <p:cNvCxnSpPr>
            <a:cxnSpLocks/>
          </p:cNvCxnSpPr>
          <p:nvPr/>
        </p:nvCxnSpPr>
        <p:spPr>
          <a:xfrm>
            <a:off x="5186577" y="3183867"/>
            <a:ext cx="71130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F04A19C-62DA-CA46-54CA-57EB60C4F1F2}"/>
              </a:ext>
            </a:extLst>
          </p:cNvPr>
          <p:cNvCxnSpPr>
            <a:cxnSpLocks/>
          </p:cNvCxnSpPr>
          <p:nvPr/>
        </p:nvCxnSpPr>
        <p:spPr>
          <a:xfrm>
            <a:off x="867134" y="3183867"/>
            <a:ext cx="44413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80EDCB8-96B7-D01F-23CB-EF2DE61960AA}"/>
              </a:ext>
            </a:extLst>
          </p:cNvPr>
          <p:cNvCxnSpPr>
            <a:cxnSpLocks/>
          </p:cNvCxnSpPr>
          <p:nvPr/>
        </p:nvCxnSpPr>
        <p:spPr>
          <a:xfrm>
            <a:off x="1311270" y="3117181"/>
            <a:ext cx="0" cy="45940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8D9813C-5698-C9E5-B051-E091506F6E3C}"/>
              </a:ext>
            </a:extLst>
          </p:cNvPr>
          <p:cNvCxnSpPr>
            <a:cxnSpLocks/>
          </p:cNvCxnSpPr>
          <p:nvPr/>
        </p:nvCxnSpPr>
        <p:spPr>
          <a:xfrm>
            <a:off x="5205325" y="1623056"/>
            <a:ext cx="73894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5F8A345-17E2-36AB-54BF-167528E114A8}"/>
              </a:ext>
            </a:extLst>
          </p:cNvPr>
          <p:cNvCxnSpPr>
            <a:cxnSpLocks/>
          </p:cNvCxnSpPr>
          <p:nvPr/>
        </p:nvCxnSpPr>
        <p:spPr>
          <a:xfrm>
            <a:off x="2117409" y="872286"/>
            <a:ext cx="28906" cy="494919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281373C-881A-20DD-D404-157966C8D4FE}"/>
              </a:ext>
            </a:extLst>
          </p:cNvPr>
          <p:cNvCxnSpPr>
            <a:cxnSpLocks/>
          </p:cNvCxnSpPr>
          <p:nvPr/>
        </p:nvCxnSpPr>
        <p:spPr>
          <a:xfrm>
            <a:off x="2837274" y="891540"/>
            <a:ext cx="28906" cy="494919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2430185-D2BD-2516-A349-FE9F66E07315}"/>
              </a:ext>
            </a:extLst>
          </p:cNvPr>
          <p:cNvCxnSpPr>
            <a:cxnSpLocks/>
          </p:cNvCxnSpPr>
          <p:nvPr/>
        </p:nvCxnSpPr>
        <p:spPr>
          <a:xfrm>
            <a:off x="3590671" y="891540"/>
            <a:ext cx="28906" cy="494919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06B3DB9-FC7E-8302-3621-56FA9551744E}"/>
              </a:ext>
            </a:extLst>
          </p:cNvPr>
          <p:cNvCxnSpPr>
            <a:cxnSpLocks/>
          </p:cNvCxnSpPr>
          <p:nvPr/>
        </p:nvCxnSpPr>
        <p:spPr>
          <a:xfrm>
            <a:off x="4302712" y="891540"/>
            <a:ext cx="28906" cy="494919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6981686-95E6-5F6F-B8C1-904255B7B806}"/>
              </a:ext>
            </a:extLst>
          </p:cNvPr>
          <p:cNvCxnSpPr>
            <a:cxnSpLocks/>
          </p:cNvCxnSpPr>
          <p:nvPr/>
        </p:nvCxnSpPr>
        <p:spPr>
          <a:xfrm>
            <a:off x="5190872" y="872286"/>
            <a:ext cx="28906" cy="494919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DA9D2B4-0D6F-18BB-FFCF-9377040EE5DA}"/>
              </a:ext>
            </a:extLst>
          </p:cNvPr>
          <p:cNvCxnSpPr/>
          <p:nvPr/>
        </p:nvCxnSpPr>
        <p:spPr>
          <a:xfrm>
            <a:off x="4760939" y="2765368"/>
            <a:ext cx="0" cy="4267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DE5452D-5F4B-4098-AD72-D2A54F4FC49C}"/>
              </a:ext>
            </a:extLst>
          </p:cNvPr>
          <p:cNvCxnSpPr>
            <a:cxnSpLocks/>
          </p:cNvCxnSpPr>
          <p:nvPr/>
        </p:nvCxnSpPr>
        <p:spPr>
          <a:xfrm flipH="1">
            <a:off x="4760939" y="2765368"/>
            <a:ext cx="42168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D43D9C8-2A90-A621-1A62-2D63C7F17ADF}"/>
              </a:ext>
            </a:extLst>
          </p:cNvPr>
          <p:cNvCxnSpPr>
            <a:cxnSpLocks/>
          </p:cNvCxnSpPr>
          <p:nvPr/>
        </p:nvCxnSpPr>
        <p:spPr>
          <a:xfrm>
            <a:off x="885985" y="3804897"/>
            <a:ext cx="159432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715A863-BB57-7552-0770-1709C414A04D}"/>
              </a:ext>
            </a:extLst>
          </p:cNvPr>
          <p:cNvCxnSpPr/>
          <p:nvPr/>
        </p:nvCxnSpPr>
        <p:spPr>
          <a:xfrm>
            <a:off x="2480310" y="3804897"/>
            <a:ext cx="0" cy="4267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E1F49C6-8AD9-20BD-2F84-C85ED081320D}"/>
              </a:ext>
            </a:extLst>
          </p:cNvPr>
          <p:cNvCxnSpPr/>
          <p:nvPr/>
        </p:nvCxnSpPr>
        <p:spPr>
          <a:xfrm>
            <a:off x="3954780" y="3804897"/>
            <a:ext cx="0" cy="4267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E220A9B-58D4-7961-FC3C-76B246E5A1FA}"/>
              </a:ext>
            </a:extLst>
          </p:cNvPr>
          <p:cNvCxnSpPr>
            <a:cxnSpLocks/>
          </p:cNvCxnSpPr>
          <p:nvPr/>
        </p:nvCxnSpPr>
        <p:spPr>
          <a:xfrm>
            <a:off x="2480310" y="4231617"/>
            <a:ext cx="147447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566C53F-6DCD-3C4F-CA63-F1C8D696D906}"/>
              </a:ext>
            </a:extLst>
          </p:cNvPr>
          <p:cNvCxnSpPr>
            <a:cxnSpLocks/>
          </p:cNvCxnSpPr>
          <p:nvPr/>
        </p:nvCxnSpPr>
        <p:spPr>
          <a:xfrm>
            <a:off x="3939038" y="3804897"/>
            <a:ext cx="195884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48B9DB4-4EC6-5E78-2BD0-9037241C7007}"/>
              </a:ext>
            </a:extLst>
          </p:cNvPr>
          <p:cNvCxnSpPr>
            <a:cxnSpLocks/>
          </p:cNvCxnSpPr>
          <p:nvPr/>
        </p:nvCxnSpPr>
        <p:spPr>
          <a:xfrm>
            <a:off x="867134" y="5088867"/>
            <a:ext cx="197014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964D2F8-BCCA-9AB2-812E-5FE6CD8E4F79}"/>
              </a:ext>
            </a:extLst>
          </p:cNvPr>
          <p:cNvCxnSpPr/>
          <p:nvPr/>
        </p:nvCxnSpPr>
        <p:spPr>
          <a:xfrm>
            <a:off x="2866180" y="4662147"/>
            <a:ext cx="0" cy="4267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FA0C837-5342-BA72-3AE1-14104821E61A}"/>
              </a:ext>
            </a:extLst>
          </p:cNvPr>
          <p:cNvCxnSpPr>
            <a:cxnSpLocks/>
          </p:cNvCxnSpPr>
          <p:nvPr/>
        </p:nvCxnSpPr>
        <p:spPr>
          <a:xfrm flipH="1">
            <a:off x="2866180" y="4676695"/>
            <a:ext cx="75339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B6DACD4-CB95-62AC-CF90-3E4F31FEFA92}"/>
              </a:ext>
            </a:extLst>
          </p:cNvPr>
          <p:cNvCxnSpPr/>
          <p:nvPr/>
        </p:nvCxnSpPr>
        <p:spPr>
          <a:xfrm>
            <a:off x="3619577" y="4662147"/>
            <a:ext cx="0" cy="4267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28D9842-B688-FE61-867A-B9079DB912E8}"/>
              </a:ext>
            </a:extLst>
          </p:cNvPr>
          <p:cNvCxnSpPr>
            <a:cxnSpLocks/>
          </p:cNvCxnSpPr>
          <p:nvPr/>
        </p:nvCxnSpPr>
        <p:spPr>
          <a:xfrm>
            <a:off x="3619577" y="5088867"/>
            <a:ext cx="71204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07B8956-EB03-C8D8-F023-288068E6745C}"/>
              </a:ext>
            </a:extLst>
          </p:cNvPr>
          <p:cNvCxnSpPr>
            <a:cxnSpLocks/>
          </p:cNvCxnSpPr>
          <p:nvPr/>
        </p:nvCxnSpPr>
        <p:spPr>
          <a:xfrm flipH="1">
            <a:off x="4331618" y="4676695"/>
            <a:ext cx="88386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A3551EA-56D6-63E7-0B1C-C506177B191C}"/>
              </a:ext>
            </a:extLst>
          </p:cNvPr>
          <p:cNvCxnSpPr/>
          <p:nvPr/>
        </p:nvCxnSpPr>
        <p:spPr>
          <a:xfrm>
            <a:off x="4325572" y="4676695"/>
            <a:ext cx="0" cy="4267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861B18C-2686-33D7-9F3B-CD255E23F2B2}"/>
              </a:ext>
            </a:extLst>
          </p:cNvPr>
          <p:cNvCxnSpPr/>
          <p:nvPr/>
        </p:nvCxnSpPr>
        <p:spPr>
          <a:xfrm>
            <a:off x="5186577" y="4662147"/>
            <a:ext cx="0" cy="4267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307E12C-D3D1-65D2-AAC2-03DB37F51712}"/>
              </a:ext>
            </a:extLst>
          </p:cNvPr>
          <p:cNvCxnSpPr>
            <a:cxnSpLocks/>
          </p:cNvCxnSpPr>
          <p:nvPr/>
        </p:nvCxnSpPr>
        <p:spPr>
          <a:xfrm flipH="1">
            <a:off x="5186577" y="5088867"/>
            <a:ext cx="71130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F0CF9779-D3C9-86A1-F8D9-99A75B824F22}"/>
              </a:ext>
            </a:extLst>
          </p:cNvPr>
          <p:cNvSpPr txBox="1"/>
          <p:nvPr/>
        </p:nvSpPr>
        <p:spPr>
          <a:xfrm>
            <a:off x="1947836" y="686391"/>
            <a:ext cx="57387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sz="1200" b="1" dirty="0"/>
              <a:t>2S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1C276E0-A524-BA9A-72AF-ED8AB3232D49}"/>
              </a:ext>
            </a:extLst>
          </p:cNvPr>
          <p:cNvSpPr txBox="1"/>
          <p:nvPr/>
        </p:nvSpPr>
        <p:spPr>
          <a:xfrm>
            <a:off x="2674675" y="698287"/>
            <a:ext cx="57387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sz="1200" b="1" dirty="0"/>
              <a:t>4S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E01DF01-A6CA-699E-3491-58CA649DD892}"/>
              </a:ext>
            </a:extLst>
          </p:cNvPr>
          <p:cNvSpPr txBox="1"/>
          <p:nvPr/>
        </p:nvSpPr>
        <p:spPr>
          <a:xfrm>
            <a:off x="3425998" y="681677"/>
            <a:ext cx="57387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sz="1200" b="1" dirty="0"/>
              <a:t>6S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B1C6F3A-9590-87BF-07B6-E329DEFAB601}"/>
              </a:ext>
            </a:extLst>
          </p:cNvPr>
          <p:cNvSpPr txBox="1"/>
          <p:nvPr/>
        </p:nvSpPr>
        <p:spPr>
          <a:xfrm>
            <a:off x="4124842" y="681676"/>
            <a:ext cx="57387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sz="1200" b="1" dirty="0"/>
              <a:t>8S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1C548AF-8EF2-BA8F-252E-1B024628987A}"/>
              </a:ext>
            </a:extLst>
          </p:cNvPr>
          <p:cNvSpPr txBox="1"/>
          <p:nvPr/>
        </p:nvSpPr>
        <p:spPr>
          <a:xfrm>
            <a:off x="4971780" y="659156"/>
            <a:ext cx="57387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sz="1200" b="1" dirty="0"/>
              <a:t>10S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4C3F9548-FAD1-6A1B-90E0-014251C30B35}"/>
              </a:ext>
            </a:extLst>
          </p:cNvPr>
          <p:cNvCxnSpPr>
            <a:cxnSpLocks/>
          </p:cNvCxnSpPr>
          <p:nvPr/>
        </p:nvCxnSpPr>
        <p:spPr>
          <a:xfrm>
            <a:off x="5915363" y="836787"/>
            <a:ext cx="28906" cy="494919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E078B6FB-4D93-8160-0395-79D3C5D5CC25}"/>
              </a:ext>
            </a:extLst>
          </p:cNvPr>
          <p:cNvSpPr txBox="1"/>
          <p:nvPr/>
        </p:nvSpPr>
        <p:spPr>
          <a:xfrm>
            <a:off x="5711859" y="620806"/>
            <a:ext cx="57387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sz="1200" b="1" dirty="0"/>
              <a:t>12S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0753B36-0E81-3B7E-91E5-C5024E9C73C8}"/>
              </a:ext>
            </a:extLst>
          </p:cNvPr>
          <p:cNvCxnSpPr>
            <a:cxnSpLocks/>
          </p:cNvCxnSpPr>
          <p:nvPr/>
        </p:nvCxnSpPr>
        <p:spPr>
          <a:xfrm>
            <a:off x="5215483" y="2765368"/>
            <a:ext cx="69988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4408D15F-943E-33C0-262F-09860BAE2CCC}"/>
              </a:ext>
            </a:extLst>
          </p:cNvPr>
          <p:cNvCxnSpPr>
            <a:cxnSpLocks/>
          </p:cNvCxnSpPr>
          <p:nvPr/>
        </p:nvCxnSpPr>
        <p:spPr>
          <a:xfrm>
            <a:off x="3954780" y="4234735"/>
            <a:ext cx="1989489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95B77BD-B53A-2EBB-DF69-B67C251EF35A}"/>
              </a:ext>
            </a:extLst>
          </p:cNvPr>
          <p:cNvCxnSpPr>
            <a:cxnSpLocks/>
          </p:cNvCxnSpPr>
          <p:nvPr/>
        </p:nvCxnSpPr>
        <p:spPr>
          <a:xfrm>
            <a:off x="5244389" y="4653835"/>
            <a:ext cx="69988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4D9E291E-427B-474A-2546-55E1D550275D}"/>
              </a:ext>
            </a:extLst>
          </p:cNvPr>
          <p:cNvSpPr txBox="1"/>
          <p:nvPr/>
        </p:nvSpPr>
        <p:spPr>
          <a:xfrm>
            <a:off x="5929816" y="1392223"/>
            <a:ext cx="96490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sz="1200" dirty="0"/>
              <a:t>Voltage Hight [5V] 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9859B0B-A2DB-731D-C756-74EF27CD52E1}"/>
              </a:ext>
            </a:extLst>
          </p:cNvPr>
          <p:cNvSpPr txBox="1"/>
          <p:nvPr/>
        </p:nvSpPr>
        <p:spPr>
          <a:xfrm>
            <a:off x="5937043" y="1853888"/>
            <a:ext cx="96490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sz="1200" dirty="0"/>
              <a:t>Voltage Low [0V] 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9C41EC6-5783-9B38-126A-DE7CD07403E0}"/>
              </a:ext>
            </a:extLst>
          </p:cNvPr>
          <p:cNvSpPr txBox="1"/>
          <p:nvPr/>
        </p:nvSpPr>
        <p:spPr>
          <a:xfrm>
            <a:off x="5908137" y="2507234"/>
            <a:ext cx="96490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sz="1200" dirty="0"/>
              <a:t>Voltage Hight [5V] 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390C557-0C80-CC8C-9F4B-C74E58F38A96}"/>
              </a:ext>
            </a:extLst>
          </p:cNvPr>
          <p:cNvSpPr txBox="1"/>
          <p:nvPr/>
        </p:nvSpPr>
        <p:spPr>
          <a:xfrm>
            <a:off x="5951495" y="2962613"/>
            <a:ext cx="96490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sz="1200" dirty="0"/>
              <a:t>Voltage Low [0V] 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95E565C-EC8C-A884-58CF-F68E179D8C25}"/>
              </a:ext>
            </a:extLst>
          </p:cNvPr>
          <p:cNvSpPr txBox="1"/>
          <p:nvPr/>
        </p:nvSpPr>
        <p:spPr>
          <a:xfrm>
            <a:off x="5958618" y="3991328"/>
            <a:ext cx="96490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sz="1200" dirty="0"/>
              <a:t>Voltage Low [0V] 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1FEA637-E5F1-7AC8-E8F5-F411830D14B2}"/>
              </a:ext>
            </a:extLst>
          </p:cNvPr>
          <p:cNvSpPr txBox="1"/>
          <p:nvPr/>
        </p:nvSpPr>
        <p:spPr>
          <a:xfrm>
            <a:off x="5977969" y="4890055"/>
            <a:ext cx="96490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sz="1200" dirty="0"/>
              <a:t>Voltage Low [0V] 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C4910DB-4AC6-B2C9-C9C0-8860E4DC41CB}"/>
              </a:ext>
            </a:extLst>
          </p:cNvPr>
          <p:cNvSpPr txBox="1"/>
          <p:nvPr/>
        </p:nvSpPr>
        <p:spPr>
          <a:xfrm>
            <a:off x="5944931" y="3561938"/>
            <a:ext cx="96490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sz="1200" dirty="0"/>
              <a:t>Voltage Hight [5V] 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53F0EBD-4803-881E-42C6-7A88A4AB9EC0}"/>
              </a:ext>
            </a:extLst>
          </p:cNvPr>
          <p:cNvSpPr txBox="1"/>
          <p:nvPr/>
        </p:nvSpPr>
        <p:spPr>
          <a:xfrm>
            <a:off x="5968880" y="4480697"/>
            <a:ext cx="96490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sz="1200" dirty="0"/>
              <a:t>Voltage Hight [5V] 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85B2107-A972-EB01-8ED3-6BAEAA8B3715}"/>
              </a:ext>
            </a:extLst>
          </p:cNvPr>
          <p:cNvSpPr txBox="1"/>
          <p:nvPr/>
        </p:nvSpPr>
        <p:spPr>
          <a:xfrm>
            <a:off x="60663" y="1513250"/>
            <a:ext cx="106853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sz="1200" dirty="0"/>
              <a:t>PLC physical Contacts wire 1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4BA0FD0-0419-B75F-8EB3-D26C8C91A133}"/>
              </a:ext>
            </a:extLst>
          </p:cNvPr>
          <p:cNvSpPr txBox="1"/>
          <p:nvPr/>
        </p:nvSpPr>
        <p:spPr>
          <a:xfrm>
            <a:off x="116253" y="2729564"/>
            <a:ext cx="106853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sz="1200" dirty="0"/>
              <a:t>PLC physical Contacts wire 2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79F5790-36C2-94E2-9913-D5AA4BE37D66}"/>
              </a:ext>
            </a:extLst>
          </p:cNvPr>
          <p:cNvSpPr txBox="1"/>
          <p:nvPr/>
        </p:nvSpPr>
        <p:spPr>
          <a:xfrm>
            <a:off x="116253" y="3714006"/>
            <a:ext cx="106853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sz="1200" dirty="0"/>
              <a:t>PLC physical Contacts wire 3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3C37458-B92D-BB6B-BDFB-4054245E1CC7}"/>
              </a:ext>
            </a:extLst>
          </p:cNvPr>
          <p:cNvSpPr txBox="1"/>
          <p:nvPr/>
        </p:nvSpPr>
        <p:spPr>
          <a:xfrm>
            <a:off x="132255" y="4552341"/>
            <a:ext cx="106853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sz="1200" dirty="0"/>
              <a:t>PLC physical Contacts wire 4</a:t>
            </a:r>
          </a:p>
        </p:txBody>
      </p:sp>
      <p:graphicFrame>
        <p:nvGraphicFramePr>
          <p:cNvPr id="95" name="Table 94">
            <a:extLst>
              <a:ext uri="{FF2B5EF4-FFF2-40B4-BE49-F238E27FC236}">
                <a16:creationId xmlns:a16="http://schemas.microsoft.com/office/drawing/2014/main" id="{A2722FD5-C4DF-279A-EA7F-2C0AE6311A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1392565"/>
              </p:ext>
            </p:extLst>
          </p:nvPr>
        </p:nvGraphicFramePr>
        <p:xfrm>
          <a:off x="7039252" y="872286"/>
          <a:ext cx="4974116" cy="439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294">
                  <a:extLst>
                    <a:ext uri="{9D8B030D-6E8A-4147-A177-3AD203B41FA5}">
                      <a16:colId xmlns:a16="http://schemas.microsoft.com/office/drawing/2014/main" val="3665562435"/>
                    </a:ext>
                  </a:extLst>
                </a:gridCol>
                <a:gridCol w="355294">
                  <a:extLst>
                    <a:ext uri="{9D8B030D-6E8A-4147-A177-3AD203B41FA5}">
                      <a16:colId xmlns:a16="http://schemas.microsoft.com/office/drawing/2014/main" val="2416590360"/>
                    </a:ext>
                  </a:extLst>
                </a:gridCol>
                <a:gridCol w="355294">
                  <a:extLst>
                    <a:ext uri="{9D8B030D-6E8A-4147-A177-3AD203B41FA5}">
                      <a16:colId xmlns:a16="http://schemas.microsoft.com/office/drawing/2014/main" val="837016703"/>
                    </a:ext>
                  </a:extLst>
                </a:gridCol>
                <a:gridCol w="355294">
                  <a:extLst>
                    <a:ext uri="{9D8B030D-6E8A-4147-A177-3AD203B41FA5}">
                      <a16:colId xmlns:a16="http://schemas.microsoft.com/office/drawing/2014/main" val="3497816643"/>
                    </a:ext>
                  </a:extLst>
                </a:gridCol>
                <a:gridCol w="355294">
                  <a:extLst>
                    <a:ext uri="{9D8B030D-6E8A-4147-A177-3AD203B41FA5}">
                      <a16:colId xmlns:a16="http://schemas.microsoft.com/office/drawing/2014/main" val="3375987162"/>
                    </a:ext>
                  </a:extLst>
                </a:gridCol>
                <a:gridCol w="355294">
                  <a:extLst>
                    <a:ext uri="{9D8B030D-6E8A-4147-A177-3AD203B41FA5}">
                      <a16:colId xmlns:a16="http://schemas.microsoft.com/office/drawing/2014/main" val="892342173"/>
                    </a:ext>
                  </a:extLst>
                </a:gridCol>
                <a:gridCol w="355294">
                  <a:extLst>
                    <a:ext uri="{9D8B030D-6E8A-4147-A177-3AD203B41FA5}">
                      <a16:colId xmlns:a16="http://schemas.microsoft.com/office/drawing/2014/main" val="4055363881"/>
                    </a:ext>
                  </a:extLst>
                </a:gridCol>
                <a:gridCol w="355294">
                  <a:extLst>
                    <a:ext uri="{9D8B030D-6E8A-4147-A177-3AD203B41FA5}">
                      <a16:colId xmlns:a16="http://schemas.microsoft.com/office/drawing/2014/main" val="2375926077"/>
                    </a:ext>
                  </a:extLst>
                </a:gridCol>
                <a:gridCol w="355294">
                  <a:extLst>
                    <a:ext uri="{9D8B030D-6E8A-4147-A177-3AD203B41FA5}">
                      <a16:colId xmlns:a16="http://schemas.microsoft.com/office/drawing/2014/main" val="4213474844"/>
                    </a:ext>
                  </a:extLst>
                </a:gridCol>
                <a:gridCol w="355294">
                  <a:extLst>
                    <a:ext uri="{9D8B030D-6E8A-4147-A177-3AD203B41FA5}">
                      <a16:colId xmlns:a16="http://schemas.microsoft.com/office/drawing/2014/main" val="3623908359"/>
                    </a:ext>
                  </a:extLst>
                </a:gridCol>
                <a:gridCol w="355294">
                  <a:extLst>
                    <a:ext uri="{9D8B030D-6E8A-4147-A177-3AD203B41FA5}">
                      <a16:colId xmlns:a16="http://schemas.microsoft.com/office/drawing/2014/main" val="1039046465"/>
                    </a:ext>
                  </a:extLst>
                </a:gridCol>
                <a:gridCol w="355294">
                  <a:extLst>
                    <a:ext uri="{9D8B030D-6E8A-4147-A177-3AD203B41FA5}">
                      <a16:colId xmlns:a16="http://schemas.microsoft.com/office/drawing/2014/main" val="2233994037"/>
                    </a:ext>
                  </a:extLst>
                </a:gridCol>
                <a:gridCol w="355294">
                  <a:extLst>
                    <a:ext uri="{9D8B030D-6E8A-4147-A177-3AD203B41FA5}">
                      <a16:colId xmlns:a16="http://schemas.microsoft.com/office/drawing/2014/main" val="2203341326"/>
                    </a:ext>
                  </a:extLst>
                </a:gridCol>
                <a:gridCol w="355294">
                  <a:extLst>
                    <a:ext uri="{9D8B030D-6E8A-4147-A177-3AD203B41FA5}">
                      <a16:colId xmlns:a16="http://schemas.microsoft.com/office/drawing/2014/main" val="3191529351"/>
                    </a:ext>
                  </a:extLst>
                </a:gridCol>
              </a:tblGrid>
              <a:tr h="878544">
                <a:tc>
                  <a:txBody>
                    <a:bodyPr/>
                    <a:lstStyle/>
                    <a:p>
                      <a:pPr algn="ctr"/>
                      <a:endParaRPr lang="en-SG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0s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1s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2s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3s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4s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5s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6s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7s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8s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9s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10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11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200" dirty="0"/>
                        <a:t>12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286248441"/>
                  </a:ext>
                </a:extLst>
              </a:tr>
              <a:tr h="878544">
                <a:tc>
                  <a:txBody>
                    <a:bodyPr/>
                    <a:lstStyle/>
                    <a:p>
                      <a:pPr algn="ctr"/>
                      <a:r>
                        <a:rPr lang="en-SG" sz="1100" dirty="0"/>
                        <a:t>W1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71063659"/>
                  </a:ext>
                </a:extLst>
              </a:tr>
              <a:tr h="878544">
                <a:tc>
                  <a:txBody>
                    <a:bodyPr/>
                    <a:lstStyle/>
                    <a:p>
                      <a:pPr algn="ctr"/>
                      <a:r>
                        <a:rPr lang="en-SG" sz="1100" dirty="0"/>
                        <a:t>W2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89889412"/>
                  </a:ext>
                </a:extLst>
              </a:tr>
              <a:tr h="878544">
                <a:tc>
                  <a:txBody>
                    <a:bodyPr/>
                    <a:lstStyle/>
                    <a:p>
                      <a:pPr algn="ctr"/>
                      <a:r>
                        <a:rPr lang="en-SG" sz="1100" dirty="0"/>
                        <a:t>W3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79818583"/>
                  </a:ext>
                </a:extLst>
              </a:tr>
              <a:tr h="878544">
                <a:tc>
                  <a:txBody>
                    <a:bodyPr/>
                    <a:lstStyle/>
                    <a:p>
                      <a:pPr algn="ctr"/>
                      <a:r>
                        <a:rPr lang="en-SG" sz="1100" dirty="0"/>
                        <a:t>W4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1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1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1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1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1" dirty="0"/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2811499"/>
                  </a:ext>
                </a:extLst>
              </a:tr>
            </a:tbl>
          </a:graphicData>
        </a:graphic>
      </p:graphicFrame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1E0FBF02-79D2-5D77-AF52-91942795F46E}"/>
              </a:ext>
            </a:extLst>
          </p:cNvPr>
          <p:cNvCxnSpPr>
            <a:cxnSpLocks/>
          </p:cNvCxnSpPr>
          <p:nvPr/>
        </p:nvCxnSpPr>
        <p:spPr>
          <a:xfrm>
            <a:off x="8629650" y="5314883"/>
            <a:ext cx="0" cy="3016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6" name="Picture 105">
            <a:extLst>
              <a:ext uri="{FF2B5EF4-FFF2-40B4-BE49-F238E27FC236}">
                <a16:creationId xmlns:a16="http://schemas.microsoft.com/office/drawing/2014/main" id="{30742227-93AF-D0AD-401F-867D784F2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2368" y="5616543"/>
            <a:ext cx="4591740" cy="391856"/>
          </a:xfrm>
          <a:prstGeom prst="rect">
            <a:avLst/>
          </a:prstGeom>
        </p:spPr>
      </p:pic>
      <p:sp>
        <p:nvSpPr>
          <p:cNvPr id="107" name="Rectangle 106">
            <a:extLst>
              <a:ext uri="{FF2B5EF4-FFF2-40B4-BE49-F238E27FC236}">
                <a16:creationId xmlns:a16="http://schemas.microsoft.com/office/drawing/2014/main" id="{B8828BC9-4393-34C9-889E-707ABC4C285F}"/>
              </a:ext>
            </a:extLst>
          </p:cNvPr>
          <p:cNvSpPr/>
          <p:nvPr/>
        </p:nvSpPr>
        <p:spPr>
          <a:xfrm>
            <a:off x="8507579" y="1105786"/>
            <a:ext cx="302437" cy="422402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9A7D594-6EE4-AADB-B224-4BB19C19C31A}"/>
              </a:ext>
            </a:extLst>
          </p:cNvPr>
          <p:cNvSpPr txBox="1"/>
          <p:nvPr/>
        </p:nvSpPr>
        <p:spPr>
          <a:xfrm>
            <a:off x="6639855" y="5204540"/>
            <a:ext cx="2052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Physical electrical signal simulation message : </a:t>
            </a:r>
            <a:endParaRPr lang="en-SG" sz="1200" b="1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87219A7C-E89A-2E00-34DF-79A30BD6B4EE}"/>
              </a:ext>
            </a:extLst>
          </p:cNvPr>
          <p:cNvSpPr txBox="1"/>
          <p:nvPr/>
        </p:nvSpPr>
        <p:spPr>
          <a:xfrm>
            <a:off x="489766" y="225828"/>
            <a:ext cx="52220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Physical electrical signal change to real PLC Contacts</a:t>
            </a:r>
            <a:endParaRPr lang="en-SG" sz="1600" b="1" dirty="0"/>
          </a:p>
        </p:txBody>
      </p:sp>
      <p:sp>
        <p:nvSpPr>
          <p:cNvPr id="110" name="Arrow: Right 109">
            <a:extLst>
              <a:ext uri="{FF2B5EF4-FFF2-40B4-BE49-F238E27FC236}">
                <a16:creationId xmlns:a16="http://schemas.microsoft.com/office/drawing/2014/main" id="{3482E8CC-2882-7A9F-9B06-49CEDC48BC02}"/>
              </a:ext>
            </a:extLst>
          </p:cNvPr>
          <p:cNvSpPr/>
          <p:nvPr/>
        </p:nvSpPr>
        <p:spPr>
          <a:xfrm>
            <a:off x="5958618" y="341106"/>
            <a:ext cx="837477" cy="14861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285CCD32-F13C-5EFD-004C-05AC4499D993}"/>
              </a:ext>
            </a:extLst>
          </p:cNvPr>
          <p:cNvSpPr txBox="1"/>
          <p:nvPr/>
        </p:nvSpPr>
        <p:spPr>
          <a:xfrm>
            <a:off x="6894723" y="242571"/>
            <a:ext cx="48098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Simulated electrical signal change to virtual PLC  </a:t>
            </a:r>
            <a:endParaRPr lang="en-SG" sz="1600" b="1" dirty="0"/>
          </a:p>
        </p:txBody>
      </p:sp>
    </p:spTree>
    <p:extLst>
      <p:ext uri="{BB962C8B-B14F-4D97-AF65-F5344CB8AC3E}">
        <p14:creationId xmlns:p14="http://schemas.microsoft.com/office/powerpoint/2010/main" val="710496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een squares with black lines&#10;&#10;Description automatically generated">
            <a:extLst>
              <a:ext uri="{FF2B5EF4-FFF2-40B4-BE49-F238E27FC236}">
                <a16:creationId xmlns:a16="http://schemas.microsoft.com/office/drawing/2014/main" id="{A8BA9922-ACAF-D0EF-424E-454537296E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369" y="939041"/>
            <a:ext cx="1935629" cy="1137431"/>
          </a:xfrm>
          <a:prstGeom prst="rect">
            <a:avLst/>
          </a:prstGeom>
        </p:spPr>
      </p:pic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4C3CD89E-04ED-8B38-0263-A481AF150E82}"/>
              </a:ext>
            </a:extLst>
          </p:cNvPr>
          <p:cNvSpPr/>
          <p:nvPr/>
        </p:nvSpPr>
        <p:spPr>
          <a:xfrm rot="16200000">
            <a:off x="4356016" y="1176285"/>
            <a:ext cx="847725" cy="714456"/>
          </a:xfrm>
          <a:prstGeom prst="triangl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EE86A51-E949-EFFF-043A-C36B008DB048}"/>
              </a:ext>
            </a:extLst>
          </p:cNvPr>
          <p:cNvCxnSpPr>
            <a:cxnSpLocks/>
          </p:cNvCxnSpPr>
          <p:nvPr/>
        </p:nvCxnSpPr>
        <p:spPr>
          <a:xfrm flipH="1">
            <a:off x="5137107" y="1109650"/>
            <a:ext cx="581022" cy="151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DB5B7CF-D6ED-DF20-9A12-D0BAE24A50CB}"/>
              </a:ext>
            </a:extLst>
          </p:cNvPr>
          <p:cNvSpPr txBox="1"/>
          <p:nvPr/>
        </p:nvSpPr>
        <p:spPr>
          <a:xfrm>
            <a:off x="5728845" y="805951"/>
            <a:ext cx="15853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Front sensor detection area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650D5EF-92A1-33DB-E466-C306270D7A7B}"/>
              </a:ext>
            </a:extLst>
          </p:cNvPr>
          <p:cNvCxnSpPr>
            <a:cxnSpLocks/>
          </p:cNvCxnSpPr>
          <p:nvPr/>
        </p:nvCxnSpPr>
        <p:spPr>
          <a:xfrm flipH="1">
            <a:off x="4344710" y="857485"/>
            <a:ext cx="10386" cy="555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DEE6CFA-8E55-17F5-1090-9DF09FB65318}"/>
              </a:ext>
            </a:extLst>
          </p:cNvPr>
          <p:cNvSpPr txBox="1"/>
          <p:nvPr/>
        </p:nvSpPr>
        <p:spPr>
          <a:xfrm>
            <a:off x="4111958" y="599889"/>
            <a:ext cx="17879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Front detection sensor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13A0594-73CA-9E97-B9F6-1603DA6B2E2B}"/>
              </a:ext>
            </a:extLst>
          </p:cNvPr>
          <p:cNvCxnSpPr>
            <a:cxnSpLocks/>
          </p:cNvCxnSpPr>
          <p:nvPr/>
        </p:nvCxnSpPr>
        <p:spPr>
          <a:xfrm>
            <a:off x="4143480" y="650727"/>
            <a:ext cx="0" cy="762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EB4190D-D0C6-C37B-C6BC-02E960FFA911}"/>
              </a:ext>
            </a:extLst>
          </p:cNvPr>
          <p:cNvSpPr txBox="1"/>
          <p:nvPr/>
        </p:nvSpPr>
        <p:spPr>
          <a:xfrm>
            <a:off x="3853828" y="440995"/>
            <a:ext cx="15853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Speed sensor  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13D1C83-4A1E-E33A-1987-D3D69EAFA8FB}"/>
              </a:ext>
            </a:extLst>
          </p:cNvPr>
          <p:cNvCxnSpPr>
            <a:cxnSpLocks/>
          </p:cNvCxnSpPr>
          <p:nvPr/>
        </p:nvCxnSpPr>
        <p:spPr>
          <a:xfrm>
            <a:off x="3558413" y="717994"/>
            <a:ext cx="432667" cy="706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498248B-A420-63C2-9D4D-FCD054B79C8A}"/>
              </a:ext>
            </a:extLst>
          </p:cNvPr>
          <p:cNvSpPr txBox="1"/>
          <p:nvPr/>
        </p:nvSpPr>
        <p:spPr>
          <a:xfrm>
            <a:off x="2660539" y="486809"/>
            <a:ext cx="15853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Throttle &amp; break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5F3023E-F42B-9F0B-2B73-85E5B28FCCA6}"/>
              </a:ext>
            </a:extLst>
          </p:cNvPr>
          <p:cNvSpPr/>
          <p:nvPr/>
        </p:nvSpPr>
        <p:spPr>
          <a:xfrm>
            <a:off x="2535570" y="2847722"/>
            <a:ext cx="3152775" cy="1758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AB37E31-F434-DF5F-F6E3-ED2067B7E1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3854" y="4272849"/>
            <a:ext cx="421420" cy="2486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21206E1-39A1-3596-5F33-3D727BC60419}"/>
              </a:ext>
            </a:extLst>
          </p:cNvPr>
          <p:cNvSpPr txBox="1"/>
          <p:nvPr/>
        </p:nvSpPr>
        <p:spPr>
          <a:xfrm>
            <a:off x="4604756" y="2964507"/>
            <a:ext cx="599768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HR0</a:t>
            </a:r>
            <a:endParaRPr lang="en-SG" dirty="0">
              <a:solidFill>
                <a:schemeClr val="bg1"/>
              </a:solidFill>
            </a:endParaRP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792A7035-855C-18CD-EB31-45A0AE24DE39}"/>
              </a:ext>
            </a:extLst>
          </p:cNvPr>
          <p:cNvCxnSpPr>
            <a:endCxn id="16" idx="3"/>
          </p:cNvCxnSpPr>
          <p:nvPr/>
        </p:nvCxnSpPr>
        <p:spPr>
          <a:xfrm rot="16200000" flipH="1">
            <a:off x="4028872" y="1973520"/>
            <a:ext cx="1501877" cy="849428"/>
          </a:xfrm>
          <a:prstGeom prst="bentConnector4">
            <a:avLst>
              <a:gd name="adj1" fmla="val 43852"/>
              <a:gd name="adj2" fmla="val 126912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7E83538-82E4-192C-BD61-EF3F85E210B3}"/>
              </a:ext>
            </a:extLst>
          </p:cNvPr>
          <p:cNvSpPr txBox="1"/>
          <p:nvPr/>
        </p:nvSpPr>
        <p:spPr>
          <a:xfrm>
            <a:off x="2641654" y="3612525"/>
            <a:ext cx="849429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Coil00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C51008-48DB-B117-308D-11904F861362}"/>
              </a:ext>
            </a:extLst>
          </p:cNvPr>
          <p:cNvSpPr txBox="1"/>
          <p:nvPr/>
        </p:nvSpPr>
        <p:spPr>
          <a:xfrm>
            <a:off x="2660539" y="4109178"/>
            <a:ext cx="825321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Coil01</a:t>
            </a:r>
            <a:endParaRPr lang="en-SG" dirty="0">
              <a:solidFill>
                <a:schemeClr val="bg1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D2CB106-ADF3-2AD9-CE1B-A5FAFC0E955E}"/>
              </a:ext>
            </a:extLst>
          </p:cNvPr>
          <p:cNvCxnSpPr>
            <a:cxnSpLocks/>
          </p:cNvCxnSpPr>
          <p:nvPr/>
        </p:nvCxnSpPr>
        <p:spPr>
          <a:xfrm>
            <a:off x="2730562" y="1109650"/>
            <a:ext cx="986378" cy="314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2D8F11B-DCAC-16D4-8C9E-7004FAB81A98}"/>
              </a:ext>
            </a:extLst>
          </p:cNvPr>
          <p:cNvSpPr txBox="1"/>
          <p:nvPr/>
        </p:nvSpPr>
        <p:spPr>
          <a:xfrm>
            <a:off x="2122356" y="744972"/>
            <a:ext cx="9863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Overall train </a:t>
            </a:r>
          </a:p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3F2D4AB-83C4-6B81-70DA-2125A9742AA2}"/>
              </a:ext>
            </a:extLst>
          </p:cNvPr>
          <p:cNvSpPr txBox="1"/>
          <p:nvPr/>
        </p:nvSpPr>
        <p:spPr>
          <a:xfrm>
            <a:off x="4702114" y="3600503"/>
            <a:ext cx="599768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HR1</a:t>
            </a:r>
            <a:endParaRPr lang="en-SG" dirty="0">
              <a:solidFill>
                <a:schemeClr val="bg1"/>
              </a:solidFill>
            </a:endParaRP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445CFE30-8CC1-E507-01E7-EBD26353F822}"/>
              </a:ext>
            </a:extLst>
          </p:cNvPr>
          <p:cNvCxnSpPr>
            <a:cxnSpLocks/>
          </p:cNvCxnSpPr>
          <p:nvPr/>
        </p:nvCxnSpPr>
        <p:spPr>
          <a:xfrm rot="16200000" flipH="1">
            <a:off x="3505417" y="2286204"/>
            <a:ext cx="1959956" cy="683827"/>
          </a:xfrm>
          <a:prstGeom prst="bentConnector3">
            <a:avLst>
              <a:gd name="adj1" fmla="val 90132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1974B76-B7CB-CDC8-6C0D-AF4DF2756FDB}"/>
              </a:ext>
            </a:extLst>
          </p:cNvPr>
          <p:cNvCxnSpPr>
            <a:cxnSpLocks/>
          </p:cNvCxnSpPr>
          <p:nvPr/>
        </p:nvCxnSpPr>
        <p:spPr>
          <a:xfrm flipH="1">
            <a:off x="4300500" y="3214773"/>
            <a:ext cx="304255" cy="550412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A812B3B0-3F53-41E1-CAE2-9F5F9EDC77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0336" y="3524812"/>
            <a:ext cx="610493" cy="520714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7A73203-E401-06ED-6E13-C56E1A23C167}"/>
              </a:ext>
            </a:extLst>
          </p:cNvPr>
          <p:cNvCxnSpPr>
            <a:cxnSpLocks/>
            <a:stCxn id="25" idx="1"/>
            <a:endCxn id="18" idx="3"/>
          </p:cNvCxnSpPr>
          <p:nvPr/>
        </p:nvCxnSpPr>
        <p:spPr>
          <a:xfrm flipH="1">
            <a:off x="3491083" y="3785169"/>
            <a:ext cx="209253" cy="12022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2E03F7E5-569F-FC7A-4C69-CE345DD66C68}"/>
              </a:ext>
            </a:extLst>
          </p:cNvPr>
          <p:cNvCxnSpPr>
            <a:cxnSpLocks/>
            <a:endCxn id="18" idx="0"/>
          </p:cNvCxnSpPr>
          <p:nvPr/>
        </p:nvCxnSpPr>
        <p:spPr>
          <a:xfrm rot="5400000">
            <a:off x="2544326" y="2192688"/>
            <a:ext cx="1941881" cy="897793"/>
          </a:xfrm>
          <a:prstGeom prst="bentConnector3">
            <a:avLst>
              <a:gd name="adj1" fmla="val 50000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7945A849-CA0A-DB72-764A-2968E7747B01}"/>
              </a:ext>
            </a:extLst>
          </p:cNvPr>
          <p:cNvCxnSpPr>
            <a:cxnSpLocks/>
            <a:endCxn id="19" idx="1"/>
          </p:cNvCxnSpPr>
          <p:nvPr/>
        </p:nvCxnSpPr>
        <p:spPr>
          <a:xfrm rot="5400000">
            <a:off x="1891025" y="2387589"/>
            <a:ext cx="2675769" cy="1136740"/>
          </a:xfrm>
          <a:prstGeom prst="bentConnector4">
            <a:avLst>
              <a:gd name="adj1" fmla="val 27682"/>
              <a:gd name="adj2" fmla="val 120110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8B0FC40-9E90-E50E-7F60-49685A68667D}"/>
              </a:ext>
            </a:extLst>
          </p:cNvPr>
          <p:cNvSpPr txBox="1"/>
          <p:nvPr/>
        </p:nvSpPr>
        <p:spPr>
          <a:xfrm>
            <a:off x="4315005" y="2637860"/>
            <a:ext cx="13466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Front sensor state holding register </a:t>
            </a:r>
            <a:endParaRPr lang="en-SG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2F7C6C4-357A-F7BE-55A3-D869C8417963}"/>
              </a:ext>
            </a:extLst>
          </p:cNvPr>
          <p:cNvSpPr txBox="1"/>
          <p:nvPr/>
        </p:nvSpPr>
        <p:spPr>
          <a:xfrm>
            <a:off x="5253814" y="3467834"/>
            <a:ext cx="93775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Speed sensor state holding register </a:t>
            </a:r>
            <a:endParaRPr lang="en-SG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12B4DB3-30CB-3386-BB81-DBC07C376326}"/>
              </a:ext>
            </a:extLst>
          </p:cNvPr>
          <p:cNvSpPr txBox="1"/>
          <p:nvPr/>
        </p:nvSpPr>
        <p:spPr>
          <a:xfrm>
            <a:off x="2569565" y="3234735"/>
            <a:ext cx="111794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Coil output to throttle &amp; break</a:t>
            </a:r>
            <a:endParaRPr lang="en-SG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A34D43C-B489-2751-6845-F82268B505F4}"/>
              </a:ext>
            </a:extLst>
          </p:cNvPr>
          <p:cNvSpPr txBox="1"/>
          <p:nvPr/>
        </p:nvSpPr>
        <p:spPr>
          <a:xfrm>
            <a:off x="3432105" y="4095936"/>
            <a:ext cx="111794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Coil output to train power</a:t>
            </a:r>
            <a:endParaRPr lang="en-SG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3" name="Picture 32" descr="A screen shot of a device&#10;&#10;Description automatically generated">
            <a:extLst>
              <a:ext uri="{FF2B5EF4-FFF2-40B4-BE49-F238E27FC236}">
                <a16:creationId xmlns:a16="http://schemas.microsoft.com/office/drawing/2014/main" id="{0E839675-FBA8-748E-550F-3859AFE50E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821" y="2810586"/>
            <a:ext cx="1931347" cy="1795246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E048C03B-2E63-0505-8127-E608CEF1412B}"/>
              </a:ext>
            </a:extLst>
          </p:cNvPr>
          <p:cNvSpPr txBox="1"/>
          <p:nvPr/>
        </p:nvSpPr>
        <p:spPr>
          <a:xfrm>
            <a:off x="6290130" y="2499360"/>
            <a:ext cx="17133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Train HMI control panel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7441CA4A-1879-D528-8EED-AB8FAA1E0406}"/>
              </a:ext>
            </a:extLst>
          </p:cNvPr>
          <p:cNvCxnSpPr>
            <a:stCxn id="22" idx="2"/>
          </p:cNvCxnSpPr>
          <p:nvPr/>
        </p:nvCxnSpPr>
        <p:spPr>
          <a:xfrm rot="16200000" flipH="1">
            <a:off x="5650238" y="3321594"/>
            <a:ext cx="139343" cy="1435823"/>
          </a:xfrm>
          <a:prstGeom prst="bentConnector2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6369EB8-DF7C-CC7D-BF4C-0E552323691A}"/>
              </a:ext>
            </a:extLst>
          </p:cNvPr>
          <p:cNvSpPr txBox="1"/>
          <p:nvPr/>
        </p:nvSpPr>
        <p:spPr>
          <a:xfrm>
            <a:off x="5661633" y="4586907"/>
            <a:ext cx="121331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Modbus </a:t>
            </a:r>
            <a:r>
              <a:rPr lang="en-US" sz="1200" b="1" dirty="0" err="1">
                <a:solidFill>
                  <a:schemeClr val="accent6">
                    <a:lumMod val="75000"/>
                  </a:schemeClr>
                </a:solidFill>
              </a:rPr>
              <a:t>cmd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C99EB948-7063-2F86-33BD-E8840ABA1104}"/>
              </a:ext>
            </a:extLst>
          </p:cNvPr>
          <p:cNvCxnSpPr>
            <a:stCxn id="33" idx="2"/>
            <a:endCxn id="19" idx="2"/>
          </p:cNvCxnSpPr>
          <p:nvPr/>
        </p:nvCxnSpPr>
        <p:spPr>
          <a:xfrm rot="5400000" flipH="1">
            <a:off x="5174687" y="2377024"/>
            <a:ext cx="127322" cy="4330295"/>
          </a:xfrm>
          <a:prstGeom prst="bentConnector3">
            <a:avLst>
              <a:gd name="adj1" fmla="val -179545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1F919B-A827-B67E-C8EA-9650E040A152}"/>
              </a:ext>
            </a:extLst>
          </p:cNvPr>
          <p:cNvCxnSpPr>
            <a:cxnSpLocks/>
          </p:cNvCxnSpPr>
          <p:nvPr/>
        </p:nvCxnSpPr>
        <p:spPr>
          <a:xfrm flipH="1">
            <a:off x="5214184" y="2183340"/>
            <a:ext cx="1196925" cy="87704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B3AFD5B-E0BB-2F43-0B6F-9F35FD7B2D6B}"/>
              </a:ext>
            </a:extLst>
          </p:cNvPr>
          <p:cNvSpPr txBox="1"/>
          <p:nvPr/>
        </p:nvSpPr>
        <p:spPr>
          <a:xfrm>
            <a:off x="5427618" y="1883510"/>
            <a:ext cx="13471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False Modbus </a:t>
            </a:r>
            <a:r>
              <a:rPr lang="en-US" sz="1200" b="1" dirty="0" err="1">
                <a:solidFill>
                  <a:srgbClr val="FF0000"/>
                </a:solidFill>
              </a:rPr>
              <a:t>cmd</a:t>
            </a:r>
            <a:r>
              <a:rPr lang="en-US" sz="1200" b="1" dirty="0">
                <a:solidFill>
                  <a:srgbClr val="FF0000"/>
                </a:solidFill>
              </a:rPr>
              <a:t>/data </a:t>
            </a:r>
            <a:endParaRPr lang="en-SG" sz="1200" b="1" dirty="0">
              <a:solidFill>
                <a:srgbClr val="FF0000"/>
              </a:solidFill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5A954C6F-6BE3-F57E-C85B-654FCFF86C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22545" y="1968132"/>
            <a:ext cx="417996" cy="292597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9E02D705-EF63-C01A-4843-7ABABFD1AF22}"/>
              </a:ext>
            </a:extLst>
          </p:cNvPr>
          <p:cNvSpPr txBox="1"/>
          <p:nvPr/>
        </p:nvSpPr>
        <p:spPr>
          <a:xfrm>
            <a:off x="3575437" y="3162776"/>
            <a:ext cx="130916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Train Auto control logic 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7DE7FD-7371-8122-3EC1-0D24D9B9C2CF}"/>
              </a:ext>
            </a:extLst>
          </p:cNvPr>
          <p:cNvSpPr txBox="1"/>
          <p:nvPr/>
        </p:nvSpPr>
        <p:spPr>
          <a:xfrm>
            <a:off x="5681918" y="3879632"/>
            <a:ext cx="7775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Modbus data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543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een squares with black lines&#10;&#10;Description automatically generated">
            <a:extLst>
              <a:ext uri="{FF2B5EF4-FFF2-40B4-BE49-F238E27FC236}">
                <a16:creationId xmlns:a16="http://schemas.microsoft.com/office/drawing/2014/main" id="{5B0DF82B-3946-8F98-ADB4-531073882A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6099" y="1808237"/>
            <a:ext cx="1935629" cy="1137431"/>
          </a:xfrm>
          <a:prstGeom prst="rect">
            <a:avLst/>
          </a:prstGeom>
        </p:spPr>
      </p:pic>
      <p:pic>
        <p:nvPicPr>
          <p:cNvPr id="1026" name="Picture 2" descr="Train Side View: Over 3,932 Royalty-Free Licensable Stock Illustrations &amp;  Drawings | Shutterstock">
            <a:extLst>
              <a:ext uri="{FF2B5EF4-FFF2-40B4-BE49-F238E27FC236}">
                <a16:creationId xmlns:a16="http://schemas.microsoft.com/office/drawing/2014/main" id="{05C84AC5-8E7D-B336-5800-78633156BD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69" b="33339"/>
          <a:stretch/>
        </p:blipFill>
        <p:spPr bwMode="auto">
          <a:xfrm flipH="1">
            <a:off x="1052290" y="3538833"/>
            <a:ext cx="5674025" cy="166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BD22889C-A1F1-B0A0-2203-AC5FBF52D7B4}"/>
              </a:ext>
            </a:extLst>
          </p:cNvPr>
          <p:cNvSpPr/>
          <p:nvPr/>
        </p:nvSpPr>
        <p:spPr>
          <a:xfrm rot="16200000">
            <a:off x="4817865" y="1911984"/>
            <a:ext cx="847725" cy="1006603"/>
          </a:xfrm>
          <a:prstGeom prst="triangl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07D77336-6A32-673B-193C-5CA1FE807357}"/>
              </a:ext>
            </a:extLst>
          </p:cNvPr>
          <p:cNvSpPr/>
          <p:nvPr/>
        </p:nvSpPr>
        <p:spPr>
          <a:xfrm rot="16200000">
            <a:off x="6548049" y="3762879"/>
            <a:ext cx="847725" cy="1311809"/>
          </a:xfrm>
          <a:prstGeom prst="triangl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A51EB4-09A6-B19E-38AD-D6A3EB8EAECD}"/>
              </a:ext>
            </a:extLst>
          </p:cNvPr>
          <p:cNvSpPr/>
          <p:nvPr/>
        </p:nvSpPr>
        <p:spPr>
          <a:xfrm>
            <a:off x="6254013" y="4359188"/>
            <a:ext cx="123987" cy="11919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9" name="Picture 8" descr="TM221CE16R Schneider Electric Modicon M221 PLC CPU Mini USB Interface –  Ralakde Automation">
            <a:extLst>
              <a:ext uri="{FF2B5EF4-FFF2-40B4-BE49-F238E27FC236}">
                <a16:creationId xmlns:a16="http://schemas.microsoft.com/office/drawing/2014/main" id="{B17530AE-2CE8-9259-EF43-F93E2EFC8F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6345" y="482409"/>
            <a:ext cx="641390" cy="703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BD4F52-1293-433A-4385-4A27C56A1995}"/>
              </a:ext>
            </a:extLst>
          </p:cNvPr>
          <p:cNvCxnSpPr>
            <a:cxnSpLocks/>
          </p:cNvCxnSpPr>
          <p:nvPr/>
        </p:nvCxnSpPr>
        <p:spPr>
          <a:xfrm>
            <a:off x="1143000" y="1382712"/>
            <a:ext cx="6937223" cy="1554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0459E76-8A71-EF31-0B71-E97C2A636750}"/>
              </a:ext>
            </a:extLst>
          </p:cNvPr>
          <p:cNvCxnSpPr>
            <a:cxnSpLocks/>
          </p:cNvCxnSpPr>
          <p:nvPr/>
        </p:nvCxnSpPr>
        <p:spPr>
          <a:xfrm flipH="1">
            <a:off x="2342074" y="1598372"/>
            <a:ext cx="0" cy="282041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E03FE7C-3356-094C-44B5-03945AF6BE20}"/>
              </a:ext>
            </a:extLst>
          </p:cNvPr>
          <p:cNvCxnSpPr>
            <a:cxnSpLocks/>
          </p:cNvCxnSpPr>
          <p:nvPr/>
        </p:nvCxnSpPr>
        <p:spPr>
          <a:xfrm>
            <a:off x="3748707" y="1339164"/>
            <a:ext cx="128371" cy="1987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FF6801A-49EA-B38E-8314-E6488EE0B5E0}"/>
              </a:ext>
            </a:extLst>
          </p:cNvPr>
          <p:cNvSpPr/>
          <p:nvPr/>
        </p:nvSpPr>
        <p:spPr>
          <a:xfrm>
            <a:off x="3683101" y="1277780"/>
            <a:ext cx="157467" cy="19332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BDF40B6-AF45-DBE2-DFC0-6FD620C39778}"/>
              </a:ext>
            </a:extLst>
          </p:cNvPr>
          <p:cNvSpPr txBox="1"/>
          <p:nvPr/>
        </p:nvSpPr>
        <p:spPr>
          <a:xfrm>
            <a:off x="432332" y="1040151"/>
            <a:ext cx="17259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Third Rail 750V DC </a:t>
            </a:r>
            <a:endParaRPr lang="en-SG" sz="1400" b="1" dirty="0">
              <a:solidFill>
                <a:srgbClr val="C0000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90B723B-6D23-ED28-D9A1-84FB4720E70C}"/>
              </a:ext>
            </a:extLst>
          </p:cNvPr>
          <p:cNvSpPr txBox="1"/>
          <p:nvPr/>
        </p:nvSpPr>
        <p:spPr>
          <a:xfrm>
            <a:off x="4273913" y="3134653"/>
            <a:ext cx="27364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Train front collision  detection radar</a:t>
            </a:r>
            <a:endParaRPr lang="en-SG" sz="1200" b="1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84DA85C-CB32-8EE9-F356-8F08B08AD643}"/>
              </a:ext>
            </a:extLst>
          </p:cNvPr>
          <p:cNvCxnSpPr>
            <a:cxnSpLocks/>
          </p:cNvCxnSpPr>
          <p:nvPr/>
        </p:nvCxnSpPr>
        <p:spPr>
          <a:xfrm>
            <a:off x="6289277" y="3442171"/>
            <a:ext cx="0" cy="864869"/>
          </a:xfrm>
          <a:prstGeom prst="straightConnector1">
            <a:avLst/>
          </a:prstGeom>
          <a:ln w="9525"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620A2FC-F4F9-2AC5-84A9-3E4EE73BDF3C}"/>
              </a:ext>
            </a:extLst>
          </p:cNvPr>
          <p:cNvCxnSpPr>
            <a:cxnSpLocks/>
          </p:cNvCxnSpPr>
          <p:nvPr/>
        </p:nvCxnSpPr>
        <p:spPr>
          <a:xfrm>
            <a:off x="2391938" y="1419117"/>
            <a:ext cx="128371" cy="1987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0263F62-2988-1372-F9CB-6FEF5117DD3E}"/>
              </a:ext>
            </a:extLst>
          </p:cNvPr>
          <p:cNvCxnSpPr>
            <a:cxnSpLocks/>
          </p:cNvCxnSpPr>
          <p:nvPr/>
        </p:nvCxnSpPr>
        <p:spPr>
          <a:xfrm flipV="1">
            <a:off x="4611611" y="2586979"/>
            <a:ext cx="0" cy="503391"/>
          </a:xfrm>
          <a:prstGeom prst="straightConnector1">
            <a:avLst/>
          </a:prstGeom>
          <a:ln w="9525"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B07F35FC-0495-5CA2-9FC7-077A4630AF1E}"/>
              </a:ext>
            </a:extLst>
          </p:cNvPr>
          <p:cNvSpPr txBox="1"/>
          <p:nvPr/>
        </p:nvSpPr>
        <p:spPr>
          <a:xfrm>
            <a:off x="6135340" y="2451742"/>
            <a:ext cx="272109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Front radar detection area</a:t>
            </a:r>
            <a:endParaRPr lang="en-SG" sz="1200" b="1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2B7CAF1-45F7-323F-CDFD-3CF7795DB710}"/>
              </a:ext>
            </a:extLst>
          </p:cNvPr>
          <p:cNvCxnSpPr>
            <a:cxnSpLocks/>
            <a:stCxn id="59" idx="1"/>
          </p:cNvCxnSpPr>
          <p:nvPr/>
        </p:nvCxnSpPr>
        <p:spPr>
          <a:xfrm flipH="1" flipV="1">
            <a:off x="5745029" y="2586979"/>
            <a:ext cx="390311" cy="3263"/>
          </a:xfrm>
          <a:prstGeom prst="straightConnector1">
            <a:avLst/>
          </a:prstGeom>
          <a:ln w="9525"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9A9C2D04-CFD1-36C8-762F-E0336D7AD71B}"/>
              </a:ext>
            </a:extLst>
          </p:cNvPr>
          <p:cNvCxnSpPr>
            <a:cxnSpLocks/>
          </p:cNvCxnSpPr>
          <p:nvPr/>
        </p:nvCxnSpPr>
        <p:spPr>
          <a:xfrm>
            <a:off x="7237505" y="2728741"/>
            <a:ext cx="0" cy="1145864"/>
          </a:xfrm>
          <a:prstGeom prst="straightConnector1">
            <a:avLst/>
          </a:prstGeom>
          <a:ln w="9525"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29" name="Connector: Elbow 1028">
            <a:extLst>
              <a:ext uri="{FF2B5EF4-FFF2-40B4-BE49-F238E27FC236}">
                <a16:creationId xmlns:a16="http://schemas.microsoft.com/office/drawing/2014/main" id="{08888F50-4BD6-325F-E6AB-2891EE4F79A3}"/>
              </a:ext>
            </a:extLst>
          </p:cNvPr>
          <p:cNvCxnSpPr>
            <a:cxnSpLocks/>
            <a:stCxn id="19" idx="0"/>
          </p:cNvCxnSpPr>
          <p:nvPr/>
        </p:nvCxnSpPr>
        <p:spPr>
          <a:xfrm rot="5400000" flipH="1" flipV="1">
            <a:off x="5061462" y="-256873"/>
            <a:ext cx="235027" cy="2834280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2" name="Connector: Elbow 1031">
            <a:extLst>
              <a:ext uri="{FF2B5EF4-FFF2-40B4-BE49-F238E27FC236}">
                <a16:creationId xmlns:a16="http://schemas.microsoft.com/office/drawing/2014/main" id="{D10888A0-7325-CE2A-5FEF-D60D96686AE7}"/>
              </a:ext>
            </a:extLst>
          </p:cNvPr>
          <p:cNvCxnSpPr>
            <a:cxnSpLocks/>
            <a:stCxn id="15" idx="0"/>
            <a:endCxn id="9" idx="1"/>
          </p:cNvCxnSpPr>
          <p:nvPr/>
        </p:nvCxnSpPr>
        <p:spPr>
          <a:xfrm rot="5400000" flipH="1" flipV="1">
            <a:off x="4247353" y="-1037396"/>
            <a:ext cx="467609" cy="4210375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FFD7B9B4-4E92-3FCA-9DFC-9BA68529A170}"/>
              </a:ext>
            </a:extLst>
          </p:cNvPr>
          <p:cNvCxnSpPr>
            <a:cxnSpLocks/>
          </p:cNvCxnSpPr>
          <p:nvPr/>
        </p:nvCxnSpPr>
        <p:spPr>
          <a:xfrm>
            <a:off x="3774402" y="1593900"/>
            <a:ext cx="1" cy="73804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43" name="Picture 1042" descr="A black and white circular object with a circular object in the middle&#10;&#10;Description automatically generated">
            <a:extLst>
              <a:ext uri="{FF2B5EF4-FFF2-40B4-BE49-F238E27FC236}">
                <a16:creationId xmlns:a16="http://schemas.microsoft.com/office/drawing/2014/main" id="{95FD3222-8196-ED77-5CB1-B79AB5CF3D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290" y="4445631"/>
            <a:ext cx="533481" cy="53348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1044" name="Straight Arrow Connector 1043">
            <a:extLst>
              <a:ext uri="{FF2B5EF4-FFF2-40B4-BE49-F238E27FC236}">
                <a16:creationId xmlns:a16="http://schemas.microsoft.com/office/drawing/2014/main" id="{D8BC79F6-9D57-71B9-D94D-061365A4A135}"/>
              </a:ext>
            </a:extLst>
          </p:cNvPr>
          <p:cNvCxnSpPr>
            <a:cxnSpLocks/>
            <a:stCxn id="1053" idx="0"/>
          </p:cNvCxnSpPr>
          <p:nvPr/>
        </p:nvCxnSpPr>
        <p:spPr>
          <a:xfrm flipV="1">
            <a:off x="2919164" y="2516816"/>
            <a:ext cx="781902" cy="715147"/>
          </a:xfrm>
          <a:prstGeom prst="straightConnector1">
            <a:avLst/>
          </a:prstGeom>
          <a:ln w="9525"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47" name="Straight Arrow Connector 1046">
            <a:extLst>
              <a:ext uri="{FF2B5EF4-FFF2-40B4-BE49-F238E27FC236}">
                <a16:creationId xmlns:a16="http://schemas.microsoft.com/office/drawing/2014/main" id="{B828270B-15D1-209D-2501-56D87A297130}"/>
              </a:ext>
            </a:extLst>
          </p:cNvPr>
          <p:cNvCxnSpPr>
            <a:cxnSpLocks/>
          </p:cNvCxnSpPr>
          <p:nvPr/>
        </p:nvCxnSpPr>
        <p:spPr>
          <a:xfrm flipH="1">
            <a:off x="2486694" y="3508962"/>
            <a:ext cx="79801" cy="909821"/>
          </a:xfrm>
          <a:prstGeom prst="straightConnector1">
            <a:avLst/>
          </a:prstGeom>
          <a:ln w="9525"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53" name="TextBox 1052">
            <a:extLst>
              <a:ext uri="{FF2B5EF4-FFF2-40B4-BE49-F238E27FC236}">
                <a16:creationId xmlns:a16="http://schemas.microsoft.com/office/drawing/2014/main" id="{65A1A3D0-3686-6B7A-28C5-CDAF83EF1E07}"/>
              </a:ext>
            </a:extLst>
          </p:cNvPr>
          <p:cNvSpPr txBox="1"/>
          <p:nvPr/>
        </p:nvSpPr>
        <p:spPr>
          <a:xfrm>
            <a:off x="2324853" y="3231963"/>
            <a:ext cx="118862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Train DC moto</a:t>
            </a:r>
            <a:endParaRPr lang="en-SG" sz="1200" b="1" dirty="0"/>
          </a:p>
        </p:txBody>
      </p:sp>
      <p:pic>
        <p:nvPicPr>
          <p:cNvPr id="1056" name="Picture 1055" descr="TM221CE16R Schneider Electric Modicon M221 PLC CPU Mini USB Interface –  Ralakde Automation">
            <a:extLst>
              <a:ext uri="{FF2B5EF4-FFF2-40B4-BE49-F238E27FC236}">
                <a16:creationId xmlns:a16="http://schemas.microsoft.com/office/drawing/2014/main" id="{38D7F0C4-93AA-EEFD-F9D3-B85A38490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1958" y="5278036"/>
            <a:ext cx="559540" cy="613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57" name="Connector: Elbow 1056">
            <a:extLst>
              <a:ext uri="{FF2B5EF4-FFF2-40B4-BE49-F238E27FC236}">
                <a16:creationId xmlns:a16="http://schemas.microsoft.com/office/drawing/2014/main" id="{5BFEE4BE-CB43-B711-D1E4-2FF44FFC2C80}"/>
              </a:ext>
            </a:extLst>
          </p:cNvPr>
          <p:cNvCxnSpPr>
            <a:cxnSpLocks/>
            <a:stCxn id="1056" idx="3"/>
            <a:endCxn id="8" idx="2"/>
          </p:cNvCxnSpPr>
          <p:nvPr/>
        </p:nvCxnSpPr>
        <p:spPr>
          <a:xfrm flipV="1">
            <a:off x="5521498" y="4478378"/>
            <a:ext cx="794509" cy="1106369"/>
          </a:xfrm>
          <a:prstGeom prst="bentConnector2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0" name="Connector: Elbow 1059">
            <a:extLst>
              <a:ext uri="{FF2B5EF4-FFF2-40B4-BE49-F238E27FC236}">
                <a16:creationId xmlns:a16="http://schemas.microsoft.com/office/drawing/2014/main" id="{404C0C81-7C66-B99D-CF76-31D8C0F0DAEF}"/>
              </a:ext>
            </a:extLst>
          </p:cNvPr>
          <p:cNvCxnSpPr>
            <a:cxnSpLocks/>
            <a:stCxn id="1043" idx="2"/>
            <a:endCxn id="1056" idx="1"/>
          </p:cNvCxnSpPr>
          <p:nvPr/>
        </p:nvCxnSpPr>
        <p:spPr>
          <a:xfrm rot="16200000" flipH="1">
            <a:off x="3390677" y="4013465"/>
            <a:ext cx="605635" cy="2536927"/>
          </a:xfrm>
          <a:prstGeom prst="bentConnector2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B9FFF8A3-AC59-0EC7-5E72-7B555735952B}"/>
              </a:ext>
            </a:extLst>
          </p:cNvPr>
          <p:cNvSpPr/>
          <p:nvPr/>
        </p:nvSpPr>
        <p:spPr>
          <a:xfrm>
            <a:off x="2297236" y="1301595"/>
            <a:ext cx="157467" cy="19332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063" name="TextBox 1062">
            <a:extLst>
              <a:ext uri="{FF2B5EF4-FFF2-40B4-BE49-F238E27FC236}">
                <a16:creationId xmlns:a16="http://schemas.microsoft.com/office/drawing/2014/main" id="{A30572B1-AF9B-8ABB-B3A0-E4AC87857E98}"/>
              </a:ext>
            </a:extLst>
          </p:cNvPr>
          <p:cNvSpPr txBox="1"/>
          <p:nvPr/>
        </p:nvSpPr>
        <p:spPr>
          <a:xfrm>
            <a:off x="2303532" y="906204"/>
            <a:ext cx="15370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Third Railway Power Input Switch</a:t>
            </a:r>
            <a:endParaRPr lang="en-SG" sz="1200" b="1" dirty="0"/>
          </a:p>
        </p:txBody>
      </p:sp>
      <p:pic>
        <p:nvPicPr>
          <p:cNvPr id="1065" name="Picture 1064">
            <a:extLst>
              <a:ext uri="{FF2B5EF4-FFF2-40B4-BE49-F238E27FC236}">
                <a16:creationId xmlns:a16="http://schemas.microsoft.com/office/drawing/2014/main" id="{DF2C0F3C-3AD8-E371-8C42-5FB8A53567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60365" y="4893055"/>
            <a:ext cx="642054" cy="456572"/>
          </a:xfrm>
          <a:prstGeom prst="rect">
            <a:avLst/>
          </a:prstGeom>
        </p:spPr>
      </p:pic>
      <p:cxnSp>
        <p:nvCxnSpPr>
          <p:cNvPr id="1067" name="Straight Connector 1066">
            <a:extLst>
              <a:ext uri="{FF2B5EF4-FFF2-40B4-BE49-F238E27FC236}">
                <a16:creationId xmlns:a16="http://schemas.microsoft.com/office/drawing/2014/main" id="{FE4F6AB3-B101-ADE7-6E50-8BDF4131BD85}"/>
              </a:ext>
            </a:extLst>
          </p:cNvPr>
          <p:cNvCxnSpPr>
            <a:cxnSpLocks/>
            <a:endCxn id="1068" idx="3"/>
          </p:cNvCxnSpPr>
          <p:nvPr/>
        </p:nvCxnSpPr>
        <p:spPr>
          <a:xfrm>
            <a:off x="2342074" y="4133271"/>
            <a:ext cx="149849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8" name="Rectangle 1067">
            <a:extLst>
              <a:ext uri="{FF2B5EF4-FFF2-40B4-BE49-F238E27FC236}">
                <a16:creationId xmlns:a16="http://schemas.microsoft.com/office/drawing/2014/main" id="{0750F095-033B-1A77-469F-B2CBB251D5F9}"/>
              </a:ext>
            </a:extLst>
          </p:cNvPr>
          <p:cNvSpPr/>
          <p:nvPr/>
        </p:nvSpPr>
        <p:spPr>
          <a:xfrm flipH="1">
            <a:off x="3840568" y="4053411"/>
            <a:ext cx="146309" cy="159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069" name="Straight Arrow Connector 1068">
            <a:extLst>
              <a:ext uri="{FF2B5EF4-FFF2-40B4-BE49-F238E27FC236}">
                <a16:creationId xmlns:a16="http://schemas.microsoft.com/office/drawing/2014/main" id="{9DC6A89D-4721-D1BD-8A3D-A0A308607E9E}"/>
              </a:ext>
            </a:extLst>
          </p:cNvPr>
          <p:cNvCxnSpPr>
            <a:cxnSpLocks/>
          </p:cNvCxnSpPr>
          <p:nvPr/>
        </p:nvCxnSpPr>
        <p:spPr>
          <a:xfrm flipV="1">
            <a:off x="4173771" y="2511141"/>
            <a:ext cx="22764" cy="891527"/>
          </a:xfrm>
          <a:prstGeom prst="straightConnector1">
            <a:avLst/>
          </a:prstGeom>
          <a:ln w="9525"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72" name="Straight Arrow Connector 1071">
            <a:extLst>
              <a:ext uri="{FF2B5EF4-FFF2-40B4-BE49-F238E27FC236}">
                <a16:creationId xmlns:a16="http://schemas.microsoft.com/office/drawing/2014/main" id="{B0FE80D5-6A08-33A4-0A41-F308A38F6B2A}"/>
              </a:ext>
            </a:extLst>
          </p:cNvPr>
          <p:cNvCxnSpPr>
            <a:cxnSpLocks/>
          </p:cNvCxnSpPr>
          <p:nvPr/>
        </p:nvCxnSpPr>
        <p:spPr>
          <a:xfrm flipH="1">
            <a:off x="3919293" y="3681191"/>
            <a:ext cx="0" cy="376696"/>
          </a:xfrm>
          <a:prstGeom prst="straightConnector1">
            <a:avLst/>
          </a:prstGeom>
          <a:ln w="9525"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74" name="TextBox 1073">
            <a:extLst>
              <a:ext uri="{FF2B5EF4-FFF2-40B4-BE49-F238E27FC236}">
                <a16:creationId xmlns:a16="http://schemas.microsoft.com/office/drawing/2014/main" id="{5FDD360D-41DD-15CD-FC32-459089F90A0E}"/>
              </a:ext>
            </a:extLst>
          </p:cNvPr>
          <p:cNvSpPr txBox="1"/>
          <p:nvPr/>
        </p:nvSpPr>
        <p:spPr>
          <a:xfrm>
            <a:off x="3359895" y="3368831"/>
            <a:ext cx="174508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Input voltage sensor</a:t>
            </a:r>
            <a:endParaRPr lang="en-SG" sz="1200" b="1" dirty="0"/>
          </a:p>
        </p:txBody>
      </p:sp>
      <p:sp>
        <p:nvSpPr>
          <p:cNvPr id="1078" name="Rectangle 1077">
            <a:extLst>
              <a:ext uri="{FF2B5EF4-FFF2-40B4-BE49-F238E27FC236}">
                <a16:creationId xmlns:a16="http://schemas.microsoft.com/office/drawing/2014/main" id="{0F474119-F290-8B89-0F0B-8DF87A54DCF3}"/>
              </a:ext>
            </a:extLst>
          </p:cNvPr>
          <p:cNvSpPr/>
          <p:nvPr/>
        </p:nvSpPr>
        <p:spPr>
          <a:xfrm flipH="1">
            <a:off x="2271816" y="4193736"/>
            <a:ext cx="146309" cy="159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079" name="Straight Arrow Connector 1078">
            <a:extLst>
              <a:ext uri="{FF2B5EF4-FFF2-40B4-BE49-F238E27FC236}">
                <a16:creationId xmlns:a16="http://schemas.microsoft.com/office/drawing/2014/main" id="{7C2F4718-54C4-C283-A376-8912E943123F}"/>
              </a:ext>
            </a:extLst>
          </p:cNvPr>
          <p:cNvCxnSpPr>
            <a:cxnSpLocks/>
            <a:stCxn id="1210" idx="0"/>
          </p:cNvCxnSpPr>
          <p:nvPr/>
        </p:nvCxnSpPr>
        <p:spPr>
          <a:xfrm flipV="1">
            <a:off x="2891413" y="2225647"/>
            <a:ext cx="730002" cy="136270"/>
          </a:xfrm>
          <a:prstGeom prst="straightConnector1">
            <a:avLst/>
          </a:prstGeom>
          <a:ln w="9525"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82" name="TextBox 1081">
            <a:extLst>
              <a:ext uri="{FF2B5EF4-FFF2-40B4-BE49-F238E27FC236}">
                <a16:creationId xmlns:a16="http://schemas.microsoft.com/office/drawing/2014/main" id="{1BAF3119-7B23-9417-AC0A-CD6000AE670A}"/>
              </a:ext>
            </a:extLst>
          </p:cNvPr>
          <p:cNvSpPr txBox="1"/>
          <p:nvPr/>
        </p:nvSpPr>
        <p:spPr>
          <a:xfrm>
            <a:off x="2651562" y="3559423"/>
            <a:ext cx="12742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Current sensor</a:t>
            </a:r>
            <a:endParaRPr lang="en-SG" sz="1200" b="1" dirty="0"/>
          </a:p>
        </p:txBody>
      </p:sp>
      <p:cxnSp>
        <p:nvCxnSpPr>
          <p:cNvPr id="1084" name="Straight Arrow Connector 1083">
            <a:extLst>
              <a:ext uri="{FF2B5EF4-FFF2-40B4-BE49-F238E27FC236}">
                <a16:creationId xmlns:a16="http://schemas.microsoft.com/office/drawing/2014/main" id="{CEF7A8F0-26E5-BAD9-5763-04FF35853801}"/>
              </a:ext>
            </a:extLst>
          </p:cNvPr>
          <p:cNvCxnSpPr>
            <a:cxnSpLocks/>
            <a:endCxn id="1078" idx="1"/>
          </p:cNvCxnSpPr>
          <p:nvPr/>
        </p:nvCxnSpPr>
        <p:spPr>
          <a:xfrm flipH="1">
            <a:off x="2418125" y="3765209"/>
            <a:ext cx="745439" cy="508387"/>
          </a:xfrm>
          <a:prstGeom prst="straightConnector1">
            <a:avLst/>
          </a:prstGeom>
          <a:ln w="9525"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91" name="Rectangle 1090">
            <a:extLst>
              <a:ext uri="{FF2B5EF4-FFF2-40B4-BE49-F238E27FC236}">
                <a16:creationId xmlns:a16="http://schemas.microsoft.com/office/drawing/2014/main" id="{DA4B398E-C560-CED5-EB98-546825AB7879}"/>
              </a:ext>
            </a:extLst>
          </p:cNvPr>
          <p:cNvSpPr/>
          <p:nvPr/>
        </p:nvSpPr>
        <p:spPr>
          <a:xfrm flipH="1">
            <a:off x="4666394" y="4579019"/>
            <a:ext cx="146309" cy="159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092" name="Straight Arrow Connector 1091">
            <a:extLst>
              <a:ext uri="{FF2B5EF4-FFF2-40B4-BE49-F238E27FC236}">
                <a16:creationId xmlns:a16="http://schemas.microsoft.com/office/drawing/2014/main" id="{BB9E4D19-8779-B5D8-AA0D-7FBD44F53D92}"/>
              </a:ext>
            </a:extLst>
          </p:cNvPr>
          <p:cNvCxnSpPr>
            <a:cxnSpLocks/>
          </p:cNvCxnSpPr>
          <p:nvPr/>
        </p:nvCxnSpPr>
        <p:spPr>
          <a:xfrm flipV="1">
            <a:off x="4393031" y="2511141"/>
            <a:ext cx="0" cy="1170050"/>
          </a:xfrm>
          <a:prstGeom prst="straightConnector1">
            <a:avLst/>
          </a:prstGeom>
          <a:ln w="9525"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95" name="TextBox 1094">
            <a:extLst>
              <a:ext uri="{FF2B5EF4-FFF2-40B4-BE49-F238E27FC236}">
                <a16:creationId xmlns:a16="http://schemas.microsoft.com/office/drawing/2014/main" id="{EABD0113-FA0F-E5C8-1153-CDBEE4172D62}"/>
              </a:ext>
            </a:extLst>
          </p:cNvPr>
          <p:cNvSpPr txBox="1"/>
          <p:nvPr/>
        </p:nvSpPr>
        <p:spPr>
          <a:xfrm>
            <a:off x="4127597" y="3688863"/>
            <a:ext cx="153234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Train speed sensor</a:t>
            </a:r>
            <a:endParaRPr lang="en-SG" sz="1200" b="1" dirty="0"/>
          </a:p>
        </p:txBody>
      </p:sp>
      <p:cxnSp>
        <p:nvCxnSpPr>
          <p:cNvPr id="1097" name="Straight Arrow Connector 1096">
            <a:extLst>
              <a:ext uri="{FF2B5EF4-FFF2-40B4-BE49-F238E27FC236}">
                <a16:creationId xmlns:a16="http://schemas.microsoft.com/office/drawing/2014/main" id="{7BE9B290-6664-FEBE-1244-C29FCA9EB397}"/>
              </a:ext>
            </a:extLst>
          </p:cNvPr>
          <p:cNvCxnSpPr>
            <a:cxnSpLocks/>
          </p:cNvCxnSpPr>
          <p:nvPr/>
        </p:nvCxnSpPr>
        <p:spPr>
          <a:xfrm>
            <a:off x="4732316" y="3930344"/>
            <a:ext cx="0" cy="638133"/>
          </a:xfrm>
          <a:prstGeom prst="straightConnector1">
            <a:avLst/>
          </a:prstGeom>
          <a:ln w="9525"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99" name="Connector: Elbow 1098">
            <a:extLst>
              <a:ext uri="{FF2B5EF4-FFF2-40B4-BE49-F238E27FC236}">
                <a16:creationId xmlns:a16="http://schemas.microsoft.com/office/drawing/2014/main" id="{A071B3AB-903E-78C0-2EB5-57FD23AD33CA}"/>
              </a:ext>
            </a:extLst>
          </p:cNvPr>
          <p:cNvCxnSpPr>
            <a:cxnSpLocks/>
            <a:stCxn id="1065" idx="3"/>
            <a:endCxn id="8" idx="1"/>
          </p:cNvCxnSpPr>
          <p:nvPr/>
        </p:nvCxnSpPr>
        <p:spPr>
          <a:xfrm flipV="1">
            <a:off x="4402419" y="4418783"/>
            <a:ext cx="1851594" cy="702558"/>
          </a:xfrm>
          <a:prstGeom prst="bentConnector3">
            <a:avLst>
              <a:gd name="adj1" fmla="val 50000"/>
            </a:avLst>
          </a:prstGeom>
          <a:ln w="1905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3" name="Connector: Elbow 1102">
            <a:extLst>
              <a:ext uri="{FF2B5EF4-FFF2-40B4-BE49-F238E27FC236}">
                <a16:creationId xmlns:a16="http://schemas.microsoft.com/office/drawing/2014/main" id="{648905BF-77AF-974E-870B-A15A344AAD7E}"/>
              </a:ext>
            </a:extLst>
          </p:cNvPr>
          <p:cNvCxnSpPr>
            <a:cxnSpLocks/>
            <a:stCxn id="1065" idx="3"/>
            <a:endCxn id="1091" idx="2"/>
          </p:cNvCxnSpPr>
          <p:nvPr/>
        </p:nvCxnSpPr>
        <p:spPr>
          <a:xfrm flipV="1">
            <a:off x="4402419" y="4738738"/>
            <a:ext cx="337129" cy="382603"/>
          </a:xfrm>
          <a:prstGeom prst="bentConnector2">
            <a:avLst/>
          </a:prstGeom>
          <a:ln w="1905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6" name="Connector: Elbow 1105">
            <a:extLst>
              <a:ext uri="{FF2B5EF4-FFF2-40B4-BE49-F238E27FC236}">
                <a16:creationId xmlns:a16="http://schemas.microsoft.com/office/drawing/2014/main" id="{68E617F6-1A63-751C-E07E-7CE0B4BE0937}"/>
              </a:ext>
            </a:extLst>
          </p:cNvPr>
          <p:cNvCxnSpPr>
            <a:cxnSpLocks/>
            <a:stCxn id="1065" idx="0"/>
            <a:endCxn id="1068" idx="2"/>
          </p:cNvCxnSpPr>
          <p:nvPr/>
        </p:nvCxnSpPr>
        <p:spPr>
          <a:xfrm rot="16200000" flipV="1">
            <a:off x="3657595" y="4469258"/>
            <a:ext cx="679925" cy="167670"/>
          </a:xfrm>
          <a:prstGeom prst="bentConnector3">
            <a:avLst>
              <a:gd name="adj1" fmla="val 50000"/>
            </a:avLst>
          </a:prstGeom>
          <a:ln w="1905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9" name="Connector: Elbow 1108">
            <a:extLst>
              <a:ext uri="{FF2B5EF4-FFF2-40B4-BE49-F238E27FC236}">
                <a16:creationId xmlns:a16="http://schemas.microsoft.com/office/drawing/2014/main" id="{B0B19B5C-FE6E-B5FC-2BDC-2ED29474753C}"/>
              </a:ext>
            </a:extLst>
          </p:cNvPr>
          <p:cNvCxnSpPr>
            <a:cxnSpLocks/>
            <a:stCxn id="1065" idx="1"/>
          </p:cNvCxnSpPr>
          <p:nvPr/>
        </p:nvCxnSpPr>
        <p:spPr>
          <a:xfrm rot="10800000">
            <a:off x="2444857" y="4260455"/>
            <a:ext cx="1315509" cy="860886"/>
          </a:xfrm>
          <a:prstGeom prst="bentConnector3">
            <a:avLst>
              <a:gd name="adj1" fmla="val 61295"/>
            </a:avLst>
          </a:prstGeom>
          <a:ln w="1905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7" name="Connector: Elbow 1116">
            <a:extLst>
              <a:ext uri="{FF2B5EF4-FFF2-40B4-BE49-F238E27FC236}">
                <a16:creationId xmlns:a16="http://schemas.microsoft.com/office/drawing/2014/main" id="{4E5B2FD1-BC58-61D2-7143-0FFFB449923A}"/>
              </a:ext>
            </a:extLst>
          </p:cNvPr>
          <p:cNvCxnSpPr>
            <a:cxnSpLocks/>
            <a:stCxn id="1065" idx="2"/>
          </p:cNvCxnSpPr>
          <p:nvPr/>
        </p:nvCxnSpPr>
        <p:spPr>
          <a:xfrm rot="16200000" flipH="1">
            <a:off x="4471374" y="4959645"/>
            <a:ext cx="91671" cy="871634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9" name="TextBox 1118">
            <a:extLst>
              <a:ext uri="{FF2B5EF4-FFF2-40B4-BE49-F238E27FC236}">
                <a16:creationId xmlns:a16="http://schemas.microsoft.com/office/drawing/2014/main" id="{B0D02CF8-D9FD-7D03-9A99-8895A49E7F67}"/>
              </a:ext>
            </a:extLst>
          </p:cNvPr>
          <p:cNvSpPr txBox="1"/>
          <p:nvPr/>
        </p:nvSpPr>
        <p:spPr>
          <a:xfrm>
            <a:off x="4196595" y="1520276"/>
            <a:ext cx="272108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2D Train in real-world emulator </a:t>
            </a:r>
            <a:endParaRPr lang="en-SG" sz="1400" b="1" dirty="0"/>
          </a:p>
        </p:txBody>
      </p:sp>
      <p:sp>
        <p:nvSpPr>
          <p:cNvPr id="1120" name="TextBox 1119">
            <a:extLst>
              <a:ext uri="{FF2B5EF4-FFF2-40B4-BE49-F238E27FC236}">
                <a16:creationId xmlns:a16="http://schemas.microsoft.com/office/drawing/2014/main" id="{41D45341-49D6-B98C-E5D5-3E7823D7F92B}"/>
              </a:ext>
            </a:extLst>
          </p:cNvPr>
          <p:cNvSpPr txBox="1"/>
          <p:nvPr/>
        </p:nvSpPr>
        <p:spPr>
          <a:xfrm>
            <a:off x="522560" y="3184714"/>
            <a:ext cx="193583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Real-world train module function mapping </a:t>
            </a:r>
            <a:endParaRPr lang="en-SG" sz="1400" b="1" dirty="0"/>
          </a:p>
        </p:txBody>
      </p:sp>
      <p:sp>
        <p:nvSpPr>
          <p:cNvPr id="1121" name="TextBox 1120">
            <a:extLst>
              <a:ext uri="{FF2B5EF4-FFF2-40B4-BE49-F238E27FC236}">
                <a16:creationId xmlns:a16="http://schemas.microsoft.com/office/drawing/2014/main" id="{F372504B-3945-0598-FF50-4551EE0EF4E7}"/>
              </a:ext>
            </a:extLst>
          </p:cNvPr>
          <p:cNvSpPr txBox="1"/>
          <p:nvPr/>
        </p:nvSpPr>
        <p:spPr>
          <a:xfrm>
            <a:off x="7227735" y="329228"/>
            <a:ext cx="14842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Track power control PLC</a:t>
            </a:r>
            <a:endParaRPr lang="en-SG" sz="1200" b="1" dirty="0"/>
          </a:p>
        </p:txBody>
      </p:sp>
      <p:sp>
        <p:nvSpPr>
          <p:cNvPr id="1122" name="TextBox 1121">
            <a:extLst>
              <a:ext uri="{FF2B5EF4-FFF2-40B4-BE49-F238E27FC236}">
                <a16:creationId xmlns:a16="http://schemas.microsoft.com/office/drawing/2014/main" id="{AD87C052-FA55-C274-3781-861DAFE5E90A}"/>
              </a:ext>
            </a:extLst>
          </p:cNvPr>
          <p:cNvSpPr txBox="1"/>
          <p:nvPr/>
        </p:nvSpPr>
        <p:spPr>
          <a:xfrm>
            <a:off x="5369330" y="5073443"/>
            <a:ext cx="13569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Train driving control PLC</a:t>
            </a:r>
            <a:endParaRPr lang="en-SG" sz="1200" b="1" dirty="0"/>
          </a:p>
        </p:txBody>
      </p:sp>
      <p:sp>
        <p:nvSpPr>
          <p:cNvPr id="1123" name="TextBox 1122">
            <a:extLst>
              <a:ext uri="{FF2B5EF4-FFF2-40B4-BE49-F238E27FC236}">
                <a16:creationId xmlns:a16="http://schemas.microsoft.com/office/drawing/2014/main" id="{747D5387-E797-7817-45A6-AAA0C24E36B6}"/>
              </a:ext>
            </a:extLst>
          </p:cNvPr>
          <p:cNvSpPr txBox="1"/>
          <p:nvPr/>
        </p:nvSpPr>
        <p:spPr>
          <a:xfrm>
            <a:off x="2722209" y="5332774"/>
            <a:ext cx="201733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Train sensors RTU</a:t>
            </a:r>
            <a:endParaRPr lang="en-SG" sz="1200" b="1" dirty="0"/>
          </a:p>
        </p:txBody>
      </p:sp>
      <p:pic>
        <p:nvPicPr>
          <p:cNvPr id="1124" name="Picture 1123" descr="A screen shot of a device&#10;&#10;Description automatically generated">
            <a:extLst>
              <a:ext uri="{FF2B5EF4-FFF2-40B4-BE49-F238E27FC236}">
                <a16:creationId xmlns:a16="http://schemas.microsoft.com/office/drawing/2014/main" id="{539EDD9A-3F94-1E44-E8BB-E5B676691C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8699" y="4734442"/>
            <a:ext cx="1433671" cy="1332642"/>
          </a:xfrm>
          <a:prstGeom prst="rect">
            <a:avLst/>
          </a:prstGeom>
        </p:spPr>
      </p:pic>
      <p:sp>
        <p:nvSpPr>
          <p:cNvPr id="1129" name="TextBox 1128">
            <a:extLst>
              <a:ext uri="{FF2B5EF4-FFF2-40B4-BE49-F238E27FC236}">
                <a16:creationId xmlns:a16="http://schemas.microsoft.com/office/drawing/2014/main" id="{9A3E4ADB-A99A-0EB1-389E-08C4CC9A0290}"/>
              </a:ext>
            </a:extLst>
          </p:cNvPr>
          <p:cNvSpPr txBox="1"/>
          <p:nvPr/>
        </p:nvSpPr>
        <p:spPr>
          <a:xfrm>
            <a:off x="6804630" y="5412332"/>
            <a:ext cx="10869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Modbus-TCP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130" name="Connector: Elbow 1129">
            <a:extLst>
              <a:ext uri="{FF2B5EF4-FFF2-40B4-BE49-F238E27FC236}">
                <a16:creationId xmlns:a16="http://schemas.microsoft.com/office/drawing/2014/main" id="{38FD973D-163B-243C-5F4A-7875F0C149EF}"/>
              </a:ext>
            </a:extLst>
          </p:cNvPr>
          <p:cNvCxnSpPr>
            <a:cxnSpLocks/>
          </p:cNvCxnSpPr>
          <p:nvPr/>
        </p:nvCxnSpPr>
        <p:spPr>
          <a:xfrm>
            <a:off x="4373975" y="5273457"/>
            <a:ext cx="3595903" cy="704074"/>
          </a:xfrm>
          <a:prstGeom prst="bentConnector3">
            <a:avLst>
              <a:gd name="adj1" fmla="val -1176"/>
            </a:avLst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6" name="TextBox 1135">
            <a:extLst>
              <a:ext uri="{FF2B5EF4-FFF2-40B4-BE49-F238E27FC236}">
                <a16:creationId xmlns:a16="http://schemas.microsoft.com/office/drawing/2014/main" id="{99CC3018-30B0-A7A2-A0F8-1E85AA302E8A}"/>
              </a:ext>
            </a:extLst>
          </p:cNvPr>
          <p:cNvSpPr txBox="1"/>
          <p:nvPr/>
        </p:nvSpPr>
        <p:spPr>
          <a:xfrm>
            <a:off x="7089333" y="5712518"/>
            <a:ext cx="88054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</a:rPr>
              <a:t>S7comm</a:t>
            </a:r>
            <a:endParaRPr lang="en-SG" sz="1200" b="1" dirty="0">
              <a:solidFill>
                <a:schemeClr val="accent1"/>
              </a:solidFill>
            </a:endParaRPr>
          </a:p>
        </p:txBody>
      </p:sp>
      <p:sp>
        <p:nvSpPr>
          <p:cNvPr id="1140" name="TextBox 1139">
            <a:extLst>
              <a:ext uri="{FF2B5EF4-FFF2-40B4-BE49-F238E27FC236}">
                <a16:creationId xmlns:a16="http://schemas.microsoft.com/office/drawing/2014/main" id="{FED38978-27C5-8183-F47B-989849080E7F}"/>
              </a:ext>
            </a:extLst>
          </p:cNvPr>
          <p:cNvSpPr txBox="1"/>
          <p:nvPr/>
        </p:nvSpPr>
        <p:spPr>
          <a:xfrm>
            <a:off x="7992874" y="4278940"/>
            <a:ext cx="15119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Train Driver Console [ on Train ]</a:t>
            </a:r>
            <a:endParaRPr lang="en-SG" sz="1200" b="1" dirty="0"/>
          </a:p>
        </p:txBody>
      </p:sp>
      <p:pic>
        <p:nvPicPr>
          <p:cNvPr id="1142" name="Picture 1141">
            <a:extLst>
              <a:ext uri="{FF2B5EF4-FFF2-40B4-BE49-F238E27FC236}">
                <a16:creationId xmlns:a16="http://schemas.microsoft.com/office/drawing/2014/main" id="{ED93FCE2-3D54-2043-C505-36F6DF7EF28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78154" y="4335064"/>
            <a:ext cx="379553" cy="367567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143" name="TextBox 1142">
            <a:extLst>
              <a:ext uri="{FF2B5EF4-FFF2-40B4-BE49-F238E27FC236}">
                <a16:creationId xmlns:a16="http://schemas.microsoft.com/office/drawing/2014/main" id="{27B0C8AC-F6DD-0A37-B288-9436B8F01A65}"/>
              </a:ext>
            </a:extLst>
          </p:cNvPr>
          <p:cNvSpPr txBox="1"/>
          <p:nvPr/>
        </p:nvSpPr>
        <p:spPr>
          <a:xfrm>
            <a:off x="496273" y="5005598"/>
            <a:ext cx="9150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On train antenna  </a:t>
            </a:r>
            <a:endParaRPr lang="en-SG" sz="1200" b="1" dirty="0"/>
          </a:p>
        </p:txBody>
      </p:sp>
      <p:cxnSp>
        <p:nvCxnSpPr>
          <p:cNvPr id="1144" name="Straight Arrow Connector 1143">
            <a:extLst>
              <a:ext uri="{FF2B5EF4-FFF2-40B4-BE49-F238E27FC236}">
                <a16:creationId xmlns:a16="http://schemas.microsoft.com/office/drawing/2014/main" id="{E0CE0585-220E-D4F3-7EC2-D1F0A06F2396}"/>
              </a:ext>
            </a:extLst>
          </p:cNvPr>
          <p:cNvCxnSpPr>
            <a:cxnSpLocks/>
          </p:cNvCxnSpPr>
          <p:nvPr/>
        </p:nvCxnSpPr>
        <p:spPr>
          <a:xfrm flipV="1">
            <a:off x="996487" y="4629415"/>
            <a:ext cx="298823" cy="402147"/>
          </a:xfrm>
          <a:prstGeom prst="straightConnector1">
            <a:avLst/>
          </a:prstGeom>
          <a:ln w="9525"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47" name="Connector: Elbow 1146">
            <a:extLst>
              <a:ext uri="{FF2B5EF4-FFF2-40B4-BE49-F238E27FC236}">
                <a16:creationId xmlns:a16="http://schemas.microsoft.com/office/drawing/2014/main" id="{A7D508F8-C439-F466-E00C-448286FA3FE5}"/>
              </a:ext>
            </a:extLst>
          </p:cNvPr>
          <p:cNvCxnSpPr>
            <a:cxnSpLocks/>
            <a:endCxn id="1142" idx="3"/>
          </p:cNvCxnSpPr>
          <p:nvPr/>
        </p:nvCxnSpPr>
        <p:spPr>
          <a:xfrm rot="16200000" flipV="1">
            <a:off x="1501489" y="4775067"/>
            <a:ext cx="734847" cy="222410"/>
          </a:xfrm>
          <a:prstGeom prst="bentConnector2">
            <a:avLst/>
          </a:prstGeom>
          <a:ln w="19050">
            <a:solidFill>
              <a:schemeClr val="tx2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0" name="Straight Connector 1159">
            <a:extLst>
              <a:ext uri="{FF2B5EF4-FFF2-40B4-BE49-F238E27FC236}">
                <a16:creationId xmlns:a16="http://schemas.microsoft.com/office/drawing/2014/main" id="{A5B80EED-E2EA-D1F3-3AA3-9A8A0E69F0EF}"/>
              </a:ext>
            </a:extLst>
          </p:cNvPr>
          <p:cNvCxnSpPr/>
          <p:nvPr/>
        </p:nvCxnSpPr>
        <p:spPr>
          <a:xfrm>
            <a:off x="1980118" y="5253695"/>
            <a:ext cx="1780247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3" name="Straight Connector 1172">
            <a:extLst>
              <a:ext uri="{FF2B5EF4-FFF2-40B4-BE49-F238E27FC236}">
                <a16:creationId xmlns:a16="http://schemas.microsoft.com/office/drawing/2014/main" id="{5DAE4A83-89D2-07A1-F39B-263EE6DF884C}"/>
              </a:ext>
            </a:extLst>
          </p:cNvPr>
          <p:cNvCxnSpPr>
            <a:cxnSpLocks/>
          </p:cNvCxnSpPr>
          <p:nvPr/>
        </p:nvCxnSpPr>
        <p:spPr>
          <a:xfrm>
            <a:off x="5521498" y="5697060"/>
            <a:ext cx="2448380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80" name="Picture 1179">
            <a:extLst>
              <a:ext uri="{FF2B5EF4-FFF2-40B4-BE49-F238E27FC236}">
                <a16:creationId xmlns:a16="http://schemas.microsoft.com/office/drawing/2014/main" id="{DC0E9BFB-824F-81AC-9152-60EE4EE329F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52076" y="5968716"/>
            <a:ext cx="625739" cy="619418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183" name="TextBox 1182">
            <a:extLst>
              <a:ext uri="{FF2B5EF4-FFF2-40B4-BE49-F238E27FC236}">
                <a16:creationId xmlns:a16="http://schemas.microsoft.com/office/drawing/2014/main" id="{5FE68155-7D17-F9B8-F565-500C2229FD95}"/>
              </a:ext>
            </a:extLst>
          </p:cNvPr>
          <p:cNvSpPr txBox="1"/>
          <p:nvPr/>
        </p:nvSpPr>
        <p:spPr>
          <a:xfrm>
            <a:off x="1873358" y="5814023"/>
            <a:ext cx="9150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Railway antenna  </a:t>
            </a:r>
            <a:endParaRPr lang="en-SG" sz="1200" b="1" dirty="0"/>
          </a:p>
        </p:txBody>
      </p:sp>
      <p:cxnSp>
        <p:nvCxnSpPr>
          <p:cNvPr id="1184" name="Straight Connector 1183">
            <a:extLst>
              <a:ext uri="{FF2B5EF4-FFF2-40B4-BE49-F238E27FC236}">
                <a16:creationId xmlns:a16="http://schemas.microsoft.com/office/drawing/2014/main" id="{662B7F3D-BDAE-D671-0FA7-3D3921543B54}"/>
              </a:ext>
            </a:extLst>
          </p:cNvPr>
          <p:cNvCxnSpPr>
            <a:cxnSpLocks/>
            <a:endCxn id="1180" idx="0"/>
          </p:cNvCxnSpPr>
          <p:nvPr/>
        </p:nvCxnSpPr>
        <p:spPr>
          <a:xfrm>
            <a:off x="1564946" y="4699992"/>
            <a:ext cx="0" cy="126872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89" name="Picture 1188">
            <a:extLst>
              <a:ext uri="{FF2B5EF4-FFF2-40B4-BE49-F238E27FC236}">
                <a16:creationId xmlns:a16="http://schemas.microsoft.com/office/drawing/2014/main" id="{CC32FDF2-961F-4918-A10B-A6C58F99C85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8607" y="2320831"/>
            <a:ext cx="854072" cy="683258"/>
          </a:xfrm>
          <a:prstGeom prst="rect">
            <a:avLst/>
          </a:prstGeom>
        </p:spPr>
      </p:pic>
      <p:sp>
        <p:nvSpPr>
          <p:cNvPr id="1190" name="TextBox 1189">
            <a:extLst>
              <a:ext uri="{FF2B5EF4-FFF2-40B4-BE49-F238E27FC236}">
                <a16:creationId xmlns:a16="http://schemas.microsoft.com/office/drawing/2014/main" id="{A5C5595E-3C19-2FA2-B8AD-A7D8CF5FE9E1}"/>
              </a:ext>
            </a:extLst>
          </p:cNvPr>
          <p:cNvSpPr txBox="1"/>
          <p:nvPr/>
        </p:nvSpPr>
        <p:spPr>
          <a:xfrm>
            <a:off x="636289" y="1895912"/>
            <a:ext cx="15755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On Train Emergency Power Control </a:t>
            </a:r>
            <a:endParaRPr lang="en-SG" sz="1200" b="1" dirty="0"/>
          </a:p>
        </p:txBody>
      </p:sp>
      <p:sp>
        <p:nvSpPr>
          <p:cNvPr id="1191" name="Oval 1190">
            <a:extLst>
              <a:ext uri="{FF2B5EF4-FFF2-40B4-BE49-F238E27FC236}">
                <a16:creationId xmlns:a16="http://schemas.microsoft.com/office/drawing/2014/main" id="{6C60814D-7EDD-2994-77F7-AA15913C9D11}"/>
              </a:ext>
            </a:extLst>
          </p:cNvPr>
          <p:cNvSpPr/>
          <p:nvPr/>
        </p:nvSpPr>
        <p:spPr>
          <a:xfrm>
            <a:off x="2256869" y="3703553"/>
            <a:ext cx="157467" cy="19332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192" name="Straight Connector 1191">
            <a:extLst>
              <a:ext uri="{FF2B5EF4-FFF2-40B4-BE49-F238E27FC236}">
                <a16:creationId xmlns:a16="http://schemas.microsoft.com/office/drawing/2014/main" id="{B62BEAD8-CAE0-BAEB-F542-966D00E64132}"/>
              </a:ext>
            </a:extLst>
          </p:cNvPr>
          <p:cNvCxnSpPr>
            <a:cxnSpLocks/>
          </p:cNvCxnSpPr>
          <p:nvPr/>
        </p:nvCxnSpPr>
        <p:spPr>
          <a:xfrm flipH="1" flipV="1">
            <a:off x="2123495" y="3593566"/>
            <a:ext cx="139955" cy="1716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6" name="Oval 1195">
            <a:extLst>
              <a:ext uri="{FF2B5EF4-FFF2-40B4-BE49-F238E27FC236}">
                <a16:creationId xmlns:a16="http://schemas.microsoft.com/office/drawing/2014/main" id="{FDEBE31E-7809-7559-F961-32DFD3D15372}"/>
              </a:ext>
            </a:extLst>
          </p:cNvPr>
          <p:cNvSpPr/>
          <p:nvPr/>
        </p:nvSpPr>
        <p:spPr>
          <a:xfrm>
            <a:off x="3701066" y="2062039"/>
            <a:ext cx="157467" cy="19332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197" name="Straight Connector 1196">
            <a:extLst>
              <a:ext uri="{FF2B5EF4-FFF2-40B4-BE49-F238E27FC236}">
                <a16:creationId xmlns:a16="http://schemas.microsoft.com/office/drawing/2014/main" id="{583D9EF9-EC21-9581-3C31-16BF8F5A9E67}"/>
              </a:ext>
            </a:extLst>
          </p:cNvPr>
          <p:cNvCxnSpPr>
            <a:cxnSpLocks/>
          </p:cNvCxnSpPr>
          <p:nvPr/>
        </p:nvCxnSpPr>
        <p:spPr>
          <a:xfrm flipH="1" flipV="1">
            <a:off x="3624844" y="2025627"/>
            <a:ext cx="82803" cy="9806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9" name="Connector: Elbow 1198">
            <a:extLst>
              <a:ext uri="{FF2B5EF4-FFF2-40B4-BE49-F238E27FC236}">
                <a16:creationId xmlns:a16="http://schemas.microsoft.com/office/drawing/2014/main" id="{E819F192-30FB-BE9D-116F-04C8BF9AC59C}"/>
              </a:ext>
            </a:extLst>
          </p:cNvPr>
          <p:cNvCxnSpPr>
            <a:cxnSpLocks/>
            <a:stCxn id="1189" idx="3"/>
            <a:endCxn id="1191" idx="3"/>
          </p:cNvCxnSpPr>
          <p:nvPr/>
        </p:nvCxnSpPr>
        <p:spPr>
          <a:xfrm>
            <a:off x="1772679" y="2662460"/>
            <a:ext cx="507251" cy="1206106"/>
          </a:xfrm>
          <a:prstGeom prst="bentConnector4">
            <a:avLst>
              <a:gd name="adj1" fmla="val 47727"/>
              <a:gd name="adj2" fmla="val 118954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2" name="Connector: Elbow 1201">
            <a:extLst>
              <a:ext uri="{FF2B5EF4-FFF2-40B4-BE49-F238E27FC236}">
                <a16:creationId xmlns:a16="http://schemas.microsoft.com/office/drawing/2014/main" id="{29154012-2E1B-E5B7-C097-A99E57E12C0F}"/>
              </a:ext>
            </a:extLst>
          </p:cNvPr>
          <p:cNvCxnSpPr>
            <a:cxnSpLocks/>
            <a:endCxn id="1196" idx="2"/>
          </p:cNvCxnSpPr>
          <p:nvPr/>
        </p:nvCxnSpPr>
        <p:spPr>
          <a:xfrm flipV="1">
            <a:off x="1757707" y="2158702"/>
            <a:ext cx="1943359" cy="370580"/>
          </a:xfrm>
          <a:prstGeom prst="bentConnector3">
            <a:avLst>
              <a:gd name="adj1" fmla="val 12946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0" name="TextBox 1209">
            <a:extLst>
              <a:ext uri="{FF2B5EF4-FFF2-40B4-BE49-F238E27FC236}">
                <a16:creationId xmlns:a16="http://schemas.microsoft.com/office/drawing/2014/main" id="{D46A18E9-875A-9323-0791-658EDC643FC9}"/>
              </a:ext>
            </a:extLst>
          </p:cNvPr>
          <p:cNvSpPr txBox="1"/>
          <p:nvPr/>
        </p:nvSpPr>
        <p:spPr>
          <a:xfrm>
            <a:off x="2433866" y="2361917"/>
            <a:ext cx="91509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Train input power switch</a:t>
            </a:r>
            <a:endParaRPr lang="en-SG" sz="1200" b="1" dirty="0"/>
          </a:p>
        </p:txBody>
      </p:sp>
      <p:cxnSp>
        <p:nvCxnSpPr>
          <p:cNvPr id="1213" name="Straight Arrow Connector 1212">
            <a:extLst>
              <a:ext uri="{FF2B5EF4-FFF2-40B4-BE49-F238E27FC236}">
                <a16:creationId xmlns:a16="http://schemas.microsoft.com/office/drawing/2014/main" id="{1D98C60C-EB7C-F51D-E21D-236961DA1370}"/>
              </a:ext>
            </a:extLst>
          </p:cNvPr>
          <p:cNvCxnSpPr>
            <a:cxnSpLocks/>
            <a:stCxn id="1082" idx="0"/>
          </p:cNvCxnSpPr>
          <p:nvPr/>
        </p:nvCxnSpPr>
        <p:spPr>
          <a:xfrm flipV="1">
            <a:off x="3288664" y="2541842"/>
            <a:ext cx="668302" cy="1017581"/>
          </a:xfrm>
          <a:prstGeom prst="straightConnector1">
            <a:avLst/>
          </a:prstGeom>
          <a:ln w="9525"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16" name="Straight Arrow Connector 1215">
            <a:extLst>
              <a:ext uri="{FF2B5EF4-FFF2-40B4-BE49-F238E27FC236}">
                <a16:creationId xmlns:a16="http://schemas.microsoft.com/office/drawing/2014/main" id="{74CFADFE-6868-9A5D-8486-972EFFFF9F27}"/>
              </a:ext>
            </a:extLst>
          </p:cNvPr>
          <p:cNvCxnSpPr>
            <a:cxnSpLocks/>
          </p:cNvCxnSpPr>
          <p:nvPr/>
        </p:nvCxnSpPr>
        <p:spPr>
          <a:xfrm flipH="1">
            <a:off x="2379106" y="3031289"/>
            <a:ext cx="224133" cy="603909"/>
          </a:xfrm>
          <a:prstGeom prst="straightConnector1">
            <a:avLst/>
          </a:prstGeom>
          <a:ln w="9525"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240" name="Picture 1239">
            <a:extLst>
              <a:ext uri="{FF2B5EF4-FFF2-40B4-BE49-F238E27FC236}">
                <a16:creationId xmlns:a16="http://schemas.microsoft.com/office/drawing/2014/main" id="{941B4CAE-184A-FAF9-3F36-8FD3904B2FF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370922" y="1916866"/>
            <a:ext cx="3214207" cy="172763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1244" name="Connector: Elbow 1243">
            <a:extLst>
              <a:ext uri="{FF2B5EF4-FFF2-40B4-BE49-F238E27FC236}">
                <a16:creationId xmlns:a16="http://schemas.microsoft.com/office/drawing/2014/main" id="{A0C91CB8-D7E9-1DC4-81F2-C4E149C0D2B4}"/>
              </a:ext>
            </a:extLst>
          </p:cNvPr>
          <p:cNvCxnSpPr>
            <a:cxnSpLocks/>
            <a:stCxn id="1180" idx="3"/>
            <a:endCxn id="1240" idx="2"/>
          </p:cNvCxnSpPr>
          <p:nvPr/>
        </p:nvCxnSpPr>
        <p:spPr>
          <a:xfrm flipV="1">
            <a:off x="1877815" y="3644502"/>
            <a:ext cx="8100211" cy="2633923"/>
          </a:xfrm>
          <a:prstGeom prst="bentConnector2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7" name="Connector: Elbow 1246">
            <a:extLst>
              <a:ext uri="{FF2B5EF4-FFF2-40B4-BE49-F238E27FC236}">
                <a16:creationId xmlns:a16="http://schemas.microsoft.com/office/drawing/2014/main" id="{B2C079C1-CEED-ECD6-E64F-DE73DDB7C57D}"/>
              </a:ext>
            </a:extLst>
          </p:cNvPr>
          <p:cNvCxnSpPr>
            <a:cxnSpLocks/>
            <a:stCxn id="9" idx="3"/>
            <a:endCxn id="1240" idx="0"/>
          </p:cNvCxnSpPr>
          <p:nvPr/>
        </p:nvCxnSpPr>
        <p:spPr>
          <a:xfrm>
            <a:off x="7227735" y="833986"/>
            <a:ext cx="2750291" cy="1082880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1" name="TextBox 1240">
            <a:extLst>
              <a:ext uri="{FF2B5EF4-FFF2-40B4-BE49-F238E27FC236}">
                <a16:creationId xmlns:a16="http://schemas.microsoft.com/office/drawing/2014/main" id="{85F366BD-1882-1877-2329-F129175D95BE}"/>
              </a:ext>
            </a:extLst>
          </p:cNvPr>
          <p:cNvSpPr txBox="1"/>
          <p:nvPr/>
        </p:nvSpPr>
        <p:spPr>
          <a:xfrm>
            <a:off x="8370922" y="1617848"/>
            <a:ext cx="272108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HQ Trains Operation &amp; Monitor HMI</a:t>
            </a:r>
            <a:endParaRPr lang="en-SG" sz="1200" b="1" dirty="0"/>
          </a:p>
        </p:txBody>
      </p:sp>
      <p:sp>
        <p:nvSpPr>
          <p:cNvPr id="1250" name="TextBox 1249">
            <a:extLst>
              <a:ext uri="{FF2B5EF4-FFF2-40B4-BE49-F238E27FC236}">
                <a16:creationId xmlns:a16="http://schemas.microsoft.com/office/drawing/2014/main" id="{57766BA1-38D8-4805-1583-8B2EDC5C2A67}"/>
              </a:ext>
            </a:extLst>
          </p:cNvPr>
          <p:cNvSpPr txBox="1"/>
          <p:nvPr/>
        </p:nvSpPr>
        <p:spPr>
          <a:xfrm>
            <a:off x="8898737" y="901651"/>
            <a:ext cx="10869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Modbus-TCP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51" name="TextBox 1250">
            <a:extLst>
              <a:ext uri="{FF2B5EF4-FFF2-40B4-BE49-F238E27FC236}">
                <a16:creationId xmlns:a16="http://schemas.microsoft.com/office/drawing/2014/main" id="{69AEC4D6-5BB6-DAE7-7506-F033660C02E5}"/>
              </a:ext>
            </a:extLst>
          </p:cNvPr>
          <p:cNvSpPr txBox="1"/>
          <p:nvPr/>
        </p:nvSpPr>
        <p:spPr>
          <a:xfrm>
            <a:off x="10006326" y="3702628"/>
            <a:ext cx="88054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</a:rPr>
              <a:t>S7comm</a:t>
            </a:r>
            <a:endParaRPr lang="en-SG" sz="1200" b="1" dirty="0">
              <a:solidFill>
                <a:schemeClr val="accent1"/>
              </a:solidFill>
            </a:endParaRPr>
          </a:p>
        </p:txBody>
      </p:sp>
      <p:sp>
        <p:nvSpPr>
          <p:cNvPr id="1252" name="TextBox 1251">
            <a:extLst>
              <a:ext uri="{FF2B5EF4-FFF2-40B4-BE49-F238E27FC236}">
                <a16:creationId xmlns:a16="http://schemas.microsoft.com/office/drawing/2014/main" id="{217F9B8D-F2C8-A997-6467-B022AE33ECB4}"/>
              </a:ext>
            </a:extLst>
          </p:cNvPr>
          <p:cNvSpPr txBox="1"/>
          <p:nvPr/>
        </p:nvSpPr>
        <p:spPr>
          <a:xfrm>
            <a:off x="1246900" y="5293689"/>
            <a:ext cx="9866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Wireless connection</a:t>
            </a:r>
            <a:endParaRPr lang="en-SG" sz="1200" b="1" dirty="0"/>
          </a:p>
        </p:txBody>
      </p:sp>
      <p:cxnSp>
        <p:nvCxnSpPr>
          <p:cNvPr id="1253" name="Straight Connector 1252">
            <a:extLst>
              <a:ext uri="{FF2B5EF4-FFF2-40B4-BE49-F238E27FC236}">
                <a16:creationId xmlns:a16="http://schemas.microsoft.com/office/drawing/2014/main" id="{9785E123-1588-0DD8-643A-D0CA8AEE299C}"/>
              </a:ext>
            </a:extLst>
          </p:cNvPr>
          <p:cNvCxnSpPr>
            <a:cxnSpLocks/>
          </p:cNvCxnSpPr>
          <p:nvPr/>
        </p:nvCxnSpPr>
        <p:spPr>
          <a:xfrm>
            <a:off x="10371157" y="6034094"/>
            <a:ext cx="315028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8" name="Straight Connector 1257">
            <a:extLst>
              <a:ext uri="{FF2B5EF4-FFF2-40B4-BE49-F238E27FC236}">
                <a16:creationId xmlns:a16="http://schemas.microsoft.com/office/drawing/2014/main" id="{140017F8-C31B-E85F-45B2-752DAD55E9A7}"/>
              </a:ext>
            </a:extLst>
          </p:cNvPr>
          <p:cNvCxnSpPr>
            <a:cxnSpLocks/>
          </p:cNvCxnSpPr>
          <p:nvPr/>
        </p:nvCxnSpPr>
        <p:spPr>
          <a:xfrm>
            <a:off x="10393001" y="4452961"/>
            <a:ext cx="314022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61" name="Straight Connector 1260">
            <a:extLst>
              <a:ext uri="{FF2B5EF4-FFF2-40B4-BE49-F238E27FC236}">
                <a16:creationId xmlns:a16="http://schemas.microsoft.com/office/drawing/2014/main" id="{3D2425EF-D66B-F046-CFD9-557AB376D848}"/>
              </a:ext>
            </a:extLst>
          </p:cNvPr>
          <p:cNvCxnSpPr>
            <a:cxnSpLocks/>
          </p:cNvCxnSpPr>
          <p:nvPr/>
        </p:nvCxnSpPr>
        <p:spPr>
          <a:xfrm>
            <a:off x="10372163" y="4140600"/>
            <a:ext cx="314022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4" name="TextBox 1263">
            <a:extLst>
              <a:ext uri="{FF2B5EF4-FFF2-40B4-BE49-F238E27FC236}">
                <a16:creationId xmlns:a16="http://schemas.microsoft.com/office/drawing/2014/main" id="{E5296794-AFEC-A8E1-8B70-0A32F7875F14}"/>
              </a:ext>
            </a:extLst>
          </p:cNvPr>
          <p:cNvSpPr txBox="1"/>
          <p:nvPr/>
        </p:nvSpPr>
        <p:spPr>
          <a:xfrm>
            <a:off x="10707023" y="4010440"/>
            <a:ext cx="1220921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DC power </a:t>
            </a:r>
            <a:endParaRPr lang="en-SG" sz="1050" b="1" dirty="0"/>
          </a:p>
        </p:txBody>
      </p:sp>
      <p:sp>
        <p:nvSpPr>
          <p:cNvPr id="1266" name="TextBox 1265">
            <a:extLst>
              <a:ext uri="{FF2B5EF4-FFF2-40B4-BE49-F238E27FC236}">
                <a16:creationId xmlns:a16="http://schemas.microsoft.com/office/drawing/2014/main" id="{9DDDEA77-DAC6-B428-921A-39BC4C58E244}"/>
              </a:ext>
            </a:extLst>
          </p:cNvPr>
          <p:cNvSpPr txBox="1"/>
          <p:nvPr/>
        </p:nvSpPr>
        <p:spPr>
          <a:xfrm>
            <a:off x="10707023" y="4298546"/>
            <a:ext cx="1220921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Electrical Signal to PLC</a:t>
            </a:r>
            <a:endParaRPr lang="en-SG" sz="1050" b="1" dirty="0"/>
          </a:p>
        </p:txBody>
      </p:sp>
      <p:cxnSp>
        <p:nvCxnSpPr>
          <p:cNvPr id="1267" name="Straight Connector 1266">
            <a:extLst>
              <a:ext uri="{FF2B5EF4-FFF2-40B4-BE49-F238E27FC236}">
                <a16:creationId xmlns:a16="http://schemas.microsoft.com/office/drawing/2014/main" id="{A35EBDB2-B6DD-461E-32A1-4AE6AA50111E}"/>
              </a:ext>
            </a:extLst>
          </p:cNvPr>
          <p:cNvCxnSpPr>
            <a:cxnSpLocks/>
          </p:cNvCxnSpPr>
          <p:nvPr/>
        </p:nvCxnSpPr>
        <p:spPr>
          <a:xfrm flipV="1">
            <a:off x="10572266" y="4937369"/>
            <a:ext cx="165526" cy="26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8" name="Oval 1267">
            <a:extLst>
              <a:ext uri="{FF2B5EF4-FFF2-40B4-BE49-F238E27FC236}">
                <a16:creationId xmlns:a16="http://schemas.microsoft.com/office/drawing/2014/main" id="{B6C1CFA2-F6C5-89F9-D87A-15875EC587EB}"/>
              </a:ext>
            </a:extLst>
          </p:cNvPr>
          <p:cNvSpPr/>
          <p:nvPr/>
        </p:nvSpPr>
        <p:spPr>
          <a:xfrm>
            <a:off x="10335660" y="4872672"/>
            <a:ext cx="130215" cy="15876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270" name="TextBox 1269">
            <a:extLst>
              <a:ext uri="{FF2B5EF4-FFF2-40B4-BE49-F238E27FC236}">
                <a16:creationId xmlns:a16="http://schemas.microsoft.com/office/drawing/2014/main" id="{C0263227-2C59-214C-00ED-9EC49AD61CE6}"/>
              </a:ext>
            </a:extLst>
          </p:cNvPr>
          <p:cNvSpPr txBox="1"/>
          <p:nvPr/>
        </p:nvSpPr>
        <p:spPr>
          <a:xfrm>
            <a:off x="10698965" y="4734442"/>
            <a:ext cx="1095913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latching relay or switch</a:t>
            </a:r>
            <a:endParaRPr lang="en-SG" sz="1050" b="1" dirty="0"/>
          </a:p>
        </p:txBody>
      </p:sp>
      <p:sp>
        <p:nvSpPr>
          <p:cNvPr id="1271" name="Rectangle 1270">
            <a:extLst>
              <a:ext uri="{FF2B5EF4-FFF2-40B4-BE49-F238E27FC236}">
                <a16:creationId xmlns:a16="http://schemas.microsoft.com/office/drawing/2014/main" id="{6AFFFC0C-D2E5-9260-438A-F6092D33C6D3}"/>
              </a:ext>
            </a:extLst>
          </p:cNvPr>
          <p:cNvSpPr/>
          <p:nvPr/>
        </p:nvSpPr>
        <p:spPr>
          <a:xfrm>
            <a:off x="10354785" y="5278927"/>
            <a:ext cx="123987" cy="11919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72" name="Rectangle 1271">
            <a:extLst>
              <a:ext uri="{FF2B5EF4-FFF2-40B4-BE49-F238E27FC236}">
                <a16:creationId xmlns:a16="http://schemas.microsoft.com/office/drawing/2014/main" id="{CCB3DB03-C678-2543-87CD-20B69718965B}"/>
              </a:ext>
            </a:extLst>
          </p:cNvPr>
          <p:cNvSpPr/>
          <p:nvPr/>
        </p:nvSpPr>
        <p:spPr>
          <a:xfrm flipH="1">
            <a:off x="10591483" y="5287156"/>
            <a:ext cx="115540" cy="1191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73" name="TextBox 1272">
            <a:extLst>
              <a:ext uri="{FF2B5EF4-FFF2-40B4-BE49-F238E27FC236}">
                <a16:creationId xmlns:a16="http://schemas.microsoft.com/office/drawing/2014/main" id="{10244521-A1BA-E40D-351E-677E3C1EFB65}"/>
              </a:ext>
            </a:extLst>
          </p:cNvPr>
          <p:cNvSpPr txBox="1"/>
          <p:nvPr/>
        </p:nvSpPr>
        <p:spPr>
          <a:xfrm>
            <a:off x="10749537" y="5232994"/>
            <a:ext cx="1220921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Sensors</a:t>
            </a:r>
            <a:endParaRPr lang="en-SG" sz="1050" b="1" dirty="0"/>
          </a:p>
        </p:txBody>
      </p:sp>
      <p:cxnSp>
        <p:nvCxnSpPr>
          <p:cNvPr id="1274" name="Straight Connector 1273">
            <a:extLst>
              <a:ext uri="{FF2B5EF4-FFF2-40B4-BE49-F238E27FC236}">
                <a16:creationId xmlns:a16="http://schemas.microsoft.com/office/drawing/2014/main" id="{7B0FB7DC-5B7E-6E87-4F35-9D0936521702}"/>
              </a:ext>
            </a:extLst>
          </p:cNvPr>
          <p:cNvCxnSpPr>
            <a:cxnSpLocks/>
          </p:cNvCxnSpPr>
          <p:nvPr/>
        </p:nvCxnSpPr>
        <p:spPr>
          <a:xfrm>
            <a:off x="10384943" y="5632824"/>
            <a:ext cx="314022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275" name="TextBox 1274">
            <a:extLst>
              <a:ext uri="{FF2B5EF4-FFF2-40B4-BE49-F238E27FC236}">
                <a16:creationId xmlns:a16="http://schemas.microsoft.com/office/drawing/2014/main" id="{8A9AFCBC-3DA0-B655-48FA-9713B23D71FE}"/>
              </a:ext>
            </a:extLst>
          </p:cNvPr>
          <p:cNvSpPr txBox="1"/>
          <p:nvPr/>
        </p:nvSpPr>
        <p:spPr>
          <a:xfrm>
            <a:off x="10775305" y="5461141"/>
            <a:ext cx="1220921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Electrical Signal to RTU</a:t>
            </a:r>
            <a:endParaRPr lang="en-SG" sz="1050" b="1" dirty="0"/>
          </a:p>
        </p:txBody>
      </p:sp>
      <p:cxnSp>
        <p:nvCxnSpPr>
          <p:cNvPr id="1277" name="Straight Connector 1276">
            <a:extLst>
              <a:ext uri="{FF2B5EF4-FFF2-40B4-BE49-F238E27FC236}">
                <a16:creationId xmlns:a16="http://schemas.microsoft.com/office/drawing/2014/main" id="{EA910B00-DC45-D2DB-24EF-CE9BC97B8CD3}"/>
              </a:ext>
            </a:extLst>
          </p:cNvPr>
          <p:cNvCxnSpPr>
            <a:cxnSpLocks/>
          </p:cNvCxnSpPr>
          <p:nvPr/>
        </p:nvCxnSpPr>
        <p:spPr>
          <a:xfrm flipV="1">
            <a:off x="10467249" y="4831694"/>
            <a:ext cx="148071" cy="713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9" name="TextBox 1278">
            <a:extLst>
              <a:ext uri="{FF2B5EF4-FFF2-40B4-BE49-F238E27FC236}">
                <a16:creationId xmlns:a16="http://schemas.microsoft.com/office/drawing/2014/main" id="{9AB6C429-2EC4-6E7B-93D7-89B94B1447B3}"/>
              </a:ext>
            </a:extLst>
          </p:cNvPr>
          <p:cNvSpPr txBox="1"/>
          <p:nvPr/>
        </p:nvSpPr>
        <p:spPr>
          <a:xfrm>
            <a:off x="10775305" y="5921372"/>
            <a:ext cx="1220921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Modbus</a:t>
            </a:r>
            <a:endParaRPr lang="en-SG" sz="1050" b="1" dirty="0"/>
          </a:p>
        </p:txBody>
      </p:sp>
      <p:cxnSp>
        <p:nvCxnSpPr>
          <p:cNvPr id="1280" name="Straight Connector 1279">
            <a:extLst>
              <a:ext uri="{FF2B5EF4-FFF2-40B4-BE49-F238E27FC236}">
                <a16:creationId xmlns:a16="http://schemas.microsoft.com/office/drawing/2014/main" id="{95085870-0A92-51EA-83F2-34E00D45B648}"/>
              </a:ext>
            </a:extLst>
          </p:cNvPr>
          <p:cNvCxnSpPr>
            <a:cxnSpLocks/>
          </p:cNvCxnSpPr>
          <p:nvPr/>
        </p:nvCxnSpPr>
        <p:spPr>
          <a:xfrm>
            <a:off x="10393001" y="6351086"/>
            <a:ext cx="315028" cy="0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81" name="TextBox 1280">
            <a:extLst>
              <a:ext uri="{FF2B5EF4-FFF2-40B4-BE49-F238E27FC236}">
                <a16:creationId xmlns:a16="http://schemas.microsoft.com/office/drawing/2014/main" id="{C2353912-F4F0-AB65-7B19-80C9E5B22750}"/>
              </a:ext>
            </a:extLst>
          </p:cNvPr>
          <p:cNvSpPr txBox="1"/>
          <p:nvPr/>
        </p:nvSpPr>
        <p:spPr>
          <a:xfrm>
            <a:off x="10775304" y="6224128"/>
            <a:ext cx="1220921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S7comm-Bus</a:t>
            </a:r>
            <a:endParaRPr lang="en-SG" sz="1050" b="1" dirty="0"/>
          </a:p>
        </p:txBody>
      </p:sp>
    </p:spTree>
    <p:extLst>
      <p:ext uri="{BB962C8B-B14F-4D97-AF65-F5344CB8AC3E}">
        <p14:creationId xmlns:p14="http://schemas.microsoft.com/office/powerpoint/2010/main" val="1039190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</TotalTime>
  <Words>475</Words>
  <Application>Microsoft Office PowerPoint</Application>
  <PresentationFormat>Widescreen</PresentationFormat>
  <Paragraphs>194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yuancheng Liu</dc:creator>
  <cp:lastModifiedBy>yuancheng Liu</cp:lastModifiedBy>
  <cp:revision>31</cp:revision>
  <dcterms:created xsi:type="dcterms:W3CDTF">2024-03-27T09:33:48Z</dcterms:created>
  <dcterms:modified xsi:type="dcterms:W3CDTF">2024-04-06T15:53:27Z</dcterms:modified>
</cp:coreProperties>
</file>