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75B5-7DAC-C819-A683-FF1BCD3B1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42320-C022-B316-FD75-934723A73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B74EA-B17B-E751-1F7B-4A04FBBC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5/4/2024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BE30-DE6B-E918-F44C-4F1CB301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98E4B-387B-F0E2-603B-C5F07A06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22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94C0-2239-014D-7781-6E4B5714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9E959-616E-48C2-201E-9462F2492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EF783-7ED0-3CA5-D4A6-E3BCC60F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5/4/2024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2A8DC-D799-C76F-578E-62F06D8C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54795-9922-E19F-AAEF-242E1FB4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941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062D6-44BB-CA8D-2D50-E22F08961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A7BB2-CF7B-4B31-9939-F4AB41F83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D1215-AFFE-A9D3-667C-2275D135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5/4/2024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1946F-9E52-7D52-E6EB-47C1C61A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65336-746D-6800-DA99-B323959F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098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0ADC-2688-B800-5163-23E35DA1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34087-B12F-97FD-D7F0-A0A065914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DF836-B170-28A5-06E7-70020764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5/4/2024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E4238-ED21-78CC-88C2-03AD274B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1A218-A0A1-7284-8139-884EB99B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507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63F4-17E4-6BD5-A7D4-B6DAF5B17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78725-FA8B-058F-8A7C-4EA4B8D54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6004-87B6-A5FC-F3C3-7393C4A0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5/4/2024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345B6-54D7-1C47-E4A8-3F7F1C09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E6830-1B32-DBC0-08D4-B81C37E4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925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6275-6F5E-AA95-D366-E26166CF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5D1F4-1805-80B8-25CC-E9274BE9F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6DCF9-4B72-7324-8B95-9EDA6EAA4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FC256-C16F-048E-593D-E52E23E1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5/4/2024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620A2-43F7-7DA1-588E-3DC9978B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63B9D-92F4-2C81-FC41-4AE594EF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433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50F4-0F9B-6594-2106-B052A95AF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A6A6A-F415-900D-0A00-A7EE40E65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30888-FC6E-3FA6-D860-4F37E2CB3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38F73-1495-AC68-FDFA-E36114D9B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DB04A-7909-D267-C0F0-7F681DBFA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FACAD-D0EF-CF7A-CBC1-0E05E4DC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5/4/2024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3E415C-9157-2A9F-AEAC-26A4B40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82F215-5573-5F64-334D-CA3B9CE2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71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5B61-427E-1960-A6F2-A0B86E40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B9257-7338-5680-02FD-CCCC6401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5/4/2024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15343-DDF2-773C-94ED-A42E46F1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E4644-7296-F126-B333-58F33D9D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526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2C2BB-EE3E-CA45-1EF9-59853788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5/4/2024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96459-AEB3-DD5E-E4C2-502AF54D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0FCC7-0625-B6C9-893F-0AA9D61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42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64F-55C9-877E-E051-51C47F86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03AA-1766-BBB4-0C54-75EDFB2F4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F4A9A-0F62-D8E9-EF30-52930298E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8D8F4-59A8-383E-BBA9-29FF2DE9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5/4/2024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9BE7E-67AE-6B7F-DA2B-3060DD9A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9E241-973A-C37D-E3B1-BBCD0834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588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4D9C-1A1A-A604-47B9-7D5BBD15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58C61-8B33-038B-DA65-C68F95E86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F2C5A-0A33-1CE9-681A-ADA53C59A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B33FF-660D-7C28-6E8E-764FD2A0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5/4/2024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C3252-EF5E-4A4D-BACE-3CAAD287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053CB-FE9D-04EA-8A70-8AEFBB10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376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04F37-12F5-7005-C16B-BAEC7CF4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24255-4F5C-0B41-0D5E-840DADA54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E099D-4599-B713-206E-1603C7C9B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53FF10-B1B6-4147-A9BC-BC236B7E3AD4}" type="datetimeFigureOut">
              <a:rPr lang="en-SG" smtClean="0"/>
              <a:t>5/4/2024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045FC-9AEE-EB95-54C7-7F1F803BC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E9B4-C273-8238-2AF8-F51DD631B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974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jpe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openxmlformats.org/officeDocument/2006/relationships/image" Target="../media/image5.jpe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3EAC13AD-7F62-EC12-82F7-6B3D5E3A2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21" y="1572803"/>
            <a:ext cx="2678045" cy="148896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96DC03-CFE3-69D1-B103-6BA465BF0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21" y="3796229"/>
            <a:ext cx="2678045" cy="1635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6C70E3-7C89-192E-4095-86584000D151}"/>
              </a:ext>
            </a:extLst>
          </p:cNvPr>
          <p:cNvSpPr txBox="1"/>
          <p:nvPr/>
        </p:nvSpPr>
        <p:spPr>
          <a:xfrm>
            <a:off x="716665" y="1049583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84520-2F90-F986-26BC-B1F40B15C0CC}"/>
              </a:ext>
            </a:extLst>
          </p:cNvPr>
          <p:cNvSpPr txBox="1"/>
          <p:nvPr/>
        </p:nvSpPr>
        <p:spPr>
          <a:xfrm>
            <a:off x="811521" y="3273009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Power Grid System Real-world Emulator</a:t>
            </a:r>
            <a:endParaRPr lang="en-SG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64AEF1-C92D-967A-C769-012191814B68}"/>
              </a:ext>
            </a:extLst>
          </p:cNvPr>
          <p:cNvSpPr/>
          <p:nvPr/>
        </p:nvSpPr>
        <p:spPr>
          <a:xfrm>
            <a:off x="4778046" y="2571052"/>
            <a:ext cx="978956" cy="76906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D20D2E-060A-B33E-8EE4-B5A8D5A24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741" y="2681652"/>
            <a:ext cx="770439" cy="5478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C56CED-DCBF-EAC2-E0FC-EF1A43CAF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392" y="3953355"/>
            <a:ext cx="867590" cy="5633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56C15E-5D66-34E8-0EE9-3839C3BFD020}"/>
              </a:ext>
            </a:extLst>
          </p:cNvPr>
          <p:cNvSpPr/>
          <p:nvPr/>
        </p:nvSpPr>
        <p:spPr>
          <a:xfrm>
            <a:off x="4778045" y="1257300"/>
            <a:ext cx="978956" cy="87115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A502D6EF-C886-F547-7CF4-AA62FB56D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032" y="1358125"/>
            <a:ext cx="659858" cy="72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68980F-2CEB-4E92-E1CB-D4626FE58D64}"/>
              </a:ext>
            </a:extLst>
          </p:cNvPr>
          <p:cNvSpPr txBox="1"/>
          <p:nvPr/>
        </p:nvSpPr>
        <p:spPr>
          <a:xfrm>
            <a:off x="4677182" y="818750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simulator [Modbus-TCP]</a:t>
            </a:r>
            <a:endParaRPr lang="en-SG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FAF408-EBC6-A07A-99CF-9EF61C62D1E1}"/>
              </a:ext>
            </a:extLst>
          </p:cNvPr>
          <p:cNvSpPr txBox="1"/>
          <p:nvPr/>
        </p:nvSpPr>
        <p:spPr>
          <a:xfrm>
            <a:off x="4677182" y="2128457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RTU simulator [S7Comm]</a:t>
            </a:r>
            <a:endParaRPr lang="en-SG" sz="12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29695-A375-25D2-6157-2EA28A3D795F}"/>
              </a:ext>
            </a:extLst>
          </p:cNvPr>
          <p:cNvCxnSpPr>
            <a:cxnSpLocks/>
          </p:cNvCxnSpPr>
          <p:nvPr/>
        </p:nvCxnSpPr>
        <p:spPr>
          <a:xfrm flipV="1">
            <a:off x="3489566" y="1875759"/>
            <a:ext cx="1288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B6316F-7719-E585-2B9F-47B7BC748909}"/>
              </a:ext>
            </a:extLst>
          </p:cNvPr>
          <p:cNvCxnSpPr>
            <a:cxnSpLocks/>
          </p:cNvCxnSpPr>
          <p:nvPr/>
        </p:nvCxnSpPr>
        <p:spPr>
          <a:xfrm flipV="1">
            <a:off x="3489565" y="2771109"/>
            <a:ext cx="1288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067CA3F-2A68-85E5-838B-47C0B96D7BF0}"/>
              </a:ext>
            </a:extLst>
          </p:cNvPr>
          <p:cNvSpPr/>
          <p:nvPr/>
        </p:nvSpPr>
        <p:spPr>
          <a:xfrm>
            <a:off x="4703347" y="181616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8DED24-B179-B7E8-E3BF-B42E3C2CA16B}"/>
              </a:ext>
            </a:extLst>
          </p:cNvPr>
          <p:cNvSpPr/>
          <p:nvPr/>
        </p:nvSpPr>
        <p:spPr>
          <a:xfrm>
            <a:off x="4700406" y="271151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52A7DD-CF0F-B16A-78D8-0B44CEA18840}"/>
              </a:ext>
            </a:extLst>
          </p:cNvPr>
          <p:cNvSpPr/>
          <p:nvPr/>
        </p:nvSpPr>
        <p:spPr>
          <a:xfrm>
            <a:off x="3440277" y="181616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028699-9681-5E77-51CC-CFE009537F42}"/>
              </a:ext>
            </a:extLst>
          </p:cNvPr>
          <p:cNvSpPr/>
          <p:nvPr/>
        </p:nvSpPr>
        <p:spPr>
          <a:xfrm>
            <a:off x="3421991" y="2700593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9F144D-7E95-133D-B631-1D692B07E542}"/>
              </a:ext>
            </a:extLst>
          </p:cNvPr>
          <p:cNvSpPr txBox="1"/>
          <p:nvPr/>
        </p:nvSpPr>
        <p:spPr>
          <a:xfrm>
            <a:off x="3502270" y="1394117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Electrical signal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F7AE8B-17F1-C723-797C-4588C9B78E1A}"/>
              </a:ext>
            </a:extLst>
          </p:cNvPr>
          <p:cNvSpPr txBox="1"/>
          <p:nvPr/>
        </p:nvSpPr>
        <p:spPr>
          <a:xfrm>
            <a:off x="3536835" y="2237086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Electrical signal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4D6D45-1A3C-B29E-4857-5543D506680F}"/>
              </a:ext>
            </a:extLst>
          </p:cNvPr>
          <p:cNvSpPr/>
          <p:nvPr/>
        </p:nvSpPr>
        <p:spPr>
          <a:xfrm>
            <a:off x="4778044" y="3850789"/>
            <a:ext cx="978956" cy="76906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E444B3-7B30-3C49-7949-5F6BAF3D0A09}"/>
              </a:ext>
            </a:extLst>
          </p:cNvPr>
          <p:cNvSpPr txBox="1"/>
          <p:nvPr/>
        </p:nvSpPr>
        <p:spPr>
          <a:xfrm>
            <a:off x="4386391" y="3545648"/>
            <a:ext cx="2021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simulator [S7Comm]</a:t>
            </a:r>
            <a:endParaRPr lang="en-SG" sz="1200" b="1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FE26C3-A34E-86E0-5F47-17359AACE305}"/>
              </a:ext>
            </a:extLst>
          </p:cNvPr>
          <p:cNvCxnSpPr>
            <a:cxnSpLocks/>
          </p:cNvCxnSpPr>
          <p:nvPr/>
        </p:nvCxnSpPr>
        <p:spPr>
          <a:xfrm flipV="1">
            <a:off x="3518470" y="4038218"/>
            <a:ext cx="1288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C755E0B-AB8E-BF68-4110-5EBDCC1F209E}"/>
              </a:ext>
            </a:extLst>
          </p:cNvPr>
          <p:cNvSpPr/>
          <p:nvPr/>
        </p:nvSpPr>
        <p:spPr>
          <a:xfrm>
            <a:off x="3450896" y="3967702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245DE0-68B4-D92F-14AA-824AF7FEE4EA}"/>
              </a:ext>
            </a:extLst>
          </p:cNvPr>
          <p:cNvSpPr/>
          <p:nvPr/>
        </p:nvSpPr>
        <p:spPr>
          <a:xfrm>
            <a:off x="4688029" y="3967702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B8B1C9-DD82-D18B-415B-9382F9222C51}"/>
              </a:ext>
            </a:extLst>
          </p:cNvPr>
          <p:cNvSpPr/>
          <p:nvPr/>
        </p:nvSpPr>
        <p:spPr>
          <a:xfrm>
            <a:off x="4766480" y="4933380"/>
            <a:ext cx="978956" cy="76906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D6539A9-D715-9B93-1711-332EAC91D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302" y="5030227"/>
            <a:ext cx="770439" cy="5478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B29F5FD-8404-993C-2840-96925FC9C08A}"/>
              </a:ext>
            </a:extLst>
          </p:cNvPr>
          <p:cNvSpPr txBox="1"/>
          <p:nvPr/>
        </p:nvSpPr>
        <p:spPr>
          <a:xfrm>
            <a:off x="4474366" y="4689910"/>
            <a:ext cx="2223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RTU simulator [S7Comm]</a:t>
            </a:r>
            <a:endParaRPr lang="en-SG" sz="1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2727F0-E907-9307-86B8-069F25A9903C}"/>
              </a:ext>
            </a:extLst>
          </p:cNvPr>
          <p:cNvSpPr/>
          <p:nvPr/>
        </p:nvSpPr>
        <p:spPr>
          <a:xfrm>
            <a:off x="4700404" y="519542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C0656F-B493-B8A2-B732-056803BA2D55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 flipV="1">
            <a:off x="3570211" y="5255019"/>
            <a:ext cx="1130193" cy="3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84EC95E-95DB-6C4E-4846-D41500C4D8C1}"/>
              </a:ext>
            </a:extLst>
          </p:cNvPr>
          <p:cNvSpPr/>
          <p:nvPr/>
        </p:nvSpPr>
        <p:spPr>
          <a:xfrm>
            <a:off x="3446224" y="519872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009844-604F-0CC7-F860-71BD758D93A7}"/>
              </a:ext>
            </a:extLst>
          </p:cNvPr>
          <p:cNvSpPr/>
          <p:nvPr/>
        </p:nvSpPr>
        <p:spPr>
          <a:xfrm>
            <a:off x="4682962" y="4342205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59BB7C2-81A2-2A8E-148F-1B322BBF168F}"/>
              </a:ext>
            </a:extLst>
          </p:cNvPr>
          <p:cNvSpPr/>
          <p:nvPr/>
        </p:nvSpPr>
        <p:spPr>
          <a:xfrm>
            <a:off x="4700404" y="4960319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3B74CC0-7780-2BBD-CBBA-1C500EBC3199}"/>
              </a:ext>
            </a:extLst>
          </p:cNvPr>
          <p:cNvCxnSpPr>
            <a:cxnSpLocks/>
            <a:stCxn id="42" idx="1"/>
            <a:endCxn id="43" idx="1"/>
          </p:cNvCxnSpPr>
          <p:nvPr/>
        </p:nvCxnSpPr>
        <p:spPr>
          <a:xfrm rot="10800000" flipH="1" flipV="1">
            <a:off x="4682962" y="4401800"/>
            <a:ext cx="17442" cy="618114"/>
          </a:xfrm>
          <a:prstGeom prst="bentConnector3">
            <a:avLst>
              <a:gd name="adj1" fmla="val -131063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4852F93-4023-D38B-6806-7B893FD39C3A}"/>
              </a:ext>
            </a:extLst>
          </p:cNvPr>
          <p:cNvSpPr/>
          <p:nvPr/>
        </p:nvSpPr>
        <p:spPr>
          <a:xfrm>
            <a:off x="2974888" y="300075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F2B858D-28ED-33B0-A1BE-DA19733002B0}"/>
              </a:ext>
            </a:extLst>
          </p:cNvPr>
          <p:cNvSpPr/>
          <p:nvPr/>
        </p:nvSpPr>
        <p:spPr>
          <a:xfrm>
            <a:off x="2984168" y="3743340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1031AD-2D61-FB4F-54FE-BA9C4E3DFDF7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3036882" y="3119944"/>
            <a:ext cx="0" cy="623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E38319A-45BF-B4D0-FACE-5165C9FC830F}"/>
              </a:ext>
            </a:extLst>
          </p:cNvPr>
          <p:cNvSpPr txBox="1"/>
          <p:nvPr/>
        </p:nvSpPr>
        <p:spPr>
          <a:xfrm>
            <a:off x="3506295" y="4101246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Electrical signal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69127C-B340-8097-8C55-0D98B1A5A443}"/>
              </a:ext>
            </a:extLst>
          </p:cNvPr>
          <p:cNvSpPr txBox="1"/>
          <p:nvPr/>
        </p:nvSpPr>
        <p:spPr>
          <a:xfrm>
            <a:off x="3046161" y="3206731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Power supply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7" name="Picture 56" descr="A screenshot of a computer&#10;&#10;Description automatically generated">
            <a:extLst>
              <a:ext uri="{FF2B5EF4-FFF2-40B4-BE49-F238E27FC236}">
                <a16:creationId xmlns:a16="http://schemas.microsoft.com/office/drawing/2014/main" id="{553E21F1-F2C3-E2D8-5144-878CBBAD8B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72" y="1139794"/>
            <a:ext cx="1900047" cy="10883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8" name="Picture 57" descr="A screenshot of a computer&#10;&#10;Description automatically generated">
            <a:extLst>
              <a:ext uri="{FF2B5EF4-FFF2-40B4-BE49-F238E27FC236}">
                <a16:creationId xmlns:a16="http://schemas.microsoft.com/office/drawing/2014/main" id="{890A21EA-803E-CC5A-AD90-CC85572356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483" y="2511594"/>
            <a:ext cx="1900047" cy="10111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9" name="Picture 5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26BE70-F5D2-21C7-DCFE-7FF9A5605B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72" y="3855290"/>
            <a:ext cx="2650427" cy="1111141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AA372C2-7590-B0F3-5BD1-C99004ED1CA9}"/>
              </a:ext>
            </a:extLst>
          </p:cNvPr>
          <p:cNvCxnSpPr>
            <a:cxnSpLocks/>
          </p:cNvCxnSpPr>
          <p:nvPr/>
        </p:nvCxnSpPr>
        <p:spPr>
          <a:xfrm>
            <a:off x="6580455" y="1194297"/>
            <a:ext cx="0" cy="465262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176CAB0-40F4-2763-D1D3-F68A3BD3615E}"/>
              </a:ext>
            </a:extLst>
          </p:cNvPr>
          <p:cNvSpPr txBox="1"/>
          <p:nvPr/>
        </p:nvSpPr>
        <p:spPr>
          <a:xfrm>
            <a:off x="6102922" y="969454"/>
            <a:ext cx="83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Modbus</a:t>
            </a:r>
            <a:r>
              <a:rPr lang="en-US" sz="1200" b="1" dirty="0"/>
              <a:t> </a:t>
            </a:r>
            <a:endParaRPr lang="en-SG" sz="1200" b="1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8977953-C680-B275-03E2-2B3B04BB816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757001" y="1692879"/>
            <a:ext cx="82194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AAE9E0A-A19E-42C5-FAB7-6B79C634C3EA}"/>
              </a:ext>
            </a:extLst>
          </p:cNvPr>
          <p:cNvCxnSpPr>
            <a:cxnSpLocks/>
          </p:cNvCxnSpPr>
          <p:nvPr/>
        </p:nvCxnSpPr>
        <p:spPr>
          <a:xfrm>
            <a:off x="6578949" y="1554109"/>
            <a:ext cx="90996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0A82333-3F68-4009-2C0B-4A925B7ADC89}"/>
              </a:ext>
            </a:extLst>
          </p:cNvPr>
          <p:cNvCxnSpPr>
            <a:cxnSpLocks/>
          </p:cNvCxnSpPr>
          <p:nvPr/>
        </p:nvCxnSpPr>
        <p:spPr>
          <a:xfrm>
            <a:off x="6569100" y="2760188"/>
            <a:ext cx="91981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099A1AB-B36F-CBFD-F7BF-7464C8B3B562}"/>
              </a:ext>
            </a:extLst>
          </p:cNvPr>
          <p:cNvCxnSpPr>
            <a:cxnSpLocks/>
          </p:cNvCxnSpPr>
          <p:nvPr/>
        </p:nvCxnSpPr>
        <p:spPr>
          <a:xfrm flipH="1">
            <a:off x="6998213" y="1191909"/>
            <a:ext cx="3675" cy="4655017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7C8BD0A-27D2-C696-DF5F-177EF5A43436}"/>
              </a:ext>
            </a:extLst>
          </p:cNvPr>
          <p:cNvSpPr txBox="1"/>
          <p:nvPr/>
        </p:nvSpPr>
        <p:spPr>
          <a:xfrm>
            <a:off x="6282231" y="5877583"/>
            <a:ext cx="112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S7Comm bus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BB4164E-5A8B-7C34-633D-8D53E27F92B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757002" y="2955587"/>
            <a:ext cx="1241211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56BB083-FBCE-26F7-B99D-2517CA459620}"/>
              </a:ext>
            </a:extLst>
          </p:cNvPr>
          <p:cNvCxnSpPr>
            <a:cxnSpLocks/>
          </p:cNvCxnSpPr>
          <p:nvPr/>
        </p:nvCxnSpPr>
        <p:spPr>
          <a:xfrm>
            <a:off x="5757002" y="4217055"/>
            <a:ext cx="1241211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38708EB-36F2-DA08-05C5-0196AEEE385A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745436" y="5317915"/>
            <a:ext cx="1252777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20D8B27-C70F-65F2-91B4-64B8CA1E3FAA}"/>
              </a:ext>
            </a:extLst>
          </p:cNvPr>
          <p:cNvCxnSpPr>
            <a:cxnSpLocks/>
          </p:cNvCxnSpPr>
          <p:nvPr/>
        </p:nvCxnSpPr>
        <p:spPr>
          <a:xfrm>
            <a:off x="7008963" y="3273009"/>
            <a:ext cx="531368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46453A1-A246-470F-FD4B-505634F7E55F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7008963" y="4410860"/>
            <a:ext cx="491309" cy="1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AA1618C-1F74-B98A-8E64-1F5B30C35A09}"/>
              </a:ext>
            </a:extLst>
          </p:cNvPr>
          <p:cNvSpPr txBox="1"/>
          <p:nvPr/>
        </p:nvSpPr>
        <p:spPr>
          <a:xfrm>
            <a:off x="7436392" y="812969"/>
            <a:ext cx="220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Signal System HMI</a:t>
            </a:r>
            <a:endParaRPr lang="en-SG" sz="12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4AEBEF4-9F8A-20F0-5D40-7485DFAFCE59}"/>
              </a:ext>
            </a:extLst>
          </p:cNvPr>
          <p:cNvSpPr txBox="1"/>
          <p:nvPr/>
        </p:nvSpPr>
        <p:spPr>
          <a:xfrm>
            <a:off x="7415475" y="2226512"/>
            <a:ext cx="220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Train System HMI</a:t>
            </a:r>
            <a:endParaRPr lang="en-SG" sz="12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A38814E-1516-670C-20D8-AAEBCC3073D3}"/>
              </a:ext>
            </a:extLst>
          </p:cNvPr>
          <p:cNvSpPr txBox="1"/>
          <p:nvPr/>
        </p:nvSpPr>
        <p:spPr>
          <a:xfrm>
            <a:off x="7415475" y="3558404"/>
            <a:ext cx="2980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Power Grid and Substation System HMI</a:t>
            </a:r>
            <a:endParaRPr lang="en-SG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37011-A8F7-D82B-4CE3-7BF486404638}"/>
              </a:ext>
            </a:extLst>
          </p:cNvPr>
          <p:cNvSpPr txBox="1"/>
          <p:nvPr/>
        </p:nvSpPr>
        <p:spPr>
          <a:xfrm>
            <a:off x="768772" y="430357"/>
            <a:ext cx="4532004" cy="338554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Virtual PLC/RTU System Connection Diagram</a:t>
            </a:r>
            <a:endParaRPr lang="en-SG" sz="16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4FB91B-5D64-BA7A-D9D1-E927393DBD82}"/>
              </a:ext>
            </a:extLst>
          </p:cNvPr>
          <p:cNvSpPr/>
          <p:nvPr/>
        </p:nvSpPr>
        <p:spPr>
          <a:xfrm>
            <a:off x="811521" y="5945067"/>
            <a:ext cx="175568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D2EEA6-8129-B633-BAE5-59F24640873B}"/>
              </a:ext>
            </a:extLst>
          </p:cNvPr>
          <p:cNvSpPr/>
          <p:nvPr/>
        </p:nvSpPr>
        <p:spPr>
          <a:xfrm>
            <a:off x="1277354" y="5945067"/>
            <a:ext cx="175568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B774B6-0575-0219-5AC9-D578FF792B39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987089" y="6004662"/>
            <a:ext cx="290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B194BC6-C4D8-9433-3710-3F8C647C7A28}"/>
              </a:ext>
            </a:extLst>
          </p:cNvPr>
          <p:cNvSpPr txBox="1"/>
          <p:nvPr/>
        </p:nvSpPr>
        <p:spPr>
          <a:xfrm>
            <a:off x="1467417" y="5881514"/>
            <a:ext cx="3006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Electrical signal / Physical Wire Simulation</a:t>
            </a:r>
            <a:endParaRPr lang="en-SG" sz="12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C8E7A00-4BAD-247F-84DE-8B0C596EC160}"/>
              </a:ext>
            </a:extLst>
          </p:cNvPr>
          <p:cNvCxnSpPr>
            <a:cxnSpLocks/>
          </p:cNvCxnSpPr>
          <p:nvPr/>
        </p:nvCxnSpPr>
        <p:spPr>
          <a:xfrm>
            <a:off x="811521" y="5702449"/>
            <a:ext cx="57773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902B424-41BE-3883-0AC6-5D51049BD458}"/>
              </a:ext>
            </a:extLst>
          </p:cNvPr>
          <p:cNvSpPr txBox="1"/>
          <p:nvPr/>
        </p:nvSpPr>
        <p:spPr>
          <a:xfrm>
            <a:off x="1505078" y="5578095"/>
            <a:ext cx="1140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Modbus-TCP</a:t>
            </a:r>
            <a:r>
              <a:rPr lang="en-US" sz="1200" b="1" dirty="0"/>
              <a:t> </a:t>
            </a:r>
            <a:endParaRPr lang="en-SG" sz="12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E702276-852E-0C13-A357-027D8A003932}"/>
              </a:ext>
            </a:extLst>
          </p:cNvPr>
          <p:cNvCxnSpPr>
            <a:cxnSpLocks/>
          </p:cNvCxnSpPr>
          <p:nvPr/>
        </p:nvCxnSpPr>
        <p:spPr>
          <a:xfrm flipV="1">
            <a:off x="2812057" y="5702951"/>
            <a:ext cx="415865" cy="5476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3481E5B-2D6F-8AC1-54D7-1A3C3FE941C5}"/>
              </a:ext>
            </a:extLst>
          </p:cNvPr>
          <p:cNvSpPr txBox="1"/>
          <p:nvPr/>
        </p:nvSpPr>
        <p:spPr>
          <a:xfrm>
            <a:off x="3226116" y="5569927"/>
            <a:ext cx="1534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S7Comm bus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4582A2D-14C9-2B61-966A-386E586EEB5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18796"/>
          <a:stretch/>
        </p:blipFill>
        <p:spPr>
          <a:xfrm>
            <a:off x="7475746" y="5268534"/>
            <a:ext cx="2013279" cy="7957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88E917E-43F4-3E13-DF56-7BC4A518B996}"/>
              </a:ext>
            </a:extLst>
          </p:cNvPr>
          <p:cNvSpPr txBox="1"/>
          <p:nvPr/>
        </p:nvSpPr>
        <p:spPr>
          <a:xfrm>
            <a:off x="7428126" y="5030466"/>
            <a:ext cx="2460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Transformer display panel </a:t>
            </a:r>
            <a:endParaRPr lang="en-SG" sz="1200" b="1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A7EF537-4CFE-A54C-12A0-AD93D3B30BA6}"/>
              </a:ext>
            </a:extLst>
          </p:cNvPr>
          <p:cNvCxnSpPr>
            <a:cxnSpLocks/>
          </p:cNvCxnSpPr>
          <p:nvPr/>
        </p:nvCxnSpPr>
        <p:spPr>
          <a:xfrm>
            <a:off x="7008963" y="5522000"/>
            <a:ext cx="491309" cy="1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F80EB93-95AD-DC1A-B4B9-96E5B4F09674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578949" y="5666396"/>
            <a:ext cx="89679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72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12EBCA50-D8A7-2996-E06F-9EA14C179D44}"/>
              </a:ext>
            </a:extLst>
          </p:cNvPr>
          <p:cNvSpPr/>
          <p:nvPr/>
        </p:nvSpPr>
        <p:spPr>
          <a:xfrm>
            <a:off x="4841817" y="4685213"/>
            <a:ext cx="2183130" cy="11837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84BBB1-0024-C36F-68D7-140C8053A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912" y="2407183"/>
            <a:ext cx="1629622" cy="9641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80128F-6562-8A46-C80F-516E853F6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966" y="778081"/>
            <a:ext cx="1435809" cy="10442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8839E0-1D26-27C2-C3D2-71BBE832C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34398" y="4171325"/>
            <a:ext cx="1086101" cy="11619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E3075C0-8709-B930-ED79-4C114DB1E5A3}"/>
              </a:ext>
            </a:extLst>
          </p:cNvPr>
          <p:cNvSpPr/>
          <p:nvPr/>
        </p:nvSpPr>
        <p:spPr>
          <a:xfrm>
            <a:off x="4869180" y="674370"/>
            <a:ext cx="2040960" cy="10172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0FF5B0-50AF-1BD7-B04C-30755341F0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590" y="533904"/>
            <a:ext cx="400622" cy="2749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936F77-D23D-B94E-764D-91124D5A0936}"/>
              </a:ext>
            </a:extLst>
          </p:cNvPr>
          <p:cNvSpPr txBox="1"/>
          <p:nvPr/>
        </p:nvSpPr>
        <p:spPr>
          <a:xfrm>
            <a:off x="5396944" y="758982"/>
            <a:ext cx="149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Windows OS VM</a:t>
            </a:r>
            <a:endParaRPr lang="en-SG" sz="1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B67A0E-3F3F-B917-D53C-4C41D8EAA1CE}"/>
              </a:ext>
            </a:extLst>
          </p:cNvPr>
          <p:cNvSpPr/>
          <p:nvPr/>
        </p:nvSpPr>
        <p:spPr>
          <a:xfrm>
            <a:off x="5266372" y="1199589"/>
            <a:ext cx="1183005" cy="2872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Simulator</a:t>
            </a:r>
            <a:endParaRPr lang="en-SG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4BA262-2111-74A7-B361-5F1B0AC2FD8B}"/>
              </a:ext>
            </a:extLst>
          </p:cNvPr>
          <p:cNvSpPr/>
          <p:nvPr/>
        </p:nvSpPr>
        <p:spPr>
          <a:xfrm>
            <a:off x="6593682" y="1199589"/>
            <a:ext cx="82438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Interface</a:t>
            </a:r>
            <a:endParaRPr lang="en-SG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A48A30-CE8F-192F-DD86-F8DFF098FBD2}"/>
              </a:ext>
            </a:extLst>
          </p:cNvPr>
          <p:cNvSpPr/>
          <p:nvPr/>
        </p:nvSpPr>
        <p:spPr>
          <a:xfrm>
            <a:off x="4243388" y="1198289"/>
            <a:ext cx="82438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UDP/TCP Interface</a:t>
            </a:r>
            <a:endParaRPr lang="en-SG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0B918-118C-5360-E7F0-5D239E15676E}"/>
              </a:ext>
            </a:extLst>
          </p:cNvPr>
          <p:cNvSpPr txBox="1"/>
          <p:nvPr/>
        </p:nvSpPr>
        <p:spPr>
          <a:xfrm>
            <a:off x="1435554" y="488781"/>
            <a:ext cx="238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Virtual OT device emulator </a:t>
            </a:r>
            <a:endParaRPr lang="en-SG" sz="14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F1E682-D313-C320-85B2-F75E54A1FB16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3733051" y="1381169"/>
            <a:ext cx="5103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04D2CC7-AC76-77BC-BAEB-EBB1EB418E29}"/>
              </a:ext>
            </a:extLst>
          </p:cNvPr>
          <p:cNvSpPr/>
          <p:nvPr/>
        </p:nvSpPr>
        <p:spPr>
          <a:xfrm>
            <a:off x="4869180" y="1927985"/>
            <a:ext cx="2183130" cy="1120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A1233B-0BD6-4073-9C92-B4D79134FF7B}"/>
              </a:ext>
            </a:extLst>
          </p:cNvPr>
          <p:cNvSpPr txBox="1"/>
          <p:nvPr/>
        </p:nvSpPr>
        <p:spPr>
          <a:xfrm>
            <a:off x="5474146" y="1931761"/>
            <a:ext cx="1303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Raspberry PI</a:t>
            </a:r>
            <a:endParaRPr lang="en-SG" sz="1400" b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E47B083-16BD-A3F0-7CE7-3FF2B424F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9120" y="1776251"/>
            <a:ext cx="477824" cy="44369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908E961-E21D-6EAE-D614-55F0C18BD6EE}"/>
              </a:ext>
            </a:extLst>
          </p:cNvPr>
          <p:cNvSpPr/>
          <p:nvPr/>
        </p:nvSpPr>
        <p:spPr>
          <a:xfrm>
            <a:off x="5445821" y="2259496"/>
            <a:ext cx="1289026" cy="2872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Simulator</a:t>
            </a:r>
            <a:endParaRPr lang="en-SG" sz="12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B13330-634B-BB48-B026-94D3183DC4C4}"/>
              </a:ext>
            </a:extLst>
          </p:cNvPr>
          <p:cNvSpPr/>
          <p:nvPr/>
        </p:nvSpPr>
        <p:spPr>
          <a:xfrm>
            <a:off x="6655535" y="2622132"/>
            <a:ext cx="82438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Interface</a:t>
            </a:r>
            <a:endParaRPr lang="en-SG" sz="12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B9123B-9207-9152-362F-454B5F99B725}"/>
              </a:ext>
            </a:extLst>
          </p:cNvPr>
          <p:cNvSpPr/>
          <p:nvPr/>
        </p:nvSpPr>
        <p:spPr>
          <a:xfrm>
            <a:off x="4999903" y="2676600"/>
            <a:ext cx="1289026" cy="2872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GPIO interface</a:t>
            </a:r>
            <a:endParaRPr lang="en-SG" sz="1200" b="1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B9F1E5-09DC-F14D-D67E-609F2475C09C}"/>
              </a:ext>
            </a:extLst>
          </p:cNvPr>
          <p:cNvCxnSpPr>
            <a:cxnSpLocks/>
          </p:cNvCxnSpPr>
          <p:nvPr/>
        </p:nvCxnSpPr>
        <p:spPr>
          <a:xfrm>
            <a:off x="3265319" y="2529330"/>
            <a:ext cx="16038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033A23-A0C5-7B52-653C-9EFEC23AA50B}"/>
              </a:ext>
            </a:extLst>
          </p:cNvPr>
          <p:cNvCxnSpPr>
            <a:cxnSpLocks/>
          </p:cNvCxnSpPr>
          <p:nvPr/>
        </p:nvCxnSpPr>
        <p:spPr>
          <a:xfrm>
            <a:off x="3265319" y="2707379"/>
            <a:ext cx="16038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0395C5-8DEC-B2C6-6F54-721FF664B1BB}"/>
              </a:ext>
            </a:extLst>
          </p:cNvPr>
          <p:cNvCxnSpPr>
            <a:cxnSpLocks/>
          </p:cNvCxnSpPr>
          <p:nvPr/>
        </p:nvCxnSpPr>
        <p:spPr>
          <a:xfrm>
            <a:off x="3265319" y="2923491"/>
            <a:ext cx="16038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88D0FB-AC99-7923-2DF1-31194DEDDD53}"/>
              </a:ext>
            </a:extLst>
          </p:cNvPr>
          <p:cNvSpPr txBox="1"/>
          <p:nvPr/>
        </p:nvSpPr>
        <p:spPr>
          <a:xfrm>
            <a:off x="1516116" y="2053966"/>
            <a:ext cx="1862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Physical OT device</a:t>
            </a:r>
            <a:endParaRPr lang="en-SG" sz="14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913537-1CE1-6597-37DC-CB38AE72899D}"/>
              </a:ext>
            </a:extLst>
          </p:cNvPr>
          <p:cNvSpPr/>
          <p:nvPr/>
        </p:nvSpPr>
        <p:spPr>
          <a:xfrm>
            <a:off x="4855549" y="3288754"/>
            <a:ext cx="2183130" cy="11837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252C49-06ED-5CEB-8905-00FADFB74823}"/>
              </a:ext>
            </a:extLst>
          </p:cNvPr>
          <p:cNvSpPr txBox="1"/>
          <p:nvPr/>
        </p:nvSpPr>
        <p:spPr>
          <a:xfrm>
            <a:off x="5396944" y="3316624"/>
            <a:ext cx="1709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BeagleBone</a:t>
            </a:r>
            <a:r>
              <a:rPr lang="en-US" sz="1400" b="1" dirty="0"/>
              <a:t>-Black</a:t>
            </a:r>
            <a:endParaRPr lang="en-SG" sz="14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709892-2C8C-14C1-DFC9-394BC694700F}"/>
              </a:ext>
            </a:extLst>
          </p:cNvPr>
          <p:cNvSpPr/>
          <p:nvPr/>
        </p:nvSpPr>
        <p:spPr>
          <a:xfrm>
            <a:off x="5474146" y="3658348"/>
            <a:ext cx="1289026" cy="2872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RTU Simulator</a:t>
            </a:r>
            <a:endParaRPr lang="en-SG" sz="12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09E90E-3852-5ABD-367A-1057698E3BD7}"/>
              </a:ext>
            </a:extLst>
          </p:cNvPr>
          <p:cNvSpPr/>
          <p:nvPr/>
        </p:nvSpPr>
        <p:spPr>
          <a:xfrm>
            <a:off x="6655535" y="4051697"/>
            <a:ext cx="82438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S7commInterface</a:t>
            </a:r>
            <a:endParaRPr lang="en-SG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6239E7-3F14-DCC9-010F-DE22B62D3A04}"/>
              </a:ext>
            </a:extLst>
          </p:cNvPr>
          <p:cNvSpPr txBox="1"/>
          <p:nvPr/>
        </p:nvSpPr>
        <p:spPr>
          <a:xfrm>
            <a:off x="1519886" y="3581598"/>
            <a:ext cx="253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Physical OT device with serial port</a:t>
            </a:r>
            <a:endParaRPr lang="en-SG" sz="1400" b="1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A37708-3DA4-8223-0123-5554373951AC}"/>
              </a:ext>
            </a:extLst>
          </p:cNvPr>
          <p:cNvCxnSpPr>
            <a:cxnSpLocks/>
          </p:cNvCxnSpPr>
          <p:nvPr/>
        </p:nvCxnSpPr>
        <p:spPr>
          <a:xfrm>
            <a:off x="2726173" y="4805949"/>
            <a:ext cx="21156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B093355-500E-0365-AEA0-EEAB781AFDD1}"/>
              </a:ext>
            </a:extLst>
          </p:cNvPr>
          <p:cNvCxnSpPr>
            <a:cxnSpLocks/>
          </p:cNvCxnSpPr>
          <p:nvPr/>
        </p:nvCxnSpPr>
        <p:spPr>
          <a:xfrm>
            <a:off x="2720500" y="5063250"/>
            <a:ext cx="21051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6FA5DEC-6E68-8D2F-1043-AC260C6D13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3772" y="3152175"/>
            <a:ext cx="438258" cy="438258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8C256DFD-EC34-6374-ADAD-8A941CF6A452}"/>
              </a:ext>
            </a:extLst>
          </p:cNvPr>
          <p:cNvSpPr/>
          <p:nvPr/>
        </p:nvSpPr>
        <p:spPr>
          <a:xfrm>
            <a:off x="4945790" y="4085081"/>
            <a:ext cx="1289026" cy="2872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GPIO interface</a:t>
            </a:r>
            <a:endParaRPr lang="en-SG" sz="12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AAA7BF-D935-AB90-5E85-D3403E06BB2E}"/>
              </a:ext>
            </a:extLst>
          </p:cNvPr>
          <p:cNvSpPr/>
          <p:nvPr/>
        </p:nvSpPr>
        <p:spPr>
          <a:xfrm>
            <a:off x="4413415" y="3648137"/>
            <a:ext cx="82438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UDP/TCP Interface</a:t>
            </a:r>
            <a:endParaRPr lang="en-SG" sz="1200" b="1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F6B068C6-41FC-CB18-02EB-86211BC402CD}"/>
              </a:ext>
            </a:extLst>
          </p:cNvPr>
          <p:cNvCxnSpPr>
            <a:cxnSpLocks/>
            <a:stCxn id="61" idx="1"/>
            <a:endCxn id="19" idx="0"/>
          </p:cNvCxnSpPr>
          <p:nvPr/>
        </p:nvCxnSpPr>
        <p:spPr>
          <a:xfrm rot="10800000">
            <a:off x="3320857" y="1205865"/>
            <a:ext cx="1092558" cy="2625153"/>
          </a:xfrm>
          <a:prstGeom prst="bentConnector4">
            <a:avLst>
              <a:gd name="adj1" fmla="val 31136"/>
              <a:gd name="adj2" fmla="val 8606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17E54AF-93E0-73F5-EEA0-B71AEA3D18C9}"/>
              </a:ext>
            </a:extLst>
          </p:cNvPr>
          <p:cNvCxnSpPr>
            <a:cxnSpLocks/>
            <a:stCxn id="59" idx="1"/>
          </p:cNvCxnSpPr>
          <p:nvPr/>
        </p:nvCxnSpPr>
        <p:spPr>
          <a:xfrm rot="10800000">
            <a:off x="3237120" y="3048621"/>
            <a:ext cx="1708670" cy="1180083"/>
          </a:xfrm>
          <a:prstGeom prst="bentConnector3">
            <a:avLst>
              <a:gd name="adj1" fmla="val 6003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60A1D16-D76C-B148-2572-923F1569B90D}"/>
              </a:ext>
            </a:extLst>
          </p:cNvPr>
          <p:cNvSpPr/>
          <p:nvPr/>
        </p:nvSpPr>
        <p:spPr>
          <a:xfrm>
            <a:off x="2908663" y="1205864"/>
            <a:ext cx="82438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UDP/TCP Interface</a:t>
            </a:r>
            <a:endParaRPr lang="en-SG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B9DAAB2-0CB1-76B4-969C-D28B8CA66855}"/>
              </a:ext>
            </a:extLst>
          </p:cNvPr>
          <p:cNvSpPr txBox="1"/>
          <p:nvPr/>
        </p:nvSpPr>
        <p:spPr>
          <a:xfrm>
            <a:off x="5383212" y="4713083"/>
            <a:ext cx="1709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Linus server</a:t>
            </a:r>
            <a:endParaRPr lang="en-SG" sz="1400" b="1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8551C2C-3580-9385-BF20-47FD4F1A6250}"/>
              </a:ext>
            </a:extLst>
          </p:cNvPr>
          <p:cNvSpPr/>
          <p:nvPr/>
        </p:nvSpPr>
        <p:spPr>
          <a:xfrm>
            <a:off x="5341879" y="5029243"/>
            <a:ext cx="1183005" cy="2872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Simulator</a:t>
            </a:r>
            <a:endParaRPr lang="en-SG" sz="1200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8CE376C-EAE1-792B-E562-AE1488E1641E}"/>
              </a:ext>
            </a:extLst>
          </p:cNvPr>
          <p:cNvSpPr/>
          <p:nvPr/>
        </p:nvSpPr>
        <p:spPr>
          <a:xfrm>
            <a:off x="6700621" y="4865850"/>
            <a:ext cx="82438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Interface</a:t>
            </a:r>
            <a:endParaRPr lang="en-SG" sz="1200" b="1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EBF0A5-D3B9-F52D-1594-B03D957D67C1}"/>
              </a:ext>
            </a:extLst>
          </p:cNvPr>
          <p:cNvSpPr/>
          <p:nvPr/>
        </p:nvSpPr>
        <p:spPr>
          <a:xfrm>
            <a:off x="6694353" y="5384377"/>
            <a:ext cx="82438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S7commInterface</a:t>
            </a:r>
            <a:endParaRPr lang="en-SG" sz="1200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AF8B06E-A6C0-8FFE-C301-891DD730042B}"/>
              </a:ext>
            </a:extLst>
          </p:cNvPr>
          <p:cNvCxnSpPr>
            <a:cxnSpLocks/>
          </p:cNvCxnSpPr>
          <p:nvPr/>
        </p:nvCxnSpPr>
        <p:spPr>
          <a:xfrm>
            <a:off x="8072841" y="735576"/>
            <a:ext cx="0" cy="501456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45048D2-62DA-0425-08EC-D21CE083AD5C}"/>
              </a:ext>
            </a:extLst>
          </p:cNvPr>
          <p:cNvCxnSpPr>
            <a:cxnSpLocks/>
          </p:cNvCxnSpPr>
          <p:nvPr/>
        </p:nvCxnSpPr>
        <p:spPr>
          <a:xfrm>
            <a:off x="8667983" y="698522"/>
            <a:ext cx="0" cy="5088668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FC9037F-7469-0294-5067-DD0673261718}"/>
              </a:ext>
            </a:extLst>
          </p:cNvPr>
          <p:cNvSpPr txBox="1"/>
          <p:nvPr/>
        </p:nvSpPr>
        <p:spPr>
          <a:xfrm>
            <a:off x="7611287" y="474642"/>
            <a:ext cx="83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Modbus</a:t>
            </a:r>
            <a:r>
              <a:rPr lang="en-US" sz="1200" b="1" dirty="0"/>
              <a:t> </a:t>
            </a:r>
            <a:endParaRPr lang="en-SG" sz="1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3C1837-B3D1-174D-6FD7-F29C3211E994}"/>
              </a:ext>
            </a:extLst>
          </p:cNvPr>
          <p:cNvSpPr txBox="1"/>
          <p:nvPr/>
        </p:nvSpPr>
        <p:spPr>
          <a:xfrm>
            <a:off x="8345307" y="471400"/>
            <a:ext cx="112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S7Comm bus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3914107-7E32-CA37-FF9E-A12E7839F5DE}"/>
              </a:ext>
            </a:extLst>
          </p:cNvPr>
          <p:cNvCxnSpPr>
            <a:cxnSpLocks/>
          </p:cNvCxnSpPr>
          <p:nvPr/>
        </p:nvCxnSpPr>
        <p:spPr>
          <a:xfrm>
            <a:off x="7418070" y="1388744"/>
            <a:ext cx="6413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3BC09B0-3933-49A6-0FD6-354DE8A0489A}"/>
              </a:ext>
            </a:extLst>
          </p:cNvPr>
          <p:cNvCxnSpPr>
            <a:cxnSpLocks/>
          </p:cNvCxnSpPr>
          <p:nvPr/>
        </p:nvCxnSpPr>
        <p:spPr>
          <a:xfrm>
            <a:off x="7505282" y="2805012"/>
            <a:ext cx="554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DF596E9-810A-179A-6CE9-78ACEA6FD7B5}"/>
              </a:ext>
            </a:extLst>
          </p:cNvPr>
          <p:cNvCxnSpPr>
            <a:cxnSpLocks/>
          </p:cNvCxnSpPr>
          <p:nvPr/>
        </p:nvCxnSpPr>
        <p:spPr>
          <a:xfrm>
            <a:off x="7518741" y="5063250"/>
            <a:ext cx="554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E00382C-0F23-BB11-C26B-EAAB17561669}"/>
              </a:ext>
            </a:extLst>
          </p:cNvPr>
          <p:cNvCxnSpPr>
            <a:cxnSpLocks/>
          </p:cNvCxnSpPr>
          <p:nvPr/>
        </p:nvCxnSpPr>
        <p:spPr>
          <a:xfrm>
            <a:off x="7473839" y="4180549"/>
            <a:ext cx="1194144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E2A545E-CD0B-9A44-40BF-7A458D6BE939}"/>
              </a:ext>
            </a:extLst>
          </p:cNvPr>
          <p:cNvCxnSpPr>
            <a:cxnSpLocks/>
          </p:cNvCxnSpPr>
          <p:nvPr/>
        </p:nvCxnSpPr>
        <p:spPr>
          <a:xfrm>
            <a:off x="7524776" y="5567257"/>
            <a:ext cx="114320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7E1DFF7-1D3A-D8B4-81BF-6BA8FDE82F9D}"/>
              </a:ext>
            </a:extLst>
          </p:cNvPr>
          <p:cNvSpPr/>
          <p:nvPr/>
        </p:nvSpPr>
        <p:spPr>
          <a:xfrm>
            <a:off x="9271679" y="1056161"/>
            <a:ext cx="1489498" cy="14225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F090450-9450-FE7A-233C-F1C4124FCC3D}"/>
              </a:ext>
            </a:extLst>
          </p:cNvPr>
          <p:cNvSpPr txBox="1"/>
          <p:nvPr/>
        </p:nvSpPr>
        <p:spPr>
          <a:xfrm>
            <a:off x="9332939" y="1082251"/>
            <a:ext cx="149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SCADA HMI</a:t>
            </a:r>
            <a:endParaRPr lang="en-SG" sz="1400" b="1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44E06AA-17FD-CF38-EF2A-2359DAA36F5A}"/>
              </a:ext>
            </a:extLst>
          </p:cNvPr>
          <p:cNvSpPr/>
          <p:nvPr/>
        </p:nvSpPr>
        <p:spPr>
          <a:xfrm>
            <a:off x="9170617" y="1476420"/>
            <a:ext cx="82438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Interface</a:t>
            </a:r>
            <a:endParaRPr lang="en-SG" sz="1200" b="1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05F9DD9-A703-3A6A-0494-92579921C430}"/>
              </a:ext>
            </a:extLst>
          </p:cNvPr>
          <p:cNvSpPr/>
          <p:nvPr/>
        </p:nvSpPr>
        <p:spPr>
          <a:xfrm>
            <a:off x="9170617" y="2020521"/>
            <a:ext cx="82438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S7commInterface</a:t>
            </a:r>
            <a:endParaRPr lang="en-SG" sz="1200" b="1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06D6A55-299D-A263-96C6-309744575EC5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8059382" y="1641653"/>
            <a:ext cx="1111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2852EDF-FCC8-96D7-F7B3-C8E9DBEC2627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8695346" y="2203401"/>
            <a:ext cx="475271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B4EE7A6-DAFD-2D87-AC2F-39301BDADF5D}"/>
              </a:ext>
            </a:extLst>
          </p:cNvPr>
          <p:cNvSpPr/>
          <p:nvPr/>
        </p:nvSpPr>
        <p:spPr>
          <a:xfrm>
            <a:off x="9316871" y="2723184"/>
            <a:ext cx="1489498" cy="12036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07F6CC9-69C7-1EBA-D128-9E45A54896B4}"/>
              </a:ext>
            </a:extLst>
          </p:cNvPr>
          <p:cNvSpPr txBox="1"/>
          <p:nvPr/>
        </p:nvSpPr>
        <p:spPr>
          <a:xfrm>
            <a:off x="9341600" y="2772544"/>
            <a:ext cx="1428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ICS Remote Console</a:t>
            </a:r>
            <a:endParaRPr lang="en-SG" sz="1400" b="1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8F00258-5772-0E28-D303-CDCA4191090D}"/>
              </a:ext>
            </a:extLst>
          </p:cNvPr>
          <p:cNvSpPr/>
          <p:nvPr/>
        </p:nvSpPr>
        <p:spPr>
          <a:xfrm>
            <a:off x="9170617" y="3342535"/>
            <a:ext cx="82438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S7commInterface</a:t>
            </a:r>
            <a:endParaRPr lang="en-SG" sz="1200" b="1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A336C96-B24A-BED1-6A84-9378AEA5E8A2}"/>
              </a:ext>
            </a:extLst>
          </p:cNvPr>
          <p:cNvCxnSpPr>
            <a:cxnSpLocks/>
          </p:cNvCxnSpPr>
          <p:nvPr/>
        </p:nvCxnSpPr>
        <p:spPr>
          <a:xfrm>
            <a:off x="8667983" y="3585801"/>
            <a:ext cx="475271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6288571-CCC5-D769-2585-E816BCF7F05C}"/>
              </a:ext>
            </a:extLst>
          </p:cNvPr>
          <p:cNvSpPr/>
          <p:nvPr/>
        </p:nvSpPr>
        <p:spPr>
          <a:xfrm>
            <a:off x="9310970" y="4127418"/>
            <a:ext cx="1489498" cy="11325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DFE05AA-915C-764A-E608-3559B389E562}"/>
              </a:ext>
            </a:extLst>
          </p:cNvPr>
          <p:cNvSpPr txBox="1"/>
          <p:nvPr/>
        </p:nvSpPr>
        <p:spPr>
          <a:xfrm>
            <a:off x="9349793" y="4206030"/>
            <a:ext cx="1581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ICS Engineering station </a:t>
            </a:r>
            <a:endParaRPr lang="en-SG" sz="1400" b="1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6E24E50-05C7-612A-D868-0916A38791B4}"/>
              </a:ext>
            </a:extLst>
          </p:cNvPr>
          <p:cNvSpPr/>
          <p:nvPr/>
        </p:nvSpPr>
        <p:spPr>
          <a:xfrm>
            <a:off x="9129537" y="4746940"/>
            <a:ext cx="82438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Interface</a:t>
            </a:r>
            <a:endParaRPr lang="en-SG" sz="1200" b="1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1A02E87-5D85-A344-858B-83F495F724D1}"/>
              </a:ext>
            </a:extLst>
          </p:cNvPr>
          <p:cNvCxnSpPr>
            <a:cxnSpLocks/>
            <a:endCxn id="118" idx="1"/>
          </p:cNvCxnSpPr>
          <p:nvPr/>
        </p:nvCxnSpPr>
        <p:spPr>
          <a:xfrm>
            <a:off x="8072841" y="4929820"/>
            <a:ext cx="10566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BAD348A-BD1E-9C8F-DFCC-2C35F05E4C2B}"/>
              </a:ext>
            </a:extLst>
          </p:cNvPr>
          <p:cNvSpPr/>
          <p:nvPr/>
        </p:nvSpPr>
        <p:spPr>
          <a:xfrm>
            <a:off x="4073677" y="4759628"/>
            <a:ext cx="1137101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Serial interface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68669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A8BA9922-ACAF-D0EF-424E-454537296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69" y="939041"/>
            <a:ext cx="1935629" cy="1137431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C3CD89E-04ED-8B38-0263-A481AF150E82}"/>
              </a:ext>
            </a:extLst>
          </p:cNvPr>
          <p:cNvSpPr/>
          <p:nvPr/>
        </p:nvSpPr>
        <p:spPr>
          <a:xfrm rot="16200000">
            <a:off x="4356016" y="1176285"/>
            <a:ext cx="847725" cy="714456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E86A51-E949-EFFF-043A-C36B008DB048}"/>
              </a:ext>
            </a:extLst>
          </p:cNvPr>
          <p:cNvCxnSpPr>
            <a:cxnSpLocks/>
          </p:cNvCxnSpPr>
          <p:nvPr/>
        </p:nvCxnSpPr>
        <p:spPr>
          <a:xfrm flipH="1">
            <a:off x="5137107" y="1109650"/>
            <a:ext cx="581022" cy="15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B5B7CF-D6ED-DF20-9A12-D0BAE24A50CB}"/>
              </a:ext>
            </a:extLst>
          </p:cNvPr>
          <p:cNvSpPr txBox="1"/>
          <p:nvPr/>
        </p:nvSpPr>
        <p:spPr>
          <a:xfrm>
            <a:off x="5728845" y="805951"/>
            <a:ext cx="1585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detection area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50D5EF-92A1-33DB-E466-C306270D7A7B}"/>
              </a:ext>
            </a:extLst>
          </p:cNvPr>
          <p:cNvCxnSpPr>
            <a:cxnSpLocks/>
          </p:cNvCxnSpPr>
          <p:nvPr/>
        </p:nvCxnSpPr>
        <p:spPr>
          <a:xfrm flipH="1">
            <a:off x="4344710" y="857485"/>
            <a:ext cx="10386" cy="55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EE6CFA-8E55-17F5-1090-9DF09FB65318}"/>
              </a:ext>
            </a:extLst>
          </p:cNvPr>
          <p:cNvSpPr txBox="1"/>
          <p:nvPr/>
        </p:nvSpPr>
        <p:spPr>
          <a:xfrm>
            <a:off x="4111958" y="599889"/>
            <a:ext cx="17879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detection sensor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3A0594-73CA-9E97-B9F6-1603DA6B2E2B}"/>
              </a:ext>
            </a:extLst>
          </p:cNvPr>
          <p:cNvCxnSpPr>
            <a:cxnSpLocks/>
          </p:cNvCxnSpPr>
          <p:nvPr/>
        </p:nvCxnSpPr>
        <p:spPr>
          <a:xfrm>
            <a:off x="4143480" y="650727"/>
            <a:ext cx="0" cy="76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B4190D-D0C6-C37B-C6BC-02E960FFA911}"/>
              </a:ext>
            </a:extLst>
          </p:cNvPr>
          <p:cNvSpPr txBox="1"/>
          <p:nvPr/>
        </p:nvSpPr>
        <p:spPr>
          <a:xfrm>
            <a:off x="3853828" y="440995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3D1C83-4A1E-E33A-1987-D3D69EAFA8FB}"/>
              </a:ext>
            </a:extLst>
          </p:cNvPr>
          <p:cNvCxnSpPr>
            <a:cxnSpLocks/>
          </p:cNvCxnSpPr>
          <p:nvPr/>
        </p:nvCxnSpPr>
        <p:spPr>
          <a:xfrm>
            <a:off x="3558413" y="717994"/>
            <a:ext cx="432667" cy="70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98248B-A420-63C2-9D4D-FCD054B79C8A}"/>
              </a:ext>
            </a:extLst>
          </p:cNvPr>
          <p:cNvSpPr txBox="1"/>
          <p:nvPr/>
        </p:nvSpPr>
        <p:spPr>
          <a:xfrm>
            <a:off x="2660539" y="486809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Throttle &amp; break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F3023E-F42B-9F0B-2B73-85E5B28FCCA6}"/>
              </a:ext>
            </a:extLst>
          </p:cNvPr>
          <p:cNvSpPr/>
          <p:nvPr/>
        </p:nvSpPr>
        <p:spPr>
          <a:xfrm>
            <a:off x="2535570" y="2847722"/>
            <a:ext cx="3152775" cy="1758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B37E31-F434-DF5F-F6E3-ED2067B7E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854" y="4272849"/>
            <a:ext cx="421420" cy="248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1206E1-39A1-3596-5F33-3D727BC60419}"/>
              </a:ext>
            </a:extLst>
          </p:cNvPr>
          <p:cNvSpPr txBox="1"/>
          <p:nvPr/>
        </p:nvSpPr>
        <p:spPr>
          <a:xfrm>
            <a:off x="4604756" y="2964507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HR0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92A7035-855C-18CD-EB31-45A0AE24DE39}"/>
              </a:ext>
            </a:extLst>
          </p:cNvPr>
          <p:cNvCxnSpPr>
            <a:endCxn id="16" idx="3"/>
          </p:cNvCxnSpPr>
          <p:nvPr/>
        </p:nvCxnSpPr>
        <p:spPr>
          <a:xfrm rot="16200000" flipH="1">
            <a:off x="4028872" y="1973520"/>
            <a:ext cx="1501877" cy="849428"/>
          </a:xfrm>
          <a:prstGeom prst="bentConnector4">
            <a:avLst>
              <a:gd name="adj1" fmla="val 43852"/>
              <a:gd name="adj2" fmla="val 12691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7E83538-82E4-192C-BD61-EF3F85E210B3}"/>
              </a:ext>
            </a:extLst>
          </p:cNvPr>
          <p:cNvSpPr txBox="1"/>
          <p:nvPr/>
        </p:nvSpPr>
        <p:spPr>
          <a:xfrm>
            <a:off x="2641654" y="3612525"/>
            <a:ext cx="84942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Coil00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C51008-48DB-B117-308D-11904F861362}"/>
              </a:ext>
            </a:extLst>
          </p:cNvPr>
          <p:cNvSpPr txBox="1"/>
          <p:nvPr/>
        </p:nvSpPr>
        <p:spPr>
          <a:xfrm>
            <a:off x="2660539" y="4109178"/>
            <a:ext cx="82532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2CB106-ADF3-2AD9-CE1B-A5FAFC0E955E}"/>
              </a:ext>
            </a:extLst>
          </p:cNvPr>
          <p:cNvCxnSpPr>
            <a:cxnSpLocks/>
          </p:cNvCxnSpPr>
          <p:nvPr/>
        </p:nvCxnSpPr>
        <p:spPr>
          <a:xfrm>
            <a:off x="2730562" y="1109650"/>
            <a:ext cx="986378" cy="31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2D8F11B-DCAC-16D4-8C9E-7004FAB81A98}"/>
              </a:ext>
            </a:extLst>
          </p:cNvPr>
          <p:cNvSpPr txBox="1"/>
          <p:nvPr/>
        </p:nvSpPr>
        <p:spPr>
          <a:xfrm>
            <a:off x="2122356" y="744972"/>
            <a:ext cx="986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 train </a:t>
            </a:r>
          </a:p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F2D4AB-83C4-6B81-70DA-2125A9742AA2}"/>
              </a:ext>
            </a:extLst>
          </p:cNvPr>
          <p:cNvSpPr txBox="1"/>
          <p:nvPr/>
        </p:nvSpPr>
        <p:spPr>
          <a:xfrm>
            <a:off x="4702114" y="3600503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5CFE30-8CC1-E507-01E7-EBD26353F8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05417" y="2286204"/>
            <a:ext cx="1959956" cy="683827"/>
          </a:xfrm>
          <a:prstGeom prst="bentConnector3">
            <a:avLst>
              <a:gd name="adj1" fmla="val 9013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974B76-B7CB-CDC8-6C0D-AF4DF2756FDB}"/>
              </a:ext>
            </a:extLst>
          </p:cNvPr>
          <p:cNvCxnSpPr>
            <a:cxnSpLocks/>
          </p:cNvCxnSpPr>
          <p:nvPr/>
        </p:nvCxnSpPr>
        <p:spPr>
          <a:xfrm flipH="1">
            <a:off x="4300500" y="3214773"/>
            <a:ext cx="304255" cy="55041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812B3B0-3F53-41E1-CAE2-9F5F9EDC7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336" y="3524812"/>
            <a:ext cx="610493" cy="52071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A73203-E401-06ED-6E13-C56E1A23C167}"/>
              </a:ext>
            </a:extLst>
          </p:cNvPr>
          <p:cNvCxnSpPr>
            <a:cxnSpLocks/>
            <a:stCxn id="25" idx="1"/>
            <a:endCxn id="18" idx="3"/>
          </p:cNvCxnSpPr>
          <p:nvPr/>
        </p:nvCxnSpPr>
        <p:spPr>
          <a:xfrm flipH="1">
            <a:off x="3491083" y="3785169"/>
            <a:ext cx="209253" cy="120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E03F7E5-569F-FC7A-4C69-CE345DD66C68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2544326" y="2192688"/>
            <a:ext cx="1941881" cy="897793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945A849-CA0A-DB72-764A-2968E7747B01}"/>
              </a:ext>
            </a:extLst>
          </p:cNvPr>
          <p:cNvCxnSpPr>
            <a:cxnSpLocks/>
            <a:endCxn id="19" idx="1"/>
          </p:cNvCxnSpPr>
          <p:nvPr/>
        </p:nvCxnSpPr>
        <p:spPr>
          <a:xfrm rot="5400000">
            <a:off x="1891025" y="2387589"/>
            <a:ext cx="2675769" cy="1136740"/>
          </a:xfrm>
          <a:prstGeom prst="bentConnector4">
            <a:avLst>
              <a:gd name="adj1" fmla="val 27682"/>
              <a:gd name="adj2" fmla="val 12011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8B0FC40-9E90-E50E-7F60-49685A68667D}"/>
              </a:ext>
            </a:extLst>
          </p:cNvPr>
          <p:cNvSpPr txBox="1"/>
          <p:nvPr/>
        </p:nvSpPr>
        <p:spPr>
          <a:xfrm>
            <a:off x="4315005" y="2637860"/>
            <a:ext cx="13466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F7C6C4-357A-F7BE-55A3-D869C8417963}"/>
              </a:ext>
            </a:extLst>
          </p:cNvPr>
          <p:cNvSpPr txBox="1"/>
          <p:nvPr/>
        </p:nvSpPr>
        <p:spPr>
          <a:xfrm>
            <a:off x="5253814" y="3467834"/>
            <a:ext cx="9377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2B4DB3-30CB-3386-BB81-DBC07C376326}"/>
              </a:ext>
            </a:extLst>
          </p:cNvPr>
          <p:cNvSpPr txBox="1"/>
          <p:nvPr/>
        </p:nvSpPr>
        <p:spPr>
          <a:xfrm>
            <a:off x="2569565" y="3234735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throttle &amp; break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34D43C-B489-2751-6845-F82268B505F4}"/>
              </a:ext>
            </a:extLst>
          </p:cNvPr>
          <p:cNvSpPr txBox="1"/>
          <p:nvPr/>
        </p:nvSpPr>
        <p:spPr>
          <a:xfrm>
            <a:off x="3432105" y="4095936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train power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3" name="Picture 32" descr="A screen shot of a device&#10;&#10;Description automatically generated">
            <a:extLst>
              <a:ext uri="{FF2B5EF4-FFF2-40B4-BE49-F238E27FC236}">
                <a16:creationId xmlns:a16="http://schemas.microsoft.com/office/drawing/2014/main" id="{0E839675-FBA8-748E-550F-3859AFE50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821" y="2810586"/>
            <a:ext cx="1931347" cy="179524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048C03B-2E63-0505-8127-E608CEF1412B}"/>
              </a:ext>
            </a:extLst>
          </p:cNvPr>
          <p:cNvSpPr txBox="1"/>
          <p:nvPr/>
        </p:nvSpPr>
        <p:spPr>
          <a:xfrm>
            <a:off x="6290130" y="2499360"/>
            <a:ext cx="1713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HMI control panel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441CA4A-1879-D528-8EED-AB8FAA1E0406}"/>
              </a:ext>
            </a:extLst>
          </p:cNvPr>
          <p:cNvCxnSpPr>
            <a:stCxn id="22" idx="2"/>
          </p:cNvCxnSpPr>
          <p:nvPr/>
        </p:nvCxnSpPr>
        <p:spPr>
          <a:xfrm rot="16200000" flipH="1">
            <a:off x="5650238" y="3321594"/>
            <a:ext cx="139343" cy="1435823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6369EB8-DF7C-CC7D-BF4C-0E552323691A}"/>
              </a:ext>
            </a:extLst>
          </p:cNvPr>
          <p:cNvSpPr txBox="1"/>
          <p:nvPr/>
        </p:nvSpPr>
        <p:spPr>
          <a:xfrm>
            <a:off x="5661633" y="4586907"/>
            <a:ext cx="1213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99EB948-7063-2F86-33BD-E8840ABA1104}"/>
              </a:ext>
            </a:extLst>
          </p:cNvPr>
          <p:cNvCxnSpPr>
            <a:stCxn id="33" idx="2"/>
            <a:endCxn id="19" idx="2"/>
          </p:cNvCxnSpPr>
          <p:nvPr/>
        </p:nvCxnSpPr>
        <p:spPr>
          <a:xfrm rot="5400000" flipH="1">
            <a:off x="5174687" y="2377024"/>
            <a:ext cx="127322" cy="4330295"/>
          </a:xfrm>
          <a:prstGeom prst="bentConnector3">
            <a:avLst>
              <a:gd name="adj1" fmla="val -17954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1F919B-A827-B67E-C8EA-9650E040A152}"/>
              </a:ext>
            </a:extLst>
          </p:cNvPr>
          <p:cNvCxnSpPr>
            <a:cxnSpLocks/>
          </p:cNvCxnSpPr>
          <p:nvPr/>
        </p:nvCxnSpPr>
        <p:spPr>
          <a:xfrm flipH="1">
            <a:off x="5214184" y="2183340"/>
            <a:ext cx="1196925" cy="877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B3AFD5B-E0BB-2F43-0B6F-9F35FD7B2D6B}"/>
              </a:ext>
            </a:extLst>
          </p:cNvPr>
          <p:cNvSpPr txBox="1"/>
          <p:nvPr/>
        </p:nvSpPr>
        <p:spPr>
          <a:xfrm>
            <a:off x="5427618" y="1883510"/>
            <a:ext cx="13471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False Modbus </a:t>
            </a:r>
            <a:r>
              <a:rPr lang="en-US" sz="1200" b="1" dirty="0" err="1">
                <a:solidFill>
                  <a:srgbClr val="FF0000"/>
                </a:solidFill>
              </a:rPr>
              <a:t>cmd</a:t>
            </a:r>
            <a:r>
              <a:rPr lang="en-US" sz="1200" b="1" dirty="0">
                <a:solidFill>
                  <a:srgbClr val="FF0000"/>
                </a:solidFill>
              </a:rPr>
              <a:t>/data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A954C6F-6BE3-F57E-C85B-654FCFF86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2545" y="1968132"/>
            <a:ext cx="417996" cy="29259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E02D705-EF63-C01A-4843-7ABABFD1AF22}"/>
              </a:ext>
            </a:extLst>
          </p:cNvPr>
          <p:cNvSpPr txBox="1"/>
          <p:nvPr/>
        </p:nvSpPr>
        <p:spPr>
          <a:xfrm>
            <a:off x="3575437" y="3162776"/>
            <a:ext cx="1309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Auto control logic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7DE7FD-7371-8122-3EC1-0D24D9B9C2CF}"/>
              </a:ext>
            </a:extLst>
          </p:cNvPr>
          <p:cNvSpPr txBox="1"/>
          <p:nvPr/>
        </p:nvSpPr>
        <p:spPr>
          <a:xfrm>
            <a:off x="5681918" y="3879632"/>
            <a:ext cx="777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data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5B0DF82B-3946-8F98-ADB4-531073882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099" y="1808237"/>
            <a:ext cx="1935629" cy="1137431"/>
          </a:xfrm>
          <a:prstGeom prst="rect">
            <a:avLst/>
          </a:prstGeom>
        </p:spPr>
      </p:pic>
      <p:pic>
        <p:nvPicPr>
          <p:cNvPr id="1026" name="Picture 2" descr="Train Side View: Over 3,932 Royalty-Free Licensable Stock Illustrations &amp;  Drawings | Shutterstock">
            <a:extLst>
              <a:ext uri="{FF2B5EF4-FFF2-40B4-BE49-F238E27FC236}">
                <a16:creationId xmlns:a16="http://schemas.microsoft.com/office/drawing/2014/main" id="{05C84AC5-8E7D-B336-5800-78633156BD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9" b="33339"/>
          <a:stretch/>
        </p:blipFill>
        <p:spPr bwMode="auto">
          <a:xfrm flipH="1">
            <a:off x="1052290" y="3538833"/>
            <a:ext cx="5674025" cy="166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D22889C-A1F1-B0A0-2203-AC5FBF52D7B4}"/>
              </a:ext>
            </a:extLst>
          </p:cNvPr>
          <p:cNvSpPr/>
          <p:nvPr/>
        </p:nvSpPr>
        <p:spPr>
          <a:xfrm rot="16200000">
            <a:off x="4817865" y="1911984"/>
            <a:ext cx="847725" cy="1006603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7D77336-6A32-673B-193C-5CA1FE807357}"/>
              </a:ext>
            </a:extLst>
          </p:cNvPr>
          <p:cNvSpPr/>
          <p:nvPr/>
        </p:nvSpPr>
        <p:spPr>
          <a:xfrm rot="16200000">
            <a:off x="6548049" y="3762879"/>
            <a:ext cx="847725" cy="1311809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A51EB4-09A6-B19E-38AD-D6A3EB8EAECD}"/>
              </a:ext>
            </a:extLst>
          </p:cNvPr>
          <p:cNvSpPr/>
          <p:nvPr/>
        </p:nvSpPr>
        <p:spPr>
          <a:xfrm>
            <a:off x="6254013" y="4359188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B17530AE-2CE8-9259-EF43-F93E2EFC8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345" y="482409"/>
            <a:ext cx="641390" cy="70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BD4F52-1293-433A-4385-4A27C56A1995}"/>
              </a:ext>
            </a:extLst>
          </p:cNvPr>
          <p:cNvCxnSpPr>
            <a:cxnSpLocks/>
          </p:cNvCxnSpPr>
          <p:nvPr/>
        </p:nvCxnSpPr>
        <p:spPr>
          <a:xfrm>
            <a:off x="1143000" y="1382712"/>
            <a:ext cx="6937223" cy="155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459E76-8A71-EF31-0B71-E97C2A636750}"/>
              </a:ext>
            </a:extLst>
          </p:cNvPr>
          <p:cNvCxnSpPr>
            <a:cxnSpLocks/>
          </p:cNvCxnSpPr>
          <p:nvPr/>
        </p:nvCxnSpPr>
        <p:spPr>
          <a:xfrm flipH="1">
            <a:off x="2342074" y="1598372"/>
            <a:ext cx="0" cy="282041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03FE7C-3356-094C-44B5-03945AF6BE20}"/>
              </a:ext>
            </a:extLst>
          </p:cNvPr>
          <p:cNvCxnSpPr>
            <a:cxnSpLocks/>
          </p:cNvCxnSpPr>
          <p:nvPr/>
        </p:nvCxnSpPr>
        <p:spPr>
          <a:xfrm>
            <a:off x="3748707" y="1339164"/>
            <a:ext cx="128371" cy="19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FF6801A-49EA-B38E-8314-E6488EE0B5E0}"/>
              </a:ext>
            </a:extLst>
          </p:cNvPr>
          <p:cNvSpPr/>
          <p:nvPr/>
        </p:nvSpPr>
        <p:spPr>
          <a:xfrm>
            <a:off x="3683101" y="1277780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DF40B6-AF45-DBE2-DFC0-6FD620C39778}"/>
              </a:ext>
            </a:extLst>
          </p:cNvPr>
          <p:cNvSpPr txBox="1"/>
          <p:nvPr/>
        </p:nvSpPr>
        <p:spPr>
          <a:xfrm>
            <a:off x="432332" y="1040151"/>
            <a:ext cx="17259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Third Rail 750V DC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0B723B-6D23-ED28-D9A1-84FB4720E70C}"/>
              </a:ext>
            </a:extLst>
          </p:cNvPr>
          <p:cNvSpPr txBox="1"/>
          <p:nvPr/>
        </p:nvSpPr>
        <p:spPr>
          <a:xfrm>
            <a:off x="4273913" y="3134653"/>
            <a:ext cx="2736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front collision  detection radar</a:t>
            </a:r>
            <a:endParaRPr lang="en-SG" sz="120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84DA85C-CB32-8EE9-F356-8F08B08AD643}"/>
              </a:ext>
            </a:extLst>
          </p:cNvPr>
          <p:cNvCxnSpPr>
            <a:cxnSpLocks/>
          </p:cNvCxnSpPr>
          <p:nvPr/>
        </p:nvCxnSpPr>
        <p:spPr>
          <a:xfrm>
            <a:off x="6289277" y="3442171"/>
            <a:ext cx="0" cy="864869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20A2FC-F4F9-2AC5-84A9-3E4EE73BDF3C}"/>
              </a:ext>
            </a:extLst>
          </p:cNvPr>
          <p:cNvCxnSpPr>
            <a:cxnSpLocks/>
          </p:cNvCxnSpPr>
          <p:nvPr/>
        </p:nvCxnSpPr>
        <p:spPr>
          <a:xfrm>
            <a:off x="2391938" y="1419117"/>
            <a:ext cx="128371" cy="19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263F62-2988-1372-F9CB-6FEF5117DD3E}"/>
              </a:ext>
            </a:extLst>
          </p:cNvPr>
          <p:cNvCxnSpPr>
            <a:cxnSpLocks/>
          </p:cNvCxnSpPr>
          <p:nvPr/>
        </p:nvCxnSpPr>
        <p:spPr>
          <a:xfrm flipV="1">
            <a:off x="4611611" y="2586979"/>
            <a:ext cx="0" cy="503391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07F35FC-0495-5CA2-9FC7-077A4630AF1E}"/>
              </a:ext>
            </a:extLst>
          </p:cNvPr>
          <p:cNvSpPr txBox="1"/>
          <p:nvPr/>
        </p:nvSpPr>
        <p:spPr>
          <a:xfrm>
            <a:off x="6135340" y="2451742"/>
            <a:ext cx="27210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Front radar detection area</a:t>
            </a:r>
            <a:endParaRPr lang="en-SG" sz="12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B7CAF1-45F7-323F-CDFD-3CF7795DB710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5745029" y="2586979"/>
            <a:ext cx="390311" cy="3263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A9C2D04-CFD1-36C8-762F-E0336D7AD71B}"/>
              </a:ext>
            </a:extLst>
          </p:cNvPr>
          <p:cNvCxnSpPr>
            <a:cxnSpLocks/>
          </p:cNvCxnSpPr>
          <p:nvPr/>
        </p:nvCxnSpPr>
        <p:spPr>
          <a:xfrm>
            <a:off x="7237505" y="2728741"/>
            <a:ext cx="0" cy="1145864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08888F50-4BD6-325F-E6AB-2891EE4F79A3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061462" y="-256873"/>
            <a:ext cx="235027" cy="283428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2" name="Connector: Elbow 1031">
            <a:extLst>
              <a:ext uri="{FF2B5EF4-FFF2-40B4-BE49-F238E27FC236}">
                <a16:creationId xmlns:a16="http://schemas.microsoft.com/office/drawing/2014/main" id="{D10888A0-7325-CE2A-5FEF-D60D96686AE7}"/>
              </a:ext>
            </a:extLst>
          </p:cNvPr>
          <p:cNvCxnSpPr>
            <a:cxnSpLocks/>
            <a:stCxn id="15" idx="0"/>
            <a:endCxn id="9" idx="1"/>
          </p:cNvCxnSpPr>
          <p:nvPr/>
        </p:nvCxnSpPr>
        <p:spPr>
          <a:xfrm rot="5400000" flipH="1" flipV="1">
            <a:off x="4247353" y="-1037396"/>
            <a:ext cx="467609" cy="4210375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FFD7B9B4-4E92-3FCA-9DFC-9BA68529A170}"/>
              </a:ext>
            </a:extLst>
          </p:cNvPr>
          <p:cNvCxnSpPr>
            <a:cxnSpLocks/>
          </p:cNvCxnSpPr>
          <p:nvPr/>
        </p:nvCxnSpPr>
        <p:spPr>
          <a:xfrm>
            <a:off x="3774402" y="1593900"/>
            <a:ext cx="1" cy="7380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3" name="Picture 1042" descr="A black and white circular object with a circular object in the middle&#10;&#10;Description automatically generated">
            <a:extLst>
              <a:ext uri="{FF2B5EF4-FFF2-40B4-BE49-F238E27FC236}">
                <a16:creationId xmlns:a16="http://schemas.microsoft.com/office/drawing/2014/main" id="{95FD3222-8196-ED77-5CB1-B79AB5CF3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290" y="4445631"/>
            <a:ext cx="533481" cy="53348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D8BC79F6-9D57-71B9-D94D-061365A4A135}"/>
              </a:ext>
            </a:extLst>
          </p:cNvPr>
          <p:cNvCxnSpPr>
            <a:cxnSpLocks/>
            <a:stCxn id="1053" idx="0"/>
          </p:cNvCxnSpPr>
          <p:nvPr/>
        </p:nvCxnSpPr>
        <p:spPr>
          <a:xfrm flipV="1">
            <a:off x="2919164" y="2516816"/>
            <a:ext cx="781902" cy="71514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B828270B-15D1-209D-2501-56D87A297130}"/>
              </a:ext>
            </a:extLst>
          </p:cNvPr>
          <p:cNvCxnSpPr>
            <a:cxnSpLocks/>
          </p:cNvCxnSpPr>
          <p:nvPr/>
        </p:nvCxnSpPr>
        <p:spPr>
          <a:xfrm flipH="1">
            <a:off x="2486694" y="3508962"/>
            <a:ext cx="79801" cy="909821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5A1A3D0-3686-6B7A-28C5-CDAF83EF1E07}"/>
              </a:ext>
            </a:extLst>
          </p:cNvPr>
          <p:cNvSpPr txBox="1"/>
          <p:nvPr/>
        </p:nvSpPr>
        <p:spPr>
          <a:xfrm>
            <a:off x="2324853" y="3231963"/>
            <a:ext cx="11886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DC moto</a:t>
            </a:r>
            <a:endParaRPr lang="en-SG" sz="1200" b="1" dirty="0"/>
          </a:p>
        </p:txBody>
      </p:sp>
      <p:pic>
        <p:nvPicPr>
          <p:cNvPr id="1056" name="Picture 1055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38D7F0C4-93AA-EEFD-F9D3-B85A38490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8" y="5278036"/>
            <a:ext cx="559540" cy="61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5BFEE4BE-CB43-B711-D1E4-2FF44FFC2C80}"/>
              </a:ext>
            </a:extLst>
          </p:cNvPr>
          <p:cNvCxnSpPr>
            <a:cxnSpLocks/>
            <a:stCxn id="1056" idx="3"/>
            <a:endCxn id="8" idx="2"/>
          </p:cNvCxnSpPr>
          <p:nvPr/>
        </p:nvCxnSpPr>
        <p:spPr>
          <a:xfrm flipV="1">
            <a:off x="5521498" y="4478378"/>
            <a:ext cx="794509" cy="1106369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404C0C81-7C66-B99D-CF76-31D8C0F0DAEF}"/>
              </a:ext>
            </a:extLst>
          </p:cNvPr>
          <p:cNvCxnSpPr>
            <a:cxnSpLocks/>
            <a:stCxn id="1043" idx="2"/>
            <a:endCxn id="1056" idx="1"/>
          </p:cNvCxnSpPr>
          <p:nvPr/>
        </p:nvCxnSpPr>
        <p:spPr>
          <a:xfrm rot="16200000" flipH="1">
            <a:off x="3390677" y="4013465"/>
            <a:ext cx="605635" cy="2536927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9FFF8A3-AC59-0EC7-5E72-7B555735952B}"/>
              </a:ext>
            </a:extLst>
          </p:cNvPr>
          <p:cNvSpPr/>
          <p:nvPr/>
        </p:nvSpPr>
        <p:spPr>
          <a:xfrm>
            <a:off x="2297236" y="1301595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A30572B1-AF9B-8ABB-B3A0-E4AC87857E98}"/>
              </a:ext>
            </a:extLst>
          </p:cNvPr>
          <p:cNvSpPr txBox="1"/>
          <p:nvPr/>
        </p:nvSpPr>
        <p:spPr>
          <a:xfrm>
            <a:off x="2303532" y="906204"/>
            <a:ext cx="15370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Third Railway Power Input Switch</a:t>
            </a:r>
            <a:endParaRPr lang="en-SG" sz="1200" b="1" dirty="0"/>
          </a:p>
        </p:txBody>
      </p:sp>
      <p:pic>
        <p:nvPicPr>
          <p:cNvPr id="1065" name="Picture 1064">
            <a:extLst>
              <a:ext uri="{FF2B5EF4-FFF2-40B4-BE49-F238E27FC236}">
                <a16:creationId xmlns:a16="http://schemas.microsoft.com/office/drawing/2014/main" id="{DF2C0F3C-3AD8-E371-8C42-5FB8A53567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0365" y="4893055"/>
            <a:ext cx="642054" cy="456572"/>
          </a:xfrm>
          <a:prstGeom prst="rect">
            <a:avLst/>
          </a:prstGeom>
        </p:spPr>
      </p:pic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FE4F6AB3-B101-ADE7-6E50-8BDF4131BD85}"/>
              </a:ext>
            </a:extLst>
          </p:cNvPr>
          <p:cNvCxnSpPr>
            <a:cxnSpLocks/>
            <a:endCxn id="1068" idx="3"/>
          </p:cNvCxnSpPr>
          <p:nvPr/>
        </p:nvCxnSpPr>
        <p:spPr>
          <a:xfrm>
            <a:off x="2342074" y="4133271"/>
            <a:ext cx="149849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0750F095-033B-1A77-469F-B2CBB251D5F9}"/>
              </a:ext>
            </a:extLst>
          </p:cNvPr>
          <p:cNvSpPr/>
          <p:nvPr/>
        </p:nvSpPr>
        <p:spPr>
          <a:xfrm flipH="1">
            <a:off x="3840568" y="4053411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69" name="Straight Arrow Connector 1068">
            <a:extLst>
              <a:ext uri="{FF2B5EF4-FFF2-40B4-BE49-F238E27FC236}">
                <a16:creationId xmlns:a16="http://schemas.microsoft.com/office/drawing/2014/main" id="{9DC6A89D-4721-D1BD-8A3D-A0A308607E9E}"/>
              </a:ext>
            </a:extLst>
          </p:cNvPr>
          <p:cNvCxnSpPr>
            <a:cxnSpLocks/>
          </p:cNvCxnSpPr>
          <p:nvPr/>
        </p:nvCxnSpPr>
        <p:spPr>
          <a:xfrm flipV="1">
            <a:off x="4173771" y="2511141"/>
            <a:ext cx="22764" cy="89152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2" name="Straight Arrow Connector 1071">
            <a:extLst>
              <a:ext uri="{FF2B5EF4-FFF2-40B4-BE49-F238E27FC236}">
                <a16:creationId xmlns:a16="http://schemas.microsoft.com/office/drawing/2014/main" id="{B0FE80D5-6A08-33A4-0A41-F308A38F6B2A}"/>
              </a:ext>
            </a:extLst>
          </p:cNvPr>
          <p:cNvCxnSpPr>
            <a:cxnSpLocks/>
          </p:cNvCxnSpPr>
          <p:nvPr/>
        </p:nvCxnSpPr>
        <p:spPr>
          <a:xfrm flipH="1">
            <a:off x="3919293" y="3681191"/>
            <a:ext cx="0" cy="376696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74" name="TextBox 1073">
            <a:extLst>
              <a:ext uri="{FF2B5EF4-FFF2-40B4-BE49-F238E27FC236}">
                <a16:creationId xmlns:a16="http://schemas.microsoft.com/office/drawing/2014/main" id="{5FDD360D-41DD-15CD-FC32-459089F90A0E}"/>
              </a:ext>
            </a:extLst>
          </p:cNvPr>
          <p:cNvSpPr txBox="1"/>
          <p:nvPr/>
        </p:nvSpPr>
        <p:spPr>
          <a:xfrm>
            <a:off x="3359895" y="3368831"/>
            <a:ext cx="17450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Input voltage sensor</a:t>
            </a:r>
            <a:endParaRPr lang="en-SG" sz="1200" b="1" dirty="0"/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0F474119-F290-8B89-0F0B-8DF87A54DCF3}"/>
              </a:ext>
            </a:extLst>
          </p:cNvPr>
          <p:cNvSpPr/>
          <p:nvPr/>
        </p:nvSpPr>
        <p:spPr>
          <a:xfrm flipH="1">
            <a:off x="2271816" y="4193736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7C2F4718-54C4-C283-A376-8912E943123F}"/>
              </a:ext>
            </a:extLst>
          </p:cNvPr>
          <p:cNvCxnSpPr>
            <a:cxnSpLocks/>
            <a:stCxn id="1210" idx="0"/>
          </p:cNvCxnSpPr>
          <p:nvPr/>
        </p:nvCxnSpPr>
        <p:spPr>
          <a:xfrm flipV="1">
            <a:off x="2891413" y="2225647"/>
            <a:ext cx="730002" cy="13627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2" name="TextBox 1081">
            <a:extLst>
              <a:ext uri="{FF2B5EF4-FFF2-40B4-BE49-F238E27FC236}">
                <a16:creationId xmlns:a16="http://schemas.microsoft.com/office/drawing/2014/main" id="{1BAF3119-7B23-9417-AC0A-CD6000AE670A}"/>
              </a:ext>
            </a:extLst>
          </p:cNvPr>
          <p:cNvSpPr txBox="1"/>
          <p:nvPr/>
        </p:nvSpPr>
        <p:spPr>
          <a:xfrm>
            <a:off x="2651562" y="3559423"/>
            <a:ext cx="12742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Current sensor</a:t>
            </a:r>
            <a:endParaRPr lang="en-SG" sz="1200" b="1" dirty="0"/>
          </a:p>
        </p:txBody>
      </p:sp>
      <p:cxnSp>
        <p:nvCxnSpPr>
          <p:cNvPr id="1084" name="Straight Arrow Connector 1083">
            <a:extLst>
              <a:ext uri="{FF2B5EF4-FFF2-40B4-BE49-F238E27FC236}">
                <a16:creationId xmlns:a16="http://schemas.microsoft.com/office/drawing/2014/main" id="{CEF7A8F0-26E5-BAD9-5763-04FF35853801}"/>
              </a:ext>
            </a:extLst>
          </p:cNvPr>
          <p:cNvCxnSpPr>
            <a:cxnSpLocks/>
            <a:endCxn id="1078" idx="1"/>
          </p:cNvCxnSpPr>
          <p:nvPr/>
        </p:nvCxnSpPr>
        <p:spPr>
          <a:xfrm flipH="1">
            <a:off x="2418125" y="3765209"/>
            <a:ext cx="745439" cy="50838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DA4B398E-C560-CED5-EB98-546825AB7879}"/>
              </a:ext>
            </a:extLst>
          </p:cNvPr>
          <p:cNvSpPr/>
          <p:nvPr/>
        </p:nvSpPr>
        <p:spPr>
          <a:xfrm flipH="1">
            <a:off x="4666394" y="4579019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92" name="Straight Arrow Connector 1091">
            <a:extLst>
              <a:ext uri="{FF2B5EF4-FFF2-40B4-BE49-F238E27FC236}">
                <a16:creationId xmlns:a16="http://schemas.microsoft.com/office/drawing/2014/main" id="{BB9E4D19-8779-B5D8-AA0D-7FBD44F53D92}"/>
              </a:ext>
            </a:extLst>
          </p:cNvPr>
          <p:cNvCxnSpPr>
            <a:cxnSpLocks/>
          </p:cNvCxnSpPr>
          <p:nvPr/>
        </p:nvCxnSpPr>
        <p:spPr>
          <a:xfrm flipV="1">
            <a:off x="4393031" y="2511141"/>
            <a:ext cx="0" cy="117005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95" name="TextBox 1094">
            <a:extLst>
              <a:ext uri="{FF2B5EF4-FFF2-40B4-BE49-F238E27FC236}">
                <a16:creationId xmlns:a16="http://schemas.microsoft.com/office/drawing/2014/main" id="{EABD0113-FA0F-E5C8-1153-CDBEE4172D62}"/>
              </a:ext>
            </a:extLst>
          </p:cNvPr>
          <p:cNvSpPr txBox="1"/>
          <p:nvPr/>
        </p:nvSpPr>
        <p:spPr>
          <a:xfrm>
            <a:off x="4127597" y="3688863"/>
            <a:ext cx="15323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speed sensor</a:t>
            </a:r>
            <a:endParaRPr lang="en-SG" sz="1200" b="1" dirty="0"/>
          </a:p>
        </p:txBody>
      </p: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7BE9B290-6664-FEBE-1244-C29FCA9EB397}"/>
              </a:ext>
            </a:extLst>
          </p:cNvPr>
          <p:cNvCxnSpPr>
            <a:cxnSpLocks/>
          </p:cNvCxnSpPr>
          <p:nvPr/>
        </p:nvCxnSpPr>
        <p:spPr>
          <a:xfrm>
            <a:off x="4732316" y="3930344"/>
            <a:ext cx="0" cy="638133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9" name="Connector: Elbow 1098">
            <a:extLst>
              <a:ext uri="{FF2B5EF4-FFF2-40B4-BE49-F238E27FC236}">
                <a16:creationId xmlns:a16="http://schemas.microsoft.com/office/drawing/2014/main" id="{A071B3AB-903E-78C0-2EB5-57FD23AD33CA}"/>
              </a:ext>
            </a:extLst>
          </p:cNvPr>
          <p:cNvCxnSpPr>
            <a:cxnSpLocks/>
            <a:stCxn id="1065" idx="3"/>
            <a:endCxn id="8" idx="1"/>
          </p:cNvCxnSpPr>
          <p:nvPr/>
        </p:nvCxnSpPr>
        <p:spPr>
          <a:xfrm flipV="1">
            <a:off x="4402419" y="4418783"/>
            <a:ext cx="1851594" cy="702558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3" name="Connector: Elbow 1102">
            <a:extLst>
              <a:ext uri="{FF2B5EF4-FFF2-40B4-BE49-F238E27FC236}">
                <a16:creationId xmlns:a16="http://schemas.microsoft.com/office/drawing/2014/main" id="{648905BF-77AF-974E-870B-A15A344AAD7E}"/>
              </a:ext>
            </a:extLst>
          </p:cNvPr>
          <p:cNvCxnSpPr>
            <a:cxnSpLocks/>
            <a:stCxn id="1065" idx="3"/>
            <a:endCxn id="1091" idx="2"/>
          </p:cNvCxnSpPr>
          <p:nvPr/>
        </p:nvCxnSpPr>
        <p:spPr>
          <a:xfrm flipV="1">
            <a:off x="4402419" y="4738738"/>
            <a:ext cx="337129" cy="382603"/>
          </a:xfrm>
          <a:prstGeom prst="bentConnector2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6" name="Connector: Elbow 1105">
            <a:extLst>
              <a:ext uri="{FF2B5EF4-FFF2-40B4-BE49-F238E27FC236}">
                <a16:creationId xmlns:a16="http://schemas.microsoft.com/office/drawing/2014/main" id="{68E617F6-1A63-751C-E07E-7CE0B4BE0937}"/>
              </a:ext>
            </a:extLst>
          </p:cNvPr>
          <p:cNvCxnSpPr>
            <a:cxnSpLocks/>
            <a:stCxn id="1065" idx="0"/>
            <a:endCxn id="1068" idx="2"/>
          </p:cNvCxnSpPr>
          <p:nvPr/>
        </p:nvCxnSpPr>
        <p:spPr>
          <a:xfrm rot="16200000" flipV="1">
            <a:off x="3657595" y="4469258"/>
            <a:ext cx="679925" cy="16767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9" name="Connector: Elbow 1108">
            <a:extLst>
              <a:ext uri="{FF2B5EF4-FFF2-40B4-BE49-F238E27FC236}">
                <a16:creationId xmlns:a16="http://schemas.microsoft.com/office/drawing/2014/main" id="{B0B19B5C-FE6E-B5FC-2BDC-2ED29474753C}"/>
              </a:ext>
            </a:extLst>
          </p:cNvPr>
          <p:cNvCxnSpPr>
            <a:cxnSpLocks/>
            <a:stCxn id="1065" idx="1"/>
          </p:cNvCxnSpPr>
          <p:nvPr/>
        </p:nvCxnSpPr>
        <p:spPr>
          <a:xfrm rot="10800000">
            <a:off x="2444857" y="4260455"/>
            <a:ext cx="1315509" cy="860886"/>
          </a:xfrm>
          <a:prstGeom prst="bentConnector3">
            <a:avLst>
              <a:gd name="adj1" fmla="val 61295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4E5B2FD1-BC58-61D2-7143-0FFFB449923A}"/>
              </a:ext>
            </a:extLst>
          </p:cNvPr>
          <p:cNvCxnSpPr>
            <a:cxnSpLocks/>
            <a:stCxn id="1065" idx="2"/>
          </p:cNvCxnSpPr>
          <p:nvPr/>
        </p:nvCxnSpPr>
        <p:spPr>
          <a:xfrm rot="16200000" flipH="1">
            <a:off x="4471374" y="4959645"/>
            <a:ext cx="91671" cy="87163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9" name="TextBox 1118">
            <a:extLst>
              <a:ext uri="{FF2B5EF4-FFF2-40B4-BE49-F238E27FC236}">
                <a16:creationId xmlns:a16="http://schemas.microsoft.com/office/drawing/2014/main" id="{B0D02CF8-D9FD-7D03-9A99-8895A49E7F67}"/>
              </a:ext>
            </a:extLst>
          </p:cNvPr>
          <p:cNvSpPr txBox="1"/>
          <p:nvPr/>
        </p:nvSpPr>
        <p:spPr>
          <a:xfrm>
            <a:off x="4196595" y="1520276"/>
            <a:ext cx="27210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2D Train in real-world emulator </a:t>
            </a:r>
            <a:endParaRPr lang="en-SG" sz="1400" b="1" dirty="0"/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41D45341-49D6-B98C-E5D5-3E7823D7F92B}"/>
              </a:ext>
            </a:extLst>
          </p:cNvPr>
          <p:cNvSpPr txBox="1"/>
          <p:nvPr/>
        </p:nvSpPr>
        <p:spPr>
          <a:xfrm>
            <a:off x="522560" y="3184714"/>
            <a:ext cx="19358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Real-world train module function mapping </a:t>
            </a:r>
            <a:endParaRPr lang="en-SG" sz="1400" b="1" dirty="0"/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F372504B-3945-0598-FF50-4551EE0EF4E7}"/>
              </a:ext>
            </a:extLst>
          </p:cNvPr>
          <p:cNvSpPr txBox="1"/>
          <p:nvPr/>
        </p:nvSpPr>
        <p:spPr>
          <a:xfrm>
            <a:off x="7227735" y="329228"/>
            <a:ext cx="1484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Track power control PLC</a:t>
            </a:r>
            <a:endParaRPr lang="en-SG" sz="1200" b="1" dirty="0"/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AD87C052-FA55-C274-3781-861DAFE5E90A}"/>
              </a:ext>
            </a:extLst>
          </p:cNvPr>
          <p:cNvSpPr txBox="1"/>
          <p:nvPr/>
        </p:nvSpPr>
        <p:spPr>
          <a:xfrm>
            <a:off x="5369330" y="5073443"/>
            <a:ext cx="13569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driving control PLC</a:t>
            </a:r>
            <a:endParaRPr lang="en-SG" sz="1200" b="1" dirty="0"/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747D5387-E797-7817-45A6-AAA0C24E36B6}"/>
              </a:ext>
            </a:extLst>
          </p:cNvPr>
          <p:cNvSpPr txBox="1"/>
          <p:nvPr/>
        </p:nvSpPr>
        <p:spPr>
          <a:xfrm>
            <a:off x="2722209" y="5332774"/>
            <a:ext cx="20173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sensors RTU</a:t>
            </a:r>
            <a:endParaRPr lang="en-SG" sz="1200" b="1" dirty="0"/>
          </a:p>
        </p:txBody>
      </p:sp>
      <p:pic>
        <p:nvPicPr>
          <p:cNvPr id="1124" name="Picture 1123" descr="A screen shot of a device&#10;&#10;Description automatically generated">
            <a:extLst>
              <a:ext uri="{FF2B5EF4-FFF2-40B4-BE49-F238E27FC236}">
                <a16:creationId xmlns:a16="http://schemas.microsoft.com/office/drawing/2014/main" id="{539EDD9A-3F94-1E44-E8BB-E5B676691C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699" y="4734442"/>
            <a:ext cx="1433671" cy="1332642"/>
          </a:xfrm>
          <a:prstGeom prst="rect">
            <a:avLst/>
          </a:prstGeom>
        </p:spPr>
      </p:pic>
      <p:sp>
        <p:nvSpPr>
          <p:cNvPr id="1129" name="TextBox 1128">
            <a:extLst>
              <a:ext uri="{FF2B5EF4-FFF2-40B4-BE49-F238E27FC236}">
                <a16:creationId xmlns:a16="http://schemas.microsoft.com/office/drawing/2014/main" id="{9A3E4ADB-A99A-0EB1-389E-08C4CC9A0290}"/>
              </a:ext>
            </a:extLst>
          </p:cNvPr>
          <p:cNvSpPr txBox="1"/>
          <p:nvPr/>
        </p:nvSpPr>
        <p:spPr>
          <a:xfrm>
            <a:off x="6804630" y="5412332"/>
            <a:ext cx="10869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Modbus-TCP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30" name="Connector: Elbow 1129">
            <a:extLst>
              <a:ext uri="{FF2B5EF4-FFF2-40B4-BE49-F238E27FC236}">
                <a16:creationId xmlns:a16="http://schemas.microsoft.com/office/drawing/2014/main" id="{38FD973D-163B-243C-5F4A-7875F0C149EF}"/>
              </a:ext>
            </a:extLst>
          </p:cNvPr>
          <p:cNvCxnSpPr>
            <a:cxnSpLocks/>
          </p:cNvCxnSpPr>
          <p:nvPr/>
        </p:nvCxnSpPr>
        <p:spPr>
          <a:xfrm>
            <a:off x="4373975" y="5273457"/>
            <a:ext cx="3595903" cy="704074"/>
          </a:xfrm>
          <a:prstGeom prst="bentConnector3">
            <a:avLst>
              <a:gd name="adj1" fmla="val -1176"/>
            </a:avLst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6" name="TextBox 1135">
            <a:extLst>
              <a:ext uri="{FF2B5EF4-FFF2-40B4-BE49-F238E27FC236}">
                <a16:creationId xmlns:a16="http://schemas.microsoft.com/office/drawing/2014/main" id="{99CC3018-30B0-A7A2-A0F8-1E85AA302E8A}"/>
              </a:ext>
            </a:extLst>
          </p:cNvPr>
          <p:cNvSpPr txBox="1"/>
          <p:nvPr/>
        </p:nvSpPr>
        <p:spPr>
          <a:xfrm>
            <a:off x="7089333" y="5712518"/>
            <a:ext cx="8805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S7comm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140" name="TextBox 1139">
            <a:extLst>
              <a:ext uri="{FF2B5EF4-FFF2-40B4-BE49-F238E27FC236}">
                <a16:creationId xmlns:a16="http://schemas.microsoft.com/office/drawing/2014/main" id="{FED38978-27C5-8183-F47B-989849080E7F}"/>
              </a:ext>
            </a:extLst>
          </p:cNvPr>
          <p:cNvSpPr txBox="1"/>
          <p:nvPr/>
        </p:nvSpPr>
        <p:spPr>
          <a:xfrm>
            <a:off x="7992874" y="4278940"/>
            <a:ext cx="15119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Driver Console [ on Train ]</a:t>
            </a:r>
            <a:endParaRPr lang="en-SG" sz="1200" b="1" dirty="0"/>
          </a:p>
        </p:txBody>
      </p:sp>
      <p:pic>
        <p:nvPicPr>
          <p:cNvPr id="1142" name="Picture 1141">
            <a:extLst>
              <a:ext uri="{FF2B5EF4-FFF2-40B4-BE49-F238E27FC236}">
                <a16:creationId xmlns:a16="http://schemas.microsoft.com/office/drawing/2014/main" id="{ED93FCE2-3D54-2043-C505-36F6DF7EF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8154" y="4335064"/>
            <a:ext cx="379553" cy="3675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43" name="TextBox 1142">
            <a:extLst>
              <a:ext uri="{FF2B5EF4-FFF2-40B4-BE49-F238E27FC236}">
                <a16:creationId xmlns:a16="http://schemas.microsoft.com/office/drawing/2014/main" id="{27B0C8AC-F6DD-0A37-B288-9436B8F01A65}"/>
              </a:ext>
            </a:extLst>
          </p:cNvPr>
          <p:cNvSpPr txBox="1"/>
          <p:nvPr/>
        </p:nvSpPr>
        <p:spPr>
          <a:xfrm>
            <a:off x="496273" y="5005598"/>
            <a:ext cx="915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On train antenna  </a:t>
            </a:r>
            <a:endParaRPr lang="en-SG" sz="1200" b="1" dirty="0"/>
          </a:p>
        </p:txBody>
      </p:sp>
      <p:cxnSp>
        <p:nvCxnSpPr>
          <p:cNvPr id="1144" name="Straight Arrow Connector 1143">
            <a:extLst>
              <a:ext uri="{FF2B5EF4-FFF2-40B4-BE49-F238E27FC236}">
                <a16:creationId xmlns:a16="http://schemas.microsoft.com/office/drawing/2014/main" id="{E0CE0585-220E-D4F3-7EC2-D1F0A06F2396}"/>
              </a:ext>
            </a:extLst>
          </p:cNvPr>
          <p:cNvCxnSpPr>
            <a:cxnSpLocks/>
          </p:cNvCxnSpPr>
          <p:nvPr/>
        </p:nvCxnSpPr>
        <p:spPr>
          <a:xfrm flipV="1">
            <a:off x="996487" y="4629415"/>
            <a:ext cx="298823" cy="40214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7" name="Connector: Elbow 1146">
            <a:extLst>
              <a:ext uri="{FF2B5EF4-FFF2-40B4-BE49-F238E27FC236}">
                <a16:creationId xmlns:a16="http://schemas.microsoft.com/office/drawing/2014/main" id="{A7D508F8-C439-F466-E00C-448286FA3FE5}"/>
              </a:ext>
            </a:extLst>
          </p:cNvPr>
          <p:cNvCxnSpPr>
            <a:cxnSpLocks/>
            <a:endCxn id="1142" idx="3"/>
          </p:cNvCxnSpPr>
          <p:nvPr/>
        </p:nvCxnSpPr>
        <p:spPr>
          <a:xfrm rot="16200000" flipV="1">
            <a:off x="1501489" y="4775067"/>
            <a:ext cx="734847" cy="222410"/>
          </a:xfrm>
          <a:prstGeom prst="bentConnector2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0" name="Straight Connector 1159">
            <a:extLst>
              <a:ext uri="{FF2B5EF4-FFF2-40B4-BE49-F238E27FC236}">
                <a16:creationId xmlns:a16="http://schemas.microsoft.com/office/drawing/2014/main" id="{A5B80EED-E2EA-D1F3-3AA3-9A8A0E69F0EF}"/>
              </a:ext>
            </a:extLst>
          </p:cNvPr>
          <p:cNvCxnSpPr/>
          <p:nvPr/>
        </p:nvCxnSpPr>
        <p:spPr>
          <a:xfrm>
            <a:off x="1980118" y="5253695"/>
            <a:ext cx="178024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3" name="Straight Connector 1172">
            <a:extLst>
              <a:ext uri="{FF2B5EF4-FFF2-40B4-BE49-F238E27FC236}">
                <a16:creationId xmlns:a16="http://schemas.microsoft.com/office/drawing/2014/main" id="{5DAE4A83-89D2-07A1-F39B-263EE6DF884C}"/>
              </a:ext>
            </a:extLst>
          </p:cNvPr>
          <p:cNvCxnSpPr>
            <a:cxnSpLocks/>
          </p:cNvCxnSpPr>
          <p:nvPr/>
        </p:nvCxnSpPr>
        <p:spPr>
          <a:xfrm>
            <a:off x="5521498" y="5697060"/>
            <a:ext cx="244838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80" name="Picture 1179">
            <a:extLst>
              <a:ext uri="{FF2B5EF4-FFF2-40B4-BE49-F238E27FC236}">
                <a16:creationId xmlns:a16="http://schemas.microsoft.com/office/drawing/2014/main" id="{DC0E9BFB-824F-81AC-9152-60EE4EE329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2076" y="5968716"/>
            <a:ext cx="625739" cy="619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83" name="TextBox 1182">
            <a:extLst>
              <a:ext uri="{FF2B5EF4-FFF2-40B4-BE49-F238E27FC236}">
                <a16:creationId xmlns:a16="http://schemas.microsoft.com/office/drawing/2014/main" id="{5FE68155-7D17-F9B8-F565-500C2229FD95}"/>
              </a:ext>
            </a:extLst>
          </p:cNvPr>
          <p:cNvSpPr txBox="1"/>
          <p:nvPr/>
        </p:nvSpPr>
        <p:spPr>
          <a:xfrm>
            <a:off x="1873358" y="5814023"/>
            <a:ext cx="915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Railway antenna  </a:t>
            </a:r>
            <a:endParaRPr lang="en-SG" sz="1200" b="1" dirty="0"/>
          </a:p>
        </p:txBody>
      </p:sp>
      <p:cxnSp>
        <p:nvCxnSpPr>
          <p:cNvPr id="1184" name="Straight Connector 1183">
            <a:extLst>
              <a:ext uri="{FF2B5EF4-FFF2-40B4-BE49-F238E27FC236}">
                <a16:creationId xmlns:a16="http://schemas.microsoft.com/office/drawing/2014/main" id="{662B7F3D-BDAE-D671-0FA7-3D3921543B54}"/>
              </a:ext>
            </a:extLst>
          </p:cNvPr>
          <p:cNvCxnSpPr>
            <a:cxnSpLocks/>
            <a:endCxn id="1180" idx="0"/>
          </p:cNvCxnSpPr>
          <p:nvPr/>
        </p:nvCxnSpPr>
        <p:spPr>
          <a:xfrm>
            <a:off x="1564946" y="4699992"/>
            <a:ext cx="0" cy="12687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89" name="Picture 1188">
            <a:extLst>
              <a:ext uri="{FF2B5EF4-FFF2-40B4-BE49-F238E27FC236}">
                <a16:creationId xmlns:a16="http://schemas.microsoft.com/office/drawing/2014/main" id="{CC32FDF2-961F-4918-A10B-A6C58F99C8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8607" y="2320831"/>
            <a:ext cx="854072" cy="683258"/>
          </a:xfrm>
          <a:prstGeom prst="rect">
            <a:avLst/>
          </a:prstGeom>
        </p:spPr>
      </p:pic>
      <p:sp>
        <p:nvSpPr>
          <p:cNvPr id="1190" name="TextBox 1189">
            <a:extLst>
              <a:ext uri="{FF2B5EF4-FFF2-40B4-BE49-F238E27FC236}">
                <a16:creationId xmlns:a16="http://schemas.microsoft.com/office/drawing/2014/main" id="{A5C5595E-3C19-2FA2-B8AD-A7D8CF5FE9E1}"/>
              </a:ext>
            </a:extLst>
          </p:cNvPr>
          <p:cNvSpPr txBox="1"/>
          <p:nvPr/>
        </p:nvSpPr>
        <p:spPr>
          <a:xfrm>
            <a:off x="636289" y="1895912"/>
            <a:ext cx="15755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On Train Emergency Power Control </a:t>
            </a:r>
            <a:endParaRPr lang="en-SG" sz="1200" b="1" dirty="0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6C60814D-7EDD-2994-77F7-AA15913C9D11}"/>
              </a:ext>
            </a:extLst>
          </p:cNvPr>
          <p:cNvSpPr/>
          <p:nvPr/>
        </p:nvSpPr>
        <p:spPr>
          <a:xfrm>
            <a:off x="2256869" y="3703553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92" name="Straight Connector 1191">
            <a:extLst>
              <a:ext uri="{FF2B5EF4-FFF2-40B4-BE49-F238E27FC236}">
                <a16:creationId xmlns:a16="http://schemas.microsoft.com/office/drawing/2014/main" id="{B62BEAD8-CAE0-BAEB-F542-966D00E64132}"/>
              </a:ext>
            </a:extLst>
          </p:cNvPr>
          <p:cNvCxnSpPr>
            <a:cxnSpLocks/>
          </p:cNvCxnSpPr>
          <p:nvPr/>
        </p:nvCxnSpPr>
        <p:spPr>
          <a:xfrm flipH="1" flipV="1">
            <a:off x="2123495" y="3593566"/>
            <a:ext cx="139955" cy="171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6" name="Oval 1195">
            <a:extLst>
              <a:ext uri="{FF2B5EF4-FFF2-40B4-BE49-F238E27FC236}">
                <a16:creationId xmlns:a16="http://schemas.microsoft.com/office/drawing/2014/main" id="{FDEBE31E-7809-7559-F961-32DFD3D15372}"/>
              </a:ext>
            </a:extLst>
          </p:cNvPr>
          <p:cNvSpPr/>
          <p:nvPr/>
        </p:nvSpPr>
        <p:spPr>
          <a:xfrm>
            <a:off x="3701066" y="2062039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97" name="Straight Connector 1196">
            <a:extLst>
              <a:ext uri="{FF2B5EF4-FFF2-40B4-BE49-F238E27FC236}">
                <a16:creationId xmlns:a16="http://schemas.microsoft.com/office/drawing/2014/main" id="{583D9EF9-EC21-9581-3C31-16BF8F5A9E67}"/>
              </a:ext>
            </a:extLst>
          </p:cNvPr>
          <p:cNvCxnSpPr>
            <a:cxnSpLocks/>
          </p:cNvCxnSpPr>
          <p:nvPr/>
        </p:nvCxnSpPr>
        <p:spPr>
          <a:xfrm flipH="1" flipV="1">
            <a:off x="3624844" y="2025627"/>
            <a:ext cx="82803" cy="98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9" name="Connector: Elbow 1198">
            <a:extLst>
              <a:ext uri="{FF2B5EF4-FFF2-40B4-BE49-F238E27FC236}">
                <a16:creationId xmlns:a16="http://schemas.microsoft.com/office/drawing/2014/main" id="{E819F192-30FB-BE9D-116F-04C8BF9AC59C}"/>
              </a:ext>
            </a:extLst>
          </p:cNvPr>
          <p:cNvCxnSpPr>
            <a:cxnSpLocks/>
            <a:stCxn id="1189" idx="3"/>
            <a:endCxn id="1191" idx="3"/>
          </p:cNvCxnSpPr>
          <p:nvPr/>
        </p:nvCxnSpPr>
        <p:spPr>
          <a:xfrm>
            <a:off x="1772679" y="2662460"/>
            <a:ext cx="507251" cy="1206106"/>
          </a:xfrm>
          <a:prstGeom prst="bentConnector4">
            <a:avLst>
              <a:gd name="adj1" fmla="val 47727"/>
              <a:gd name="adj2" fmla="val 118954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2" name="Connector: Elbow 1201">
            <a:extLst>
              <a:ext uri="{FF2B5EF4-FFF2-40B4-BE49-F238E27FC236}">
                <a16:creationId xmlns:a16="http://schemas.microsoft.com/office/drawing/2014/main" id="{29154012-2E1B-E5B7-C097-A99E57E12C0F}"/>
              </a:ext>
            </a:extLst>
          </p:cNvPr>
          <p:cNvCxnSpPr>
            <a:cxnSpLocks/>
            <a:endCxn id="1196" idx="2"/>
          </p:cNvCxnSpPr>
          <p:nvPr/>
        </p:nvCxnSpPr>
        <p:spPr>
          <a:xfrm flipV="1">
            <a:off x="1757707" y="2158702"/>
            <a:ext cx="1943359" cy="370580"/>
          </a:xfrm>
          <a:prstGeom prst="bentConnector3">
            <a:avLst>
              <a:gd name="adj1" fmla="val 12946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0" name="TextBox 1209">
            <a:extLst>
              <a:ext uri="{FF2B5EF4-FFF2-40B4-BE49-F238E27FC236}">
                <a16:creationId xmlns:a16="http://schemas.microsoft.com/office/drawing/2014/main" id="{D46A18E9-875A-9323-0791-658EDC643FC9}"/>
              </a:ext>
            </a:extLst>
          </p:cNvPr>
          <p:cNvSpPr txBox="1"/>
          <p:nvPr/>
        </p:nvSpPr>
        <p:spPr>
          <a:xfrm>
            <a:off x="2433866" y="2361917"/>
            <a:ext cx="9150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input power switch</a:t>
            </a:r>
            <a:endParaRPr lang="en-SG" sz="1200" b="1" dirty="0"/>
          </a:p>
        </p:txBody>
      </p:sp>
      <p:cxnSp>
        <p:nvCxnSpPr>
          <p:cNvPr id="1213" name="Straight Arrow Connector 1212">
            <a:extLst>
              <a:ext uri="{FF2B5EF4-FFF2-40B4-BE49-F238E27FC236}">
                <a16:creationId xmlns:a16="http://schemas.microsoft.com/office/drawing/2014/main" id="{1D98C60C-EB7C-F51D-E21D-236961DA1370}"/>
              </a:ext>
            </a:extLst>
          </p:cNvPr>
          <p:cNvCxnSpPr>
            <a:cxnSpLocks/>
            <a:stCxn id="1082" idx="0"/>
          </p:cNvCxnSpPr>
          <p:nvPr/>
        </p:nvCxnSpPr>
        <p:spPr>
          <a:xfrm flipV="1">
            <a:off x="3288664" y="2541842"/>
            <a:ext cx="668302" cy="1017581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16" name="Straight Arrow Connector 1215">
            <a:extLst>
              <a:ext uri="{FF2B5EF4-FFF2-40B4-BE49-F238E27FC236}">
                <a16:creationId xmlns:a16="http://schemas.microsoft.com/office/drawing/2014/main" id="{74CFADFE-6868-9A5D-8486-972EFFFF9F27}"/>
              </a:ext>
            </a:extLst>
          </p:cNvPr>
          <p:cNvCxnSpPr>
            <a:cxnSpLocks/>
          </p:cNvCxnSpPr>
          <p:nvPr/>
        </p:nvCxnSpPr>
        <p:spPr>
          <a:xfrm flipH="1">
            <a:off x="2379106" y="3031289"/>
            <a:ext cx="224133" cy="603909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40" name="Picture 1239">
            <a:extLst>
              <a:ext uri="{FF2B5EF4-FFF2-40B4-BE49-F238E27FC236}">
                <a16:creationId xmlns:a16="http://schemas.microsoft.com/office/drawing/2014/main" id="{941B4CAE-184A-FAF9-3F36-8FD3904B2F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70922" y="1916866"/>
            <a:ext cx="3214207" cy="17276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244" name="Connector: Elbow 1243">
            <a:extLst>
              <a:ext uri="{FF2B5EF4-FFF2-40B4-BE49-F238E27FC236}">
                <a16:creationId xmlns:a16="http://schemas.microsoft.com/office/drawing/2014/main" id="{A0C91CB8-D7E9-1DC4-81F2-C4E149C0D2B4}"/>
              </a:ext>
            </a:extLst>
          </p:cNvPr>
          <p:cNvCxnSpPr>
            <a:cxnSpLocks/>
            <a:stCxn id="1180" idx="3"/>
            <a:endCxn id="1240" idx="2"/>
          </p:cNvCxnSpPr>
          <p:nvPr/>
        </p:nvCxnSpPr>
        <p:spPr>
          <a:xfrm flipV="1">
            <a:off x="1877815" y="3644502"/>
            <a:ext cx="8100211" cy="2633923"/>
          </a:xfrm>
          <a:prstGeom prst="bentConnector2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7" name="Connector: Elbow 1246">
            <a:extLst>
              <a:ext uri="{FF2B5EF4-FFF2-40B4-BE49-F238E27FC236}">
                <a16:creationId xmlns:a16="http://schemas.microsoft.com/office/drawing/2014/main" id="{B2C079C1-CEED-ECD6-E64F-DE73DDB7C57D}"/>
              </a:ext>
            </a:extLst>
          </p:cNvPr>
          <p:cNvCxnSpPr>
            <a:cxnSpLocks/>
            <a:stCxn id="9" idx="3"/>
            <a:endCxn id="1240" idx="0"/>
          </p:cNvCxnSpPr>
          <p:nvPr/>
        </p:nvCxnSpPr>
        <p:spPr>
          <a:xfrm>
            <a:off x="7227735" y="833986"/>
            <a:ext cx="2750291" cy="108288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1" name="TextBox 1240">
            <a:extLst>
              <a:ext uri="{FF2B5EF4-FFF2-40B4-BE49-F238E27FC236}">
                <a16:creationId xmlns:a16="http://schemas.microsoft.com/office/drawing/2014/main" id="{85F366BD-1882-1877-2329-F129175D95BE}"/>
              </a:ext>
            </a:extLst>
          </p:cNvPr>
          <p:cNvSpPr txBox="1"/>
          <p:nvPr/>
        </p:nvSpPr>
        <p:spPr>
          <a:xfrm>
            <a:off x="8370922" y="1617848"/>
            <a:ext cx="2721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HQ Trains Operation &amp; Monitor HMI</a:t>
            </a:r>
            <a:endParaRPr lang="en-SG" sz="1200" b="1" dirty="0"/>
          </a:p>
        </p:txBody>
      </p:sp>
      <p:sp>
        <p:nvSpPr>
          <p:cNvPr id="1250" name="TextBox 1249">
            <a:extLst>
              <a:ext uri="{FF2B5EF4-FFF2-40B4-BE49-F238E27FC236}">
                <a16:creationId xmlns:a16="http://schemas.microsoft.com/office/drawing/2014/main" id="{57766BA1-38D8-4805-1583-8B2EDC5C2A67}"/>
              </a:ext>
            </a:extLst>
          </p:cNvPr>
          <p:cNvSpPr txBox="1"/>
          <p:nvPr/>
        </p:nvSpPr>
        <p:spPr>
          <a:xfrm>
            <a:off x="8898737" y="901651"/>
            <a:ext cx="10869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Modbus-TCP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51" name="TextBox 1250">
            <a:extLst>
              <a:ext uri="{FF2B5EF4-FFF2-40B4-BE49-F238E27FC236}">
                <a16:creationId xmlns:a16="http://schemas.microsoft.com/office/drawing/2014/main" id="{69AEC4D6-5BB6-DAE7-7506-F033660C02E5}"/>
              </a:ext>
            </a:extLst>
          </p:cNvPr>
          <p:cNvSpPr txBox="1"/>
          <p:nvPr/>
        </p:nvSpPr>
        <p:spPr>
          <a:xfrm>
            <a:off x="10006326" y="3702628"/>
            <a:ext cx="8805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S7comm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252" name="TextBox 1251">
            <a:extLst>
              <a:ext uri="{FF2B5EF4-FFF2-40B4-BE49-F238E27FC236}">
                <a16:creationId xmlns:a16="http://schemas.microsoft.com/office/drawing/2014/main" id="{217F9B8D-F2C8-A997-6467-B022AE33ECB4}"/>
              </a:ext>
            </a:extLst>
          </p:cNvPr>
          <p:cNvSpPr txBox="1"/>
          <p:nvPr/>
        </p:nvSpPr>
        <p:spPr>
          <a:xfrm>
            <a:off x="1246900" y="5293689"/>
            <a:ext cx="9866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Wireless connection</a:t>
            </a:r>
            <a:endParaRPr lang="en-SG" sz="1200" b="1" dirty="0"/>
          </a:p>
        </p:txBody>
      </p:sp>
      <p:cxnSp>
        <p:nvCxnSpPr>
          <p:cNvPr id="1253" name="Straight Connector 1252">
            <a:extLst>
              <a:ext uri="{FF2B5EF4-FFF2-40B4-BE49-F238E27FC236}">
                <a16:creationId xmlns:a16="http://schemas.microsoft.com/office/drawing/2014/main" id="{9785E123-1588-0DD8-643A-D0CA8AEE299C}"/>
              </a:ext>
            </a:extLst>
          </p:cNvPr>
          <p:cNvCxnSpPr>
            <a:cxnSpLocks/>
          </p:cNvCxnSpPr>
          <p:nvPr/>
        </p:nvCxnSpPr>
        <p:spPr>
          <a:xfrm>
            <a:off x="10371157" y="6034094"/>
            <a:ext cx="31502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8" name="Straight Connector 1257">
            <a:extLst>
              <a:ext uri="{FF2B5EF4-FFF2-40B4-BE49-F238E27FC236}">
                <a16:creationId xmlns:a16="http://schemas.microsoft.com/office/drawing/2014/main" id="{140017F8-C31B-E85F-45B2-752DAD55E9A7}"/>
              </a:ext>
            </a:extLst>
          </p:cNvPr>
          <p:cNvCxnSpPr>
            <a:cxnSpLocks/>
          </p:cNvCxnSpPr>
          <p:nvPr/>
        </p:nvCxnSpPr>
        <p:spPr>
          <a:xfrm>
            <a:off x="10393001" y="4452961"/>
            <a:ext cx="31402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61" name="Straight Connector 1260">
            <a:extLst>
              <a:ext uri="{FF2B5EF4-FFF2-40B4-BE49-F238E27FC236}">
                <a16:creationId xmlns:a16="http://schemas.microsoft.com/office/drawing/2014/main" id="{3D2425EF-D66B-F046-CFD9-557AB376D848}"/>
              </a:ext>
            </a:extLst>
          </p:cNvPr>
          <p:cNvCxnSpPr>
            <a:cxnSpLocks/>
          </p:cNvCxnSpPr>
          <p:nvPr/>
        </p:nvCxnSpPr>
        <p:spPr>
          <a:xfrm>
            <a:off x="10372163" y="4140600"/>
            <a:ext cx="31402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4" name="TextBox 1263">
            <a:extLst>
              <a:ext uri="{FF2B5EF4-FFF2-40B4-BE49-F238E27FC236}">
                <a16:creationId xmlns:a16="http://schemas.microsoft.com/office/drawing/2014/main" id="{E5296794-AFEC-A8E1-8B70-0A32F7875F14}"/>
              </a:ext>
            </a:extLst>
          </p:cNvPr>
          <p:cNvSpPr txBox="1"/>
          <p:nvPr/>
        </p:nvSpPr>
        <p:spPr>
          <a:xfrm>
            <a:off x="10707023" y="4010440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DC power </a:t>
            </a:r>
            <a:endParaRPr lang="en-SG" sz="1050" b="1" dirty="0"/>
          </a:p>
        </p:txBody>
      </p:sp>
      <p:sp>
        <p:nvSpPr>
          <p:cNvPr id="1266" name="TextBox 1265">
            <a:extLst>
              <a:ext uri="{FF2B5EF4-FFF2-40B4-BE49-F238E27FC236}">
                <a16:creationId xmlns:a16="http://schemas.microsoft.com/office/drawing/2014/main" id="{9DDDEA77-DAC6-B428-921A-39BC4C58E244}"/>
              </a:ext>
            </a:extLst>
          </p:cNvPr>
          <p:cNvSpPr txBox="1"/>
          <p:nvPr/>
        </p:nvSpPr>
        <p:spPr>
          <a:xfrm>
            <a:off x="10707023" y="4298546"/>
            <a:ext cx="122092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Electrical Signal to PLC</a:t>
            </a:r>
            <a:endParaRPr lang="en-SG" sz="1050" b="1" dirty="0"/>
          </a:p>
        </p:txBody>
      </p:sp>
      <p:cxnSp>
        <p:nvCxnSpPr>
          <p:cNvPr id="1267" name="Straight Connector 1266">
            <a:extLst>
              <a:ext uri="{FF2B5EF4-FFF2-40B4-BE49-F238E27FC236}">
                <a16:creationId xmlns:a16="http://schemas.microsoft.com/office/drawing/2014/main" id="{A35EBDB2-B6DD-461E-32A1-4AE6AA50111E}"/>
              </a:ext>
            </a:extLst>
          </p:cNvPr>
          <p:cNvCxnSpPr>
            <a:cxnSpLocks/>
          </p:cNvCxnSpPr>
          <p:nvPr/>
        </p:nvCxnSpPr>
        <p:spPr>
          <a:xfrm flipV="1">
            <a:off x="10572266" y="4937369"/>
            <a:ext cx="165526" cy="26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8" name="Oval 1267">
            <a:extLst>
              <a:ext uri="{FF2B5EF4-FFF2-40B4-BE49-F238E27FC236}">
                <a16:creationId xmlns:a16="http://schemas.microsoft.com/office/drawing/2014/main" id="{B6C1CFA2-F6C5-89F9-D87A-15875EC587EB}"/>
              </a:ext>
            </a:extLst>
          </p:cNvPr>
          <p:cNvSpPr/>
          <p:nvPr/>
        </p:nvSpPr>
        <p:spPr>
          <a:xfrm>
            <a:off x="10335660" y="4872672"/>
            <a:ext cx="130215" cy="1587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70" name="TextBox 1269">
            <a:extLst>
              <a:ext uri="{FF2B5EF4-FFF2-40B4-BE49-F238E27FC236}">
                <a16:creationId xmlns:a16="http://schemas.microsoft.com/office/drawing/2014/main" id="{C0263227-2C59-214C-00ED-9EC49AD61CE6}"/>
              </a:ext>
            </a:extLst>
          </p:cNvPr>
          <p:cNvSpPr txBox="1"/>
          <p:nvPr/>
        </p:nvSpPr>
        <p:spPr>
          <a:xfrm>
            <a:off x="10698965" y="4734442"/>
            <a:ext cx="109591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latching relay or switch</a:t>
            </a:r>
            <a:endParaRPr lang="en-SG" sz="1050" b="1" dirty="0"/>
          </a:p>
        </p:txBody>
      </p:sp>
      <p:sp>
        <p:nvSpPr>
          <p:cNvPr id="1271" name="Rectangle 1270">
            <a:extLst>
              <a:ext uri="{FF2B5EF4-FFF2-40B4-BE49-F238E27FC236}">
                <a16:creationId xmlns:a16="http://schemas.microsoft.com/office/drawing/2014/main" id="{6AFFFC0C-D2E5-9260-438A-F6092D33C6D3}"/>
              </a:ext>
            </a:extLst>
          </p:cNvPr>
          <p:cNvSpPr/>
          <p:nvPr/>
        </p:nvSpPr>
        <p:spPr>
          <a:xfrm>
            <a:off x="10354785" y="5278927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2" name="Rectangle 1271">
            <a:extLst>
              <a:ext uri="{FF2B5EF4-FFF2-40B4-BE49-F238E27FC236}">
                <a16:creationId xmlns:a16="http://schemas.microsoft.com/office/drawing/2014/main" id="{CCB3DB03-C678-2543-87CD-20B69718965B}"/>
              </a:ext>
            </a:extLst>
          </p:cNvPr>
          <p:cNvSpPr/>
          <p:nvPr/>
        </p:nvSpPr>
        <p:spPr>
          <a:xfrm flipH="1">
            <a:off x="10591483" y="5287156"/>
            <a:ext cx="115540" cy="119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3" name="TextBox 1272">
            <a:extLst>
              <a:ext uri="{FF2B5EF4-FFF2-40B4-BE49-F238E27FC236}">
                <a16:creationId xmlns:a16="http://schemas.microsoft.com/office/drawing/2014/main" id="{10244521-A1BA-E40D-351E-677E3C1EFB65}"/>
              </a:ext>
            </a:extLst>
          </p:cNvPr>
          <p:cNvSpPr txBox="1"/>
          <p:nvPr/>
        </p:nvSpPr>
        <p:spPr>
          <a:xfrm>
            <a:off x="10749537" y="5232994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Sensors</a:t>
            </a:r>
            <a:endParaRPr lang="en-SG" sz="1050" b="1" dirty="0"/>
          </a:p>
        </p:txBody>
      </p:sp>
      <p:cxnSp>
        <p:nvCxnSpPr>
          <p:cNvPr id="1274" name="Straight Connector 1273">
            <a:extLst>
              <a:ext uri="{FF2B5EF4-FFF2-40B4-BE49-F238E27FC236}">
                <a16:creationId xmlns:a16="http://schemas.microsoft.com/office/drawing/2014/main" id="{7B0FB7DC-5B7E-6E87-4F35-9D0936521702}"/>
              </a:ext>
            </a:extLst>
          </p:cNvPr>
          <p:cNvCxnSpPr>
            <a:cxnSpLocks/>
          </p:cNvCxnSpPr>
          <p:nvPr/>
        </p:nvCxnSpPr>
        <p:spPr>
          <a:xfrm>
            <a:off x="10384943" y="5632824"/>
            <a:ext cx="31402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75" name="TextBox 1274">
            <a:extLst>
              <a:ext uri="{FF2B5EF4-FFF2-40B4-BE49-F238E27FC236}">
                <a16:creationId xmlns:a16="http://schemas.microsoft.com/office/drawing/2014/main" id="{8A9AFCBC-3DA0-B655-48FA-9713B23D71FE}"/>
              </a:ext>
            </a:extLst>
          </p:cNvPr>
          <p:cNvSpPr txBox="1"/>
          <p:nvPr/>
        </p:nvSpPr>
        <p:spPr>
          <a:xfrm>
            <a:off x="10775305" y="5461141"/>
            <a:ext cx="122092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Electrical Signal to RTU</a:t>
            </a:r>
            <a:endParaRPr lang="en-SG" sz="1050" b="1" dirty="0"/>
          </a:p>
        </p:txBody>
      </p:sp>
      <p:cxnSp>
        <p:nvCxnSpPr>
          <p:cNvPr id="1277" name="Straight Connector 1276">
            <a:extLst>
              <a:ext uri="{FF2B5EF4-FFF2-40B4-BE49-F238E27FC236}">
                <a16:creationId xmlns:a16="http://schemas.microsoft.com/office/drawing/2014/main" id="{EA910B00-DC45-D2DB-24EF-CE9BC97B8CD3}"/>
              </a:ext>
            </a:extLst>
          </p:cNvPr>
          <p:cNvCxnSpPr>
            <a:cxnSpLocks/>
          </p:cNvCxnSpPr>
          <p:nvPr/>
        </p:nvCxnSpPr>
        <p:spPr>
          <a:xfrm flipV="1">
            <a:off x="10467249" y="4831694"/>
            <a:ext cx="148071" cy="71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9" name="TextBox 1278">
            <a:extLst>
              <a:ext uri="{FF2B5EF4-FFF2-40B4-BE49-F238E27FC236}">
                <a16:creationId xmlns:a16="http://schemas.microsoft.com/office/drawing/2014/main" id="{9AB6C429-2EC4-6E7B-93D7-89B94B1447B3}"/>
              </a:ext>
            </a:extLst>
          </p:cNvPr>
          <p:cNvSpPr txBox="1"/>
          <p:nvPr/>
        </p:nvSpPr>
        <p:spPr>
          <a:xfrm>
            <a:off x="10775305" y="5921372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Modbus</a:t>
            </a:r>
            <a:endParaRPr lang="en-SG" sz="1050" b="1" dirty="0"/>
          </a:p>
        </p:txBody>
      </p:sp>
      <p:cxnSp>
        <p:nvCxnSpPr>
          <p:cNvPr id="1280" name="Straight Connector 1279">
            <a:extLst>
              <a:ext uri="{FF2B5EF4-FFF2-40B4-BE49-F238E27FC236}">
                <a16:creationId xmlns:a16="http://schemas.microsoft.com/office/drawing/2014/main" id="{95085870-0A92-51EA-83F2-34E00D45B648}"/>
              </a:ext>
            </a:extLst>
          </p:cNvPr>
          <p:cNvCxnSpPr>
            <a:cxnSpLocks/>
          </p:cNvCxnSpPr>
          <p:nvPr/>
        </p:nvCxnSpPr>
        <p:spPr>
          <a:xfrm>
            <a:off x="10393001" y="6351086"/>
            <a:ext cx="315028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1" name="TextBox 1280">
            <a:extLst>
              <a:ext uri="{FF2B5EF4-FFF2-40B4-BE49-F238E27FC236}">
                <a16:creationId xmlns:a16="http://schemas.microsoft.com/office/drawing/2014/main" id="{C2353912-F4F0-AB65-7B19-80C9E5B22750}"/>
              </a:ext>
            </a:extLst>
          </p:cNvPr>
          <p:cNvSpPr txBox="1"/>
          <p:nvPr/>
        </p:nvSpPr>
        <p:spPr>
          <a:xfrm>
            <a:off x="10775304" y="6224128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S7comm-Bus</a:t>
            </a:r>
            <a:endParaRPr lang="en-SG" sz="1050" b="1" dirty="0"/>
          </a:p>
        </p:txBody>
      </p:sp>
    </p:spTree>
    <p:extLst>
      <p:ext uri="{BB962C8B-B14F-4D97-AF65-F5344CB8AC3E}">
        <p14:creationId xmlns:p14="http://schemas.microsoft.com/office/powerpoint/2010/main" val="103919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311</Words>
  <Application>Microsoft Office PowerPoint</Application>
  <PresentationFormat>Widescreen</PresentationFormat>
  <Paragraphs>101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22</cp:revision>
  <dcterms:created xsi:type="dcterms:W3CDTF">2024-03-27T09:33:48Z</dcterms:created>
  <dcterms:modified xsi:type="dcterms:W3CDTF">2024-04-05T15:28:59Z</dcterms:modified>
</cp:coreProperties>
</file>