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58DA9-13FF-4A44-80CD-EC4A25FA80B4}" type="datetimeFigureOut">
              <a:rPr lang="en-SG" smtClean="0"/>
              <a:t>11/10/2024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A4C87-30FF-4E0D-9FFA-CCB73B1DE9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2485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4C87-30FF-4E0D-9FFA-CCB73B1DE919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3519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4C87-30FF-4E0D-9FFA-CCB73B1DE919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029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A2A6-C105-1E8F-7AD4-40F7665A3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72E1D-6581-17C8-5504-B21EB1DB8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77C5C-9367-37E8-8DDA-10F7BF37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11/10/2024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F836B-5918-290A-DA26-87951AB1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0AA49-8747-1D90-3754-8875333D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5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D275-5960-2599-54BE-2414DA8E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16BC9-2FE4-CBB6-689F-ACC079745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84A5D-D31F-93D1-E09B-7107290F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11/10/2024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70A48-3D03-868F-D009-20B98316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9BEE2-C100-0404-3382-61F60D4A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912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ADBF2-2A4C-422D-92CB-0B00AD1A3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B403A-78E7-F340-54D8-4D1C60D70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E2C80-EC1C-E4BC-601E-029E5F15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11/10/2024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F0301-776D-A837-14D0-8721F573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D21E3-FB3D-6382-9E06-0FB60BB7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878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D85C-D891-864E-0E90-C088AD53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B110-16BB-72AB-3D75-CBC131D0E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68A9B-ABA2-C952-FEF3-EE4FD567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11/10/2024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76EE7-1913-56E8-ABD6-AAAE3E32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48067-43B0-FFF6-E9CB-A31377DF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42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0B2E-B0D2-483F-FF10-E90F5FF9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CA252-EE3D-F3CB-728A-3DA67586D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FC04-B498-81CC-5CB5-A3032765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11/10/2024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C5AA5-44BC-CB28-2906-3C09A38F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F36D5-AF2A-2767-3C4C-705C7612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244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8465-488F-8C50-45C2-9987FD75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60580-1B43-AA4B-7C27-E60E9DD87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40BB3-C25B-DAD7-C7CF-776CB6BC0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0CBDF-CF9F-6D21-6C1F-E2AC4663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11/10/2024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B63BD-2849-FBE3-1346-6908ED385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A8DF5-DC95-46D1-96FB-A63BD0BB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51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048B-E686-1165-0934-63BF5C98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5CA15-E6F9-B032-EBDE-FA50492A1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CF169-BCEE-064C-5D8A-A2C479257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56C4C-B2C8-873D-165A-7583A998A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91DD2-1A19-82C0-AC36-D53DC9BD8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37C6C-3F5D-6270-EBF5-8D614788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11/10/2024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75304-6A7F-B037-6A93-0264C811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C3049-0D8A-5CB7-50A2-FF16FCA6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949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B723-37B2-6C5B-2858-E46F5B8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62AE9-77E3-FF07-405B-838E656E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11/10/2024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F4CD3-ADF2-3D97-BC20-6D7EE6E2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78A3E-6A63-111F-6596-DB077C79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98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7A0FD-1BDC-93D0-054A-FBE3BD85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11/10/2024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7221B-9578-6EEF-AC50-9AFCC4B2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6EC1D-923C-B804-06E6-552A8C6A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598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DE4F-E456-888F-4FE0-AF0EC8CA3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43B5E-6B7D-B914-CC65-A0D51015E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95F5C-D944-A1D7-8D6B-1A3B660E3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D2069-9722-A7ED-9F88-DFACE58A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11/10/2024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427F1-A639-D248-FE5E-65C0BFA2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3F632-1AF6-CD04-8ADD-2C4771BB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275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3D75-0447-1CF4-B01A-FB01B85C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A94EBC-F27C-6B5A-39F2-284912060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6D682-2235-844C-6C4E-8ECA20DFC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4A7EF-0383-C84B-4B59-A39FEC92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11/10/2024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5642E-0739-DA1C-83B3-1C5A5FDA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D4216-DB54-AE90-64AE-761457E4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943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59AC6A-DCBC-F98C-8459-5A238E95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57078-DCA0-BD64-C7E9-DA083093D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199DD-9F3D-2F9F-BD03-DCBEAA0F8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B0784D-3A10-485A-BA3A-AF2134252110}" type="datetimeFigureOut">
              <a:rPr lang="en-SG" smtClean="0"/>
              <a:t>11/10/2024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D2702-46E2-2650-E790-FFC831877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7EA5B-2F4B-C85A-59AC-CF35C8444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194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jpe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sv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svg"/><Relationship Id="rId12" Type="http://schemas.openxmlformats.org/officeDocument/2006/relationships/image" Target="../media/image37.sv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svg"/><Relationship Id="rId20" Type="http://schemas.openxmlformats.org/officeDocument/2006/relationships/image" Target="../media/image4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svg"/><Relationship Id="rId15" Type="http://schemas.openxmlformats.org/officeDocument/2006/relationships/image" Target="../media/image40.png"/><Relationship Id="rId10" Type="http://schemas.openxmlformats.org/officeDocument/2006/relationships/image" Target="../media/image35.jp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Relationship Id="rId14" Type="http://schemas.openxmlformats.org/officeDocument/2006/relationships/image" Target="../media/image39.svg"/><Relationship Id="rId22" Type="http://schemas.openxmlformats.org/officeDocument/2006/relationships/image" Target="../media/image4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svg"/><Relationship Id="rId18" Type="http://schemas.openxmlformats.org/officeDocument/2006/relationships/image" Target="../media/image62.svg"/><Relationship Id="rId26" Type="http://schemas.openxmlformats.org/officeDocument/2006/relationships/image" Target="../media/image68.svg"/><Relationship Id="rId3" Type="http://schemas.openxmlformats.org/officeDocument/2006/relationships/image" Target="../media/image49.png"/><Relationship Id="rId21" Type="http://schemas.openxmlformats.org/officeDocument/2006/relationships/image" Target="../media/image65.svg"/><Relationship Id="rId7" Type="http://schemas.openxmlformats.org/officeDocument/2006/relationships/image" Target="../media/image53.svg"/><Relationship Id="rId12" Type="http://schemas.openxmlformats.org/officeDocument/2006/relationships/image" Target="../media/image58.png"/><Relationship Id="rId17" Type="http://schemas.openxmlformats.org/officeDocument/2006/relationships/image" Target="../media/image61.png"/><Relationship Id="rId25" Type="http://schemas.openxmlformats.org/officeDocument/2006/relationships/image" Target="../media/image67.png"/><Relationship Id="rId2" Type="http://schemas.openxmlformats.org/officeDocument/2006/relationships/image" Target="../media/image48.png"/><Relationship Id="rId16" Type="http://schemas.openxmlformats.org/officeDocument/2006/relationships/image" Target="../media/image34.svg"/><Relationship Id="rId20" Type="http://schemas.openxmlformats.org/officeDocument/2006/relationships/image" Target="../media/image64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svg"/><Relationship Id="rId24" Type="http://schemas.openxmlformats.org/officeDocument/2006/relationships/image" Target="../media/image47.svg"/><Relationship Id="rId5" Type="http://schemas.openxmlformats.org/officeDocument/2006/relationships/image" Target="../media/image51.svg"/><Relationship Id="rId15" Type="http://schemas.openxmlformats.org/officeDocument/2006/relationships/image" Target="../media/image33.png"/><Relationship Id="rId23" Type="http://schemas.openxmlformats.org/officeDocument/2006/relationships/image" Target="../media/image46.png"/><Relationship Id="rId28" Type="http://schemas.openxmlformats.org/officeDocument/2006/relationships/image" Target="../media/image70.svg"/><Relationship Id="rId10" Type="http://schemas.openxmlformats.org/officeDocument/2006/relationships/image" Target="../media/image56.png"/><Relationship Id="rId19" Type="http://schemas.openxmlformats.org/officeDocument/2006/relationships/image" Target="../media/image63.png"/><Relationship Id="rId4" Type="http://schemas.openxmlformats.org/officeDocument/2006/relationships/image" Target="../media/image50.png"/><Relationship Id="rId9" Type="http://schemas.openxmlformats.org/officeDocument/2006/relationships/image" Target="../media/image55.svg"/><Relationship Id="rId14" Type="http://schemas.openxmlformats.org/officeDocument/2006/relationships/image" Target="../media/image60.png"/><Relationship Id="rId22" Type="http://schemas.openxmlformats.org/officeDocument/2006/relationships/image" Target="../media/image66.svg"/><Relationship Id="rId27" Type="http://schemas.openxmlformats.org/officeDocument/2006/relationships/image" Target="../media/image69.png"/><Relationship Id="rId30" Type="http://schemas.openxmlformats.org/officeDocument/2006/relationships/image" Target="../media/image7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DC637D9-945D-2841-A6CA-104FFC404980}"/>
              </a:ext>
            </a:extLst>
          </p:cNvPr>
          <p:cNvSpPr/>
          <p:nvPr/>
        </p:nvSpPr>
        <p:spPr>
          <a:xfrm>
            <a:off x="3253163" y="775435"/>
            <a:ext cx="3043559" cy="1850629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13051-EBE4-AAA8-4A76-9BDD95DE4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72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58A01B-4102-D1BE-97FE-2AC2E73F7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872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A8D6EA-DE8E-7696-F70F-FFB483A387EF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3660952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24305A-0249-03EA-8E6B-A8B362EB71D3}"/>
              </a:ext>
            </a:extLst>
          </p:cNvPr>
          <p:cNvSpPr txBox="1"/>
          <p:nvPr/>
        </p:nvSpPr>
        <p:spPr>
          <a:xfrm>
            <a:off x="3909388" y="1641320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generator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C8F599-5934-6124-DB5E-A906506B44FB}"/>
              </a:ext>
            </a:extLst>
          </p:cNvPr>
          <p:cNvSpPr txBox="1"/>
          <p:nvPr/>
        </p:nvSpPr>
        <p:spPr>
          <a:xfrm>
            <a:off x="3898031" y="925250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Fuel pump and moto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FE87A8-3BB7-6340-D7B0-3A4AC6277C1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660951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D414BC-DF86-7471-52BF-DDEE84F8887E}"/>
              </a:ext>
            </a:extLst>
          </p:cNvPr>
          <p:cNvSpPr txBox="1"/>
          <p:nvPr/>
        </p:nvSpPr>
        <p:spPr>
          <a:xfrm>
            <a:off x="3628186" y="216576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10KV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3A99BF0-6FD2-6AEC-4895-DCAAEFA7D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481" y="926205"/>
            <a:ext cx="747676" cy="7294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DC90B8-E0D0-D52A-A346-0807E9163486}"/>
              </a:ext>
            </a:extLst>
          </p:cNvPr>
          <p:cNvSpPr txBox="1"/>
          <p:nvPr/>
        </p:nvSpPr>
        <p:spPr>
          <a:xfrm>
            <a:off x="999405" y="452170"/>
            <a:ext cx="1126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Solar panel power plant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D321C95-F56D-3CF9-1935-98B3C3CFB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3969" y="918335"/>
            <a:ext cx="759113" cy="7373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F308E88-3266-6CAB-74B4-5F0888EACE2C}"/>
              </a:ext>
            </a:extLst>
          </p:cNvPr>
          <p:cNvSpPr txBox="1"/>
          <p:nvPr/>
        </p:nvSpPr>
        <p:spPr>
          <a:xfrm>
            <a:off x="2126284" y="463585"/>
            <a:ext cx="108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Wind turbine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plant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F33BCB-3F47-D293-0B92-02E4C0A619B8}"/>
              </a:ext>
            </a:extLst>
          </p:cNvPr>
          <p:cNvCxnSpPr>
            <a:cxnSpLocks/>
          </p:cNvCxnSpPr>
          <p:nvPr/>
        </p:nvCxnSpPr>
        <p:spPr>
          <a:xfrm flipH="1">
            <a:off x="1379897" y="1680734"/>
            <a:ext cx="0" cy="762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3D41DC-EF5F-80CA-62D2-FAED4FA646F5}"/>
              </a:ext>
            </a:extLst>
          </p:cNvPr>
          <p:cNvSpPr txBox="1"/>
          <p:nvPr/>
        </p:nvSpPr>
        <p:spPr>
          <a:xfrm>
            <a:off x="1447788" y="1763805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40V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7E66CC-E00D-0E55-49B0-B94F09B87849}"/>
              </a:ext>
            </a:extLst>
          </p:cNvPr>
          <p:cNvSpPr txBox="1"/>
          <p:nvPr/>
        </p:nvSpPr>
        <p:spPr>
          <a:xfrm>
            <a:off x="2606207" y="1733652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3.3 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CD2A1C-6540-9640-62C5-F8BBE9256B8F}"/>
              </a:ext>
            </a:extLst>
          </p:cNvPr>
          <p:cNvCxnSpPr>
            <a:cxnSpLocks/>
          </p:cNvCxnSpPr>
          <p:nvPr/>
        </p:nvCxnSpPr>
        <p:spPr>
          <a:xfrm flipH="1">
            <a:off x="2625534" y="1661434"/>
            <a:ext cx="0" cy="820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8E3524E-AAAE-4B4D-F259-BCC3139F71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363" y="2470326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4407D8A-A0CE-9C38-3CE5-34B66F494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669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F4E5320-5B35-BB2A-6066-20F69AF84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69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6C52FFE-F02B-8EDB-F8EF-FC20B7C0C538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5047749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222B5A-BDC5-9B0C-B0AA-89F84D6593D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5047748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51C9DE96-7A10-F010-0852-4757F265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372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B3AF727-F517-F3C6-534E-108FFBFD4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372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038D8A-9384-63C0-ACD1-5DF5378BB4C9}"/>
              </a:ext>
            </a:extLst>
          </p:cNvPr>
          <p:cNvCxnSpPr>
            <a:stCxn id="39" idx="2"/>
            <a:endCxn id="38" idx="0"/>
          </p:cNvCxnSpPr>
          <p:nvPr/>
        </p:nvCxnSpPr>
        <p:spPr>
          <a:xfrm flipH="1">
            <a:off x="5682452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504AA1-DD38-A6A1-A6A4-2C68A0A46202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5682451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F8D96FF3-0D50-2023-F83F-6D17D01DAC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7795" y="2481943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D87936D-372C-92FC-26D5-17614B9646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2948" y="2398972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BEC40CA-888D-175F-5FA5-398AC7C44CB6}"/>
              </a:ext>
            </a:extLst>
          </p:cNvPr>
          <p:cNvCxnSpPr>
            <a:cxnSpLocks/>
          </p:cNvCxnSpPr>
          <p:nvPr/>
        </p:nvCxnSpPr>
        <p:spPr>
          <a:xfrm>
            <a:off x="4705530" y="2481943"/>
            <a:ext cx="9769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ED1096D-BD04-8717-2A5E-5D36E547448A}"/>
              </a:ext>
            </a:extLst>
          </p:cNvPr>
          <p:cNvCxnSpPr>
            <a:cxnSpLocks/>
          </p:cNvCxnSpPr>
          <p:nvPr/>
        </p:nvCxnSpPr>
        <p:spPr>
          <a:xfrm flipH="1">
            <a:off x="3660951" y="2503064"/>
            <a:ext cx="5719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6A2CB0B-D2ED-BF52-F119-72E4BDC7EE34}"/>
              </a:ext>
            </a:extLst>
          </p:cNvPr>
          <p:cNvSpPr txBox="1"/>
          <p:nvPr/>
        </p:nvSpPr>
        <p:spPr>
          <a:xfrm>
            <a:off x="1620518" y="2425514"/>
            <a:ext cx="8122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DC-AC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F03E5A-B3CA-337E-312D-807D1FBFF81C}"/>
              </a:ext>
            </a:extLst>
          </p:cNvPr>
          <p:cNvSpPr txBox="1"/>
          <p:nvPr/>
        </p:nvSpPr>
        <p:spPr>
          <a:xfrm>
            <a:off x="2860432" y="2578903"/>
            <a:ext cx="11268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39547D-C5EB-C886-D126-A1DB6FB9FDAC}"/>
              </a:ext>
            </a:extLst>
          </p:cNvPr>
          <p:cNvSpPr txBox="1"/>
          <p:nvPr/>
        </p:nvSpPr>
        <p:spPr>
          <a:xfrm>
            <a:off x="4697122" y="2692432"/>
            <a:ext cx="1851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065AB45-9DAF-72CC-38F4-D3F0C5F062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1878" y="3387276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C9BE165-8ECD-2E75-9598-B2C6474F3DE4}"/>
              </a:ext>
            </a:extLst>
          </p:cNvPr>
          <p:cNvSpPr txBox="1"/>
          <p:nvPr/>
        </p:nvSpPr>
        <p:spPr>
          <a:xfrm>
            <a:off x="3253163" y="491793"/>
            <a:ext cx="1087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plant 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7799285-2DF4-65C4-D5D7-1618E10B89EF}"/>
              </a:ext>
            </a:extLst>
          </p:cNvPr>
          <p:cNvCxnSpPr>
            <a:stCxn id="44" idx="2"/>
            <a:endCxn id="57" idx="1"/>
          </p:cNvCxnSpPr>
          <p:nvPr/>
        </p:nvCxnSpPr>
        <p:spPr>
          <a:xfrm rot="16200000" flipH="1">
            <a:off x="1766029" y="2641516"/>
            <a:ext cx="699703" cy="13719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3AB0DAC-BFDD-860A-661E-68AE8C8B90C8}"/>
              </a:ext>
            </a:extLst>
          </p:cNvPr>
          <p:cNvCxnSpPr>
            <a:cxnSpLocks/>
            <a:stCxn id="31" idx="2"/>
            <a:endCxn id="57" idx="0"/>
          </p:cNvCxnSpPr>
          <p:nvPr/>
        </p:nvCxnSpPr>
        <p:spPr>
          <a:xfrm rot="16200000" flipH="1">
            <a:off x="2681047" y="2955448"/>
            <a:ext cx="421230" cy="4424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CFB3077-7DED-3940-8A8E-1D63372F06BB}"/>
              </a:ext>
            </a:extLst>
          </p:cNvPr>
          <p:cNvCxnSpPr>
            <a:cxnSpLocks/>
            <a:stCxn id="45" idx="2"/>
            <a:endCxn id="57" idx="3"/>
          </p:cNvCxnSpPr>
          <p:nvPr/>
        </p:nvCxnSpPr>
        <p:spPr>
          <a:xfrm rot="5400000">
            <a:off x="3553117" y="2765448"/>
            <a:ext cx="782674" cy="104116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B9616DB-00B6-B723-BA05-C77848843DC6}"/>
              </a:ext>
            </a:extLst>
          </p:cNvPr>
          <p:cNvSpPr txBox="1"/>
          <p:nvPr/>
        </p:nvSpPr>
        <p:spPr>
          <a:xfrm>
            <a:off x="1805613" y="3202791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Generating step up transformer 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1" name="Picture 70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36C7FF9D-796B-C989-3F4D-0A88BA544EA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21" y="4068918"/>
            <a:ext cx="621994" cy="1301403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6536E10-E4DE-7B5C-06A1-D7A50BF0B505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62403" cy="4620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71E16F98-4778-2CBD-F399-303C41EC2C1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303" y="4068918"/>
            <a:ext cx="621994" cy="1301403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D7A4D50-390A-C474-EC03-E733E2A5D099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83884" cy="35743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FD1DF48-0786-5AE1-84D8-A486EC921DA4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62403" cy="2310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DB013EE-6978-0911-F5E6-91FA24762CB8}"/>
              </a:ext>
            </a:extLst>
          </p:cNvPr>
          <p:cNvSpPr txBox="1"/>
          <p:nvPr/>
        </p:nvSpPr>
        <p:spPr>
          <a:xfrm>
            <a:off x="1401500" y="300758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16ED8D-C487-565D-D86E-E9BB71FAF2C5}"/>
              </a:ext>
            </a:extLst>
          </p:cNvPr>
          <p:cNvSpPr txBox="1"/>
          <p:nvPr/>
        </p:nvSpPr>
        <p:spPr>
          <a:xfrm>
            <a:off x="2197028" y="295051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075FE9F-441B-685D-0ACF-EBC01A4B5C46}"/>
              </a:ext>
            </a:extLst>
          </p:cNvPr>
          <p:cNvSpPr txBox="1"/>
          <p:nvPr/>
        </p:nvSpPr>
        <p:spPr>
          <a:xfrm>
            <a:off x="4409380" y="295051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9357353-0546-D514-A613-32D33E7A4128}"/>
              </a:ext>
            </a:extLst>
          </p:cNvPr>
          <p:cNvSpPr txBox="1"/>
          <p:nvPr/>
        </p:nvSpPr>
        <p:spPr>
          <a:xfrm>
            <a:off x="3415614" y="3846193"/>
            <a:ext cx="1141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138k-400k V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9D5F635-A82F-9A6B-1041-790CCFE4093D}"/>
              </a:ext>
            </a:extLst>
          </p:cNvPr>
          <p:cNvCxnSpPr>
            <a:cxnSpLocks/>
          </p:cNvCxnSpPr>
          <p:nvPr/>
        </p:nvCxnSpPr>
        <p:spPr>
          <a:xfrm>
            <a:off x="4379310" y="4192136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D4B75EE-E21F-2704-6C20-C0B3C118CD3C}"/>
              </a:ext>
            </a:extLst>
          </p:cNvPr>
          <p:cNvCxnSpPr>
            <a:cxnSpLocks/>
          </p:cNvCxnSpPr>
          <p:nvPr/>
        </p:nvCxnSpPr>
        <p:spPr>
          <a:xfrm>
            <a:off x="4388563" y="4307471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F1D83A-0A8F-A934-E161-D471116ED24B}"/>
              </a:ext>
            </a:extLst>
          </p:cNvPr>
          <p:cNvCxnSpPr>
            <a:cxnSpLocks/>
          </p:cNvCxnSpPr>
          <p:nvPr/>
        </p:nvCxnSpPr>
        <p:spPr>
          <a:xfrm>
            <a:off x="4372070" y="4429532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CD045ED-2038-3A16-9158-ED2D56994A2A}"/>
              </a:ext>
            </a:extLst>
          </p:cNvPr>
          <p:cNvCxnSpPr>
            <a:cxnSpLocks/>
          </p:cNvCxnSpPr>
          <p:nvPr/>
        </p:nvCxnSpPr>
        <p:spPr>
          <a:xfrm>
            <a:off x="6714212" y="4190793"/>
            <a:ext cx="1216983" cy="7552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8720251-5D7D-7F8F-74F9-FCF6AFC8491C}"/>
              </a:ext>
            </a:extLst>
          </p:cNvPr>
          <p:cNvCxnSpPr>
            <a:cxnSpLocks/>
          </p:cNvCxnSpPr>
          <p:nvPr/>
        </p:nvCxnSpPr>
        <p:spPr>
          <a:xfrm>
            <a:off x="6730517" y="4307471"/>
            <a:ext cx="1200678" cy="63857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C8332D-9D7D-379C-F2C9-F2F3C9DBF2BB}"/>
              </a:ext>
            </a:extLst>
          </p:cNvPr>
          <p:cNvCxnSpPr>
            <a:cxnSpLocks/>
          </p:cNvCxnSpPr>
          <p:nvPr/>
        </p:nvCxnSpPr>
        <p:spPr>
          <a:xfrm>
            <a:off x="6714212" y="4429532"/>
            <a:ext cx="1216983" cy="5165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FEBD2BCF-EDC3-0B83-2299-789FACD04F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4942" y="4925755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81E3A25-665C-8213-D3D6-92311A854BA7}"/>
              </a:ext>
            </a:extLst>
          </p:cNvPr>
          <p:cNvCxnSpPr>
            <a:cxnSpLocks/>
          </p:cNvCxnSpPr>
          <p:nvPr/>
        </p:nvCxnSpPr>
        <p:spPr>
          <a:xfrm>
            <a:off x="4920042" y="4198493"/>
            <a:ext cx="0" cy="73061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A5BF638-5DF8-E963-3F73-68F4FECB9454}"/>
              </a:ext>
            </a:extLst>
          </p:cNvPr>
          <p:cNvCxnSpPr>
            <a:cxnSpLocks/>
          </p:cNvCxnSpPr>
          <p:nvPr/>
        </p:nvCxnSpPr>
        <p:spPr>
          <a:xfrm>
            <a:off x="5043207" y="4324889"/>
            <a:ext cx="0" cy="60422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1C55E84-22BB-6EF1-EF43-0FF0DE50A6F5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5149067" y="4413053"/>
            <a:ext cx="0" cy="51270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EFE7C714-2805-D9D8-741E-67434473FE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2462" y="4915583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BC95BAE-C943-85AE-F070-B199494DCD8B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2243969" y="3967455"/>
            <a:ext cx="868906" cy="9376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EE23800-A78B-7B97-D188-54BE50737A69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2321894" y="3967455"/>
            <a:ext cx="790981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C385360-5E0A-A58A-039D-878AD6BD7D9A}"/>
              </a:ext>
            </a:extLst>
          </p:cNvPr>
          <p:cNvCxnSpPr>
            <a:cxnSpLocks/>
            <a:stCxn id="57" idx="2"/>
            <a:endCxn id="109" idx="0"/>
          </p:cNvCxnSpPr>
          <p:nvPr/>
        </p:nvCxnSpPr>
        <p:spPr>
          <a:xfrm flipH="1">
            <a:off x="2446587" y="3967455"/>
            <a:ext cx="666288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EB6DDAD8-5284-AFCF-5EAE-2B2A422BFD3A}"/>
              </a:ext>
            </a:extLst>
          </p:cNvPr>
          <p:cNvSpPr txBox="1"/>
          <p:nvPr/>
        </p:nvSpPr>
        <p:spPr>
          <a:xfrm>
            <a:off x="1921017" y="5564693"/>
            <a:ext cx="206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</a:t>
            </a:r>
          </a:p>
          <a:p>
            <a:r>
              <a:rPr lang="en-US" sz="1100" b="1" dirty="0"/>
              <a:t>direct customer </a:t>
            </a:r>
            <a:endParaRPr lang="en-SG" sz="11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4F91657-8D15-63C1-F7D9-0B445EB22DF8}"/>
              </a:ext>
            </a:extLst>
          </p:cNvPr>
          <p:cNvSpPr txBox="1"/>
          <p:nvPr/>
        </p:nvSpPr>
        <p:spPr>
          <a:xfrm>
            <a:off x="4589983" y="5587365"/>
            <a:ext cx="206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transmission customer </a:t>
            </a:r>
            <a:endParaRPr lang="en-SG" sz="1100" b="1" dirty="0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2C58D4F4-0F09-E940-F20C-2703167F9D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5594" y="4790142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9E2D02E3-D77A-7C00-EF5F-3AE8182B4BD2}"/>
              </a:ext>
            </a:extLst>
          </p:cNvPr>
          <p:cNvSpPr txBox="1"/>
          <p:nvPr/>
        </p:nvSpPr>
        <p:spPr>
          <a:xfrm>
            <a:off x="7871852" y="5387310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Substation step 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A63C5C5-CA23-105E-9DB4-219345EA48E3}"/>
              </a:ext>
            </a:extLst>
          </p:cNvPr>
          <p:cNvCxnSpPr>
            <a:cxnSpLocks/>
          </p:cNvCxnSpPr>
          <p:nvPr/>
        </p:nvCxnSpPr>
        <p:spPr>
          <a:xfrm>
            <a:off x="8230697" y="3995436"/>
            <a:ext cx="9816" cy="7862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6" name="Picture 125">
            <a:extLst>
              <a:ext uri="{FF2B5EF4-FFF2-40B4-BE49-F238E27FC236}">
                <a16:creationId xmlns:a16="http://schemas.microsoft.com/office/drawing/2014/main" id="{3036431B-7CDF-FE29-8B0B-B0339F0F80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9700" y="3418383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25CEA55-01AF-B87C-BD85-B9652FD65C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9700" y="1998724"/>
            <a:ext cx="621994" cy="580179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</p:pic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B8B93F7-1016-0194-45BB-7849E88953A5}"/>
              </a:ext>
            </a:extLst>
          </p:cNvPr>
          <p:cNvCxnSpPr>
            <a:cxnSpLocks/>
            <a:stCxn id="127" idx="2"/>
            <a:endCxn id="126" idx="0"/>
          </p:cNvCxnSpPr>
          <p:nvPr/>
        </p:nvCxnSpPr>
        <p:spPr>
          <a:xfrm>
            <a:off x="8230697" y="2578903"/>
            <a:ext cx="0" cy="8394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172B6F1-56BA-179F-6C06-8696B89ACEE1}"/>
              </a:ext>
            </a:extLst>
          </p:cNvPr>
          <p:cNvSpPr txBox="1"/>
          <p:nvPr/>
        </p:nvSpPr>
        <p:spPr>
          <a:xfrm>
            <a:off x="7757468" y="4496154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lvl0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4AB8B29-509C-70FB-208F-FDECA3FDD698}"/>
              </a:ext>
            </a:extLst>
          </p:cNvPr>
          <p:cNvSpPr txBox="1"/>
          <p:nvPr/>
        </p:nvSpPr>
        <p:spPr>
          <a:xfrm>
            <a:off x="7692913" y="312840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lvl1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885C1A6-0274-D37E-457D-7EA3F60E52B7}"/>
              </a:ext>
            </a:extLst>
          </p:cNvPr>
          <p:cNvSpPr txBox="1"/>
          <p:nvPr/>
        </p:nvSpPr>
        <p:spPr>
          <a:xfrm>
            <a:off x="7707728" y="1722288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lvl2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C2C0FB3-B03D-19C4-CDB1-1EE20936CAD2}"/>
              </a:ext>
            </a:extLst>
          </p:cNvPr>
          <p:cNvSpPr txBox="1"/>
          <p:nvPr/>
        </p:nvSpPr>
        <p:spPr>
          <a:xfrm>
            <a:off x="9218260" y="4319936"/>
            <a:ext cx="1190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Substation Customer</a:t>
            </a:r>
            <a:endParaRPr lang="en-SG" sz="1000" b="1" dirty="0"/>
          </a:p>
        </p:txBody>
      </p:sp>
      <p:pic>
        <p:nvPicPr>
          <p:cNvPr id="140" name="Picture 139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177BDBFA-8447-8060-E427-07E7C657FE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055" y="4529403"/>
            <a:ext cx="1757663" cy="977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0B2D6CB-1063-920B-0132-B85EF327B999}"/>
              </a:ext>
            </a:extLst>
          </p:cNvPr>
          <p:cNvCxnSpPr>
            <a:cxnSpLocks/>
            <a:stCxn id="138" idx="1"/>
            <a:endCxn id="121" idx="3"/>
          </p:cNvCxnSpPr>
          <p:nvPr/>
        </p:nvCxnSpPr>
        <p:spPr>
          <a:xfrm flipH="1">
            <a:off x="8567588" y="5071738"/>
            <a:ext cx="77058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A63DD43-3C37-1BB0-8BBC-8ABC3A8B2474}"/>
              </a:ext>
            </a:extLst>
          </p:cNvPr>
          <p:cNvSpPr txBox="1"/>
          <p:nvPr/>
        </p:nvSpPr>
        <p:spPr>
          <a:xfrm>
            <a:off x="8522851" y="4706629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26-69kV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683D50D-9AB2-C318-BB1B-7FCC65234729}"/>
              </a:ext>
            </a:extLst>
          </p:cNvPr>
          <p:cNvCxnSpPr>
            <a:cxnSpLocks/>
          </p:cNvCxnSpPr>
          <p:nvPr/>
        </p:nvCxnSpPr>
        <p:spPr>
          <a:xfrm flipH="1">
            <a:off x="8541694" y="3658697"/>
            <a:ext cx="104632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A1F7EE5-1E92-AFB6-59A5-3F13E02CC94C}"/>
              </a:ext>
            </a:extLst>
          </p:cNvPr>
          <p:cNvSpPr txBox="1"/>
          <p:nvPr/>
        </p:nvSpPr>
        <p:spPr>
          <a:xfrm>
            <a:off x="8291495" y="4009290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Primary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0EDE1FD-5104-EEB4-D61B-447483C9E820}"/>
              </a:ext>
            </a:extLst>
          </p:cNvPr>
          <p:cNvSpPr txBox="1"/>
          <p:nvPr/>
        </p:nvSpPr>
        <p:spPr>
          <a:xfrm>
            <a:off x="9296872" y="2948789"/>
            <a:ext cx="995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Primary Customer</a:t>
            </a:r>
            <a:endParaRPr lang="en-SG" sz="10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1A962FD-1656-364A-8C38-E038535C3235}"/>
              </a:ext>
            </a:extLst>
          </p:cNvPr>
          <p:cNvSpPr txBox="1"/>
          <p:nvPr/>
        </p:nvSpPr>
        <p:spPr>
          <a:xfrm>
            <a:off x="8230697" y="2565935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Secondary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C2474D5-1B62-1024-18E3-FC6B0B11B59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35693"/>
          <a:stretch/>
        </p:blipFill>
        <p:spPr>
          <a:xfrm>
            <a:off x="10433048" y="1369568"/>
            <a:ext cx="1180868" cy="125831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F0962445-53C1-1AF3-0E2B-F559CD514D99}"/>
              </a:ext>
            </a:extLst>
          </p:cNvPr>
          <p:cNvSpPr txBox="1"/>
          <p:nvPr/>
        </p:nvSpPr>
        <p:spPr>
          <a:xfrm>
            <a:off x="8567588" y="3413131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4-13kV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2F5CFA2-A55F-ADD5-15BC-60FD31555AFF}"/>
              </a:ext>
            </a:extLst>
          </p:cNvPr>
          <p:cNvCxnSpPr>
            <a:cxnSpLocks/>
            <a:stCxn id="27" idx="1"/>
            <a:endCxn id="127" idx="3"/>
          </p:cNvCxnSpPr>
          <p:nvPr/>
        </p:nvCxnSpPr>
        <p:spPr>
          <a:xfrm flipH="1">
            <a:off x="8541694" y="2288814"/>
            <a:ext cx="81087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AA5B8391-A485-7929-8737-77DCF5463DD9}"/>
              </a:ext>
            </a:extLst>
          </p:cNvPr>
          <p:cNvSpPr txBox="1"/>
          <p:nvPr/>
        </p:nvSpPr>
        <p:spPr>
          <a:xfrm>
            <a:off x="8505305" y="1828792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120-240V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449E0-2BF9-5616-017B-757911CA1E03}"/>
              </a:ext>
            </a:extLst>
          </p:cNvPr>
          <p:cNvSpPr txBox="1"/>
          <p:nvPr/>
        </p:nvSpPr>
        <p:spPr>
          <a:xfrm>
            <a:off x="10024472" y="4249467"/>
            <a:ext cx="1767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Railway Simulation System</a:t>
            </a:r>
            <a:endParaRPr lang="en-SG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920B21-A296-A711-334A-EC19F873A3F2}"/>
              </a:ext>
            </a:extLst>
          </p:cNvPr>
          <p:cNvSpPr txBox="1"/>
          <p:nvPr/>
        </p:nvSpPr>
        <p:spPr>
          <a:xfrm>
            <a:off x="10044894" y="2749495"/>
            <a:ext cx="2147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Factory Simulation System</a:t>
            </a:r>
            <a:endParaRPr lang="en-SG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A1B8C8-74F3-A111-8012-79A6923E91B7}"/>
              </a:ext>
            </a:extLst>
          </p:cNvPr>
          <p:cNvSpPr txBox="1"/>
          <p:nvPr/>
        </p:nvSpPr>
        <p:spPr>
          <a:xfrm>
            <a:off x="10124679" y="1147324"/>
            <a:ext cx="2147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Home Simulation System</a:t>
            </a:r>
            <a:endParaRPr lang="en-SG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F8628-FBE0-2E53-D126-2570410B8C98}"/>
              </a:ext>
            </a:extLst>
          </p:cNvPr>
          <p:cNvSpPr txBox="1"/>
          <p:nvPr/>
        </p:nvSpPr>
        <p:spPr>
          <a:xfrm>
            <a:off x="9276621" y="1586126"/>
            <a:ext cx="1134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Secondary Customer</a:t>
            </a:r>
            <a:endParaRPr lang="en-SG" sz="1000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7CDA114-6594-6DB9-4DB9-DFECDFBAB5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32980" y="2996694"/>
            <a:ext cx="1722449" cy="1016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971ED5E-19FD-8C4E-7F82-142122808757}"/>
              </a:ext>
            </a:extLst>
          </p:cNvPr>
          <p:cNvCxnSpPr>
            <a:cxnSpLocks/>
          </p:cNvCxnSpPr>
          <p:nvPr/>
        </p:nvCxnSpPr>
        <p:spPr>
          <a:xfrm flipH="1">
            <a:off x="8541694" y="2398972"/>
            <a:ext cx="1867195" cy="85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3E119A6-5888-9F3E-9BB2-9FB00F3D5D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52573" y="2014000"/>
            <a:ext cx="883655" cy="54962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687BCC2-ECDD-7341-04C9-219E6574C3CF}"/>
              </a:ext>
            </a:extLst>
          </p:cNvPr>
          <p:cNvCxnSpPr>
            <a:cxnSpLocks/>
          </p:cNvCxnSpPr>
          <p:nvPr/>
        </p:nvCxnSpPr>
        <p:spPr>
          <a:xfrm flipH="1">
            <a:off x="8549279" y="3829743"/>
            <a:ext cx="1575400" cy="61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2" name="Picture 151">
            <a:extLst>
              <a:ext uri="{FF2B5EF4-FFF2-40B4-BE49-F238E27FC236}">
                <a16:creationId xmlns:a16="http://schemas.microsoft.com/office/drawing/2014/main" id="{D4FE36E0-EAEA-42B9-CD41-96C209D7C9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72323" y="3353393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A334B94-BFE4-F9EA-7FBF-C8C77ADAC0D3}"/>
              </a:ext>
            </a:extLst>
          </p:cNvPr>
          <p:cNvCxnSpPr>
            <a:cxnSpLocks/>
          </p:cNvCxnSpPr>
          <p:nvPr/>
        </p:nvCxnSpPr>
        <p:spPr>
          <a:xfrm flipH="1">
            <a:off x="8549279" y="5226453"/>
            <a:ext cx="1495615" cy="199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99594CAE-76D9-EB8F-3C7D-F3A0A21BF26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38177" y="4781648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AF9BA4F-ABD0-28C6-04B6-3D7657607D69}"/>
              </a:ext>
            </a:extLst>
          </p:cNvPr>
          <p:cNvSpPr txBox="1"/>
          <p:nvPr/>
        </p:nvSpPr>
        <p:spPr>
          <a:xfrm>
            <a:off x="7357643" y="489403"/>
            <a:ext cx="25541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Color Key:</a:t>
            </a: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Blue: Generation 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Red: Transmission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Green: distribution</a:t>
            </a:r>
            <a:r>
              <a:rPr lang="en-US" sz="1100" b="1" dirty="0"/>
              <a:t> </a:t>
            </a:r>
          </a:p>
          <a:p>
            <a:r>
              <a:rPr lang="en-US" sz="1100" b="1" dirty="0"/>
              <a:t>Black: Customer  </a:t>
            </a:r>
          </a:p>
          <a:p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419444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64">
            <a:extLst>
              <a:ext uri="{FF2B5EF4-FFF2-40B4-BE49-F238E27FC236}">
                <a16:creationId xmlns:a16="http://schemas.microsoft.com/office/drawing/2014/main" id="{4CEDB4EA-A0B6-7C05-64D7-EA80D866C229}"/>
              </a:ext>
            </a:extLst>
          </p:cNvPr>
          <p:cNvSpPr/>
          <p:nvPr/>
        </p:nvSpPr>
        <p:spPr>
          <a:xfrm>
            <a:off x="482891" y="480818"/>
            <a:ext cx="11301568" cy="520835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635B3B5-8B78-5990-7773-A67BF170530F}"/>
              </a:ext>
            </a:extLst>
          </p:cNvPr>
          <p:cNvCxnSpPr>
            <a:cxnSpLocks/>
          </p:cNvCxnSpPr>
          <p:nvPr/>
        </p:nvCxnSpPr>
        <p:spPr>
          <a:xfrm>
            <a:off x="700112" y="1250718"/>
            <a:ext cx="1276265" cy="862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DC637D9-945D-2841-A6CA-104FFC404980}"/>
              </a:ext>
            </a:extLst>
          </p:cNvPr>
          <p:cNvSpPr/>
          <p:nvPr/>
        </p:nvSpPr>
        <p:spPr>
          <a:xfrm>
            <a:off x="3551083" y="857848"/>
            <a:ext cx="2901556" cy="1850629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13051-EBE4-AAA8-4A76-9BDD95DE4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791" y="1738058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58A01B-4102-D1BE-97FE-2AC2E73F7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791" y="1000748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A8D6EA-DE8E-7696-F70F-FFB483A387EF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3958871" y="1469328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24305A-0249-03EA-8E6B-A8B362EB71D3}"/>
              </a:ext>
            </a:extLst>
          </p:cNvPr>
          <p:cNvSpPr txBox="1"/>
          <p:nvPr/>
        </p:nvSpPr>
        <p:spPr>
          <a:xfrm>
            <a:off x="4207307" y="1723733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generator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C8F599-5934-6124-DB5E-A906506B44FB}"/>
              </a:ext>
            </a:extLst>
          </p:cNvPr>
          <p:cNvSpPr txBox="1"/>
          <p:nvPr/>
        </p:nvSpPr>
        <p:spPr>
          <a:xfrm>
            <a:off x="4195950" y="1007663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Fuel pump and moto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FE87A8-3BB7-6340-D7B0-3A4AC6277C1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958870" y="2206638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D414BC-DF86-7471-52BF-DDEE84F8887E}"/>
              </a:ext>
            </a:extLst>
          </p:cNvPr>
          <p:cNvSpPr txBox="1"/>
          <p:nvPr/>
        </p:nvSpPr>
        <p:spPr>
          <a:xfrm>
            <a:off x="3926105" y="224817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10KV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DC90B8-E0D0-D52A-A346-0807E9163486}"/>
              </a:ext>
            </a:extLst>
          </p:cNvPr>
          <p:cNvSpPr txBox="1"/>
          <p:nvPr/>
        </p:nvSpPr>
        <p:spPr>
          <a:xfrm>
            <a:off x="676467" y="573284"/>
            <a:ext cx="1126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Solar panel power farm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308E88-3266-6CAB-74B4-5F0888EACE2C}"/>
              </a:ext>
            </a:extLst>
          </p:cNvPr>
          <p:cNvSpPr txBox="1"/>
          <p:nvPr/>
        </p:nvSpPr>
        <p:spPr>
          <a:xfrm>
            <a:off x="1909356" y="579162"/>
            <a:ext cx="108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Wind turbine power farm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F33BCB-3F47-D293-0B92-02E4C0A619B8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1141772" y="1663489"/>
            <a:ext cx="438" cy="818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3D41DC-EF5F-80CA-62D2-FAED4FA646F5}"/>
              </a:ext>
            </a:extLst>
          </p:cNvPr>
          <p:cNvSpPr txBox="1"/>
          <p:nvPr/>
        </p:nvSpPr>
        <p:spPr>
          <a:xfrm>
            <a:off x="1092447" y="1790817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40V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7E66CC-E00D-0E55-49B0-B94F09B87849}"/>
              </a:ext>
            </a:extLst>
          </p:cNvPr>
          <p:cNvSpPr txBox="1"/>
          <p:nvPr/>
        </p:nvSpPr>
        <p:spPr>
          <a:xfrm>
            <a:off x="2338231" y="1836449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3.3 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CD2A1C-6540-9640-62C5-F8BBE9256B8F}"/>
              </a:ext>
            </a:extLst>
          </p:cNvPr>
          <p:cNvCxnSpPr>
            <a:cxnSpLocks/>
          </p:cNvCxnSpPr>
          <p:nvPr/>
        </p:nvCxnSpPr>
        <p:spPr>
          <a:xfrm flipH="1">
            <a:off x="2337862" y="1661434"/>
            <a:ext cx="0" cy="820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8E3524E-AAAE-4B4D-F259-BCC3139F7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0691" y="2470326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4407D8A-A0CE-9C38-3CE5-34B66F494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588" y="1738058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F4E5320-5B35-BB2A-6066-20F69AF84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588" y="1000748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6C52FFE-F02B-8EDB-F8EF-FC20B7C0C538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5345668" y="1469328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222B5A-BDC5-9B0C-B0AA-89F84D6593D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5345667" y="2206638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51C9DE96-7A10-F010-0852-4757F265F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291" y="1738058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B3AF727-F517-F3C6-534E-108FFBFD4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291" y="1000748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038D8A-9384-63C0-ACD1-5DF5378BB4C9}"/>
              </a:ext>
            </a:extLst>
          </p:cNvPr>
          <p:cNvCxnSpPr>
            <a:stCxn id="39" idx="2"/>
            <a:endCxn id="38" idx="0"/>
          </p:cNvCxnSpPr>
          <p:nvPr/>
        </p:nvCxnSpPr>
        <p:spPr>
          <a:xfrm flipH="1">
            <a:off x="5980371" y="1469328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504AA1-DD38-A6A1-A6A4-2C68A0A46202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5980370" y="2206638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F8D96FF3-0D50-2023-F83F-6D17D01DAC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123" y="2481943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D87936D-372C-92FC-26D5-17614B964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867" y="2481385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BEC40CA-888D-175F-5FA5-398AC7C44CB6}"/>
              </a:ext>
            </a:extLst>
          </p:cNvPr>
          <p:cNvCxnSpPr>
            <a:cxnSpLocks/>
          </p:cNvCxnSpPr>
          <p:nvPr/>
        </p:nvCxnSpPr>
        <p:spPr>
          <a:xfrm>
            <a:off x="5003449" y="2564356"/>
            <a:ext cx="9769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ED1096D-BD04-8717-2A5E-5D36E547448A}"/>
              </a:ext>
            </a:extLst>
          </p:cNvPr>
          <p:cNvCxnSpPr>
            <a:cxnSpLocks/>
          </p:cNvCxnSpPr>
          <p:nvPr/>
        </p:nvCxnSpPr>
        <p:spPr>
          <a:xfrm flipH="1">
            <a:off x="3958870" y="2585477"/>
            <a:ext cx="5719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6A2CB0B-D2ED-BF52-F119-72E4BDC7EE34}"/>
              </a:ext>
            </a:extLst>
          </p:cNvPr>
          <p:cNvSpPr txBox="1"/>
          <p:nvPr/>
        </p:nvSpPr>
        <p:spPr>
          <a:xfrm>
            <a:off x="1302437" y="2415611"/>
            <a:ext cx="8122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DC-AC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F03E5A-B3CA-337E-312D-807D1FBFF81C}"/>
              </a:ext>
            </a:extLst>
          </p:cNvPr>
          <p:cNvSpPr txBox="1"/>
          <p:nvPr/>
        </p:nvSpPr>
        <p:spPr>
          <a:xfrm>
            <a:off x="2572760" y="2578903"/>
            <a:ext cx="11268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39547D-C5EB-C886-D126-A1DB6FB9FDAC}"/>
              </a:ext>
            </a:extLst>
          </p:cNvPr>
          <p:cNvSpPr txBox="1"/>
          <p:nvPr/>
        </p:nvSpPr>
        <p:spPr>
          <a:xfrm>
            <a:off x="3808431" y="2725038"/>
            <a:ext cx="9087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065AB45-9DAF-72CC-38F4-D3F0C5F062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4206" y="3387276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C9BE165-8ECD-2E75-9598-B2C6474F3DE4}"/>
              </a:ext>
            </a:extLst>
          </p:cNvPr>
          <p:cNvSpPr txBox="1"/>
          <p:nvPr/>
        </p:nvSpPr>
        <p:spPr>
          <a:xfrm>
            <a:off x="3529600" y="525489"/>
            <a:ext cx="1971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Natural gas power plant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7799285-2DF4-65C4-D5D7-1618E10B89EF}"/>
              </a:ext>
            </a:extLst>
          </p:cNvPr>
          <p:cNvCxnSpPr>
            <a:stCxn id="44" idx="2"/>
            <a:endCxn id="57" idx="1"/>
          </p:cNvCxnSpPr>
          <p:nvPr/>
        </p:nvCxnSpPr>
        <p:spPr>
          <a:xfrm rot="16200000" flipH="1">
            <a:off x="1478357" y="2641516"/>
            <a:ext cx="699703" cy="13719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3AB0DAC-BFDD-860A-661E-68AE8C8B90C8}"/>
              </a:ext>
            </a:extLst>
          </p:cNvPr>
          <p:cNvCxnSpPr>
            <a:cxnSpLocks/>
            <a:stCxn id="31" idx="2"/>
            <a:endCxn id="57" idx="0"/>
          </p:cNvCxnSpPr>
          <p:nvPr/>
        </p:nvCxnSpPr>
        <p:spPr>
          <a:xfrm rot="16200000" flipH="1">
            <a:off x="2393375" y="2955448"/>
            <a:ext cx="421230" cy="4424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CFB3077-7DED-3940-8A8E-1D63372F06BB}"/>
              </a:ext>
            </a:extLst>
          </p:cNvPr>
          <p:cNvCxnSpPr>
            <a:cxnSpLocks/>
            <a:stCxn id="45" idx="2"/>
            <a:endCxn id="57" idx="3"/>
          </p:cNvCxnSpPr>
          <p:nvPr/>
        </p:nvCxnSpPr>
        <p:spPr>
          <a:xfrm rot="5400000">
            <a:off x="3599447" y="2513858"/>
            <a:ext cx="700261" cy="162675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B9616DB-00B6-B723-BA05-C77848843DC6}"/>
              </a:ext>
            </a:extLst>
          </p:cNvPr>
          <p:cNvSpPr txBox="1"/>
          <p:nvPr/>
        </p:nvSpPr>
        <p:spPr>
          <a:xfrm>
            <a:off x="1517941" y="3202791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Generating step-up transformer 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1" name="Picture 70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36C7FF9D-796B-C989-3F4D-0A88BA544EA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249" y="4068918"/>
            <a:ext cx="621994" cy="1301403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6536E10-E4DE-7B5C-06A1-D7A50BF0B505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2825203" y="3967455"/>
            <a:ext cx="662403" cy="4620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71E16F98-4778-2CBD-F399-303C41EC2C1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631" y="4068918"/>
            <a:ext cx="621994" cy="1301403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D7A4D50-390A-C474-EC03-E733E2A5D099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2825203" y="3967455"/>
            <a:ext cx="683884" cy="35743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FD1DF48-0786-5AE1-84D8-A486EC921DA4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2825203" y="3967455"/>
            <a:ext cx="662403" cy="2310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DB013EE-6978-0911-F5E6-91FA24762CB8}"/>
              </a:ext>
            </a:extLst>
          </p:cNvPr>
          <p:cNvSpPr txBox="1"/>
          <p:nvPr/>
        </p:nvSpPr>
        <p:spPr>
          <a:xfrm>
            <a:off x="1113828" y="300758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16ED8D-C487-565D-D86E-E9BB71FAF2C5}"/>
              </a:ext>
            </a:extLst>
          </p:cNvPr>
          <p:cNvSpPr txBox="1"/>
          <p:nvPr/>
        </p:nvSpPr>
        <p:spPr>
          <a:xfrm>
            <a:off x="1909356" y="295051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075FE9F-441B-685D-0ACF-EBC01A4B5C46}"/>
              </a:ext>
            </a:extLst>
          </p:cNvPr>
          <p:cNvSpPr txBox="1"/>
          <p:nvPr/>
        </p:nvSpPr>
        <p:spPr>
          <a:xfrm>
            <a:off x="4737992" y="3021524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9357353-0546-D514-A613-32D33E7A4128}"/>
              </a:ext>
            </a:extLst>
          </p:cNvPr>
          <p:cNvSpPr txBox="1"/>
          <p:nvPr/>
        </p:nvSpPr>
        <p:spPr>
          <a:xfrm>
            <a:off x="3127942" y="3846193"/>
            <a:ext cx="3362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138k-400k V High voltage transmission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9D5F635-A82F-9A6B-1041-790CCFE4093D}"/>
              </a:ext>
            </a:extLst>
          </p:cNvPr>
          <p:cNvCxnSpPr>
            <a:cxnSpLocks/>
          </p:cNvCxnSpPr>
          <p:nvPr/>
        </p:nvCxnSpPr>
        <p:spPr>
          <a:xfrm>
            <a:off x="4091638" y="4192136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D4B75EE-E21F-2704-6C20-C0B3C118CD3C}"/>
              </a:ext>
            </a:extLst>
          </p:cNvPr>
          <p:cNvCxnSpPr>
            <a:cxnSpLocks/>
          </p:cNvCxnSpPr>
          <p:nvPr/>
        </p:nvCxnSpPr>
        <p:spPr>
          <a:xfrm>
            <a:off x="4100891" y="4307471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F1D83A-0A8F-A934-E161-D471116ED24B}"/>
              </a:ext>
            </a:extLst>
          </p:cNvPr>
          <p:cNvCxnSpPr>
            <a:cxnSpLocks/>
          </p:cNvCxnSpPr>
          <p:nvPr/>
        </p:nvCxnSpPr>
        <p:spPr>
          <a:xfrm>
            <a:off x="4084398" y="4429532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CD045ED-2038-3A16-9158-ED2D56994A2A}"/>
              </a:ext>
            </a:extLst>
          </p:cNvPr>
          <p:cNvCxnSpPr>
            <a:cxnSpLocks/>
          </p:cNvCxnSpPr>
          <p:nvPr/>
        </p:nvCxnSpPr>
        <p:spPr>
          <a:xfrm>
            <a:off x="6426540" y="4190793"/>
            <a:ext cx="1216983" cy="7552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8720251-5D7D-7F8F-74F9-FCF6AFC8491C}"/>
              </a:ext>
            </a:extLst>
          </p:cNvPr>
          <p:cNvCxnSpPr>
            <a:cxnSpLocks/>
          </p:cNvCxnSpPr>
          <p:nvPr/>
        </p:nvCxnSpPr>
        <p:spPr>
          <a:xfrm>
            <a:off x="6442845" y="4307471"/>
            <a:ext cx="1200678" cy="63857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C8332D-9D7D-379C-F2C9-F2F3C9DBF2BB}"/>
              </a:ext>
            </a:extLst>
          </p:cNvPr>
          <p:cNvCxnSpPr>
            <a:cxnSpLocks/>
          </p:cNvCxnSpPr>
          <p:nvPr/>
        </p:nvCxnSpPr>
        <p:spPr>
          <a:xfrm>
            <a:off x="6426540" y="4429532"/>
            <a:ext cx="1216983" cy="5165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FEBD2BCF-EDC3-0B83-2299-789FACD04F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0968" y="4925755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81E3A25-665C-8213-D3D6-92311A854BA7}"/>
              </a:ext>
            </a:extLst>
          </p:cNvPr>
          <p:cNvCxnSpPr>
            <a:cxnSpLocks/>
          </p:cNvCxnSpPr>
          <p:nvPr/>
        </p:nvCxnSpPr>
        <p:spPr>
          <a:xfrm>
            <a:off x="4396068" y="4198493"/>
            <a:ext cx="0" cy="73061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A5BF638-5DF8-E963-3F73-68F4FECB9454}"/>
              </a:ext>
            </a:extLst>
          </p:cNvPr>
          <p:cNvCxnSpPr>
            <a:cxnSpLocks/>
          </p:cNvCxnSpPr>
          <p:nvPr/>
        </p:nvCxnSpPr>
        <p:spPr>
          <a:xfrm>
            <a:off x="4519233" y="4324889"/>
            <a:ext cx="0" cy="60422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1C55E84-22BB-6EF1-EF43-0FF0DE50A6F5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4625093" y="4413053"/>
            <a:ext cx="0" cy="51270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EFE7C714-2805-D9D8-741E-67434473FE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4790" y="4915583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BC95BAE-C943-85AE-F070-B199494DCD8B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1956297" y="3967455"/>
            <a:ext cx="868906" cy="9376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EE23800-A78B-7B97-D188-54BE50737A69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2034222" y="3967455"/>
            <a:ext cx="790981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C385360-5E0A-A58A-039D-878AD6BD7D9A}"/>
              </a:ext>
            </a:extLst>
          </p:cNvPr>
          <p:cNvCxnSpPr>
            <a:cxnSpLocks/>
            <a:stCxn id="57" idx="2"/>
            <a:endCxn id="109" idx="0"/>
          </p:cNvCxnSpPr>
          <p:nvPr/>
        </p:nvCxnSpPr>
        <p:spPr>
          <a:xfrm flipH="1">
            <a:off x="2158915" y="3967455"/>
            <a:ext cx="666288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EB6DDAD8-5284-AFCF-5EAE-2B2A422BFD3A}"/>
              </a:ext>
            </a:extLst>
          </p:cNvPr>
          <p:cNvSpPr txBox="1"/>
          <p:nvPr/>
        </p:nvSpPr>
        <p:spPr>
          <a:xfrm>
            <a:off x="2558585" y="4884901"/>
            <a:ext cx="1159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</a:t>
            </a:r>
          </a:p>
          <a:p>
            <a:r>
              <a:rPr lang="en-US" sz="1100" b="1" dirty="0"/>
              <a:t>direct customer (optional ) </a:t>
            </a:r>
            <a:endParaRPr lang="en-SG" sz="11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4F91657-8D15-63C1-F7D9-0B445EB22DF8}"/>
              </a:ext>
            </a:extLst>
          </p:cNvPr>
          <p:cNvSpPr txBox="1"/>
          <p:nvPr/>
        </p:nvSpPr>
        <p:spPr>
          <a:xfrm>
            <a:off x="4979560" y="4849562"/>
            <a:ext cx="11571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transmission customer (optional)</a:t>
            </a:r>
            <a:endParaRPr lang="en-SG" sz="1100" b="1" dirty="0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2C58D4F4-0F09-E940-F20C-2703167F9D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7922" y="4790142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9E2D02E3-D77A-7C00-EF5F-3AE8182B4BD2}"/>
              </a:ext>
            </a:extLst>
          </p:cNvPr>
          <p:cNvSpPr txBox="1"/>
          <p:nvPr/>
        </p:nvSpPr>
        <p:spPr>
          <a:xfrm>
            <a:off x="6935223" y="5400885"/>
            <a:ext cx="2471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Substation step 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A63C5C5-CA23-105E-9DB4-219345EA48E3}"/>
              </a:ext>
            </a:extLst>
          </p:cNvPr>
          <p:cNvCxnSpPr>
            <a:cxnSpLocks/>
          </p:cNvCxnSpPr>
          <p:nvPr/>
        </p:nvCxnSpPr>
        <p:spPr>
          <a:xfrm>
            <a:off x="7943025" y="3995436"/>
            <a:ext cx="9816" cy="7862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6" name="Picture 125">
            <a:extLst>
              <a:ext uri="{FF2B5EF4-FFF2-40B4-BE49-F238E27FC236}">
                <a16:creationId xmlns:a16="http://schemas.microsoft.com/office/drawing/2014/main" id="{3036431B-7CDF-FE29-8B0B-B0339F0F80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2028" y="3418383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25CEA55-01AF-B87C-BD85-B9652FD65C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2028" y="1998724"/>
            <a:ext cx="621994" cy="580179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</p:pic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B8B93F7-1016-0194-45BB-7849E88953A5}"/>
              </a:ext>
            </a:extLst>
          </p:cNvPr>
          <p:cNvCxnSpPr>
            <a:cxnSpLocks/>
            <a:stCxn id="127" idx="2"/>
            <a:endCxn id="126" idx="0"/>
          </p:cNvCxnSpPr>
          <p:nvPr/>
        </p:nvCxnSpPr>
        <p:spPr>
          <a:xfrm>
            <a:off x="7943025" y="2578903"/>
            <a:ext cx="0" cy="8394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172B6F1-56BA-179F-6C06-8696B89ACEE1}"/>
              </a:ext>
            </a:extLst>
          </p:cNvPr>
          <p:cNvSpPr txBox="1"/>
          <p:nvPr/>
        </p:nvSpPr>
        <p:spPr>
          <a:xfrm>
            <a:off x="7469796" y="4496154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lvl0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4AB8B29-509C-70FB-208F-FDECA3FDD698}"/>
              </a:ext>
            </a:extLst>
          </p:cNvPr>
          <p:cNvSpPr txBox="1"/>
          <p:nvPr/>
        </p:nvSpPr>
        <p:spPr>
          <a:xfrm>
            <a:off x="7405241" y="312840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lvl1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885C1A6-0274-D37E-457D-7EA3F60E52B7}"/>
              </a:ext>
            </a:extLst>
          </p:cNvPr>
          <p:cNvSpPr txBox="1"/>
          <p:nvPr/>
        </p:nvSpPr>
        <p:spPr>
          <a:xfrm>
            <a:off x="7420056" y="1722288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lvl2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C2C0FB3-B03D-19C4-CDB1-1EE20936CAD2}"/>
              </a:ext>
            </a:extLst>
          </p:cNvPr>
          <p:cNvSpPr txBox="1"/>
          <p:nvPr/>
        </p:nvSpPr>
        <p:spPr>
          <a:xfrm>
            <a:off x="8930588" y="4319936"/>
            <a:ext cx="1190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Substation Customer</a:t>
            </a:r>
            <a:endParaRPr lang="en-SG" sz="1000" b="1" dirty="0"/>
          </a:p>
        </p:txBody>
      </p:sp>
      <p:pic>
        <p:nvPicPr>
          <p:cNvPr id="140" name="Picture 139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177BDBFA-8447-8060-E427-07E7C657FE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383" y="4529403"/>
            <a:ext cx="1757663" cy="977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0B2D6CB-1063-920B-0132-B85EF327B999}"/>
              </a:ext>
            </a:extLst>
          </p:cNvPr>
          <p:cNvCxnSpPr>
            <a:cxnSpLocks/>
            <a:stCxn id="138" idx="1"/>
            <a:endCxn id="121" idx="3"/>
          </p:cNvCxnSpPr>
          <p:nvPr/>
        </p:nvCxnSpPr>
        <p:spPr>
          <a:xfrm flipH="1">
            <a:off x="8279916" y="5071738"/>
            <a:ext cx="77058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A63DD43-3C37-1BB0-8BBC-8ABC3A8B2474}"/>
              </a:ext>
            </a:extLst>
          </p:cNvPr>
          <p:cNvSpPr txBox="1"/>
          <p:nvPr/>
        </p:nvSpPr>
        <p:spPr>
          <a:xfrm>
            <a:off x="8235179" y="4706629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26-69kV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683D50D-9AB2-C318-BB1B-7FCC65234729}"/>
              </a:ext>
            </a:extLst>
          </p:cNvPr>
          <p:cNvCxnSpPr>
            <a:cxnSpLocks/>
          </p:cNvCxnSpPr>
          <p:nvPr/>
        </p:nvCxnSpPr>
        <p:spPr>
          <a:xfrm flipH="1">
            <a:off x="8254022" y="3658697"/>
            <a:ext cx="104632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A1F7EE5-1E92-AFB6-59A5-3F13E02CC94C}"/>
              </a:ext>
            </a:extLst>
          </p:cNvPr>
          <p:cNvSpPr txBox="1"/>
          <p:nvPr/>
        </p:nvSpPr>
        <p:spPr>
          <a:xfrm>
            <a:off x="8003823" y="4009290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Primary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0EDE1FD-5104-EEB4-D61B-447483C9E820}"/>
              </a:ext>
            </a:extLst>
          </p:cNvPr>
          <p:cNvSpPr txBox="1"/>
          <p:nvPr/>
        </p:nvSpPr>
        <p:spPr>
          <a:xfrm>
            <a:off x="9009200" y="2948789"/>
            <a:ext cx="995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Primary Customer</a:t>
            </a:r>
            <a:endParaRPr lang="en-SG" sz="10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1A962FD-1656-364A-8C38-E038535C3235}"/>
              </a:ext>
            </a:extLst>
          </p:cNvPr>
          <p:cNvSpPr txBox="1"/>
          <p:nvPr/>
        </p:nvSpPr>
        <p:spPr>
          <a:xfrm>
            <a:off x="7943025" y="2565935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Secondary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C2474D5-1B62-1024-18E3-FC6B0B11B59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43625" r="35693"/>
          <a:stretch/>
        </p:blipFill>
        <p:spPr>
          <a:xfrm>
            <a:off x="10145376" y="1918510"/>
            <a:ext cx="1180868" cy="70936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F0962445-53C1-1AF3-0E2B-F559CD514D99}"/>
              </a:ext>
            </a:extLst>
          </p:cNvPr>
          <p:cNvSpPr txBox="1"/>
          <p:nvPr/>
        </p:nvSpPr>
        <p:spPr>
          <a:xfrm>
            <a:off x="8295086" y="3342191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4-13kV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2F5CFA2-A55F-ADD5-15BC-60FD31555AFF}"/>
              </a:ext>
            </a:extLst>
          </p:cNvPr>
          <p:cNvCxnSpPr>
            <a:cxnSpLocks/>
            <a:stCxn id="27" idx="1"/>
            <a:endCxn id="127" idx="3"/>
          </p:cNvCxnSpPr>
          <p:nvPr/>
        </p:nvCxnSpPr>
        <p:spPr>
          <a:xfrm flipH="1">
            <a:off x="8254022" y="2288814"/>
            <a:ext cx="81087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AA5B8391-A485-7929-8737-77DCF5463DD9}"/>
              </a:ext>
            </a:extLst>
          </p:cNvPr>
          <p:cNvSpPr txBox="1"/>
          <p:nvPr/>
        </p:nvSpPr>
        <p:spPr>
          <a:xfrm>
            <a:off x="8217633" y="1828792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120-240V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449E0-2BF9-5616-017B-757911CA1E03}"/>
              </a:ext>
            </a:extLst>
          </p:cNvPr>
          <p:cNvSpPr txBox="1"/>
          <p:nvPr/>
        </p:nvSpPr>
        <p:spPr>
          <a:xfrm>
            <a:off x="9736800" y="4249467"/>
            <a:ext cx="1767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Railway Simulation System</a:t>
            </a:r>
            <a:endParaRPr lang="en-SG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920B21-A296-A711-334A-EC19F873A3F2}"/>
              </a:ext>
            </a:extLst>
          </p:cNvPr>
          <p:cNvSpPr txBox="1"/>
          <p:nvPr/>
        </p:nvSpPr>
        <p:spPr>
          <a:xfrm>
            <a:off x="9571859" y="2740342"/>
            <a:ext cx="2126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Factory Simulation System</a:t>
            </a:r>
            <a:endParaRPr lang="en-SG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A1B8C8-74F3-A111-8012-79A6923E91B7}"/>
              </a:ext>
            </a:extLst>
          </p:cNvPr>
          <p:cNvSpPr txBox="1"/>
          <p:nvPr/>
        </p:nvSpPr>
        <p:spPr>
          <a:xfrm>
            <a:off x="10055195" y="1517862"/>
            <a:ext cx="1361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Home Simulation System</a:t>
            </a:r>
            <a:endParaRPr lang="en-SG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F8628-FBE0-2E53-D126-2570410B8C98}"/>
              </a:ext>
            </a:extLst>
          </p:cNvPr>
          <p:cNvSpPr txBox="1"/>
          <p:nvPr/>
        </p:nvSpPr>
        <p:spPr>
          <a:xfrm>
            <a:off x="8988949" y="1586126"/>
            <a:ext cx="1134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Secondary Customer</a:t>
            </a:r>
            <a:endParaRPr lang="en-SG" sz="1000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7CDA114-6594-6DB9-4DB9-DFECDFBAB5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45308" y="2996694"/>
            <a:ext cx="1722449" cy="1016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971ED5E-19FD-8C4E-7F82-142122808757}"/>
              </a:ext>
            </a:extLst>
          </p:cNvPr>
          <p:cNvCxnSpPr>
            <a:cxnSpLocks/>
          </p:cNvCxnSpPr>
          <p:nvPr/>
        </p:nvCxnSpPr>
        <p:spPr>
          <a:xfrm flipH="1">
            <a:off x="8264296" y="2429794"/>
            <a:ext cx="1867195" cy="85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3E119A6-5888-9F3E-9BB2-9FB00F3D5D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64901" y="2014000"/>
            <a:ext cx="883655" cy="54962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687BCC2-ECDD-7341-04C9-219E6574C3CF}"/>
              </a:ext>
            </a:extLst>
          </p:cNvPr>
          <p:cNvCxnSpPr>
            <a:cxnSpLocks/>
          </p:cNvCxnSpPr>
          <p:nvPr/>
        </p:nvCxnSpPr>
        <p:spPr>
          <a:xfrm flipH="1">
            <a:off x="8261607" y="3829743"/>
            <a:ext cx="1575400" cy="61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2" name="Picture 151">
            <a:extLst>
              <a:ext uri="{FF2B5EF4-FFF2-40B4-BE49-F238E27FC236}">
                <a16:creationId xmlns:a16="http://schemas.microsoft.com/office/drawing/2014/main" id="{D4FE36E0-EAEA-42B9-CD41-96C209D7C9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84651" y="3353393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A334B94-BFE4-F9EA-7FBF-C8C77ADAC0D3}"/>
              </a:ext>
            </a:extLst>
          </p:cNvPr>
          <p:cNvCxnSpPr>
            <a:cxnSpLocks/>
          </p:cNvCxnSpPr>
          <p:nvPr/>
        </p:nvCxnSpPr>
        <p:spPr>
          <a:xfrm flipH="1">
            <a:off x="8261607" y="5226453"/>
            <a:ext cx="1495615" cy="199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99594CAE-76D9-EB8F-3C7D-F3A0A21BF26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50505" y="4781648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AF9BA4F-ABD0-28C6-04B6-3D7657607D69}"/>
              </a:ext>
            </a:extLst>
          </p:cNvPr>
          <p:cNvSpPr txBox="1"/>
          <p:nvPr/>
        </p:nvSpPr>
        <p:spPr>
          <a:xfrm>
            <a:off x="5674543" y="2821009"/>
            <a:ext cx="16377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Color Key: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Blue: Generation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FF0000"/>
                </a:solidFill>
              </a:rPr>
              <a:t>Red: Transmission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Green: distribution</a:t>
            </a:r>
            <a:r>
              <a:rPr lang="en-US" sz="1100" b="1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Black: Customer  </a:t>
            </a:r>
          </a:p>
          <a:p>
            <a:endParaRPr lang="en-SG" sz="1100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72387C-05B3-6EF2-5122-466B6EA8A5E4}"/>
              </a:ext>
            </a:extLst>
          </p:cNvPr>
          <p:cNvSpPr/>
          <p:nvPr/>
        </p:nvSpPr>
        <p:spPr>
          <a:xfrm>
            <a:off x="4106196" y="2109649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89C750-797E-A606-1009-9A4E2D3801D2}"/>
              </a:ext>
            </a:extLst>
          </p:cNvPr>
          <p:cNvSpPr/>
          <p:nvPr/>
        </p:nvSpPr>
        <p:spPr>
          <a:xfrm>
            <a:off x="4136742" y="1388534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244305-B2C0-ABCE-1646-7FEEF1129F11}"/>
              </a:ext>
            </a:extLst>
          </p:cNvPr>
          <p:cNvSpPr/>
          <p:nvPr/>
        </p:nvSpPr>
        <p:spPr>
          <a:xfrm>
            <a:off x="3892131" y="2462592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1932B1-908F-C3A9-E9A4-F90C3CBF0D3B}"/>
              </a:ext>
            </a:extLst>
          </p:cNvPr>
          <p:cNvSpPr/>
          <p:nvPr/>
        </p:nvSpPr>
        <p:spPr>
          <a:xfrm>
            <a:off x="5273037" y="2287260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FBA3C1-A300-B3C8-051A-56C6F63BA94B}"/>
              </a:ext>
            </a:extLst>
          </p:cNvPr>
          <p:cNvSpPr/>
          <p:nvPr/>
        </p:nvSpPr>
        <p:spPr>
          <a:xfrm>
            <a:off x="5912281" y="2295728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63151A-72AE-68C9-BC1C-5187C6687C2D}"/>
              </a:ext>
            </a:extLst>
          </p:cNvPr>
          <p:cNvSpPr/>
          <p:nvPr/>
        </p:nvSpPr>
        <p:spPr>
          <a:xfrm>
            <a:off x="5501128" y="211737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2279407-C04E-5331-1D8A-65D79B3F087B}"/>
              </a:ext>
            </a:extLst>
          </p:cNvPr>
          <p:cNvSpPr/>
          <p:nvPr/>
        </p:nvSpPr>
        <p:spPr>
          <a:xfrm>
            <a:off x="6153903" y="210528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75C85-C557-52AE-4C46-8C356ECB0E7E}"/>
              </a:ext>
            </a:extLst>
          </p:cNvPr>
          <p:cNvSpPr/>
          <p:nvPr/>
        </p:nvSpPr>
        <p:spPr>
          <a:xfrm>
            <a:off x="5514181" y="1388534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63CC15-7E9C-AFA4-6BBF-1635C9C0CE27}"/>
              </a:ext>
            </a:extLst>
          </p:cNvPr>
          <p:cNvSpPr/>
          <p:nvPr/>
        </p:nvSpPr>
        <p:spPr>
          <a:xfrm>
            <a:off x="6162226" y="138853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F5A354F-CB17-E206-798F-718052814382}"/>
              </a:ext>
            </a:extLst>
          </p:cNvPr>
          <p:cNvSpPr/>
          <p:nvPr/>
        </p:nvSpPr>
        <p:spPr>
          <a:xfrm>
            <a:off x="4913449" y="287859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60524C3-4098-BE08-C915-0E16071CF299}"/>
              </a:ext>
            </a:extLst>
          </p:cNvPr>
          <p:cNvSpPr/>
          <p:nvPr/>
        </p:nvSpPr>
        <p:spPr>
          <a:xfrm>
            <a:off x="4693174" y="329645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E10BE5A-C003-2380-354D-D30BB59D2A08}"/>
              </a:ext>
            </a:extLst>
          </p:cNvPr>
          <p:cNvSpPr/>
          <p:nvPr/>
        </p:nvSpPr>
        <p:spPr>
          <a:xfrm>
            <a:off x="2739355" y="3102979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A7BA5BE-C428-4F39-683E-444AE0F67F75}"/>
              </a:ext>
            </a:extLst>
          </p:cNvPr>
          <p:cNvSpPr/>
          <p:nvPr/>
        </p:nvSpPr>
        <p:spPr>
          <a:xfrm>
            <a:off x="1073684" y="3333949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ED54845-70BF-9A42-D4E9-481E106401E7}"/>
              </a:ext>
            </a:extLst>
          </p:cNvPr>
          <p:cNvSpPr/>
          <p:nvPr/>
        </p:nvSpPr>
        <p:spPr>
          <a:xfrm>
            <a:off x="3803570" y="445084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3FB92A0-583D-EAAB-DBCD-F4D60BF22A03}"/>
              </a:ext>
            </a:extLst>
          </p:cNvPr>
          <p:cNvSpPr/>
          <p:nvPr/>
        </p:nvSpPr>
        <p:spPr>
          <a:xfrm>
            <a:off x="8541477" y="227521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9C1A488-4AA0-1853-CB83-B00DFF15F353}"/>
              </a:ext>
            </a:extLst>
          </p:cNvPr>
          <p:cNvSpPr/>
          <p:nvPr/>
        </p:nvSpPr>
        <p:spPr>
          <a:xfrm>
            <a:off x="3075474" y="3721350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664026-F9A2-714E-61CD-DDB631DA98D9}"/>
              </a:ext>
            </a:extLst>
          </p:cNvPr>
          <p:cNvSpPr/>
          <p:nvPr/>
        </p:nvSpPr>
        <p:spPr>
          <a:xfrm>
            <a:off x="3080874" y="3437845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2AD32F2-8FDA-0CFA-5343-C0F8E2CFDBBF}"/>
              </a:ext>
            </a:extLst>
          </p:cNvPr>
          <p:cNvSpPr/>
          <p:nvPr/>
        </p:nvSpPr>
        <p:spPr>
          <a:xfrm>
            <a:off x="7857696" y="2867138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99C3F48-A6BA-B14F-C688-E1AF6697448B}"/>
              </a:ext>
            </a:extLst>
          </p:cNvPr>
          <p:cNvSpPr/>
          <p:nvPr/>
        </p:nvSpPr>
        <p:spPr>
          <a:xfrm>
            <a:off x="1065379" y="206183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05F879A-EEF9-6DBE-01FB-E869F5708380}"/>
              </a:ext>
            </a:extLst>
          </p:cNvPr>
          <p:cNvSpPr/>
          <p:nvPr/>
        </p:nvSpPr>
        <p:spPr>
          <a:xfrm>
            <a:off x="2267764" y="202833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08C6A46-706E-F85F-77C3-3D79C546C6CC}"/>
              </a:ext>
            </a:extLst>
          </p:cNvPr>
          <p:cNvSpPr/>
          <p:nvPr/>
        </p:nvSpPr>
        <p:spPr>
          <a:xfrm>
            <a:off x="2525070" y="286009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0913FDF-799E-639D-5226-7776A30E6AD3}"/>
              </a:ext>
            </a:extLst>
          </p:cNvPr>
          <p:cNvSpPr/>
          <p:nvPr/>
        </p:nvSpPr>
        <p:spPr>
          <a:xfrm>
            <a:off x="837581" y="286009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9FF1C60-4006-5257-82FD-02D862BE200F}"/>
              </a:ext>
            </a:extLst>
          </p:cNvPr>
          <p:cNvSpPr/>
          <p:nvPr/>
        </p:nvSpPr>
        <p:spPr>
          <a:xfrm>
            <a:off x="6142757" y="4429532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E7073E5-1B33-5A1C-4779-D78741D03806}"/>
              </a:ext>
            </a:extLst>
          </p:cNvPr>
          <p:cNvSpPr/>
          <p:nvPr/>
        </p:nvSpPr>
        <p:spPr>
          <a:xfrm>
            <a:off x="7396936" y="478893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3AC0122-1B2F-F0F9-B349-27BC0EF4D76E}"/>
              </a:ext>
            </a:extLst>
          </p:cNvPr>
          <p:cNvSpPr/>
          <p:nvPr/>
        </p:nvSpPr>
        <p:spPr>
          <a:xfrm>
            <a:off x="3012785" y="4040698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176BB73-5E35-C55B-B2B6-D0BE84614BF2}"/>
              </a:ext>
            </a:extLst>
          </p:cNvPr>
          <p:cNvSpPr/>
          <p:nvPr/>
        </p:nvSpPr>
        <p:spPr>
          <a:xfrm>
            <a:off x="2567746" y="4127222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6B7C5DE-381A-2D9D-85D0-701426358530}"/>
              </a:ext>
            </a:extLst>
          </p:cNvPr>
          <p:cNvSpPr/>
          <p:nvPr/>
        </p:nvSpPr>
        <p:spPr>
          <a:xfrm>
            <a:off x="7874936" y="420687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7A5F347-53B3-5BD8-3480-41FCDECFA73A}"/>
              </a:ext>
            </a:extLst>
          </p:cNvPr>
          <p:cNvSpPr/>
          <p:nvPr/>
        </p:nvSpPr>
        <p:spPr>
          <a:xfrm>
            <a:off x="8570672" y="366455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A416CAA-B40F-987C-2334-54EC67DD0D73}"/>
              </a:ext>
            </a:extLst>
          </p:cNvPr>
          <p:cNvSpPr/>
          <p:nvPr/>
        </p:nvSpPr>
        <p:spPr>
          <a:xfrm>
            <a:off x="8552308" y="5063458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211D308-5E06-2B47-FF07-F3EA1020B435}"/>
              </a:ext>
            </a:extLst>
          </p:cNvPr>
          <p:cNvSpPr/>
          <p:nvPr/>
        </p:nvSpPr>
        <p:spPr>
          <a:xfrm>
            <a:off x="7533113" y="2487357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BB340DE-3CD7-BD3C-6DB1-FC9678A8B066}"/>
              </a:ext>
            </a:extLst>
          </p:cNvPr>
          <p:cNvSpPr/>
          <p:nvPr/>
        </p:nvSpPr>
        <p:spPr>
          <a:xfrm>
            <a:off x="7540988" y="3902994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C43D2B5-F9E4-007E-2E7D-EE5C13DBDC0E}"/>
              </a:ext>
            </a:extLst>
          </p:cNvPr>
          <p:cNvSpPr/>
          <p:nvPr/>
        </p:nvSpPr>
        <p:spPr>
          <a:xfrm>
            <a:off x="7573753" y="5254506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5E697B1-BA54-7CBC-AF05-A9D03D5E3B86}"/>
              </a:ext>
            </a:extLst>
          </p:cNvPr>
          <p:cNvSpPr/>
          <p:nvPr/>
        </p:nvSpPr>
        <p:spPr>
          <a:xfrm>
            <a:off x="8981218" y="2353771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8152FFA-90D9-0661-EE70-FD1444A80894}"/>
              </a:ext>
            </a:extLst>
          </p:cNvPr>
          <p:cNvSpPr/>
          <p:nvPr/>
        </p:nvSpPr>
        <p:spPr>
          <a:xfrm>
            <a:off x="9016562" y="3870110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5501FF4-FD49-BE86-C1F0-FAA3290FDB93}"/>
              </a:ext>
            </a:extLst>
          </p:cNvPr>
          <p:cNvSpPr/>
          <p:nvPr/>
        </p:nvSpPr>
        <p:spPr>
          <a:xfrm>
            <a:off x="8971898" y="530875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15DC1CF-B18A-DFFA-A6B5-A97F190114B5}"/>
              </a:ext>
            </a:extLst>
          </p:cNvPr>
          <p:cNvSpPr/>
          <p:nvPr/>
        </p:nvSpPr>
        <p:spPr>
          <a:xfrm>
            <a:off x="6909564" y="783158"/>
            <a:ext cx="166624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154CD43-9DF4-1112-789C-EB52EBEE064D}"/>
              </a:ext>
            </a:extLst>
          </p:cNvPr>
          <p:cNvSpPr txBox="1"/>
          <p:nvPr/>
        </p:nvSpPr>
        <p:spPr>
          <a:xfrm>
            <a:off x="7135879" y="707696"/>
            <a:ext cx="36720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Connection and Control Point ( remote circuit breaker + closer sensors)</a:t>
            </a:r>
            <a:endParaRPr lang="en-SG" sz="1100" b="1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3C805E0-8504-D0CA-D656-32B9AAB899E0}"/>
              </a:ext>
            </a:extLst>
          </p:cNvPr>
          <p:cNvSpPr/>
          <p:nvPr/>
        </p:nvSpPr>
        <p:spPr>
          <a:xfrm>
            <a:off x="6935223" y="1250718"/>
            <a:ext cx="166624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0B88AED-CC66-17EB-3A0C-91A8F6377CA3}"/>
              </a:ext>
            </a:extLst>
          </p:cNvPr>
          <p:cNvSpPr txBox="1"/>
          <p:nvPr/>
        </p:nvSpPr>
        <p:spPr>
          <a:xfrm>
            <a:off x="7120968" y="1168825"/>
            <a:ext cx="3171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RTU Monitoring Point (metering unit)</a:t>
            </a:r>
            <a:endParaRPr lang="en-SG" sz="11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3A99BF0-6FD2-6AEC-4895-DCAAEFA7DA0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4336" y="1029970"/>
            <a:ext cx="747676" cy="7294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0BAAAA52-C369-61AE-923F-DA30BEAB3E86}"/>
              </a:ext>
            </a:extLst>
          </p:cNvPr>
          <p:cNvSpPr/>
          <p:nvPr/>
        </p:nvSpPr>
        <p:spPr>
          <a:xfrm>
            <a:off x="1457277" y="1668791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D321C95-F56D-3CF9-1935-98B3C3CFB44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76377" y="1034531"/>
            <a:ext cx="759113" cy="7373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44744BBB-B00A-A25D-7A01-BFA5281C4023}"/>
              </a:ext>
            </a:extLst>
          </p:cNvPr>
          <p:cNvSpPr/>
          <p:nvPr/>
        </p:nvSpPr>
        <p:spPr>
          <a:xfrm>
            <a:off x="2656175" y="1701414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9FC75F5-4A0F-E638-CD0D-FA1893EDFD5A}"/>
              </a:ext>
            </a:extLst>
          </p:cNvPr>
          <p:cNvCxnSpPr>
            <a:cxnSpLocks/>
          </p:cNvCxnSpPr>
          <p:nvPr/>
        </p:nvCxnSpPr>
        <p:spPr>
          <a:xfrm flipV="1">
            <a:off x="905669" y="1738058"/>
            <a:ext cx="0" cy="32119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8BC22A0-124C-A4F2-4A2D-FCDA9F83E484}"/>
              </a:ext>
            </a:extLst>
          </p:cNvPr>
          <p:cNvCxnSpPr>
            <a:cxnSpLocks/>
          </p:cNvCxnSpPr>
          <p:nvPr/>
        </p:nvCxnSpPr>
        <p:spPr>
          <a:xfrm flipV="1">
            <a:off x="700112" y="2067816"/>
            <a:ext cx="2055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89416B9-9D7D-5A6E-F05A-C2A8F3844ED7}"/>
              </a:ext>
            </a:extLst>
          </p:cNvPr>
          <p:cNvCxnSpPr>
            <a:cxnSpLocks/>
          </p:cNvCxnSpPr>
          <p:nvPr/>
        </p:nvCxnSpPr>
        <p:spPr>
          <a:xfrm>
            <a:off x="698359" y="1250718"/>
            <a:ext cx="0" cy="294007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Weather - Free weather icons">
            <a:extLst>
              <a:ext uri="{FF2B5EF4-FFF2-40B4-BE49-F238E27FC236}">
                <a16:creationId xmlns:a16="http://schemas.microsoft.com/office/drawing/2014/main" id="{04961E01-B314-7389-B08D-D042B35D6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44" y="4207730"/>
            <a:ext cx="637398" cy="63739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A3BD4214-973D-764D-6D1B-05E367A381CD}"/>
              </a:ext>
            </a:extLst>
          </p:cNvPr>
          <p:cNvSpPr txBox="1"/>
          <p:nvPr/>
        </p:nvSpPr>
        <p:spPr>
          <a:xfrm>
            <a:off x="600138" y="4898793"/>
            <a:ext cx="11590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Online real time city weather data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54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FCA0CE-D0F8-C7D3-1D90-13AD5DB4F8D7}"/>
              </a:ext>
            </a:extLst>
          </p:cNvPr>
          <p:cNvSpPr/>
          <p:nvPr/>
        </p:nvSpPr>
        <p:spPr>
          <a:xfrm>
            <a:off x="708917" y="577378"/>
            <a:ext cx="9692383" cy="54468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EF29F3-50ED-FA42-A53C-35CCC252F3A7}"/>
              </a:ext>
            </a:extLst>
          </p:cNvPr>
          <p:cNvSpPr/>
          <p:nvPr/>
        </p:nvSpPr>
        <p:spPr>
          <a:xfrm>
            <a:off x="848795" y="4450198"/>
            <a:ext cx="5943891" cy="1407293"/>
          </a:xfrm>
          <a:prstGeom prst="roundRect">
            <a:avLst/>
          </a:prstGeom>
          <a:solidFill>
            <a:srgbClr val="38A3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F5C1F-6064-939B-654F-2D6043BF15A2}"/>
              </a:ext>
            </a:extLst>
          </p:cNvPr>
          <p:cNvSpPr txBox="1"/>
          <p:nvPr/>
        </p:nvSpPr>
        <p:spPr>
          <a:xfrm>
            <a:off x="900075" y="4529006"/>
            <a:ext cx="12059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Level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Physical Process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Field I/O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device </a:t>
            </a:r>
            <a:endParaRPr kumimoji="0" lang="en-SG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AFB3D3-5B53-1FE8-2F8A-C8726F928826}"/>
              </a:ext>
            </a:extLst>
          </p:cNvPr>
          <p:cNvSpPr/>
          <p:nvPr/>
        </p:nvSpPr>
        <p:spPr>
          <a:xfrm>
            <a:off x="2075570" y="5518516"/>
            <a:ext cx="1079110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Wind Turbines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54C83B-8964-1DD6-3028-A05CFDF15207}"/>
              </a:ext>
            </a:extLst>
          </p:cNvPr>
          <p:cNvSpPr/>
          <p:nvPr/>
        </p:nvSpPr>
        <p:spPr>
          <a:xfrm>
            <a:off x="3610210" y="5521233"/>
            <a:ext cx="1433852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000" b="1" dirty="0">
                <a:solidFill>
                  <a:prstClr val="black"/>
                </a:solidFill>
                <a:latin typeface="Calibri" panose="020F0502020204030204"/>
              </a:rPr>
              <a:t>Low</a:t>
            </a: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voltage power bus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2F66C8-B321-398D-60E9-25D331C3AAA3}"/>
              </a:ext>
            </a:extLst>
          </p:cNvPr>
          <p:cNvSpPr/>
          <p:nvPr/>
        </p:nvSpPr>
        <p:spPr>
          <a:xfrm>
            <a:off x="5441379" y="5518515"/>
            <a:ext cx="1146147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000" b="1" dirty="0">
                <a:solidFill>
                  <a:prstClr val="black"/>
                </a:solidFill>
                <a:latin typeface="Calibri" panose="020F0502020204030204"/>
              </a:rPr>
              <a:t>Secondary Loads</a:t>
            </a:r>
            <a:endParaRPr kumimoji="0" lang="en-SG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6737AE-0061-7548-04D7-5CD37B77DC1B}"/>
              </a:ext>
            </a:extLst>
          </p:cNvPr>
          <p:cNvCxnSpPr>
            <a:cxnSpLocks/>
          </p:cNvCxnSpPr>
          <p:nvPr/>
        </p:nvCxnSpPr>
        <p:spPr>
          <a:xfrm>
            <a:off x="3163824" y="5290161"/>
            <a:ext cx="10353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FEA58F-A4C4-D207-C90F-D475A8A00D15}"/>
              </a:ext>
            </a:extLst>
          </p:cNvPr>
          <p:cNvCxnSpPr>
            <a:cxnSpLocks/>
          </p:cNvCxnSpPr>
          <p:nvPr/>
        </p:nvCxnSpPr>
        <p:spPr>
          <a:xfrm>
            <a:off x="3160776" y="5680305"/>
            <a:ext cx="10353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352E23C-217D-7D34-4F04-6F50F2BA66D1}"/>
              </a:ext>
            </a:extLst>
          </p:cNvPr>
          <p:cNvSpPr/>
          <p:nvPr/>
        </p:nvSpPr>
        <p:spPr>
          <a:xfrm>
            <a:off x="836397" y="2888497"/>
            <a:ext cx="5956289" cy="1389658"/>
          </a:xfrm>
          <a:prstGeom prst="roundRect">
            <a:avLst/>
          </a:prstGeom>
          <a:solidFill>
            <a:srgbClr val="F4C5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037FC4-8C8D-25D4-EAE5-E03BD8914A0D}"/>
              </a:ext>
            </a:extLst>
          </p:cNvPr>
          <p:cNvCxnSpPr>
            <a:cxnSpLocks/>
          </p:cNvCxnSpPr>
          <p:nvPr/>
        </p:nvCxnSpPr>
        <p:spPr>
          <a:xfrm>
            <a:off x="3269093" y="4178808"/>
            <a:ext cx="0" cy="15066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79BA42-DFEA-8AD2-AF4E-075B14E54431}"/>
              </a:ext>
            </a:extLst>
          </p:cNvPr>
          <p:cNvCxnSpPr>
            <a:cxnSpLocks/>
          </p:cNvCxnSpPr>
          <p:nvPr/>
        </p:nvCxnSpPr>
        <p:spPr>
          <a:xfrm flipV="1">
            <a:off x="2276856" y="4026947"/>
            <a:ext cx="0" cy="1491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58546A8-06AC-38E4-5716-EE006A6A590E}"/>
              </a:ext>
            </a:extLst>
          </p:cNvPr>
          <p:cNvSpPr/>
          <p:nvPr/>
        </p:nvSpPr>
        <p:spPr>
          <a:xfrm>
            <a:off x="2075570" y="5198049"/>
            <a:ext cx="1079110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Solar Panels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9B92B3-220D-6119-DB96-9C09E64D58B6}"/>
              </a:ext>
            </a:extLst>
          </p:cNvPr>
          <p:cNvSpPr/>
          <p:nvPr/>
        </p:nvSpPr>
        <p:spPr>
          <a:xfrm>
            <a:off x="2075570" y="4893455"/>
            <a:ext cx="1079110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generator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94E2D7-3799-4B21-C222-09947B255E86}"/>
              </a:ext>
            </a:extLst>
          </p:cNvPr>
          <p:cNvSpPr/>
          <p:nvPr/>
        </p:nvSpPr>
        <p:spPr>
          <a:xfrm>
            <a:off x="2075570" y="4572988"/>
            <a:ext cx="1079110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Circuit breakers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F6AFB5A-BE25-24A1-6A26-B16D0654D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465" y="3560280"/>
            <a:ext cx="627867" cy="44648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9" name="Picture 28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92303F15-E303-CB86-8DF0-A9619AFCB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570" y="3555667"/>
            <a:ext cx="429884" cy="47128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F283E8F-F03E-E000-4F85-5AF0E70597B6}"/>
              </a:ext>
            </a:extLst>
          </p:cNvPr>
          <p:cNvCxnSpPr>
            <a:cxnSpLocks/>
            <a:endCxn id="27" idx="2"/>
          </p:cNvCxnSpPr>
          <p:nvPr/>
        </p:nvCxnSpPr>
        <p:spPr>
          <a:xfrm rot="10800000">
            <a:off x="3072400" y="4006765"/>
            <a:ext cx="205091" cy="177895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6E8AAB-0719-45B6-D665-08F487ECA2E2}"/>
              </a:ext>
            </a:extLst>
          </p:cNvPr>
          <p:cNvCxnSpPr>
            <a:cxnSpLocks/>
          </p:cNvCxnSpPr>
          <p:nvPr/>
        </p:nvCxnSpPr>
        <p:spPr>
          <a:xfrm>
            <a:off x="3166872" y="5009745"/>
            <a:ext cx="10353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82107A-C33D-5FF9-0817-27F569B4E443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154680" y="4675291"/>
            <a:ext cx="1228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E7DA25F-52A6-F348-9CA5-C8CDB0A0F4E1}"/>
              </a:ext>
            </a:extLst>
          </p:cNvPr>
          <p:cNvCxnSpPr>
            <a:cxnSpLocks/>
          </p:cNvCxnSpPr>
          <p:nvPr/>
        </p:nvCxnSpPr>
        <p:spPr>
          <a:xfrm flipV="1">
            <a:off x="3929739" y="4026947"/>
            <a:ext cx="0" cy="1491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814560BB-4909-1C4D-C936-4141E78D1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453" y="3547882"/>
            <a:ext cx="429884" cy="47128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F514A36-51B7-9A5B-D695-CB18F154455E}"/>
              </a:ext>
            </a:extLst>
          </p:cNvPr>
          <p:cNvSpPr/>
          <p:nvPr/>
        </p:nvSpPr>
        <p:spPr>
          <a:xfrm>
            <a:off x="3616030" y="5207344"/>
            <a:ext cx="1433852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 voltage power bus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5C814-A7C0-F2F3-86FE-8B995E963493}"/>
              </a:ext>
            </a:extLst>
          </p:cNvPr>
          <p:cNvSpPr/>
          <p:nvPr/>
        </p:nvSpPr>
        <p:spPr>
          <a:xfrm>
            <a:off x="3610210" y="4893455"/>
            <a:ext cx="1433852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down transformer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672E93-4EF7-CB14-5213-23163DC38B00}"/>
              </a:ext>
            </a:extLst>
          </p:cNvPr>
          <p:cNvSpPr/>
          <p:nvPr/>
        </p:nvSpPr>
        <p:spPr>
          <a:xfrm>
            <a:off x="3610210" y="4587059"/>
            <a:ext cx="1433852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up transformer 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481CF95-1F46-C3ED-55A9-1FBD260A6E84}"/>
              </a:ext>
            </a:extLst>
          </p:cNvPr>
          <p:cNvCxnSpPr>
            <a:cxnSpLocks/>
          </p:cNvCxnSpPr>
          <p:nvPr/>
        </p:nvCxnSpPr>
        <p:spPr>
          <a:xfrm>
            <a:off x="5138826" y="4159166"/>
            <a:ext cx="1739" cy="14876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0443A24F-D1EA-0604-0703-D95DF111D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136" y="3555666"/>
            <a:ext cx="662735" cy="4712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099CB9D-7C85-BBC8-5433-CC9B2B1AD880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5044062" y="4697223"/>
            <a:ext cx="9650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0C8D3A9-6424-551E-9B93-141DA20BC383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5044062" y="5003619"/>
            <a:ext cx="9650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51AE46-8A37-D00C-A11C-9181FFB0A1C1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049882" y="5317508"/>
            <a:ext cx="8894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DFA5EAD-6D85-A351-F9CD-753EE13E00DF}"/>
              </a:ext>
            </a:extLst>
          </p:cNvPr>
          <p:cNvCxnSpPr>
            <a:cxnSpLocks/>
          </p:cNvCxnSpPr>
          <p:nvPr/>
        </p:nvCxnSpPr>
        <p:spPr>
          <a:xfrm flipH="1">
            <a:off x="5044062" y="5646775"/>
            <a:ext cx="10232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0C0FC09-C7E4-CE2F-8541-B7D6B35EBB54}"/>
              </a:ext>
            </a:extLst>
          </p:cNvPr>
          <p:cNvCxnSpPr>
            <a:cxnSpLocks/>
            <a:endCxn id="48" idx="2"/>
          </p:cNvCxnSpPr>
          <p:nvPr/>
        </p:nvCxnSpPr>
        <p:spPr>
          <a:xfrm rot="10800000">
            <a:off x="4658505" y="4026945"/>
            <a:ext cx="483801" cy="132220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88586DA4-C1DE-4F57-7087-AAF4C0170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888" y="3547495"/>
            <a:ext cx="662735" cy="4712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6" name="Picture 65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EB209B57-822C-5595-7A03-735D008E6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281" y="3525313"/>
            <a:ext cx="429884" cy="47128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2FBC2C-D841-D200-AAE4-A86B55EB1EFE}"/>
              </a:ext>
            </a:extLst>
          </p:cNvPr>
          <p:cNvCxnSpPr>
            <a:cxnSpLocks/>
          </p:cNvCxnSpPr>
          <p:nvPr/>
        </p:nvCxnSpPr>
        <p:spPr>
          <a:xfrm flipV="1">
            <a:off x="6308527" y="4003731"/>
            <a:ext cx="0" cy="1491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0B9F841-3B92-83F3-00DB-486DF92860E2}"/>
              </a:ext>
            </a:extLst>
          </p:cNvPr>
          <p:cNvSpPr/>
          <p:nvPr/>
        </p:nvSpPr>
        <p:spPr>
          <a:xfrm>
            <a:off x="5441379" y="4587551"/>
            <a:ext cx="1012488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000" b="1" dirty="0">
                <a:solidFill>
                  <a:prstClr val="black"/>
                </a:solidFill>
                <a:latin typeface="Calibri" panose="020F0502020204030204"/>
              </a:rPr>
              <a:t>Electrical MUs</a:t>
            </a:r>
            <a:endParaRPr kumimoji="0" lang="en-SG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C94035-1794-5312-FF99-2299397DE1BD}"/>
              </a:ext>
            </a:extLst>
          </p:cNvPr>
          <p:cNvSpPr/>
          <p:nvPr/>
        </p:nvSpPr>
        <p:spPr>
          <a:xfrm>
            <a:off x="5458869" y="4886057"/>
            <a:ext cx="1012488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000" b="1" dirty="0">
                <a:solidFill>
                  <a:prstClr val="black"/>
                </a:solidFill>
                <a:latin typeface="Calibri" panose="020F0502020204030204"/>
              </a:rPr>
              <a:t>Station  Loads</a:t>
            </a:r>
            <a:endParaRPr kumimoji="0" lang="en-SG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9A30F6-F879-B89B-CA73-BF5784CBC0BE}"/>
              </a:ext>
            </a:extLst>
          </p:cNvPr>
          <p:cNvSpPr/>
          <p:nvPr/>
        </p:nvSpPr>
        <p:spPr>
          <a:xfrm>
            <a:off x="5458869" y="5194670"/>
            <a:ext cx="1012488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000" b="1" dirty="0">
                <a:solidFill>
                  <a:prstClr val="black"/>
                </a:solidFill>
                <a:latin typeface="Calibri" panose="020F0502020204030204"/>
              </a:rPr>
              <a:t>Primary  Loads</a:t>
            </a:r>
            <a:endParaRPr kumimoji="0" lang="en-SG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2659B1D-E3FB-2AD3-CDC4-884E9F7CBF5D}"/>
              </a:ext>
            </a:extLst>
          </p:cNvPr>
          <p:cNvCxnSpPr>
            <a:cxnSpLocks/>
          </p:cNvCxnSpPr>
          <p:nvPr/>
        </p:nvCxnSpPr>
        <p:spPr>
          <a:xfrm>
            <a:off x="5303185" y="4134858"/>
            <a:ext cx="1739" cy="14876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6157DB2-B0FA-AB37-563A-D5294E1DAAEB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284888" y="5628679"/>
            <a:ext cx="156491" cy="27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1E1E47D-97DE-3B25-DFED-D64A98F98707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284888" y="5304834"/>
            <a:ext cx="17398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8F59C2A-AD59-00CE-7A97-7E47B3EA3F0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299705" y="4996220"/>
            <a:ext cx="159164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12F2E19-0D10-4481-F3F2-62C5D715B94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299929" y="4687607"/>
            <a:ext cx="1414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2324A275-7D92-FD6E-A423-6A0B335910DA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5299707" y="4018774"/>
            <a:ext cx="316549" cy="125540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4AA1A55-AB3E-C783-83D7-AC0ECB5AC0FF}"/>
              </a:ext>
            </a:extLst>
          </p:cNvPr>
          <p:cNvSpPr txBox="1"/>
          <p:nvPr/>
        </p:nvSpPr>
        <p:spPr>
          <a:xfrm>
            <a:off x="1863379" y="3152439"/>
            <a:ext cx="893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Generation Control PLC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7806BA7-7995-C923-ADF2-308DE50673AE}"/>
              </a:ext>
            </a:extLst>
          </p:cNvPr>
          <p:cNvSpPr txBox="1"/>
          <p:nvPr/>
        </p:nvSpPr>
        <p:spPr>
          <a:xfrm>
            <a:off x="2646983" y="3140916"/>
            <a:ext cx="939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Generation Monitor RTU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C530666-84B5-420F-AB1B-5796DAF5DC3C}"/>
              </a:ext>
            </a:extLst>
          </p:cNvPr>
          <p:cNvSpPr txBox="1"/>
          <p:nvPr/>
        </p:nvSpPr>
        <p:spPr>
          <a:xfrm>
            <a:off x="4351765" y="3143709"/>
            <a:ext cx="10887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Transmission Monitor RTU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F1F2878-F087-799F-5277-969A672D63F2}"/>
              </a:ext>
            </a:extLst>
          </p:cNvPr>
          <p:cNvSpPr txBox="1"/>
          <p:nvPr/>
        </p:nvSpPr>
        <p:spPr>
          <a:xfrm>
            <a:off x="3503117" y="3140721"/>
            <a:ext cx="1004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Transmission Control PLC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D402A44-C30D-1AC3-4D1D-E9DA13A2041B}"/>
              </a:ext>
            </a:extLst>
          </p:cNvPr>
          <p:cNvSpPr txBox="1"/>
          <p:nvPr/>
        </p:nvSpPr>
        <p:spPr>
          <a:xfrm>
            <a:off x="5950026" y="3152439"/>
            <a:ext cx="8808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Distribution Control PLC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857C0F-5591-F4A5-8D8A-267E2EC4FE08}"/>
              </a:ext>
            </a:extLst>
          </p:cNvPr>
          <p:cNvSpPr txBox="1"/>
          <p:nvPr/>
        </p:nvSpPr>
        <p:spPr>
          <a:xfrm>
            <a:off x="5164880" y="3145418"/>
            <a:ext cx="10887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Distribution Monitor RTU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9" name="Graphic 98" descr="Web design with solid fill">
            <a:extLst>
              <a:ext uri="{FF2B5EF4-FFF2-40B4-BE49-F238E27FC236}">
                <a16:creationId xmlns:a16="http://schemas.microsoft.com/office/drawing/2014/main" id="{8286903F-69C1-248D-9C8F-BD82192E13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27188" y="2731251"/>
            <a:ext cx="488553" cy="477935"/>
          </a:xfrm>
          <a:prstGeom prst="rect">
            <a:avLst/>
          </a:prstGeom>
        </p:spPr>
      </p:pic>
      <p:pic>
        <p:nvPicPr>
          <p:cNvPr id="100" name="Graphic 99" descr="Web design with solid fill">
            <a:extLst>
              <a:ext uri="{FF2B5EF4-FFF2-40B4-BE49-F238E27FC236}">
                <a16:creationId xmlns:a16="http://schemas.microsoft.com/office/drawing/2014/main" id="{CCF14FBB-EE85-0631-257D-54E784B31D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76078" y="3311151"/>
            <a:ext cx="440455" cy="430882"/>
          </a:xfrm>
          <a:prstGeom prst="rect">
            <a:avLst/>
          </a:prstGeom>
        </p:spPr>
      </p:pic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A5CEA478-C067-E0B5-7F3A-BC99533D9558}"/>
              </a:ext>
            </a:extLst>
          </p:cNvPr>
          <p:cNvCxnSpPr>
            <a:cxnSpLocks/>
          </p:cNvCxnSpPr>
          <p:nvPr/>
        </p:nvCxnSpPr>
        <p:spPr>
          <a:xfrm flipV="1">
            <a:off x="6786056" y="2970219"/>
            <a:ext cx="541132" cy="221872"/>
          </a:xfrm>
          <a:prstGeom prst="bentConnector3">
            <a:avLst/>
          </a:prstGeom>
          <a:ln w="19050">
            <a:solidFill>
              <a:srgbClr val="F4C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BA1A18A5-4829-AA31-8B68-FBED8135E751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6786056" y="3192091"/>
            <a:ext cx="590022" cy="334501"/>
          </a:xfrm>
          <a:prstGeom prst="bentConnector3">
            <a:avLst>
              <a:gd name="adj1" fmla="val 46530"/>
            </a:avLst>
          </a:prstGeom>
          <a:ln w="19050">
            <a:solidFill>
              <a:srgbClr val="F4C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27E81C6-E213-3200-3DF5-2F9868625EAD}"/>
              </a:ext>
            </a:extLst>
          </p:cNvPr>
          <p:cNvSpPr txBox="1"/>
          <p:nvPr/>
        </p:nvSpPr>
        <p:spPr>
          <a:xfrm>
            <a:off x="7844877" y="2753247"/>
            <a:ext cx="791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4C5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Simulator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F4C5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755689A-06E4-8DAC-8419-114278223B66}"/>
              </a:ext>
            </a:extLst>
          </p:cNvPr>
          <p:cNvSpPr txBox="1"/>
          <p:nvPr/>
        </p:nvSpPr>
        <p:spPr>
          <a:xfrm>
            <a:off x="7794342" y="3286707"/>
            <a:ext cx="791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4C5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RTU Simulator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F4C5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0C9F9279-52D8-6E95-13A1-0C8D8FCEFFB1}"/>
              </a:ext>
            </a:extLst>
          </p:cNvPr>
          <p:cNvSpPr/>
          <p:nvPr/>
        </p:nvSpPr>
        <p:spPr>
          <a:xfrm>
            <a:off x="848795" y="1397691"/>
            <a:ext cx="5943891" cy="1300368"/>
          </a:xfrm>
          <a:prstGeom prst="roundRect">
            <a:avLst/>
          </a:prstGeom>
          <a:solidFill>
            <a:srgbClr val="D67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2199F82-4A74-CE52-C95B-4598689438FD}"/>
              </a:ext>
            </a:extLst>
          </p:cNvPr>
          <p:cNvSpPr txBox="1"/>
          <p:nvPr/>
        </p:nvSpPr>
        <p:spPr>
          <a:xfrm>
            <a:off x="933927" y="1468391"/>
            <a:ext cx="13915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Level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Power Grid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Control Center Processing LAN</a:t>
            </a:r>
          </a:p>
        </p:txBody>
      </p:sp>
      <p:pic>
        <p:nvPicPr>
          <p:cNvPr id="107" name="Graphic 106" descr="Computer with solid fill">
            <a:extLst>
              <a:ext uri="{FF2B5EF4-FFF2-40B4-BE49-F238E27FC236}">
                <a16:creationId xmlns:a16="http://schemas.microsoft.com/office/drawing/2014/main" id="{176CD590-AD4D-91FE-D42B-B9E8B76142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7403" y="1810569"/>
            <a:ext cx="446421" cy="446421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1C4B1BDC-599C-FA24-757F-794E867C1E84}"/>
              </a:ext>
            </a:extLst>
          </p:cNvPr>
          <p:cNvSpPr txBox="1"/>
          <p:nvPr/>
        </p:nvSpPr>
        <p:spPr>
          <a:xfrm>
            <a:off x="930914" y="3056082"/>
            <a:ext cx="10438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Level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OT System Controller LAN </a:t>
            </a:r>
            <a:endParaRPr kumimoji="0" lang="en-SG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09" name="Graphic 108" descr="Full Brick Wall with solid fill">
            <a:extLst>
              <a:ext uri="{FF2B5EF4-FFF2-40B4-BE49-F238E27FC236}">
                <a16:creationId xmlns:a16="http://schemas.microsoft.com/office/drawing/2014/main" id="{A2D85CA5-5D9D-00D0-2555-23901893EE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82867" y="1378637"/>
            <a:ext cx="418359" cy="418359"/>
          </a:xfrm>
          <a:prstGeom prst="rect">
            <a:avLst/>
          </a:prstGeom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E3F3224-64F6-0050-1324-4185109B9959}"/>
              </a:ext>
            </a:extLst>
          </p:cNvPr>
          <p:cNvCxnSpPr>
            <a:cxnSpLocks/>
          </p:cNvCxnSpPr>
          <p:nvPr/>
        </p:nvCxnSpPr>
        <p:spPr>
          <a:xfrm>
            <a:off x="2892046" y="1620842"/>
            <a:ext cx="0" cy="28133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Graphic 111" descr="Ui Ux with solid fill">
            <a:extLst>
              <a:ext uri="{FF2B5EF4-FFF2-40B4-BE49-F238E27FC236}">
                <a16:creationId xmlns:a16="http://schemas.microsoft.com/office/drawing/2014/main" id="{D53CA239-57C0-5F8E-9EEE-3B6DDEE5FD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03249" y="2146530"/>
            <a:ext cx="446421" cy="446421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28730F84-BBD4-A6FE-9744-D9C77144E6C7}"/>
              </a:ext>
            </a:extLst>
          </p:cNvPr>
          <p:cNvSpPr txBox="1"/>
          <p:nvPr/>
        </p:nvSpPr>
        <p:spPr>
          <a:xfrm>
            <a:off x="3398862" y="1736188"/>
            <a:ext cx="1213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System control HMI</a:t>
            </a:r>
          </a:p>
        </p:txBody>
      </p:sp>
      <p:pic>
        <p:nvPicPr>
          <p:cNvPr id="114" name="Graphic 113" descr="Ui Ux with solid fill">
            <a:extLst>
              <a:ext uri="{FF2B5EF4-FFF2-40B4-BE49-F238E27FC236}">
                <a16:creationId xmlns:a16="http://schemas.microsoft.com/office/drawing/2014/main" id="{22B3D35C-B1CE-55E7-276D-AE59422859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13449" y="2139970"/>
            <a:ext cx="446421" cy="446421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6E1618EE-2587-3530-D605-1B42412F0103}"/>
              </a:ext>
            </a:extLst>
          </p:cNvPr>
          <p:cNvSpPr txBox="1"/>
          <p:nvPr/>
        </p:nvSpPr>
        <p:spPr>
          <a:xfrm>
            <a:off x="4336691" y="1730089"/>
            <a:ext cx="1213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System Monitor HMI</a:t>
            </a:r>
          </a:p>
        </p:txBody>
      </p:sp>
      <p:pic>
        <p:nvPicPr>
          <p:cNvPr id="116" name="Graphic 115" descr="Computer with solid fill">
            <a:extLst>
              <a:ext uri="{FF2B5EF4-FFF2-40B4-BE49-F238E27FC236}">
                <a16:creationId xmlns:a16="http://schemas.microsoft.com/office/drawing/2014/main" id="{BB73D3B8-B5E9-D594-1D9A-D82064B6BA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78573" y="2139970"/>
            <a:ext cx="481208" cy="481208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9E2CAC69-AD71-7E77-6798-1746BED56387}"/>
              </a:ext>
            </a:extLst>
          </p:cNvPr>
          <p:cNvSpPr txBox="1"/>
          <p:nvPr/>
        </p:nvSpPr>
        <p:spPr>
          <a:xfrm>
            <a:off x="5491475" y="1749052"/>
            <a:ext cx="12117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 workstations</a:t>
            </a:r>
            <a:endParaRPr kumimoji="0" lang="en-SG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9B14A826-D009-298D-8908-AAA1B527AD89}"/>
              </a:ext>
            </a:extLst>
          </p:cNvPr>
          <p:cNvCxnSpPr>
            <a:cxnSpLocks/>
            <a:stCxn id="29" idx="0"/>
            <a:endCxn id="112" idx="2"/>
          </p:cNvCxnSpPr>
          <p:nvPr/>
        </p:nvCxnSpPr>
        <p:spPr>
          <a:xfrm rot="5400000" flipH="1" flipV="1">
            <a:off x="2577128" y="2306335"/>
            <a:ext cx="962716" cy="1535948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AAC45261-CABA-E1C9-B373-667A9DD45979}"/>
              </a:ext>
            </a:extLst>
          </p:cNvPr>
          <p:cNvCxnSpPr>
            <a:cxnSpLocks/>
            <a:stCxn id="43" idx="0"/>
            <a:endCxn id="112" idx="2"/>
          </p:cNvCxnSpPr>
          <p:nvPr/>
        </p:nvCxnSpPr>
        <p:spPr>
          <a:xfrm rot="16200000" flipV="1">
            <a:off x="3407463" y="3011949"/>
            <a:ext cx="954931" cy="116935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14CEB784-16B1-B5F3-7672-80EC6AA0C815}"/>
              </a:ext>
            </a:extLst>
          </p:cNvPr>
          <p:cNvCxnSpPr>
            <a:cxnSpLocks/>
            <a:stCxn id="66" idx="0"/>
            <a:endCxn id="112" idx="2"/>
          </p:cNvCxnSpPr>
          <p:nvPr/>
        </p:nvCxnSpPr>
        <p:spPr>
          <a:xfrm rot="16200000" flipV="1">
            <a:off x="4609161" y="1810250"/>
            <a:ext cx="932362" cy="2497763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3A024587-6FBD-041F-BEB7-7002156354CB}"/>
              </a:ext>
            </a:extLst>
          </p:cNvPr>
          <p:cNvCxnSpPr>
            <a:stCxn id="86" idx="2"/>
            <a:endCxn id="112" idx="3"/>
          </p:cNvCxnSpPr>
          <p:nvPr/>
        </p:nvCxnSpPr>
        <p:spPr>
          <a:xfrm rot="5400000" flipH="1" flipV="1">
            <a:off x="2982281" y="2504414"/>
            <a:ext cx="1202062" cy="932716"/>
          </a:xfrm>
          <a:prstGeom prst="bentConnector4">
            <a:avLst>
              <a:gd name="adj1" fmla="val 35685"/>
              <a:gd name="adj2" fmla="val 12450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344930AF-31EA-EBE6-255F-63F3590A54E7}"/>
              </a:ext>
            </a:extLst>
          </p:cNvPr>
          <p:cNvCxnSpPr>
            <a:cxnSpLocks/>
            <a:endCxn id="48" idx="0"/>
          </p:cNvCxnSpPr>
          <p:nvPr/>
        </p:nvCxnSpPr>
        <p:spPr>
          <a:xfrm rot="16200000" flipH="1">
            <a:off x="4259069" y="3156230"/>
            <a:ext cx="414945" cy="383926"/>
          </a:xfrm>
          <a:prstGeom prst="bentConnector3">
            <a:avLst>
              <a:gd name="adj1" fmla="val 2956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98DE6F30-B72B-EBC2-4EE3-5308A11A6EBE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4658504" y="3152438"/>
            <a:ext cx="957752" cy="395057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E1408D1-A91E-E1E7-A4EF-CA26FB57FF92}"/>
              </a:ext>
            </a:extLst>
          </p:cNvPr>
          <p:cNvCxnSpPr>
            <a:cxnSpLocks/>
          </p:cNvCxnSpPr>
          <p:nvPr/>
        </p:nvCxnSpPr>
        <p:spPr>
          <a:xfrm>
            <a:off x="2892046" y="2167075"/>
            <a:ext cx="0" cy="2720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4BD37F9-350D-4BD3-06D9-326081B1309C}"/>
              </a:ext>
            </a:extLst>
          </p:cNvPr>
          <p:cNvCxnSpPr>
            <a:cxnSpLocks/>
          </p:cNvCxnSpPr>
          <p:nvPr/>
        </p:nvCxnSpPr>
        <p:spPr>
          <a:xfrm>
            <a:off x="2892046" y="2439084"/>
            <a:ext cx="7181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3D759C2-D895-2E36-F2DE-BA998659483A}"/>
              </a:ext>
            </a:extLst>
          </p:cNvPr>
          <p:cNvCxnSpPr>
            <a:cxnSpLocks/>
          </p:cNvCxnSpPr>
          <p:nvPr/>
        </p:nvCxnSpPr>
        <p:spPr>
          <a:xfrm>
            <a:off x="3041799" y="1612133"/>
            <a:ext cx="2449676" cy="87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9AC5ACF-E10F-D944-AE14-3C762FF82AEC}"/>
              </a:ext>
            </a:extLst>
          </p:cNvPr>
          <p:cNvCxnSpPr>
            <a:cxnSpLocks/>
          </p:cNvCxnSpPr>
          <p:nvPr/>
        </p:nvCxnSpPr>
        <p:spPr>
          <a:xfrm>
            <a:off x="4351765" y="1723434"/>
            <a:ext cx="0" cy="6571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A284B61-BBC8-C837-BA27-658CF954F908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4351765" y="2361032"/>
            <a:ext cx="261684" cy="214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E38F0B4-27CB-13DE-2A06-3082D0ADA99D}"/>
              </a:ext>
            </a:extLst>
          </p:cNvPr>
          <p:cNvCxnSpPr>
            <a:cxnSpLocks/>
          </p:cNvCxnSpPr>
          <p:nvPr/>
        </p:nvCxnSpPr>
        <p:spPr>
          <a:xfrm>
            <a:off x="5491475" y="1620841"/>
            <a:ext cx="0" cy="74889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1001BD7-97F3-6D29-C099-EBDA50DBC00D}"/>
              </a:ext>
            </a:extLst>
          </p:cNvPr>
          <p:cNvCxnSpPr>
            <a:cxnSpLocks/>
          </p:cNvCxnSpPr>
          <p:nvPr/>
        </p:nvCxnSpPr>
        <p:spPr>
          <a:xfrm>
            <a:off x="5337231" y="1473976"/>
            <a:ext cx="0" cy="114720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294B9FB-986F-1145-B8EB-86DF7D13B0C1}"/>
              </a:ext>
            </a:extLst>
          </p:cNvPr>
          <p:cNvCxnSpPr>
            <a:cxnSpLocks/>
          </p:cNvCxnSpPr>
          <p:nvPr/>
        </p:nvCxnSpPr>
        <p:spPr>
          <a:xfrm>
            <a:off x="5496975" y="2358542"/>
            <a:ext cx="168489" cy="214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3B077C11-874F-373C-905B-582A68085B28}"/>
              </a:ext>
            </a:extLst>
          </p:cNvPr>
          <p:cNvCxnSpPr>
            <a:cxnSpLocks/>
          </p:cNvCxnSpPr>
          <p:nvPr/>
        </p:nvCxnSpPr>
        <p:spPr>
          <a:xfrm>
            <a:off x="3144035" y="2033779"/>
            <a:ext cx="13345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22BBCEE-3E40-591B-9AE1-4E49B8DFC5FC}"/>
              </a:ext>
            </a:extLst>
          </p:cNvPr>
          <p:cNvCxnSpPr>
            <a:cxnSpLocks/>
          </p:cNvCxnSpPr>
          <p:nvPr/>
        </p:nvCxnSpPr>
        <p:spPr>
          <a:xfrm>
            <a:off x="3266743" y="1712671"/>
            <a:ext cx="0" cy="32558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27D0229-1E44-7E1B-5A9F-1D55F52CDDD7}"/>
              </a:ext>
            </a:extLst>
          </p:cNvPr>
          <p:cNvCxnSpPr>
            <a:cxnSpLocks/>
          </p:cNvCxnSpPr>
          <p:nvPr/>
        </p:nvCxnSpPr>
        <p:spPr>
          <a:xfrm>
            <a:off x="3277490" y="1712671"/>
            <a:ext cx="108738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588717DB-4660-412A-925E-0C59EEC091E8}"/>
              </a:ext>
            </a:extLst>
          </p:cNvPr>
          <p:cNvSpPr txBox="1"/>
          <p:nvPr/>
        </p:nvSpPr>
        <p:spPr>
          <a:xfrm>
            <a:off x="848795" y="630752"/>
            <a:ext cx="566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Grid</a:t>
            </a: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Mini </a:t>
            </a: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Energy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-OT-System Cyber Security Test Platform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E59DF74-D02A-5909-DC46-4E92D2886A87}"/>
              </a:ext>
            </a:extLst>
          </p:cNvPr>
          <p:cNvSpPr txBox="1"/>
          <p:nvPr/>
        </p:nvSpPr>
        <p:spPr>
          <a:xfrm>
            <a:off x="7011998" y="3762250"/>
            <a:ext cx="2752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38A36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System Physical World Simulator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38A36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28C4F05F-8228-44FF-C2DB-59F10BE060FC}"/>
              </a:ext>
            </a:extLst>
          </p:cNvPr>
          <p:cNvCxnSpPr>
            <a:cxnSpLocks/>
          </p:cNvCxnSpPr>
          <p:nvPr/>
        </p:nvCxnSpPr>
        <p:spPr>
          <a:xfrm>
            <a:off x="6786056" y="5104883"/>
            <a:ext cx="259641" cy="0"/>
          </a:xfrm>
          <a:prstGeom prst="straightConnector1">
            <a:avLst/>
          </a:prstGeom>
          <a:ln w="28575">
            <a:solidFill>
              <a:srgbClr val="38A3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7" name="Graphic 186" descr="Web design with solid fill">
            <a:extLst>
              <a:ext uri="{FF2B5EF4-FFF2-40B4-BE49-F238E27FC236}">
                <a16:creationId xmlns:a16="http://schemas.microsoft.com/office/drawing/2014/main" id="{E24DDBB5-44C0-0C71-FBA9-CDD52E8E1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85478" y="3282875"/>
            <a:ext cx="440455" cy="430882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A02A4460-0435-F75F-FF62-A09A176BAA51}"/>
              </a:ext>
            </a:extLst>
          </p:cNvPr>
          <p:cNvSpPr txBox="1"/>
          <p:nvPr/>
        </p:nvSpPr>
        <p:spPr>
          <a:xfrm>
            <a:off x="9037967" y="3264926"/>
            <a:ext cx="977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F4C54F"/>
                </a:solidFill>
                <a:latin typeface="Calibri" panose="020F0502020204030204"/>
              </a:rPr>
              <a:t>Electrical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4C5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4C5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Simulator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F4C5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0" name="Picture 189">
            <a:extLst>
              <a:ext uri="{FF2B5EF4-FFF2-40B4-BE49-F238E27FC236}">
                <a16:creationId xmlns:a16="http://schemas.microsoft.com/office/drawing/2014/main" id="{0FEA58C8-B1A1-7944-7127-BD15B0B424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40255" y="864601"/>
            <a:ext cx="3266583" cy="1870118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sp>
        <p:nvSpPr>
          <p:cNvPr id="191" name="TextBox 190">
            <a:extLst>
              <a:ext uri="{FF2B5EF4-FFF2-40B4-BE49-F238E27FC236}">
                <a16:creationId xmlns:a16="http://schemas.microsoft.com/office/drawing/2014/main" id="{6874048A-3B6D-94B8-A853-CEC951C68EBB}"/>
              </a:ext>
            </a:extLst>
          </p:cNvPr>
          <p:cNvSpPr txBox="1"/>
          <p:nvPr/>
        </p:nvSpPr>
        <p:spPr>
          <a:xfrm>
            <a:off x="6933074" y="592038"/>
            <a:ext cx="2104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D67A3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System Scada HMI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D67A3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DA0D166D-91DA-90C6-40E7-A83EE3AF3198}"/>
              </a:ext>
            </a:extLst>
          </p:cNvPr>
          <p:cNvCxnSpPr/>
          <p:nvPr/>
        </p:nvCxnSpPr>
        <p:spPr>
          <a:xfrm>
            <a:off x="6694496" y="1840531"/>
            <a:ext cx="341895" cy="0"/>
          </a:xfrm>
          <a:prstGeom prst="straightConnector1">
            <a:avLst/>
          </a:prstGeom>
          <a:ln w="28575">
            <a:solidFill>
              <a:srgbClr val="D67A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D120C1-30E4-4A67-9A4E-1C88386F8115}"/>
              </a:ext>
            </a:extLst>
          </p:cNvPr>
          <p:cNvSpPr txBox="1"/>
          <p:nvPr/>
        </p:nvSpPr>
        <p:spPr>
          <a:xfrm>
            <a:off x="3017436" y="2652779"/>
            <a:ext cx="943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Modbus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6DB5B8-F781-231C-D53E-325A505C1E72}"/>
              </a:ext>
            </a:extLst>
          </p:cNvPr>
          <p:cNvSpPr txBox="1"/>
          <p:nvPr/>
        </p:nvSpPr>
        <p:spPr>
          <a:xfrm>
            <a:off x="4298168" y="2660204"/>
            <a:ext cx="943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2D050"/>
                </a:solidFill>
              </a:rPr>
              <a:t>S7Comm</a:t>
            </a:r>
            <a:r>
              <a:rPr lang="en-US" sz="1200" b="1" dirty="0">
                <a:solidFill>
                  <a:srgbClr val="FF0000"/>
                </a:solidFill>
              </a:rPr>
              <a:t> 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3C9B96-6012-8A73-20F5-174EDE1C9D2D}"/>
              </a:ext>
            </a:extLst>
          </p:cNvPr>
          <p:cNvCxnSpPr>
            <a:cxnSpLocks/>
          </p:cNvCxnSpPr>
          <p:nvPr/>
        </p:nvCxnSpPr>
        <p:spPr>
          <a:xfrm>
            <a:off x="2392440" y="4046776"/>
            <a:ext cx="0" cy="540283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438C33-36E4-45F3-A911-9CEC9C5BC170}"/>
              </a:ext>
            </a:extLst>
          </p:cNvPr>
          <p:cNvCxnSpPr>
            <a:cxnSpLocks/>
          </p:cNvCxnSpPr>
          <p:nvPr/>
        </p:nvCxnSpPr>
        <p:spPr>
          <a:xfrm>
            <a:off x="4049670" y="4046775"/>
            <a:ext cx="0" cy="540283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B12F0C-DFD8-1D1F-8F04-45597095462A}"/>
              </a:ext>
            </a:extLst>
          </p:cNvPr>
          <p:cNvCxnSpPr>
            <a:cxnSpLocks/>
          </p:cNvCxnSpPr>
          <p:nvPr/>
        </p:nvCxnSpPr>
        <p:spPr>
          <a:xfrm>
            <a:off x="6180329" y="4046775"/>
            <a:ext cx="0" cy="540283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Graphic 37" descr="Web design with solid fill">
            <a:extLst>
              <a:ext uri="{FF2B5EF4-FFF2-40B4-BE49-F238E27FC236}">
                <a16:creationId xmlns:a16="http://schemas.microsoft.com/office/drawing/2014/main" id="{2EDAE1AE-43C2-1B7B-C1AB-D652FCCB93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94927" y="2777499"/>
            <a:ext cx="440455" cy="43088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C8B9CB8-A83F-7261-AAC5-2A78F32E8259}"/>
              </a:ext>
            </a:extLst>
          </p:cNvPr>
          <p:cNvSpPr txBox="1"/>
          <p:nvPr/>
        </p:nvSpPr>
        <p:spPr>
          <a:xfrm>
            <a:off x="9056259" y="2769585"/>
            <a:ext cx="977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4C5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Link Interface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F4C5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DF0F18-07B2-BDEF-7CEB-31E7C71DD3A0}"/>
              </a:ext>
            </a:extLst>
          </p:cNvPr>
          <p:cNvSpPr txBox="1"/>
          <p:nvPr/>
        </p:nvSpPr>
        <p:spPr>
          <a:xfrm>
            <a:off x="2585908" y="4222898"/>
            <a:ext cx="2198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</a:rPr>
              <a:t>Simulated Electrical signal    </a:t>
            </a:r>
            <a:endParaRPr lang="en-SG" sz="1200" b="1" dirty="0">
              <a:solidFill>
                <a:srgbClr val="00B0F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D53ABCC-2C3D-5DAF-D4E4-D50A5E5661E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87680" y="4080461"/>
            <a:ext cx="3266583" cy="185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8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ectric tower, electric transmission, electricity tower, power tower, transmission  tower icon - Download on Iconfinder">
            <a:extLst>
              <a:ext uri="{FF2B5EF4-FFF2-40B4-BE49-F238E27FC236}">
                <a16:creationId xmlns:a16="http://schemas.microsoft.com/office/drawing/2014/main" id="{72A1D150-1D01-6953-2362-0D23D5F2E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880" y="1175533"/>
            <a:ext cx="1797977" cy="17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lectric tower, electric transmission, electricity tower, power tower, transmission  tower icon - Download on Iconfinder">
            <a:extLst>
              <a:ext uri="{FF2B5EF4-FFF2-40B4-BE49-F238E27FC236}">
                <a16:creationId xmlns:a16="http://schemas.microsoft.com/office/drawing/2014/main" id="{AA39C55E-8537-678E-B4FE-C1697269A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43" y="1175534"/>
            <a:ext cx="1797977" cy="17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lectric tower, electric transmission, electricity tower, power tower, transmission  tower icon - Download on Iconfinder">
            <a:extLst>
              <a:ext uri="{FF2B5EF4-FFF2-40B4-BE49-F238E27FC236}">
                <a16:creationId xmlns:a16="http://schemas.microsoft.com/office/drawing/2014/main" id="{36288537-0FB7-D44C-7FC3-863FFD8A9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630" y="1175534"/>
            <a:ext cx="1797977" cy="17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52B3CA-C062-BE5E-96B5-DE011F31B68C}"/>
              </a:ext>
            </a:extLst>
          </p:cNvPr>
          <p:cNvCxnSpPr>
            <a:cxnSpLocks/>
          </p:cNvCxnSpPr>
          <p:nvPr/>
        </p:nvCxnSpPr>
        <p:spPr>
          <a:xfrm>
            <a:off x="2239766" y="1479479"/>
            <a:ext cx="21062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69D987-1185-952F-2356-8B5D23F1610A}"/>
              </a:ext>
            </a:extLst>
          </p:cNvPr>
          <p:cNvCxnSpPr>
            <a:cxnSpLocks/>
          </p:cNvCxnSpPr>
          <p:nvPr/>
        </p:nvCxnSpPr>
        <p:spPr>
          <a:xfrm>
            <a:off x="4673031" y="1479479"/>
            <a:ext cx="20770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161306-ACE0-48A7-6924-7FA755B787F4}"/>
              </a:ext>
            </a:extLst>
          </p:cNvPr>
          <p:cNvCxnSpPr>
            <a:cxnSpLocks/>
          </p:cNvCxnSpPr>
          <p:nvPr/>
        </p:nvCxnSpPr>
        <p:spPr>
          <a:xfrm>
            <a:off x="2741487" y="1816814"/>
            <a:ext cx="21284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9EEFEE-404B-36AD-AC7E-A6C91659B8DD}"/>
              </a:ext>
            </a:extLst>
          </p:cNvPr>
          <p:cNvCxnSpPr>
            <a:cxnSpLocks/>
          </p:cNvCxnSpPr>
          <p:nvPr/>
        </p:nvCxnSpPr>
        <p:spPr>
          <a:xfrm>
            <a:off x="4869951" y="1816814"/>
            <a:ext cx="24041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Electric tower, electric transmission, electricity tower, power tower, transmission  tower icon - Download on Iconfinder">
            <a:extLst>
              <a:ext uri="{FF2B5EF4-FFF2-40B4-BE49-F238E27FC236}">
                <a16:creationId xmlns:a16="http://schemas.microsoft.com/office/drawing/2014/main" id="{1B2B22FB-6E14-F063-6774-A7E0BFD77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015" y="1175533"/>
            <a:ext cx="1797977" cy="17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D1138-54D2-F832-42F5-4BEE322B8D3D}"/>
              </a:ext>
            </a:extLst>
          </p:cNvPr>
          <p:cNvCxnSpPr>
            <a:cxnSpLocks/>
          </p:cNvCxnSpPr>
          <p:nvPr/>
        </p:nvCxnSpPr>
        <p:spPr>
          <a:xfrm>
            <a:off x="7167939" y="1467493"/>
            <a:ext cx="20770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A5A865-7820-9CF8-57E6-881392BF90B7}"/>
              </a:ext>
            </a:extLst>
          </p:cNvPr>
          <p:cNvCxnSpPr>
            <a:cxnSpLocks/>
          </p:cNvCxnSpPr>
          <p:nvPr/>
        </p:nvCxnSpPr>
        <p:spPr>
          <a:xfrm>
            <a:off x="7274103" y="1816814"/>
            <a:ext cx="24247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building with solar panels&#10;&#10;Description automatically generated">
            <a:extLst>
              <a:ext uri="{FF2B5EF4-FFF2-40B4-BE49-F238E27FC236}">
                <a16:creationId xmlns:a16="http://schemas.microsoft.com/office/drawing/2014/main" id="{5EA7424C-DF1A-F3EC-854E-AAC1D6004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46" y="4012811"/>
            <a:ext cx="1904762" cy="19047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" name="Graphic 11" descr="Dim (Medium Sun) with solid fill">
            <a:extLst>
              <a:ext uri="{FF2B5EF4-FFF2-40B4-BE49-F238E27FC236}">
                <a16:creationId xmlns:a16="http://schemas.microsoft.com/office/drawing/2014/main" id="{D8241FD5-1E79-215F-79E5-155C2ABFC6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544" y="4012810"/>
            <a:ext cx="458606" cy="458606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8075F47A-E1DB-1121-91CA-DE2858865024}"/>
              </a:ext>
            </a:extLst>
          </p:cNvPr>
          <p:cNvSpPr/>
          <p:nvPr/>
        </p:nvSpPr>
        <p:spPr>
          <a:xfrm>
            <a:off x="1017813" y="4584290"/>
            <a:ext cx="158676" cy="29260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AE9A053-456B-7D93-989E-093899B4B55E}"/>
              </a:ext>
            </a:extLst>
          </p:cNvPr>
          <p:cNvSpPr/>
          <p:nvPr/>
        </p:nvSpPr>
        <p:spPr>
          <a:xfrm>
            <a:off x="1545455" y="4876898"/>
            <a:ext cx="158676" cy="29260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7" name="Picture 16" descr="A building with solar panels&#10;&#10;Description automatically generated">
            <a:extLst>
              <a:ext uri="{FF2B5EF4-FFF2-40B4-BE49-F238E27FC236}">
                <a16:creationId xmlns:a16="http://schemas.microsoft.com/office/drawing/2014/main" id="{F21289F8-E9C0-F8D3-E1B8-2BE308B45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14" y="4012811"/>
            <a:ext cx="1904762" cy="19047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8" name="Graphic 17" descr="Dim (Medium Sun) with solid fill">
            <a:extLst>
              <a:ext uri="{FF2B5EF4-FFF2-40B4-BE49-F238E27FC236}">
                <a16:creationId xmlns:a16="http://schemas.microsoft.com/office/drawing/2014/main" id="{18ACF099-6205-09F8-CC2B-4900AA1344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1512" y="4012810"/>
            <a:ext cx="458606" cy="458606"/>
          </a:xfrm>
          <a:prstGeom prst="rect">
            <a:avLst/>
          </a:prstGeom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id="{E7E3D744-F0C0-F07B-DE39-5BC2DE2E775D}"/>
              </a:ext>
            </a:extLst>
          </p:cNvPr>
          <p:cNvSpPr/>
          <p:nvPr/>
        </p:nvSpPr>
        <p:spPr>
          <a:xfrm>
            <a:off x="3705213" y="4755582"/>
            <a:ext cx="158676" cy="29260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27A04CC5-468D-B233-B989-44699188293C}"/>
              </a:ext>
            </a:extLst>
          </p:cNvPr>
          <p:cNvSpPr/>
          <p:nvPr/>
        </p:nvSpPr>
        <p:spPr>
          <a:xfrm>
            <a:off x="4245684" y="4992624"/>
            <a:ext cx="158676" cy="29260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4" name="Graphic 23" descr="High voltage with solid fill">
            <a:extLst>
              <a:ext uri="{FF2B5EF4-FFF2-40B4-BE49-F238E27FC236}">
                <a16:creationId xmlns:a16="http://schemas.microsoft.com/office/drawing/2014/main" id="{96489947-DC70-D329-00F5-9040630416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7267" y="4040243"/>
            <a:ext cx="363145" cy="363145"/>
          </a:xfrm>
          <a:prstGeom prst="rect">
            <a:avLst/>
          </a:prstGeom>
        </p:spPr>
      </p:pic>
      <p:pic>
        <p:nvPicPr>
          <p:cNvPr id="26" name="Graphic 25" descr="High voltage with solid fill">
            <a:extLst>
              <a:ext uri="{FF2B5EF4-FFF2-40B4-BE49-F238E27FC236}">
                <a16:creationId xmlns:a16="http://schemas.microsoft.com/office/drawing/2014/main" id="{AFA1F019-4D2B-139F-9757-E14EFAD131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01431" y="4012810"/>
            <a:ext cx="363145" cy="363145"/>
          </a:xfrm>
          <a:prstGeom prst="rect">
            <a:avLst/>
          </a:prstGeom>
        </p:spPr>
      </p:pic>
      <p:pic>
        <p:nvPicPr>
          <p:cNvPr id="29" name="Picture 28" descr="A isometric view of a factory&#10;&#10;Description automatically generated">
            <a:extLst>
              <a:ext uri="{FF2B5EF4-FFF2-40B4-BE49-F238E27FC236}">
                <a16:creationId xmlns:a16="http://schemas.microsoft.com/office/drawing/2014/main" id="{0BA8BAE0-A7DA-211E-8DB9-5C877F3127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701" y="3777229"/>
            <a:ext cx="2540000" cy="1905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5" name="Graphic 34" descr="Battery with solid fill">
            <a:extLst>
              <a:ext uri="{FF2B5EF4-FFF2-40B4-BE49-F238E27FC236}">
                <a16:creationId xmlns:a16="http://schemas.microsoft.com/office/drawing/2014/main" id="{FBEC7983-B130-1C61-B60B-1D47CB6C12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58571" y="5078066"/>
            <a:ext cx="422143" cy="422143"/>
          </a:xfrm>
          <a:prstGeom prst="rect">
            <a:avLst/>
          </a:prstGeom>
        </p:spPr>
      </p:pic>
      <p:sp>
        <p:nvSpPr>
          <p:cNvPr id="36" name="Arrow: Down 35">
            <a:extLst>
              <a:ext uri="{FF2B5EF4-FFF2-40B4-BE49-F238E27FC236}">
                <a16:creationId xmlns:a16="http://schemas.microsoft.com/office/drawing/2014/main" id="{9B9FB3AC-A0B7-CEE2-042F-07A513E2535D}"/>
              </a:ext>
            </a:extLst>
          </p:cNvPr>
          <p:cNvSpPr/>
          <p:nvPr/>
        </p:nvSpPr>
        <p:spPr>
          <a:xfrm>
            <a:off x="7762703" y="5427815"/>
            <a:ext cx="177301" cy="19964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8" name="Graphic 37" descr="Circles with arrows with solid fill">
            <a:extLst>
              <a:ext uri="{FF2B5EF4-FFF2-40B4-BE49-F238E27FC236}">
                <a16:creationId xmlns:a16="http://schemas.microsoft.com/office/drawing/2014/main" id="{0B933EB7-FE40-B357-E77E-443587811D3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58244" y="3766546"/>
            <a:ext cx="718112" cy="718112"/>
          </a:xfrm>
          <a:prstGeom prst="rect">
            <a:avLst/>
          </a:prstGeom>
        </p:spPr>
      </p:pic>
      <p:pic>
        <p:nvPicPr>
          <p:cNvPr id="40" name="Graphic 39" descr="Shuffle with solid fill">
            <a:extLst>
              <a:ext uri="{FF2B5EF4-FFF2-40B4-BE49-F238E27FC236}">
                <a16:creationId xmlns:a16="http://schemas.microsoft.com/office/drawing/2014/main" id="{41E86C32-6A78-A115-3C3C-FE9B664B882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680681" y="3988983"/>
            <a:ext cx="273237" cy="273237"/>
          </a:xfrm>
          <a:prstGeom prst="rect">
            <a:avLst/>
          </a:prstGeom>
        </p:spPr>
      </p:pic>
      <p:pic>
        <p:nvPicPr>
          <p:cNvPr id="43" name="Picture 42" descr="A isometric view of a factory&#10;&#10;Description automatically generated">
            <a:extLst>
              <a:ext uri="{FF2B5EF4-FFF2-40B4-BE49-F238E27FC236}">
                <a16:creationId xmlns:a16="http://schemas.microsoft.com/office/drawing/2014/main" id="{FAE42E47-1990-B4E8-0E80-BA1555CD55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187" y="3800640"/>
            <a:ext cx="2540000" cy="1905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5" name="Arrow: Down 44">
            <a:extLst>
              <a:ext uri="{FF2B5EF4-FFF2-40B4-BE49-F238E27FC236}">
                <a16:creationId xmlns:a16="http://schemas.microsoft.com/office/drawing/2014/main" id="{7B5A362B-840C-54E2-032C-F66B74C5A26C}"/>
              </a:ext>
            </a:extLst>
          </p:cNvPr>
          <p:cNvSpPr/>
          <p:nvPr/>
        </p:nvSpPr>
        <p:spPr>
          <a:xfrm>
            <a:off x="10785189" y="5451226"/>
            <a:ext cx="177301" cy="199645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6" name="Graphic 45" descr="Circles with arrows with solid fill">
            <a:extLst>
              <a:ext uri="{FF2B5EF4-FFF2-40B4-BE49-F238E27FC236}">
                <a16:creationId xmlns:a16="http://schemas.microsoft.com/office/drawing/2014/main" id="{DABA6462-4E76-4C90-90DE-5A47CF26D5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797008">
            <a:off x="10480730" y="3789957"/>
            <a:ext cx="718112" cy="718112"/>
          </a:xfrm>
          <a:prstGeom prst="rect">
            <a:avLst/>
          </a:prstGeom>
        </p:spPr>
      </p:pic>
      <p:pic>
        <p:nvPicPr>
          <p:cNvPr id="42" name="Graphic 41" descr="Transfer with solid fill">
            <a:extLst>
              <a:ext uri="{FF2B5EF4-FFF2-40B4-BE49-F238E27FC236}">
                <a16:creationId xmlns:a16="http://schemas.microsoft.com/office/drawing/2014/main" id="{DB96531A-F7DA-A5B8-5D9F-7FC537C0E67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685259" y="4012402"/>
            <a:ext cx="301501" cy="301501"/>
          </a:xfrm>
          <a:prstGeom prst="rect">
            <a:avLst/>
          </a:prstGeom>
        </p:spPr>
      </p:pic>
      <p:pic>
        <p:nvPicPr>
          <p:cNvPr id="49" name="Graphic 48" descr="Battery charging with solid fill">
            <a:extLst>
              <a:ext uri="{FF2B5EF4-FFF2-40B4-BE49-F238E27FC236}">
                <a16:creationId xmlns:a16="http://schemas.microsoft.com/office/drawing/2014/main" id="{C9C1793E-6238-2712-6E7D-CB63B9053D6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685259" y="5078066"/>
            <a:ext cx="452922" cy="452922"/>
          </a:xfrm>
          <a:prstGeom prst="rect">
            <a:avLst/>
          </a:prstGeom>
        </p:spPr>
      </p:pic>
      <p:pic>
        <p:nvPicPr>
          <p:cNvPr id="50" name="Graphic 49" descr="High voltage with solid fill">
            <a:extLst>
              <a:ext uri="{FF2B5EF4-FFF2-40B4-BE49-F238E27FC236}">
                <a16:creationId xmlns:a16="http://schemas.microsoft.com/office/drawing/2014/main" id="{71D1A71B-2A5E-F053-E559-6E6081BDBE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08282" y="5246242"/>
            <a:ext cx="363145" cy="363145"/>
          </a:xfrm>
          <a:prstGeom prst="rect">
            <a:avLst/>
          </a:prstGeom>
        </p:spPr>
      </p:pic>
      <p:pic>
        <p:nvPicPr>
          <p:cNvPr id="51" name="Graphic 50" descr="High voltage with solid fill">
            <a:extLst>
              <a:ext uri="{FF2B5EF4-FFF2-40B4-BE49-F238E27FC236}">
                <a16:creationId xmlns:a16="http://schemas.microsoft.com/office/drawing/2014/main" id="{E5FB553E-9ED7-65FC-1C54-E712E86AF9C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736911" y="5246241"/>
            <a:ext cx="363145" cy="3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 descr="A black and white drawing of a water pump&#10;&#10;Description automatically generated">
            <a:extLst>
              <a:ext uri="{FF2B5EF4-FFF2-40B4-BE49-F238E27FC236}">
                <a16:creationId xmlns:a16="http://schemas.microsoft.com/office/drawing/2014/main" id="{055802C1-8874-070E-CDC1-E477F5036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277" y="1845965"/>
            <a:ext cx="628845" cy="6288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 descr="A group of windmills on a green field&#10;&#10;Description automatically generated">
            <a:extLst>
              <a:ext uri="{FF2B5EF4-FFF2-40B4-BE49-F238E27FC236}">
                <a16:creationId xmlns:a16="http://schemas.microsoft.com/office/drawing/2014/main" id="{103E8A81-3C40-4F6B-7876-59B3201A1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34" y="619081"/>
            <a:ext cx="1904762" cy="19047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Graphic 6" descr="Windy with solid fill">
            <a:extLst>
              <a:ext uri="{FF2B5EF4-FFF2-40B4-BE49-F238E27FC236}">
                <a16:creationId xmlns:a16="http://schemas.microsoft.com/office/drawing/2014/main" id="{A15FCF8A-BEAD-CC13-3390-384F856EB2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448" y="657316"/>
            <a:ext cx="342122" cy="342122"/>
          </a:xfrm>
          <a:prstGeom prst="rect">
            <a:avLst/>
          </a:prstGeom>
        </p:spPr>
      </p:pic>
      <p:pic>
        <p:nvPicPr>
          <p:cNvPr id="8" name="Graphic 7" descr="Windy with solid fill">
            <a:extLst>
              <a:ext uri="{FF2B5EF4-FFF2-40B4-BE49-F238E27FC236}">
                <a16:creationId xmlns:a16="http://schemas.microsoft.com/office/drawing/2014/main" id="{4AB16B17-0CF2-3739-3510-0DC98DB150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9154" y="1795726"/>
            <a:ext cx="342122" cy="342122"/>
          </a:xfrm>
          <a:prstGeom prst="rect">
            <a:avLst/>
          </a:prstGeom>
        </p:spPr>
      </p:pic>
      <p:pic>
        <p:nvPicPr>
          <p:cNvPr id="24" name="Graphic 23" descr="Arrow circle outline">
            <a:extLst>
              <a:ext uri="{FF2B5EF4-FFF2-40B4-BE49-F238E27FC236}">
                <a16:creationId xmlns:a16="http://schemas.microsoft.com/office/drawing/2014/main" id="{69A1DD3B-1429-5095-97E9-E24FC3D1C9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2570" y="1179576"/>
            <a:ext cx="584718" cy="914400"/>
          </a:xfrm>
          <a:prstGeom prst="rect">
            <a:avLst/>
          </a:prstGeom>
        </p:spPr>
      </p:pic>
      <p:pic>
        <p:nvPicPr>
          <p:cNvPr id="25" name="Graphic 24" descr="Arrow circle outline">
            <a:extLst>
              <a:ext uri="{FF2B5EF4-FFF2-40B4-BE49-F238E27FC236}">
                <a16:creationId xmlns:a16="http://schemas.microsoft.com/office/drawing/2014/main" id="{66756638-6BBF-53EC-3318-56C044F2A5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8913" y="774138"/>
            <a:ext cx="676016" cy="914400"/>
          </a:xfrm>
          <a:prstGeom prst="rect">
            <a:avLst/>
          </a:prstGeom>
        </p:spPr>
      </p:pic>
      <p:pic>
        <p:nvPicPr>
          <p:cNvPr id="26" name="Picture 25" descr="A group of windmills on a green field&#10;&#10;Description automatically generated">
            <a:extLst>
              <a:ext uri="{FF2B5EF4-FFF2-40B4-BE49-F238E27FC236}">
                <a16:creationId xmlns:a16="http://schemas.microsoft.com/office/drawing/2014/main" id="{A6E354BC-A315-FED2-6095-ADD05A428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340" y="619081"/>
            <a:ext cx="1904762" cy="19047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7" name="Graphic 26" descr="Windy with solid fill">
            <a:extLst>
              <a:ext uri="{FF2B5EF4-FFF2-40B4-BE49-F238E27FC236}">
                <a16:creationId xmlns:a16="http://schemas.microsoft.com/office/drawing/2014/main" id="{84F6E1CA-88F2-5610-C9A0-82E1049B2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6168" y="657316"/>
            <a:ext cx="342122" cy="342122"/>
          </a:xfrm>
          <a:prstGeom prst="rect">
            <a:avLst/>
          </a:prstGeom>
        </p:spPr>
      </p:pic>
      <p:pic>
        <p:nvPicPr>
          <p:cNvPr id="28" name="Graphic 27" descr="Windy with solid fill">
            <a:extLst>
              <a:ext uri="{FF2B5EF4-FFF2-40B4-BE49-F238E27FC236}">
                <a16:creationId xmlns:a16="http://schemas.microsoft.com/office/drawing/2014/main" id="{54D761D0-8337-CE6D-4C1B-818430B6E5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38370" y="1769600"/>
            <a:ext cx="342122" cy="342122"/>
          </a:xfrm>
          <a:prstGeom prst="rect">
            <a:avLst/>
          </a:prstGeom>
        </p:spPr>
      </p:pic>
      <p:pic>
        <p:nvPicPr>
          <p:cNvPr id="29" name="Graphic 28" descr="Arrow circle outline">
            <a:extLst>
              <a:ext uri="{FF2B5EF4-FFF2-40B4-BE49-F238E27FC236}">
                <a16:creationId xmlns:a16="http://schemas.microsoft.com/office/drawing/2014/main" id="{5634BE16-9156-061F-6AE4-2FB7BE147A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60672" y="1245988"/>
            <a:ext cx="584718" cy="914400"/>
          </a:xfrm>
          <a:prstGeom prst="rect">
            <a:avLst/>
          </a:prstGeom>
        </p:spPr>
      </p:pic>
      <p:pic>
        <p:nvPicPr>
          <p:cNvPr id="30" name="Graphic 29" descr="Arrow circle outline">
            <a:extLst>
              <a:ext uri="{FF2B5EF4-FFF2-40B4-BE49-F238E27FC236}">
                <a16:creationId xmlns:a16="http://schemas.microsoft.com/office/drawing/2014/main" id="{D888694F-1F54-8496-C886-C8D260A5B5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40440" y="722376"/>
            <a:ext cx="676016" cy="914400"/>
          </a:xfrm>
          <a:prstGeom prst="rect">
            <a:avLst/>
          </a:prstGeom>
        </p:spPr>
      </p:pic>
      <p:pic>
        <p:nvPicPr>
          <p:cNvPr id="31" name="Graphic 30" descr="Windy with solid fill">
            <a:extLst>
              <a:ext uri="{FF2B5EF4-FFF2-40B4-BE49-F238E27FC236}">
                <a16:creationId xmlns:a16="http://schemas.microsoft.com/office/drawing/2014/main" id="{D008220D-60FB-F110-53EE-F74B7844C0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8326" y="1803022"/>
            <a:ext cx="342122" cy="342122"/>
          </a:xfrm>
          <a:prstGeom prst="rect">
            <a:avLst/>
          </a:prstGeom>
        </p:spPr>
      </p:pic>
      <p:pic>
        <p:nvPicPr>
          <p:cNvPr id="33" name="Graphic 32" descr="Line arrow: Rotate left outline">
            <a:extLst>
              <a:ext uri="{FF2B5EF4-FFF2-40B4-BE49-F238E27FC236}">
                <a16:creationId xmlns:a16="http://schemas.microsoft.com/office/drawing/2014/main" id="{B8038DE0-8E0C-B925-3AFC-0C1E77B965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44863" y="655490"/>
            <a:ext cx="436413" cy="465675"/>
          </a:xfrm>
          <a:prstGeom prst="rect">
            <a:avLst/>
          </a:prstGeom>
        </p:spPr>
      </p:pic>
      <p:pic>
        <p:nvPicPr>
          <p:cNvPr id="35" name="Graphic 34" descr="Line arrow: Rotate left outline">
            <a:extLst>
              <a:ext uri="{FF2B5EF4-FFF2-40B4-BE49-F238E27FC236}">
                <a16:creationId xmlns:a16="http://schemas.microsoft.com/office/drawing/2014/main" id="{A126182D-E899-459A-A54E-591959B619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3738315" y="946738"/>
            <a:ext cx="436413" cy="465675"/>
          </a:xfrm>
          <a:prstGeom prst="rect">
            <a:avLst/>
          </a:prstGeom>
        </p:spPr>
      </p:pic>
      <p:pic>
        <p:nvPicPr>
          <p:cNvPr id="37" name="Picture 36" descr="A wire tower with wires connected to each other&#10;&#10;Description automatically generated with medium confidence">
            <a:extLst>
              <a:ext uri="{FF2B5EF4-FFF2-40B4-BE49-F238E27FC236}">
                <a16:creationId xmlns:a16="http://schemas.microsoft.com/office/drawing/2014/main" id="{53DB7D6A-E2B2-8633-DA7C-8671DFBAB0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297" y="3198404"/>
            <a:ext cx="5714286" cy="12380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8" name="Arrow: Left 37">
            <a:extLst>
              <a:ext uri="{FF2B5EF4-FFF2-40B4-BE49-F238E27FC236}">
                <a16:creationId xmlns:a16="http://schemas.microsoft.com/office/drawing/2014/main" id="{8005ADB1-85FF-46F0-608F-EDFB784806AC}"/>
              </a:ext>
            </a:extLst>
          </p:cNvPr>
          <p:cNvSpPr/>
          <p:nvPr/>
        </p:nvSpPr>
        <p:spPr>
          <a:xfrm rot="10800000">
            <a:off x="2343140" y="3511296"/>
            <a:ext cx="409204" cy="100584"/>
          </a:xfrm>
          <a:prstGeom prst="lef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9" name="Graphic 38" descr="High voltage with solid fill">
            <a:extLst>
              <a:ext uri="{FF2B5EF4-FFF2-40B4-BE49-F238E27FC236}">
                <a16:creationId xmlns:a16="http://schemas.microsoft.com/office/drawing/2014/main" id="{E8CB0771-C5A8-2EF7-1F57-EB8E08F7668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93874" y="3207587"/>
            <a:ext cx="303709" cy="303709"/>
          </a:xfrm>
          <a:prstGeom prst="rect">
            <a:avLst/>
          </a:prstGeom>
        </p:spPr>
      </p:pic>
      <p:pic>
        <p:nvPicPr>
          <p:cNvPr id="40" name="Graphic 39" descr="High voltage with solid fill">
            <a:extLst>
              <a:ext uri="{FF2B5EF4-FFF2-40B4-BE49-F238E27FC236}">
                <a16:creationId xmlns:a16="http://schemas.microsoft.com/office/drawing/2014/main" id="{08139FDD-4FB9-97FE-FD8F-467B93BA02C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97921" y="3207587"/>
            <a:ext cx="303709" cy="303709"/>
          </a:xfrm>
          <a:prstGeom prst="rect">
            <a:avLst/>
          </a:prstGeom>
        </p:spPr>
      </p:pic>
      <p:sp>
        <p:nvSpPr>
          <p:cNvPr id="43" name="Arrow: Left 42">
            <a:extLst>
              <a:ext uri="{FF2B5EF4-FFF2-40B4-BE49-F238E27FC236}">
                <a16:creationId xmlns:a16="http://schemas.microsoft.com/office/drawing/2014/main" id="{3440ACC0-0194-FADC-0730-3DCF963951D3}"/>
              </a:ext>
            </a:extLst>
          </p:cNvPr>
          <p:cNvSpPr/>
          <p:nvPr/>
        </p:nvSpPr>
        <p:spPr>
          <a:xfrm rot="10800000">
            <a:off x="5449052" y="3511296"/>
            <a:ext cx="409204" cy="100584"/>
          </a:xfrm>
          <a:prstGeom prst="lef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Arrow: Left 43">
            <a:extLst>
              <a:ext uri="{FF2B5EF4-FFF2-40B4-BE49-F238E27FC236}">
                <a16:creationId xmlns:a16="http://schemas.microsoft.com/office/drawing/2014/main" id="{A77F41A5-2748-4AA3-2E55-394A10E4E2A1}"/>
              </a:ext>
            </a:extLst>
          </p:cNvPr>
          <p:cNvSpPr/>
          <p:nvPr/>
        </p:nvSpPr>
        <p:spPr>
          <a:xfrm rot="10800000">
            <a:off x="3838025" y="3511297"/>
            <a:ext cx="409204" cy="100584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5" name="Picture 44" descr="A wire tower with wires connected to each other&#10;&#10;Description automatically generated with medium confidence">
            <a:extLst>
              <a:ext uri="{FF2B5EF4-FFF2-40B4-BE49-F238E27FC236}">
                <a16:creationId xmlns:a16="http://schemas.microsoft.com/office/drawing/2014/main" id="{F78C87B4-A83E-E645-AF57-BA2FDCBECC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297" y="4860953"/>
            <a:ext cx="5714286" cy="12380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6" name="Arrow: Left 45">
            <a:extLst>
              <a:ext uri="{FF2B5EF4-FFF2-40B4-BE49-F238E27FC236}">
                <a16:creationId xmlns:a16="http://schemas.microsoft.com/office/drawing/2014/main" id="{7965A904-166A-DE0E-891F-46822D272DF0}"/>
              </a:ext>
            </a:extLst>
          </p:cNvPr>
          <p:cNvSpPr/>
          <p:nvPr/>
        </p:nvSpPr>
        <p:spPr>
          <a:xfrm rot="10800000">
            <a:off x="2343140" y="5173845"/>
            <a:ext cx="409204" cy="100584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7" name="Graphic 46" descr="High voltage with solid fill">
            <a:extLst>
              <a:ext uri="{FF2B5EF4-FFF2-40B4-BE49-F238E27FC236}">
                <a16:creationId xmlns:a16="http://schemas.microsoft.com/office/drawing/2014/main" id="{25640BE5-B65E-BCDF-B7D8-61D41341E4E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93874" y="4870136"/>
            <a:ext cx="303709" cy="303709"/>
          </a:xfrm>
          <a:prstGeom prst="rect">
            <a:avLst/>
          </a:prstGeom>
        </p:spPr>
      </p:pic>
      <p:pic>
        <p:nvPicPr>
          <p:cNvPr id="48" name="Graphic 47" descr="High voltage with solid fill">
            <a:extLst>
              <a:ext uri="{FF2B5EF4-FFF2-40B4-BE49-F238E27FC236}">
                <a16:creationId xmlns:a16="http://schemas.microsoft.com/office/drawing/2014/main" id="{26DB5B80-E6D9-3A59-FC42-5B86991E3EF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97921" y="4870136"/>
            <a:ext cx="303709" cy="303709"/>
          </a:xfrm>
          <a:prstGeom prst="rect">
            <a:avLst/>
          </a:prstGeom>
        </p:spPr>
      </p:pic>
      <p:sp>
        <p:nvSpPr>
          <p:cNvPr id="49" name="Arrow: Left 48">
            <a:extLst>
              <a:ext uri="{FF2B5EF4-FFF2-40B4-BE49-F238E27FC236}">
                <a16:creationId xmlns:a16="http://schemas.microsoft.com/office/drawing/2014/main" id="{5D6FDDFD-35A5-3A0C-B575-D99A950D1CFE}"/>
              </a:ext>
            </a:extLst>
          </p:cNvPr>
          <p:cNvSpPr/>
          <p:nvPr/>
        </p:nvSpPr>
        <p:spPr>
          <a:xfrm rot="10800000">
            <a:off x="5449052" y="5173845"/>
            <a:ext cx="409204" cy="100584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Arrow: Left 49">
            <a:extLst>
              <a:ext uri="{FF2B5EF4-FFF2-40B4-BE49-F238E27FC236}">
                <a16:creationId xmlns:a16="http://schemas.microsoft.com/office/drawing/2014/main" id="{B2BE382C-C702-65B1-1BCF-3B834888EBEE}"/>
              </a:ext>
            </a:extLst>
          </p:cNvPr>
          <p:cNvSpPr/>
          <p:nvPr/>
        </p:nvSpPr>
        <p:spPr>
          <a:xfrm rot="10800000">
            <a:off x="3838025" y="5173846"/>
            <a:ext cx="409204" cy="100584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2" name="Picture 51" descr="A black and white circular object with a circular object in the middle&#10;&#10;Description automatically generated">
            <a:extLst>
              <a:ext uri="{FF2B5EF4-FFF2-40B4-BE49-F238E27FC236}">
                <a16:creationId xmlns:a16="http://schemas.microsoft.com/office/drawing/2014/main" id="{AE5777D2-9F32-E138-E210-1B8B6BCE011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46" y="919996"/>
            <a:ext cx="609601" cy="60960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4" name="Graphic 53" descr="Arrow circle with solid fill">
            <a:extLst>
              <a:ext uri="{FF2B5EF4-FFF2-40B4-BE49-F238E27FC236}">
                <a16:creationId xmlns:a16="http://schemas.microsoft.com/office/drawing/2014/main" id="{95D3D0E4-20D8-FB92-A651-CADB9EDE568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47801" y="926537"/>
            <a:ext cx="609601" cy="609601"/>
          </a:xfrm>
          <a:prstGeom prst="rect">
            <a:avLst/>
          </a:prstGeom>
        </p:spPr>
      </p:pic>
      <p:pic>
        <p:nvPicPr>
          <p:cNvPr id="55" name="Picture 54" descr="A black and white circular object with a circular object in the middle&#10;&#10;Description automatically generated">
            <a:extLst>
              <a:ext uri="{FF2B5EF4-FFF2-40B4-BE49-F238E27FC236}">
                <a16:creationId xmlns:a16="http://schemas.microsoft.com/office/drawing/2014/main" id="{08E3AEAB-0309-85FA-A275-4D51129A411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660" y="903249"/>
            <a:ext cx="609601" cy="60960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6" name="Graphic 55" descr="Arrow circle with solid fill">
            <a:extLst>
              <a:ext uri="{FF2B5EF4-FFF2-40B4-BE49-F238E27FC236}">
                <a16:creationId xmlns:a16="http://schemas.microsoft.com/office/drawing/2014/main" id="{FF0008B8-8639-40E4-36FF-B9E262261B6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3524770">
            <a:off x="9151513" y="903250"/>
            <a:ext cx="609601" cy="609601"/>
          </a:xfrm>
          <a:prstGeom prst="rect">
            <a:avLst/>
          </a:prstGeom>
        </p:spPr>
      </p:pic>
      <p:pic>
        <p:nvPicPr>
          <p:cNvPr id="57" name="Graphic 56" descr="High voltage with solid fill">
            <a:extLst>
              <a:ext uri="{FF2B5EF4-FFF2-40B4-BE49-F238E27FC236}">
                <a16:creationId xmlns:a16="http://schemas.microsoft.com/office/drawing/2014/main" id="{7C26F499-89B0-6D44-F8D8-BE1A6CCDBE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99202" y="1357045"/>
            <a:ext cx="176490" cy="176490"/>
          </a:xfrm>
          <a:prstGeom prst="rect">
            <a:avLst/>
          </a:prstGeom>
        </p:spPr>
      </p:pic>
      <p:pic>
        <p:nvPicPr>
          <p:cNvPr id="58" name="Graphic 57" descr="High voltage with solid fill">
            <a:extLst>
              <a:ext uri="{FF2B5EF4-FFF2-40B4-BE49-F238E27FC236}">
                <a16:creationId xmlns:a16="http://schemas.microsoft.com/office/drawing/2014/main" id="{3B0D2384-4AF5-8F49-F23D-4AB5850141D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593771" y="1331627"/>
            <a:ext cx="176490" cy="176490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6EC85AC-A229-2638-23AA-A5321AABDB40}"/>
              </a:ext>
            </a:extLst>
          </p:cNvPr>
          <p:cNvCxnSpPr>
            <a:cxnSpLocks/>
          </p:cNvCxnSpPr>
          <p:nvPr/>
        </p:nvCxnSpPr>
        <p:spPr>
          <a:xfrm>
            <a:off x="8063561" y="1224796"/>
            <a:ext cx="22620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F4AAAF5-5D5E-518E-5819-D7874916956C}"/>
              </a:ext>
            </a:extLst>
          </p:cNvPr>
          <p:cNvCxnSpPr>
            <a:cxnSpLocks/>
          </p:cNvCxnSpPr>
          <p:nvPr/>
        </p:nvCxnSpPr>
        <p:spPr>
          <a:xfrm>
            <a:off x="9367570" y="1202960"/>
            <a:ext cx="22620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Chevron arrows with solid fill">
            <a:extLst>
              <a:ext uri="{FF2B5EF4-FFF2-40B4-BE49-F238E27FC236}">
                <a16:creationId xmlns:a16="http://schemas.microsoft.com/office/drawing/2014/main" id="{80CD8186-C079-EDA5-36E7-6FD911E58CA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>
            <a:off x="8580039" y="2085267"/>
            <a:ext cx="250824" cy="253008"/>
          </a:xfrm>
          <a:prstGeom prst="rect">
            <a:avLst/>
          </a:prstGeom>
        </p:spPr>
      </p:pic>
      <p:pic>
        <p:nvPicPr>
          <p:cNvPr id="74" name="Graphic 73" descr="Speedometer Middle with solid fill">
            <a:extLst>
              <a:ext uri="{FF2B5EF4-FFF2-40B4-BE49-F238E27FC236}">
                <a16:creationId xmlns:a16="http://schemas.microsoft.com/office/drawing/2014/main" id="{074B8C5E-5506-E76C-3C61-C0513E5DF6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8169546" y="1756793"/>
            <a:ext cx="356998" cy="356998"/>
          </a:xfrm>
          <a:prstGeom prst="rect">
            <a:avLst/>
          </a:prstGeom>
        </p:spPr>
      </p:pic>
      <p:sp>
        <p:nvSpPr>
          <p:cNvPr id="79" name="Arrow: Left 78">
            <a:extLst>
              <a:ext uri="{FF2B5EF4-FFF2-40B4-BE49-F238E27FC236}">
                <a16:creationId xmlns:a16="http://schemas.microsoft.com/office/drawing/2014/main" id="{09C04160-C173-16C4-B3AA-0E1D6AFF7BBE}"/>
              </a:ext>
            </a:extLst>
          </p:cNvPr>
          <p:cNvSpPr/>
          <p:nvPr/>
        </p:nvSpPr>
        <p:spPr>
          <a:xfrm rot="10800000">
            <a:off x="8241380" y="2329698"/>
            <a:ext cx="257005" cy="130929"/>
          </a:xfrm>
          <a:prstGeom prst="lef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0" name="Picture 79" descr="A black and white drawing of a water pump&#10;&#10;Description automatically generated">
            <a:extLst>
              <a:ext uri="{FF2B5EF4-FFF2-40B4-BE49-F238E27FC236}">
                <a16:creationId xmlns:a16="http://schemas.microsoft.com/office/drawing/2014/main" id="{DBFA781A-3CA7-BB66-4F6C-8D60E391F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659" y="1864946"/>
            <a:ext cx="628845" cy="6288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1" name="Graphic 80" descr="Chevron arrows with solid fill">
            <a:extLst>
              <a:ext uri="{FF2B5EF4-FFF2-40B4-BE49-F238E27FC236}">
                <a16:creationId xmlns:a16="http://schemas.microsoft.com/office/drawing/2014/main" id="{53DA9A49-3197-9114-ABA4-5F3A8E35CF0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>
            <a:off x="9564421" y="1994520"/>
            <a:ext cx="250824" cy="253008"/>
          </a:xfrm>
          <a:prstGeom prst="rect">
            <a:avLst/>
          </a:prstGeom>
        </p:spPr>
      </p:pic>
      <p:sp>
        <p:nvSpPr>
          <p:cNvPr id="83" name="Arrow: Left 82">
            <a:extLst>
              <a:ext uri="{FF2B5EF4-FFF2-40B4-BE49-F238E27FC236}">
                <a16:creationId xmlns:a16="http://schemas.microsoft.com/office/drawing/2014/main" id="{1BC12BE6-9959-00D0-C925-11186F2CF69D}"/>
              </a:ext>
            </a:extLst>
          </p:cNvPr>
          <p:cNvSpPr/>
          <p:nvPr/>
        </p:nvSpPr>
        <p:spPr>
          <a:xfrm rot="10800000">
            <a:off x="9225762" y="2348679"/>
            <a:ext cx="257005" cy="13092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5" name="Graphic 84" descr="Gauge with solid fill">
            <a:extLst>
              <a:ext uri="{FF2B5EF4-FFF2-40B4-BE49-F238E27FC236}">
                <a16:creationId xmlns:a16="http://schemas.microsoft.com/office/drawing/2014/main" id="{EAFF1611-7CDF-F621-866D-6F151148425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149515" y="1768759"/>
            <a:ext cx="375837" cy="375837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6DA4CA93-A237-0C45-8010-63301A2460A3}"/>
              </a:ext>
            </a:extLst>
          </p:cNvPr>
          <p:cNvSpPr/>
          <p:nvPr/>
        </p:nvSpPr>
        <p:spPr>
          <a:xfrm>
            <a:off x="8500948" y="2075992"/>
            <a:ext cx="45720" cy="144645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15BA950-52DA-BA85-4142-B7A9510BBCFA}"/>
              </a:ext>
            </a:extLst>
          </p:cNvPr>
          <p:cNvSpPr/>
          <p:nvPr/>
        </p:nvSpPr>
        <p:spPr>
          <a:xfrm>
            <a:off x="9492638" y="2099546"/>
            <a:ext cx="45720" cy="144645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475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EAE7C0-5958-AB8D-F4A4-E351E9E49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68" y="1209964"/>
            <a:ext cx="5181414" cy="29386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6DDD57-FF9C-0498-2B58-65BA28B12A23}"/>
              </a:ext>
            </a:extLst>
          </p:cNvPr>
          <p:cNvSpPr txBox="1"/>
          <p:nvPr/>
        </p:nvSpPr>
        <p:spPr>
          <a:xfrm>
            <a:off x="333938" y="865173"/>
            <a:ext cx="43322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2D Power Grid Physical-world Simulation Program</a:t>
            </a:r>
            <a:endParaRPr lang="en-SG" sz="1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5A1EF8-3030-6675-AA30-9A1BDE9251F3}"/>
              </a:ext>
            </a:extLst>
          </p:cNvPr>
          <p:cNvSpPr/>
          <p:nvPr/>
        </p:nvSpPr>
        <p:spPr>
          <a:xfrm>
            <a:off x="450411" y="4607525"/>
            <a:ext cx="2049672" cy="69813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76EC452D-2C9B-DE9D-97D6-7578F1E08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65" y="4677523"/>
            <a:ext cx="520526" cy="5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6EF44F95-D1D3-1EEB-53CA-93E60D8C1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238" y="4677523"/>
            <a:ext cx="520526" cy="5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E8BF81DE-778E-F671-F7B6-93FBDAB64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211" y="4677523"/>
            <a:ext cx="520526" cy="5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CE97F5-054E-54C3-C520-97C51B62916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05528" y="5248174"/>
            <a:ext cx="0" cy="56044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7BA909-32D2-96C8-CFB2-BC0055B3F9E6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478501" y="5248174"/>
            <a:ext cx="0" cy="57406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B45E2F-B301-F34F-C5D2-1E4FFD10858C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151474" y="5248174"/>
            <a:ext cx="0" cy="56044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94B594-3FFD-B1CA-EC0E-5D8E13DA807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05528" y="4233494"/>
            <a:ext cx="0" cy="444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A816D2-E446-A74A-9682-38897C502E11}"/>
              </a:ext>
            </a:extLst>
          </p:cNvPr>
          <p:cNvCxnSpPr>
            <a:cxnSpLocks/>
          </p:cNvCxnSpPr>
          <p:nvPr/>
        </p:nvCxnSpPr>
        <p:spPr>
          <a:xfrm>
            <a:off x="1462329" y="4218564"/>
            <a:ext cx="0" cy="4589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713D87-424F-29B0-F00D-CA1E4A5FA7BD}"/>
              </a:ext>
            </a:extLst>
          </p:cNvPr>
          <p:cNvCxnSpPr>
            <a:cxnSpLocks/>
          </p:cNvCxnSpPr>
          <p:nvPr/>
        </p:nvCxnSpPr>
        <p:spPr>
          <a:xfrm>
            <a:off x="2137878" y="4204122"/>
            <a:ext cx="0" cy="480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D7D8A35E-20C3-D7EA-F120-F068A4022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255" y="4642111"/>
            <a:ext cx="485714" cy="46666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C0EF5E4-28B9-CA9D-14E8-D62DFA151D82}"/>
              </a:ext>
            </a:extLst>
          </p:cNvPr>
          <p:cNvSpPr txBox="1"/>
          <p:nvPr/>
        </p:nvSpPr>
        <p:spPr>
          <a:xfrm>
            <a:off x="545265" y="4701238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bg1"/>
                </a:solidFill>
              </a:rPr>
              <a:t>PLC0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C9A73B-4E66-2745-3CEC-B0A1B4BE92AA}"/>
              </a:ext>
            </a:extLst>
          </p:cNvPr>
          <p:cNvSpPr txBox="1"/>
          <p:nvPr/>
        </p:nvSpPr>
        <p:spPr>
          <a:xfrm>
            <a:off x="1233791" y="4701238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bg1"/>
                </a:solidFill>
              </a:rPr>
              <a:t>PLC1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E32C37-9800-F537-43D7-FF7E4B43B648}"/>
              </a:ext>
            </a:extLst>
          </p:cNvPr>
          <p:cNvSpPr txBox="1"/>
          <p:nvPr/>
        </p:nvSpPr>
        <p:spPr>
          <a:xfrm>
            <a:off x="1933476" y="4691703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bg1"/>
                </a:solidFill>
              </a:rPr>
              <a:t>PLC2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940150-B89C-1AE6-2CD8-7AF6829EB1AE}"/>
              </a:ext>
            </a:extLst>
          </p:cNvPr>
          <p:cNvSpPr txBox="1"/>
          <p:nvPr/>
        </p:nvSpPr>
        <p:spPr>
          <a:xfrm>
            <a:off x="686030" y="3899946"/>
            <a:ext cx="1644668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100" b="1" dirty="0"/>
              <a:t>Circuit breaker logistic signal interface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336F49-18FF-0870-BA89-EAC36FF72D5D}"/>
              </a:ext>
            </a:extLst>
          </p:cNvPr>
          <p:cNvSpPr txBox="1"/>
          <p:nvPr/>
        </p:nvSpPr>
        <p:spPr>
          <a:xfrm>
            <a:off x="3284107" y="3900333"/>
            <a:ext cx="1873107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100" b="1" dirty="0"/>
              <a:t>SV sensors </a:t>
            </a:r>
            <a:r>
              <a:rPr lang="en-SG" sz="1100" b="1" dirty="0" err="1"/>
              <a:t>analog</a:t>
            </a:r>
            <a:r>
              <a:rPr lang="en-SG" sz="1100" b="1" dirty="0"/>
              <a:t> / linear signal interface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C6F123-A5F9-6198-07E8-C4EA66C8E110}"/>
              </a:ext>
            </a:extLst>
          </p:cNvPr>
          <p:cNvSpPr/>
          <p:nvPr/>
        </p:nvSpPr>
        <p:spPr>
          <a:xfrm>
            <a:off x="3186110" y="4589174"/>
            <a:ext cx="2049668" cy="69813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FA03EDA-33D5-6416-1F7F-8AF6AE8FA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075" y="4642111"/>
            <a:ext cx="485714" cy="46666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0E8D7D3-080E-AC19-708F-405F032D9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757" y="4642111"/>
            <a:ext cx="485714" cy="46666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DDB67C0-27E9-0F74-EDD8-EDAD7275FF35}"/>
              </a:ext>
            </a:extLst>
          </p:cNvPr>
          <p:cNvSpPr txBox="1"/>
          <p:nvPr/>
        </p:nvSpPr>
        <p:spPr>
          <a:xfrm>
            <a:off x="4326803" y="4763888"/>
            <a:ext cx="4196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11EC24-C159-BA1C-F1BD-B81DCB29D5CF}"/>
              </a:ext>
            </a:extLst>
          </p:cNvPr>
          <p:cNvSpPr txBox="1"/>
          <p:nvPr/>
        </p:nvSpPr>
        <p:spPr>
          <a:xfrm>
            <a:off x="3203069" y="5043959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MU00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07C40E-CDBE-09FF-492D-D051581EA3C4}"/>
              </a:ext>
            </a:extLst>
          </p:cNvPr>
          <p:cNvSpPr txBox="1"/>
          <p:nvPr/>
        </p:nvSpPr>
        <p:spPr>
          <a:xfrm>
            <a:off x="3769174" y="5043959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MU01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9BA76D-C7B8-BC63-BFBD-60B7E8962C96}"/>
              </a:ext>
            </a:extLst>
          </p:cNvPr>
          <p:cNvSpPr txBox="1"/>
          <p:nvPr/>
        </p:nvSpPr>
        <p:spPr>
          <a:xfrm>
            <a:off x="4538782" y="5058756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MU08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5CF627B-B333-D9A8-A9B9-FA79E82921A6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433112" y="4330833"/>
            <a:ext cx="0" cy="311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3E62D5D-62C7-DE52-3444-7B6E783915F4}"/>
              </a:ext>
            </a:extLst>
          </p:cNvPr>
          <p:cNvCxnSpPr>
            <a:cxnSpLocks/>
          </p:cNvCxnSpPr>
          <p:nvPr/>
        </p:nvCxnSpPr>
        <p:spPr>
          <a:xfrm>
            <a:off x="4038932" y="4330833"/>
            <a:ext cx="0" cy="311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89FE7C1-21F3-15DD-D62C-DF00166A0ADF}"/>
              </a:ext>
            </a:extLst>
          </p:cNvPr>
          <p:cNvCxnSpPr>
            <a:cxnSpLocks/>
          </p:cNvCxnSpPr>
          <p:nvPr/>
        </p:nvCxnSpPr>
        <p:spPr>
          <a:xfrm>
            <a:off x="4807591" y="4366245"/>
            <a:ext cx="0" cy="311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EDAF28ED-31CE-73F3-D451-7F3C14786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3533" y="5156864"/>
            <a:ext cx="895236" cy="4891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04BF05F-8701-872B-9F57-77E09563EEB2}"/>
              </a:ext>
            </a:extLst>
          </p:cNvPr>
          <p:cNvSpPr txBox="1"/>
          <p:nvPr/>
        </p:nvSpPr>
        <p:spPr>
          <a:xfrm>
            <a:off x="5271098" y="4910082"/>
            <a:ext cx="11884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RTU simulation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215E0B4-ABEE-69B3-6788-F27FAB8458B5}"/>
              </a:ext>
            </a:extLst>
          </p:cNvPr>
          <p:cNvCxnSpPr>
            <a:cxnSpLocks/>
          </p:cNvCxnSpPr>
          <p:nvPr/>
        </p:nvCxnSpPr>
        <p:spPr>
          <a:xfrm>
            <a:off x="3751586" y="5422894"/>
            <a:ext cx="159850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5A1839C-8438-93A4-2D66-B31587DFEA8B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675969" y="4875445"/>
            <a:ext cx="75617" cy="562480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072FF6FF-0AB1-3CF3-3D07-5A562B7E52FA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4281789" y="4875445"/>
            <a:ext cx="63259" cy="547449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A81921A-5B61-7BA5-49F6-9386FA1329D1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5057471" y="4875445"/>
            <a:ext cx="44239" cy="547449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1DB01C4-C275-6FF9-762B-0A21162F8547}"/>
              </a:ext>
            </a:extLst>
          </p:cNvPr>
          <p:cNvSpPr txBox="1"/>
          <p:nvPr/>
        </p:nvSpPr>
        <p:spPr>
          <a:xfrm>
            <a:off x="3672592" y="5462241"/>
            <a:ext cx="15985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bg1">
                    <a:lumMod val="50000"/>
                  </a:schemeClr>
                </a:solidFill>
              </a:rPr>
              <a:t>Simulated MMS Bus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A490003-5B9D-95C0-C725-56A5AF5B2B0B}"/>
              </a:ext>
            </a:extLst>
          </p:cNvPr>
          <p:cNvCxnSpPr>
            <a:cxnSpLocks/>
          </p:cNvCxnSpPr>
          <p:nvPr/>
        </p:nvCxnSpPr>
        <p:spPr>
          <a:xfrm>
            <a:off x="805528" y="5815430"/>
            <a:ext cx="9860295" cy="3396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6C43B3D-F5BE-4C0C-3F3B-E1CB5CEF425C}"/>
              </a:ext>
            </a:extLst>
          </p:cNvPr>
          <p:cNvSpPr txBox="1"/>
          <p:nvPr/>
        </p:nvSpPr>
        <p:spPr>
          <a:xfrm>
            <a:off x="676637" y="5849394"/>
            <a:ext cx="2124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IEC 61850 Modbus-TCP Bus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0BE06AF-4036-625C-AC9F-5EFCEE6E770C}"/>
              </a:ext>
            </a:extLst>
          </p:cNvPr>
          <p:cNvCxnSpPr>
            <a:cxnSpLocks/>
          </p:cNvCxnSpPr>
          <p:nvPr/>
        </p:nvCxnSpPr>
        <p:spPr>
          <a:xfrm>
            <a:off x="6198769" y="5384437"/>
            <a:ext cx="4467054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91F625F-9B2D-D9EB-DC6A-DE551F1803BF}"/>
              </a:ext>
            </a:extLst>
          </p:cNvPr>
          <p:cNvSpPr txBox="1"/>
          <p:nvPr/>
        </p:nvSpPr>
        <p:spPr>
          <a:xfrm>
            <a:off x="2118761" y="5263408"/>
            <a:ext cx="9658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PLC </a:t>
            </a:r>
          </a:p>
          <a:p>
            <a:r>
              <a:rPr lang="en-SG" sz="1100" b="1" dirty="0"/>
              <a:t>simulation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C5526B-D60D-4623-680E-F60150FC638D}"/>
              </a:ext>
            </a:extLst>
          </p:cNvPr>
          <p:cNvSpPr txBox="1"/>
          <p:nvPr/>
        </p:nvSpPr>
        <p:spPr>
          <a:xfrm>
            <a:off x="5163258" y="4240097"/>
            <a:ext cx="121874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Measurement Unit simulation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167346C-3433-FEFB-AAB1-EB5EE7C7DCC0}"/>
              </a:ext>
            </a:extLst>
          </p:cNvPr>
          <p:cNvSpPr txBox="1"/>
          <p:nvPr/>
        </p:nvSpPr>
        <p:spPr>
          <a:xfrm>
            <a:off x="6173194" y="5384437"/>
            <a:ext cx="12380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S7Comm Bus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EF71F31F-C361-5264-C7F8-89CF8643A8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9983" y="1193864"/>
            <a:ext cx="5097982" cy="2922842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84D60AD-4CDC-6FFB-7356-30EE227F406F}"/>
              </a:ext>
            </a:extLst>
          </p:cNvPr>
          <p:cNvCxnSpPr>
            <a:cxnSpLocks/>
            <a:stCxn id="102" idx="0"/>
          </p:cNvCxnSpPr>
          <p:nvPr/>
        </p:nvCxnSpPr>
        <p:spPr>
          <a:xfrm flipH="1" flipV="1">
            <a:off x="9461182" y="4564416"/>
            <a:ext cx="1104" cy="555012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629F537-82B0-91E7-95CD-825D63639ED5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7784088" y="4409312"/>
            <a:ext cx="0" cy="14231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F8D316F-341D-C3DA-4563-891B9FDB5649}"/>
              </a:ext>
            </a:extLst>
          </p:cNvPr>
          <p:cNvSpPr txBox="1"/>
          <p:nvPr/>
        </p:nvSpPr>
        <p:spPr>
          <a:xfrm>
            <a:off x="7189202" y="3978425"/>
            <a:ext cx="1189772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100" b="1" dirty="0"/>
              <a:t>Modbus-TCP client interface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8A76A1-9609-97F1-25F7-17B4DA3129B2}"/>
              </a:ext>
            </a:extLst>
          </p:cNvPr>
          <p:cNvSpPr txBox="1"/>
          <p:nvPr/>
        </p:nvSpPr>
        <p:spPr>
          <a:xfrm>
            <a:off x="8867400" y="5119428"/>
            <a:ext cx="1189772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100" b="1" dirty="0"/>
              <a:t>S7Comm client Interface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BF6F6-5F7A-4AF5-6E09-71D45A136423}"/>
              </a:ext>
            </a:extLst>
          </p:cNvPr>
          <p:cNvSpPr txBox="1"/>
          <p:nvPr/>
        </p:nvSpPr>
        <p:spPr>
          <a:xfrm>
            <a:off x="8608615" y="3964252"/>
            <a:ext cx="2121055" cy="60016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100" b="1" dirty="0"/>
              <a:t>S7Comm to Manufacturing Message Specification (MMS) IEC61850 Converter Interface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6C290E1-F23A-2753-D404-C49E144860EC}"/>
              </a:ext>
            </a:extLst>
          </p:cNvPr>
          <p:cNvSpPr txBox="1"/>
          <p:nvPr/>
        </p:nvSpPr>
        <p:spPr>
          <a:xfrm>
            <a:off x="5751151" y="896108"/>
            <a:ext cx="43322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Power Grid Supervisory Human Machine Interface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395602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440</Words>
  <Application>Microsoft Office PowerPoint</Application>
  <PresentationFormat>Widescreen</PresentationFormat>
  <Paragraphs>189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32</cp:revision>
  <dcterms:created xsi:type="dcterms:W3CDTF">2024-04-16T09:05:30Z</dcterms:created>
  <dcterms:modified xsi:type="dcterms:W3CDTF">2024-10-11T15:53:17Z</dcterms:modified>
</cp:coreProperties>
</file>