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51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2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91.png"/><Relationship Id="rId7" Type="http://schemas.openxmlformats.org/officeDocument/2006/relationships/image" Target="../media/image8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84.png"/><Relationship Id="rId10" Type="http://schemas.openxmlformats.org/officeDocument/2006/relationships/image" Target="../media/image93.png"/><Relationship Id="rId4" Type="http://schemas.openxmlformats.org/officeDocument/2006/relationships/image" Target="../media/image26.png"/><Relationship Id="rId9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5" Type="http://schemas.openxmlformats.org/officeDocument/2006/relationships/image" Target="../media/image40.png"/><Relationship Id="rId10" Type="http://schemas.openxmlformats.org/officeDocument/2006/relationships/image" Target="../media/image35.jp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2.svg"/><Relationship Id="rId26" Type="http://schemas.openxmlformats.org/officeDocument/2006/relationships/image" Target="../media/image68.svg"/><Relationship Id="rId3" Type="http://schemas.openxmlformats.org/officeDocument/2006/relationships/image" Target="../media/image49.png"/><Relationship Id="rId21" Type="http://schemas.openxmlformats.org/officeDocument/2006/relationships/image" Target="../media/image65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2" Type="http://schemas.openxmlformats.org/officeDocument/2006/relationships/image" Target="../media/image48.png"/><Relationship Id="rId16" Type="http://schemas.openxmlformats.org/officeDocument/2006/relationships/image" Target="../media/image34.svg"/><Relationship Id="rId20" Type="http://schemas.openxmlformats.org/officeDocument/2006/relationships/image" Target="../media/image6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24" Type="http://schemas.openxmlformats.org/officeDocument/2006/relationships/image" Target="../media/image47.svg"/><Relationship Id="rId5" Type="http://schemas.openxmlformats.org/officeDocument/2006/relationships/image" Target="../media/image51.svg"/><Relationship Id="rId15" Type="http://schemas.openxmlformats.org/officeDocument/2006/relationships/image" Target="../media/image33.png"/><Relationship Id="rId23" Type="http://schemas.openxmlformats.org/officeDocument/2006/relationships/image" Target="../media/image46.png"/><Relationship Id="rId28" Type="http://schemas.openxmlformats.org/officeDocument/2006/relationships/image" Target="../media/image70.sv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Relationship Id="rId22" Type="http://schemas.openxmlformats.org/officeDocument/2006/relationships/image" Target="../media/image66.svg"/><Relationship Id="rId27" Type="http://schemas.openxmlformats.org/officeDocument/2006/relationships/image" Target="../media/image69.png"/><Relationship Id="rId30" Type="http://schemas.openxmlformats.org/officeDocument/2006/relationships/image" Target="../media/image7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4.png"/><Relationship Id="rId3" Type="http://schemas.openxmlformats.org/officeDocument/2006/relationships/image" Target="../media/image74.png"/><Relationship Id="rId7" Type="http://schemas.openxmlformats.org/officeDocument/2006/relationships/image" Target="../media/image15.png"/><Relationship Id="rId12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0" Type="http://schemas.openxmlformats.org/officeDocument/2006/relationships/image" Target="../media/image26.png"/><Relationship Id="rId4" Type="http://schemas.openxmlformats.org/officeDocument/2006/relationships/image" Target="../media/image75.png"/><Relationship Id="rId9" Type="http://schemas.openxmlformats.org/officeDocument/2006/relationships/image" Target="../media/image25.png"/><Relationship Id="rId1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68D6C56F-E3B7-511C-28A1-285F77155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50" y="416824"/>
            <a:ext cx="3516023" cy="2013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9AC39-A9A3-3D33-6F4C-68FA7B1E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22" y="375264"/>
            <a:ext cx="3516021" cy="2013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4338B-3F72-E5DC-0C03-7230E649B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805" y="3508103"/>
            <a:ext cx="3372338" cy="1912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33F02-7184-0048-51D7-EABC0701B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035" y="3429000"/>
            <a:ext cx="3339099" cy="1914416"/>
          </a:xfrm>
          <a:prstGeom prst="rect">
            <a:avLst/>
          </a:prstGeom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DAED76A-9731-A499-166C-DD1096FE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74" y="3952966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762B6-C3B1-D154-3D5C-2151C129F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923" y="4865492"/>
            <a:ext cx="485714" cy="466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265CDB-25E5-C0C0-D71A-CB351FA2E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021" y="4854233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478A3B-46E7-9071-4F9D-8EC90B6BFF1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613780" y="4238291"/>
            <a:ext cx="532194" cy="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E5437-7D26-84CE-5AE0-573FE5E0F9D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666500" y="4238290"/>
            <a:ext cx="1341535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34E40F-4491-78B3-B8E1-5C8E9545552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67642" y="5098823"/>
            <a:ext cx="332379" cy="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4B7CA-DDB5-362B-F450-06FCFD183986}"/>
              </a:ext>
            </a:extLst>
          </p:cNvPr>
          <p:cNvCxnSpPr>
            <a:cxnSpLocks/>
          </p:cNvCxnSpPr>
          <p:nvPr/>
        </p:nvCxnSpPr>
        <p:spPr>
          <a:xfrm>
            <a:off x="6013807" y="5098823"/>
            <a:ext cx="9942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9E7466-FCD6-DFC8-49F8-BA97A7493DA2}"/>
              </a:ext>
            </a:extLst>
          </p:cNvPr>
          <p:cNvCxnSpPr>
            <a:cxnSpLocks/>
          </p:cNvCxnSpPr>
          <p:nvPr/>
        </p:nvCxnSpPr>
        <p:spPr>
          <a:xfrm flipV="1">
            <a:off x="2407577" y="2307007"/>
            <a:ext cx="0" cy="120109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blue background with white lightning bolt and arrows&#10;&#10;Description automatically generated">
            <a:extLst>
              <a:ext uri="{FF2B5EF4-FFF2-40B4-BE49-F238E27FC236}">
                <a16:creationId xmlns:a16="http://schemas.microsoft.com/office/drawing/2014/main" id="{94D0AE90-9B7E-6208-6240-46601BF3D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82" y="2744639"/>
            <a:ext cx="476190" cy="4761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0FCD53-84DA-79FC-B1D9-EA4F6FD63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020" y="5849500"/>
            <a:ext cx="485714" cy="5385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0C54F8A-6C21-A921-D9B6-2329FC79FE73}"/>
              </a:ext>
            </a:extLst>
          </p:cNvPr>
          <p:cNvSpPr txBox="1"/>
          <p:nvPr/>
        </p:nvSpPr>
        <p:spPr>
          <a:xfrm>
            <a:off x="4284936" y="527575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2B87B4-E74D-C8BF-C0B4-5B3556D8556D}"/>
              </a:ext>
            </a:extLst>
          </p:cNvPr>
          <p:cNvSpPr txBox="1"/>
          <p:nvPr/>
        </p:nvSpPr>
        <p:spPr>
          <a:xfrm>
            <a:off x="5188905" y="4607453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5C2DB2-7CA1-C60C-53CB-919EF41E0F31}"/>
              </a:ext>
            </a:extLst>
          </p:cNvPr>
          <p:cNvSpPr txBox="1"/>
          <p:nvPr/>
        </p:nvSpPr>
        <p:spPr>
          <a:xfrm>
            <a:off x="5128536" y="3619679"/>
            <a:ext cx="558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PLC</a:t>
            </a:r>
            <a:endParaRPr lang="en-SG" sz="11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95CE6D-8A90-B77D-900E-923A26B96E54}"/>
              </a:ext>
            </a:extLst>
          </p:cNvPr>
          <p:cNvCxnSpPr>
            <a:cxnSpLocks/>
          </p:cNvCxnSpPr>
          <p:nvPr/>
        </p:nvCxnSpPr>
        <p:spPr>
          <a:xfrm flipV="1">
            <a:off x="4900095" y="5208545"/>
            <a:ext cx="0" cy="61314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22F67E-9941-C1D1-7FFE-62FD706EAA0B}"/>
              </a:ext>
            </a:extLst>
          </p:cNvPr>
          <p:cNvCxnSpPr>
            <a:cxnSpLocks/>
          </p:cNvCxnSpPr>
          <p:nvPr/>
        </p:nvCxnSpPr>
        <p:spPr>
          <a:xfrm>
            <a:off x="4900095" y="5208545"/>
            <a:ext cx="199926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7CECA70-ACD6-90E2-92B0-EA6A43D0C534}"/>
              </a:ext>
            </a:extLst>
          </p:cNvPr>
          <p:cNvSpPr/>
          <p:nvPr/>
        </p:nvSpPr>
        <p:spPr>
          <a:xfrm>
            <a:off x="4992932" y="552067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4BC502-5796-34D5-FB32-B683478B6576}"/>
              </a:ext>
            </a:extLst>
          </p:cNvPr>
          <p:cNvSpPr txBox="1"/>
          <p:nvPr/>
        </p:nvSpPr>
        <p:spPr>
          <a:xfrm>
            <a:off x="5100020" y="5810460"/>
            <a:ext cx="406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Attacker keeps injecting the high voltage value (100KV) regularly to one of the RTU address to overwrite the reading from the railway’s transformer’s metering unit.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409913-6770-253C-5912-AB6B98F2FDE2}"/>
              </a:ext>
            </a:extLst>
          </p:cNvPr>
          <p:cNvSpPr txBox="1"/>
          <p:nvPr/>
        </p:nvSpPr>
        <p:spPr>
          <a:xfrm>
            <a:off x="5984848" y="4822094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S7Comm</a:t>
            </a:r>
            <a:endParaRPr lang="en-SG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83204-B34E-33CD-A870-8B0BEE2471F9}"/>
              </a:ext>
            </a:extLst>
          </p:cNvPr>
          <p:cNvSpPr txBox="1"/>
          <p:nvPr/>
        </p:nvSpPr>
        <p:spPr>
          <a:xfrm>
            <a:off x="5795365" y="4022926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Modbus-TCP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4B2783-53AA-22F5-45CC-CF60E0C29474}"/>
              </a:ext>
            </a:extLst>
          </p:cNvPr>
          <p:cNvCxnSpPr>
            <a:cxnSpLocks/>
          </p:cNvCxnSpPr>
          <p:nvPr/>
        </p:nvCxnSpPr>
        <p:spPr>
          <a:xfrm>
            <a:off x="6013807" y="5208545"/>
            <a:ext cx="97004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BA3C7E9-AF6C-3236-F32A-3C2C3135B59D}"/>
              </a:ext>
            </a:extLst>
          </p:cNvPr>
          <p:cNvSpPr/>
          <p:nvPr/>
        </p:nvSpPr>
        <p:spPr>
          <a:xfrm>
            <a:off x="6337913" y="524051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93F28B-D0D1-9C4C-3CDB-E3ECFD65804C}"/>
              </a:ext>
            </a:extLst>
          </p:cNvPr>
          <p:cNvSpPr txBox="1"/>
          <p:nvPr/>
        </p:nvSpPr>
        <p:spPr>
          <a:xfrm>
            <a:off x="6089681" y="5391796"/>
            <a:ext cx="182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data read by HMI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9A45DC-BB94-EEAA-7658-F8F236CE928E}"/>
              </a:ext>
            </a:extLst>
          </p:cNvPr>
          <p:cNvSpPr/>
          <p:nvPr/>
        </p:nvSpPr>
        <p:spPr>
          <a:xfrm>
            <a:off x="9514670" y="513345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BB1782-5CC9-0700-6DD4-1EC108D36708}"/>
              </a:ext>
            </a:extLst>
          </p:cNvPr>
          <p:cNvSpPr txBox="1"/>
          <p:nvPr/>
        </p:nvSpPr>
        <p:spPr>
          <a:xfrm>
            <a:off x="8677584" y="5313586"/>
            <a:ext cx="305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HMI read the railway operating voltage is out of safety range 0~72kV, Show alert.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2D3C33-CBA0-6AE1-FD91-1C041257BF1F}"/>
              </a:ext>
            </a:extLst>
          </p:cNvPr>
          <p:cNvCxnSpPr>
            <a:cxnSpLocks/>
          </p:cNvCxnSpPr>
          <p:nvPr/>
        </p:nvCxnSpPr>
        <p:spPr>
          <a:xfrm>
            <a:off x="10347134" y="5083704"/>
            <a:ext cx="275690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1E6DF8-1F2D-9082-5297-14A1E4DD5DD7}"/>
              </a:ext>
            </a:extLst>
          </p:cNvPr>
          <p:cNvCxnSpPr>
            <a:cxnSpLocks/>
          </p:cNvCxnSpPr>
          <p:nvPr/>
        </p:nvCxnSpPr>
        <p:spPr>
          <a:xfrm flipV="1">
            <a:off x="10667142" y="3708800"/>
            <a:ext cx="0" cy="135481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742F07-C2D3-6D35-2161-0292BE8E1F28}"/>
              </a:ext>
            </a:extLst>
          </p:cNvPr>
          <p:cNvCxnSpPr>
            <a:cxnSpLocks/>
          </p:cNvCxnSpPr>
          <p:nvPr/>
        </p:nvCxnSpPr>
        <p:spPr>
          <a:xfrm flipH="1">
            <a:off x="10312435" y="3714747"/>
            <a:ext cx="345087" cy="440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45BF00B-5168-3EB5-7941-6A1755CF54B7}"/>
              </a:ext>
            </a:extLst>
          </p:cNvPr>
          <p:cNvSpPr/>
          <p:nvPr/>
        </p:nvSpPr>
        <p:spPr>
          <a:xfrm>
            <a:off x="9898491" y="335491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C78103-B499-4544-F4EF-1DFBB02BEEE7}"/>
              </a:ext>
            </a:extLst>
          </p:cNvPr>
          <p:cNvSpPr txBox="1"/>
          <p:nvPr/>
        </p:nvSpPr>
        <p:spPr>
          <a:xfrm>
            <a:off x="8271215" y="2536382"/>
            <a:ext cx="341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After get 3 times high voltage alert, HMI confirm railway system power error, HMI auto safety control active to cut off the railway transformer’s output to protect the system.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EF1F6C-FCF0-369C-2EAE-955EC8F1AAF7}"/>
              </a:ext>
            </a:extLst>
          </p:cNvPr>
          <p:cNvCxnSpPr>
            <a:cxnSpLocks/>
          </p:cNvCxnSpPr>
          <p:nvPr/>
        </p:nvCxnSpPr>
        <p:spPr>
          <a:xfrm flipH="1">
            <a:off x="5737134" y="3993698"/>
            <a:ext cx="1246716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F506FF-AC4D-46A6-7FAB-EE93F5C2332A}"/>
              </a:ext>
            </a:extLst>
          </p:cNvPr>
          <p:cNvCxnSpPr>
            <a:cxnSpLocks/>
          </p:cNvCxnSpPr>
          <p:nvPr/>
        </p:nvCxnSpPr>
        <p:spPr>
          <a:xfrm flipH="1">
            <a:off x="4592328" y="4013136"/>
            <a:ext cx="49992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DE54184-4D99-ABF7-533F-947E9F368C2B}"/>
              </a:ext>
            </a:extLst>
          </p:cNvPr>
          <p:cNvSpPr txBox="1"/>
          <p:nvPr/>
        </p:nvSpPr>
        <p:spPr>
          <a:xfrm>
            <a:off x="5666075" y="2853575"/>
            <a:ext cx="2460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HMI send PLC coil set control command to cut off the railway system’s transformer output circuit breaker.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5C31714-B8DB-2C01-5BDA-BE6EAE1E23D5}"/>
              </a:ext>
            </a:extLst>
          </p:cNvPr>
          <p:cNvSpPr/>
          <p:nvPr/>
        </p:nvSpPr>
        <p:spPr>
          <a:xfrm>
            <a:off x="6136994" y="37940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11A7EA-00AA-4450-FC40-670F6E98467E}"/>
              </a:ext>
            </a:extLst>
          </p:cNvPr>
          <p:cNvSpPr/>
          <p:nvPr/>
        </p:nvSpPr>
        <p:spPr>
          <a:xfrm>
            <a:off x="3763033" y="342900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BE7A28-F0BB-6924-1EE8-02BF125032A9}"/>
              </a:ext>
            </a:extLst>
          </p:cNvPr>
          <p:cNvSpPr txBox="1"/>
          <p:nvPr/>
        </p:nvSpPr>
        <p:spPr>
          <a:xfrm>
            <a:off x="3017529" y="2830685"/>
            <a:ext cx="234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Physical world simulation shows power input of railway system cut off. 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193C3C-89F0-7D98-FC6F-34262B268C98}"/>
              </a:ext>
            </a:extLst>
          </p:cNvPr>
          <p:cNvSpPr txBox="1"/>
          <p:nvPr/>
        </p:nvSpPr>
        <p:spPr>
          <a:xfrm>
            <a:off x="1615056" y="2744639"/>
            <a:ext cx="7122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Power Link</a:t>
            </a:r>
            <a:endParaRPr lang="en-SG" sz="11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A07AFA-2F31-F0ED-ADC5-2F912898C7C7}"/>
              </a:ext>
            </a:extLst>
          </p:cNvPr>
          <p:cNvSpPr/>
          <p:nvPr/>
        </p:nvSpPr>
        <p:spPr>
          <a:xfrm>
            <a:off x="2633709" y="256610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18B81D-83A4-0862-0A3D-6120ECB2BAF0}"/>
              </a:ext>
            </a:extLst>
          </p:cNvPr>
          <p:cNvSpPr txBox="1"/>
          <p:nvPr/>
        </p:nvSpPr>
        <p:spPr>
          <a:xfrm>
            <a:off x="2864888" y="2404519"/>
            <a:ext cx="174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Power link energy transfer drop to 0v 0A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B689A8-6D72-2E59-1AD8-49B4C20880DB}"/>
              </a:ext>
            </a:extLst>
          </p:cNvPr>
          <p:cNvSpPr txBox="1"/>
          <p:nvPr/>
        </p:nvSpPr>
        <p:spPr>
          <a:xfrm>
            <a:off x="1012660" y="126194"/>
            <a:ext cx="12816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Before FDI attack </a:t>
            </a:r>
            <a:endParaRPr lang="en-SG" sz="110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98239B-B58E-D587-C664-550292B36A11}"/>
              </a:ext>
            </a:extLst>
          </p:cNvPr>
          <p:cNvCxnSpPr>
            <a:cxnSpLocks/>
          </p:cNvCxnSpPr>
          <p:nvPr/>
        </p:nvCxnSpPr>
        <p:spPr>
          <a:xfrm>
            <a:off x="4592328" y="1248668"/>
            <a:ext cx="2303960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9B9A37B-3A00-85AC-23A6-8E66D42DB4EF}"/>
              </a:ext>
            </a:extLst>
          </p:cNvPr>
          <p:cNvSpPr txBox="1"/>
          <p:nvPr/>
        </p:nvSpPr>
        <p:spPr>
          <a:xfrm>
            <a:off x="6896288" y="161178"/>
            <a:ext cx="12816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After FDI attack 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28237D8-AFD3-A7C9-B21E-9185F9C671F3}"/>
              </a:ext>
            </a:extLst>
          </p:cNvPr>
          <p:cNvSpPr/>
          <p:nvPr/>
        </p:nvSpPr>
        <p:spPr>
          <a:xfrm>
            <a:off x="5406237" y="94233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CB447F-322E-CB53-752D-E47977D2F3AE}"/>
              </a:ext>
            </a:extLst>
          </p:cNvPr>
          <p:cNvSpPr txBox="1"/>
          <p:nvPr/>
        </p:nvSpPr>
        <p:spPr>
          <a:xfrm>
            <a:off x="4664498" y="1258703"/>
            <a:ext cx="2254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</a:rPr>
              <a:t>All trains emergency stop because lose power.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</a:rPr>
              <a:t>All tracker change to power fail state (red color)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</a:rPr>
              <a:t>Railway shows power outage alert.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B309EA-57E3-A406-951B-7A50D4D15450}"/>
              </a:ext>
            </a:extLst>
          </p:cNvPr>
          <p:cNvSpPr txBox="1"/>
          <p:nvPr/>
        </p:nvSpPr>
        <p:spPr>
          <a:xfrm>
            <a:off x="1177947" y="5821694"/>
            <a:ext cx="2532563" cy="584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FDI Power Outage Attack Workflow Diagram </a:t>
            </a:r>
            <a:endParaRPr lang="en-SG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4CEDB4EA-A0B6-7C05-64D7-EA80D866C229}"/>
              </a:ext>
            </a:extLst>
          </p:cNvPr>
          <p:cNvSpPr/>
          <p:nvPr/>
        </p:nvSpPr>
        <p:spPr>
          <a:xfrm>
            <a:off x="482891" y="480818"/>
            <a:ext cx="11301568" cy="52083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635B3B5-8B78-5990-7773-A67BF170530F}"/>
              </a:ext>
            </a:extLst>
          </p:cNvPr>
          <p:cNvCxnSpPr>
            <a:cxnSpLocks/>
          </p:cNvCxnSpPr>
          <p:nvPr/>
        </p:nvCxnSpPr>
        <p:spPr>
          <a:xfrm>
            <a:off x="700112" y="1250718"/>
            <a:ext cx="1276265" cy="86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551083" y="857848"/>
            <a:ext cx="2901556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7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9588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4207307" y="172373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4195950" y="100766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9588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926105" y="224817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676467" y="573284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farm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1909356" y="579162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 power farm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41772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092447" y="1790817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338231" y="1836449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337862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691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88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88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345668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345667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9803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9803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23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67" y="2481385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5003449" y="2564356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958870" y="2585477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302437" y="2415611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572760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3808431" y="2725038"/>
            <a:ext cx="90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206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529600" y="525489"/>
            <a:ext cx="197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Natural gas power plant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478357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393375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99447" y="2513858"/>
            <a:ext cx="700261" cy="16267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517941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step-up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49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31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113828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1909356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737992" y="302152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127942" y="3846193"/>
            <a:ext cx="33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 High voltage transmission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091638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100891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084398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426540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442845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426540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68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396068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4519233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625093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790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956297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34222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158915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2558585" y="4884901"/>
            <a:ext cx="1159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(optional )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979560" y="4849562"/>
            <a:ext cx="115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(optional)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922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6935223" y="5400885"/>
            <a:ext cx="2471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7943025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7943025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469796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405241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420056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8930588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83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279916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235179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254022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003823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009200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7943025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3625" r="35693"/>
          <a:stretch/>
        </p:blipFill>
        <p:spPr>
          <a:xfrm>
            <a:off x="10145376" y="1918510"/>
            <a:ext cx="1180868" cy="7093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295086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254022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217633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9736800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9571859" y="2740342"/>
            <a:ext cx="212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055195" y="1517862"/>
            <a:ext cx="136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8988949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5308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264296" y="2429794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64901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261607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4651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261607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0505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5674543" y="2821009"/>
            <a:ext cx="1637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4106196" y="2109649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4136742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892131" y="246259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5273037" y="228726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912281" y="229572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501128" y="21173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6153903" y="210528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514181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6162226" y="13885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913449" y="28785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693174" y="329645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2739355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073684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3803570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541477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075474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080874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7857696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065379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267764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525070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837581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142757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396936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012785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567746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7874936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570672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552308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533113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540988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573753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8981218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016562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8971898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6909564" y="783158"/>
            <a:ext cx="166624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7135879" y="707696"/>
            <a:ext cx="367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 ( remote circuit breaker + closer sensors)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6935223" y="1250718"/>
            <a:ext cx="166624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7120968" y="1168825"/>
            <a:ext cx="317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 (metering unit)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336" y="1029970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457277" y="166879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6377" y="1034531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656175" y="170141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FC75F5-4A0F-E638-CD0D-FA1893EDFD5A}"/>
              </a:ext>
            </a:extLst>
          </p:cNvPr>
          <p:cNvCxnSpPr>
            <a:cxnSpLocks/>
          </p:cNvCxnSpPr>
          <p:nvPr/>
        </p:nvCxnSpPr>
        <p:spPr>
          <a:xfrm flipV="1">
            <a:off x="905669" y="1738058"/>
            <a:ext cx="0" cy="32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8BC22A0-124C-A4F2-4A2D-FCDA9F83E484}"/>
              </a:ext>
            </a:extLst>
          </p:cNvPr>
          <p:cNvCxnSpPr>
            <a:cxnSpLocks/>
          </p:cNvCxnSpPr>
          <p:nvPr/>
        </p:nvCxnSpPr>
        <p:spPr>
          <a:xfrm flipV="1">
            <a:off x="700112" y="2067816"/>
            <a:ext cx="2055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89416B9-9D7D-5A6E-F05A-C2A8F3844ED7}"/>
              </a:ext>
            </a:extLst>
          </p:cNvPr>
          <p:cNvCxnSpPr>
            <a:cxnSpLocks/>
          </p:cNvCxnSpPr>
          <p:nvPr/>
        </p:nvCxnSpPr>
        <p:spPr>
          <a:xfrm>
            <a:off x="698359" y="1250718"/>
            <a:ext cx="0" cy="29400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ather - Free weather icons">
            <a:extLst>
              <a:ext uri="{FF2B5EF4-FFF2-40B4-BE49-F238E27FC236}">
                <a16:creationId xmlns:a16="http://schemas.microsoft.com/office/drawing/2014/main" id="{04961E01-B314-7389-B08D-D042B35D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" y="4207730"/>
            <a:ext cx="637398" cy="63739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3BD4214-973D-764D-6D1B-05E367A381CD}"/>
              </a:ext>
            </a:extLst>
          </p:cNvPr>
          <p:cNvSpPr txBox="1"/>
          <p:nvPr/>
        </p:nvSpPr>
        <p:spPr>
          <a:xfrm>
            <a:off x="600138" y="489879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708917" y="577378"/>
            <a:ext cx="9692383" cy="5446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48795" y="4450198"/>
            <a:ext cx="5943891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900075" y="4529006"/>
            <a:ext cx="120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device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7188" y="273125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078" y="331115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</p:cNvCxnSpPr>
          <p:nvPr/>
        </p:nvCxnSpPr>
        <p:spPr>
          <a:xfrm flipV="1">
            <a:off x="6786056" y="297021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9209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844877" y="275324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8670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Power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7403" y="1810569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104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2867" y="1378637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620842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3249" y="2146530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736188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449" y="2139970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730089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573" y="2139970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749052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77128" y="2306335"/>
            <a:ext cx="962716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407463" y="3011949"/>
            <a:ext cx="954931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609161" y="1810250"/>
            <a:ext cx="932362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82281" y="2504414"/>
            <a:ext cx="1202062" cy="932716"/>
          </a:xfrm>
          <a:prstGeom prst="bentConnector4">
            <a:avLst>
              <a:gd name="adj1" fmla="val 35685"/>
              <a:gd name="adj2" fmla="val 12450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4259069" y="3156230"/>
            <a:ext cx="414945" cy="383926"/>
          </a:xfrm>
          <a:prstGeom prst="bentConnector3">
            <a:avLst>
              <a:gd name="adj1" fmla="val 295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67075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439084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612133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723434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361032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620841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73976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358542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2033779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712671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712671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48795" y="630752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Energy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-OT-System Cyber Security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Digital Twin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1998" y="3762250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478" y="328287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64926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4C54F"/>
                </a:solidFill>
                <a:latin typeface="Calibri" panose="020F0502020204030204"/>
              </a:rPr>
              <a:t>Electrical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0255" y="864601"/>
            <a:ext cx="3266583" cy="187011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D120C1-30E4-4A67-9A4E-1C88386F8115}"/>
              </a:ext>
            </a:extLst>
          </p:cNvPr>
          <p:cNvSpPr txBox="1"/>
          <p:nvPr/>
        </p:nvSpPr>
        <p:spPr>
          <a:xfrm>
            <a:off x="3017436" y="2652779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Modbus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B5B8-F781-231C-D53E-325A505C1E72}"/>
              </a:ext>
            </a:extLst>
          </p:cNvPr>
          <p:cNvSpPr txBox="1"/>
          <p:nvPr/>
        </p:nvSpPr>
        <p:spPr>
          <a:xfrm>
            <a:off x="4298168" y="2660204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S7Comm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C9B96-6012-8A73-20F5-174EDE1C9D2D}"/>
              </a:ext>
            </a:extLst>
          </p:cNvPr>
          <p:cNvCxnSpPr>
            <a:cxnSpLocks/>
          </p:cNvCxnSpPr>
          <p:nvPr/>
        </p:nvCxnSpPr>
        <p:spPr>
          <a:xfrm>
            <a:off x="2392440" y="4046776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38C33-36E4-45F3-A911-9CEC9C5BC170}"/>
              </a:ext>
            </a:extLst>
          </p:cNvPr>
          <p:cNvCxnSpPr>
            <a:cxnSpLocks/>
          </p:cNvCxnSpPr>
          <p:nvPr/>
        </p:nvCxnSpPr>
        <p:spPr>
          <a:xfrm>
            <a:off x="4049670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12F0C-DFD8-1D1F-8F04-45597095462A}"/>
              </a:ext>
            </a:extLst>
          </p:cNvPr>
          <p:cNvCxnSpPr>
            <a:cxnSpLocks/>
          </p:cNvCxnSpPr>
          <p:nvPr/>
        </p:nvCxnSpPr>
        <p:spPr>
          <a:xfrm>
            <a:off x="6180329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Web design with solid fill">
            <a:extLst>
              <a:ext uri="{FF2B5EF4-FFF2-40B4-BE49-F238E27FC236}">
                <a16:creationId xmlns:a16="http://schemas.microsoft.com/office/drawing/2014/main" id="{2EDAE1AE-43C2-1B7B-C1AB-D652FCCB9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927" y="2777499"/>
            <a:ext cx="440455" cy="430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8B9CB8-A83F-7261-AAC5-2A78F32E8259}"/>
              </a:ext>
            </a:extLst>
          </p:cNvPr>
          <p:cNvSpPr txBox="1"/>
          <p:nvPr/>
        </p:nvSpPr>
        <p:spPr>
          <a:xfrm>
            <a:off x="9056259" y="2769585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Link Interface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F0F18-07B2-BDEF-7CEB-31E7C71DD3A0}"/>
              </a:ext>
            </a:extLst>
          </p:cNvPr>
          <p:cNvSpPr txBox="1"/>
          <p:nvPr/>
        </p:nvSpPr>
        <p:spPr>
          <a:xfrm>
            <a:off x="2585908" y="4222898"/>
            <a:ext cx="21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Simulated Electrical signal    </a:t>
            </a:r>
            <a:endParaRPr lang="en-SG" sz="1200" b="1" dirty="0">
              <a:solidFill>
                <a:srgbClr val="00B0F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53ABCC-2C3D-5DAF-D4E4-D50A5E5661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7680" y="4080461"/>
            <a:ext cx="3266583" cy="18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uilding with solar panels&#10;&#10;Description automatically generated">
            <a:extLst>
              <a:ext uri="{FF2B5EF4-FFF2-40B4-BE49-F238E27FC236}">
                <a16:creationId xmlns:a16="http://schemas.microsoft.com/office/drawing/2014/main" id="{5EA7424C-DF1A-F3EC-854E-AAC1D6004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Graphic 11" descr="Dim (Medium Sun) with solid fill">
            <a:extLst>
              <a:ext uri="{FF2B5EF4-FFF2-40B4-BE49-F238E27FC236}">
                <a16:creationId xmlns:a16="http://schemas.microsoft.com/office/drawing/2014/main" id="{D8241FD5-1E79-215F-79E5-155C2AB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544" y="4012810"/>
            <a:ext cx="458606" cy="45860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075F47A-E1DB-1121-91CA-DE2858865024}"/>
              </a:ext>
            </a:extLst>
          </p:cNvPr>
          <p:cNvSpPr/>
          <p:nvPr/>
        </p:nvSpPr>
        <p:spPr>
          <a:xfrm>
            <a:off x="1017813" y="4584290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9A053-456B-7D93-989E-093899B4B55E}"/>
              </a:ext>
            </a:extLst>
          </p:cNvPr>
          <p:cNvSpPr/>
          <p:nvPr/>
        </p:nvSpPr>
        <p:spPr>
          <a:xfrm>
            <a:off x="1545455" y="4876898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building with solar panels&#10;&#10;Description automatically generated">
            <a:extLst>
              <a:ext uri="{FF2B5EF4-FFF2-40B4-BE49-F238E27FC236}">
                <a16:creationId xmlns:a16="http://schemas.microsoft.com/office/drawing/2014/main" id="{F21289F8-E9C0-F8D3-E1B8-2BE308B4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4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18ACF099-6205-09F8-CC2B-4900AA13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512" y="4012810"/>
            <a:ext cx="458606" cy="45860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7E3D744-F0C0-F07B-DE39-5BC2DE2E775D}"/>
              </a:ext>
            </a:extLst>
          </p:cNvPr>
          <p:cNvSpPr/>
          <p:nvPr/>
        </p:nvSpPr>
        <p:spPr>
          <a:xfrm>
            <a:off x="3705213" y="4755582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A04CC5-468D-B233-B989-44699188293C}"/>
              </a:ext>
            </a:extLst>
          </p:cNvPr>
          <p:cNvSpPr/>
          <p:nvPr/>
        </p:nvSpPr>
        <p:spPr>
          <a:xfrm>
            <a:off x="4245684" y="4992624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High voltage with solid fill">
            <a:extLst>
              <a:ext uri="{FF2B5EF4-FFF2-40B4-BE49-F238E27FC236}">
                <a16:creationId xmlns:a16="http://schemas.microsoft.com/office/drawing/2014/main" id="{96489947-DC70-D329-00F5-90406304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7267" y="4040243"/>
            <a:ext cx="363145" cy="363145"/>
          </a:xfrm>
          <a:prstGeom prst="rect">
            <a:avLst/>
          </a:prstGeom>
        </p:spPr>
      </p:pic>
      <p:pic>
        <p:nvPicPr>
          <p:cNvPr id="26" name="Graphic 25" descr="High voltage with solid fill">
            <a:extLst>
              <a:ext uri="{FF2B5EF4-FFF2-40B4-BE49-F238E27FC236}">
                <a16:creationId xmlns:a16="http://schemas.microsoft.com/office/drawing/2014/main" id="{AFA1F019-4D2B-139F-9757-E14EFAD13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1431" y="4012810"/>
            <a:ext cx="363145" cy="363145"/>
          </a:xfrm>
          <a:prstGeom prst="rect">
            <a:avLst/>
          </a:prstGeom>
        </p:spPr>
      </p:pic>
      <p:pic>
        <p:nvPicPr>
          <p:cNvPr id="29" name="Picture 28" descr="A isometric view of a factory&#10;&#10;Description automatically generated">
            <a:extLst>
              <a:ext uri="{FF2B5EF4-FFF2-40B4-BE49-F238E27FC236}">
                <a16:creationId xmlns:a16="http://schemas.microsoft.com/office/drawing/2014/main" id="{0BA8BAE0-A7DA-211E-8DB9-5C877F312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01" y="3777229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5" name="Graphic 34" descr="Battery with solid fill">
            <a:extLst>
              <a:ext uri="{FF2B5EF4-FFF2-40B4-BE49-F238E27FC236}">
                <a16:creationId xmlns:a16="http://schemas.microsoft.com/office/drawing/2014/main" id="{FBEC7983-B130-1C61-B60B-1D47CB6C1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8571" y="5078066"/>
            <a:ext cx="422143" cy="422143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9B9FB3AC-A0B7-CEE2-042F-07A513E2535D}"/>
              </a:ext>
            </a:extLst>
          </p:cNvPr>
          <p:cNvSpPr/>
          <p:nvPr/>
        </p:nvSpPr>
        <p:spPr>
          <a:xfrm>
            <a:off x="7762703" y="5427815"/>
            <a:ext cx="177301" cy="1996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Graphic 37" descr="Circles with arrows with solid fill">
            <a:extLst>
              <a:ext uri="{FF2B5EF4-FFF2-40B4-BE49-F238E27FC236}">
                <a16:creationId xmlns:a16="http://schemas.microsoft.com/office/drawing/2014/main" id="{0B933EB7-FE40-B357-E77E-443587811D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8244" y="3766546"/>
            <a:ext cx="718112" cy="718112"/>
          </a:xfrm>
          <a:prstGeom prst="rect">
            <a:avLst/>
          </a:prstGeom>
        </p:spPr>
      </p:pic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41E86C32-6A78-A115-3C3C-FE9B664B88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80681" y="3988983"/>
            <a:ext cx="273237" cy="273237"/>
          </a:xfrm>
          <a:prstGeom prst="rect">
            <a:avLst/>
          </a:prstGeom>
        </p:spPr>
      </p:pic>
      <p:pic>
        <p:nvPicPr>
          <p:cNvPr id="43" name="Picture 42" descr="A isometric view of a factory&#10;&#10;Description automatically generated">
            <a:extLst>
              <a:ext uri="{FF2B5EF4-FFF2-40B4-BE49-F238E27FC236}">
                <a16:creationId xmlns:a16="http://schemas.microsoft.com/office/drawing/2014/main" id="{FAE42E47-1990-B4E8-0E80-BA1555CD55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7" y="3800640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5" name="Arrow: Down 44">
            <a:extLst>
              <a:ext uri="{FF2B5EF4-FFF2-40B4-BE49-F238E27FC236}">
                <a16:creationId xmlns:a16="http://schemas.microsoft.com/office/drawing/2014/main" id="{7B5A362B-840C-54E2-032C-F66B74C5A26C}"/>
              </a:ext>
            </a:extLst>
          </p:cNvPr>
          <p:cNvSpPr/>
          <p:nvPr/>
        </p:nvSpPr>
        <p:spPr>
          <a:xfrm>
            <a:off x="10785189" y="5451226"/>
            <a:ext cx="177301" cy="19964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Graphic 45" descr="Circles with arrows with solid fill">
            <a:extLst>
              <a:ext uri="{FF2B5EF4-FFF2-40B4-BE49-F238E27FC236}">
                <a16:creationId xmlns:a16="http://schemas.microsoft.com/office/drawing/2014/main" id="{DABA6462-4E76-4C90-90DE-5A47CF26D5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97008">
            <a:off x="10480730" y="3789957"/>
            <a:ext cx="718112" cy="718112"/>
          </a:xfrm>
          <a:prstGeom prst="rect">
            <a:avLst/>
          </a:prstGeom>
        </p:spPr>
      </p:pic>
      <p:pic>
        <p:nvPicPr>
          <p:cNvPr id="42" name="Graphic 41" descr="Transfer with solid fill">
            <a:extLst>
              <a:ext uri="{FF2B5EF4-FFF2-40B4-BE49-F238E27FC236}">
                <a16:creationId xmlns:a16="http://schemas.microsoft.com/office/drawing/2014/main" id="{DB96531A-F7DA-A5B8-5D9F-7FC537C0E6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85259" y="4012402"/>
            <a:ext cx="301501" cy="301501"/>
          </a:xfrm>
          <a:prstGeom prst="rect">
            <a:avLst/>
          </a:prstGeom>
        </p:spPr>
      </p:pic>
      <p:pic>
        <p:nvPicPr>
          <p:cNvPr id="49" name="Graphic 48" descr="Battery charging with solid fill">
            <a:extLst>
              <a:ext uri="{FF2B5EF4-FFF2-40B4-BE49-F238E27FC236}">
                <a16:creationId xmlns:a16="http://schemas.microsoft.com/office/drawing/2014/main" id="{C9C1793E-6238-2712-6E7D-CB63B9053D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85259" y="5078066"/>
            <a:ext cx="452922" cy="452922"/>
          </a:xfrm>
          <a:prstGeom prst="rect">
            <a:avLst/>
          </a:prstGeom>
        </p:spPr>
      </p:pic>
      <p:pic>
        <p:nvPicPr>
          <p:cNvPr id="50" name="Graphic 49" descr="High voltage with solid fill">
            <a:extLst>
              <a:ext uri="{FF2B5EF4-FFF2-40B4-BE49-F238E27FC236}">
                <a16:creationId xmlns:a16="http://schemas.microsoft.com/office/drawing/2014/main" id="{71D1A71B-2A5E-F053-E559-6E6081BDB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282" y="5246242"/>
            <a:ext cx="363145" cy="363145"/>
          </a:xfrm>
          <a:prstGeom prst="rect">
            <a:avLst/>
          </a:prstGeom>
        </p:spPr>
      </p:pic>
      <p:pic>
        <p:nvPicPr>
          <p:cNvPr id="51" name="Graphic 50" descr="High voltage with solid fill">
            <a:extLst>
              <a:ext uri="{FF2B5EF4-FFF2-40B4-BE49-F238E27FC236}">
                <a16:creationId xmlns:a16="http://schemas.microsoft.com/office/drawing/2014/main" id="{E5FB553E-9ED7-65FC-1C54-E712E86AF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36911" y="5246241"/>
            <a:ext cx="363145" cy="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055802C1-8874-070E-CDC1-E477F503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77" y="1845965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103E8A81-3C40-4F6B-7876-59B3201A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4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Graphic 6" descr="Windy with solid fill">
            <a:extLst>
              <a:ext uri="{FF2B5EF4-FFF2-40B4-BE49-F238E27FC236}">
                <a16:creationId xmlns:a16="http://schemas.microsoft.com/office/drawing/2014/main" id="{A15FCF8A-BEAD-CC13-3390-384F856E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448" y="657316"/>
            <a:ext cx="342122" cy="342122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AB16B17-0CF2-3739-3510-0DC98DB1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154" y="1795726"/>
            <a:ext cx="342122" cy="342122"/>
          </a:xfrm>
          <a:prstGeom prst="rect">
            <a:avLst/>
          </a:prstGeom>
        </p:spPr>
      </p:pic>
      <p:pic>
        <p:nvPicPr>
          <p:cNvPr id="24" name="Graphic 23" descr="Arrow circle outline">
            <a:extLst>
              <a:ext uri="{FF2B5EF4-FFF2-40B4-BE49-F238E27FC236}">
                <a16:creationId xmlns:a16="http://schemas.microsoft.com/office/drawing/2014/main" id="{69A1DD3B-1429-5095-97E9-E24FC3D1C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570" y="1179576"/>
            <a:ext cx="584718" cy="914400"/>
          </a:xfrm>
          <a:prstGeom prst="rect">
            <a:avLst/>
          </a:prstGeom>
        </p:spPr>
      </p:pic>
      <p:pic>
        <p:nvPicPr>
          <p:cNvPr id="25" name="Graphic 24" descr="Arrow circle outline">
            <a:extLst>
              <a:ext uri="{FF2B5EF4-FFF2-40B4-BE49-F238E27FC236}">
                <a16:creationId xmlns:a16="http://schemas.microsoft.com/office/drawing/2014/main" id="{66756638-6BBF-53EC-3318-56C044F2A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913" y="774138"/>
            <a:ext cx="676016" cy="914400"/>
          </a:xfrm>
          <a:prstGeom prst="rect">
            <a:avLst/>
          </a:prstGeom>
        </p:spPr>
      </p:pic>
      <p:pic>
        <p:nvPicPr>
          <p:cNvPr id="26" name="Picture 25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A6E354BC-A315-FED2-6095-ADD05A42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0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Graphic 26" descr="Windy with solid fill">
            <a:extLst>
              <a:ext uri="{FF2B5EF4-FFF2-40B4-BE49-F238E27FC236}">
                <a16:creationId xmlns:a16="http://schemas.microsoft.com/office/drawing/2014/main" id="{84F6E1CA-88F2-5610-C9A0-82E1049B2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6168" y="657316"/>
            <a:ext cx="342122" cy="342122"/>
          </a:xfrm>
          <a:prstGeom prst="rect">
            <a:avLst/>
          </a:prstGeom>
        </p:spPr>
      </p:pic>
      <p:pic>
        <p:nvPicPr>
          <p:cNvPr id="28" name="Graphic 27" descr="Windy with solid fill">
            <a:extLst>
              <a:ext uri="{FF2B5EF4-FFF2-40B4-BE49-F238E27FC236}">
                <a16:creationId xmlns:a16="http://schemas.microsoft.com/office/drawing/2014/main" id="{54D761D0-8337-CE6D-4C1B-818430B6E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370" y="1769600"/>
            <a:ext cx="342122" cy="342122"/>
          </a:xfrm>
          <a:prstGeom prst="rect">
            <a:avLst/>
          </a:prstGeom>
        </p:spPr>
      </p:pic>
      <p:pic>
        <p:nvPicPr>
          <p:cNvPr id="29" name="Graphic 28" descr="Arrow circle outline">
            <a:extLst>
              <a:ext uri="{FF2B5EF4-FFF2-40B4-BE49-F238E27FC236}">
                <a16:creationId xmlns:a16="http://schemas.microsoft.com/office/drawing/2014/main" id="{5634BE16-9156-061F-6AE4-2FB7BE147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0672" y="1245988"/>
            <a:ext cx="584718" cy="914400"/>
          </a:xfrm>
          <a:prstGeom prst="rect">
            <a:avLst/>
          </a:prstGeom>
        </p:spPr>
      </p:pic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D888694F-1F54-8496-C886-C8D260A5B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0440" y="722376"/>
            <a:ext cx="676016" cy="914400"/>
          </a:xfrm>
          <a:prstGeom prst="rect">
            <a:avLst/>
          </a:prstGeom>
        </p:spPr>
      </p:pic>
      <p:pic>
        <p:nvPicPr>
          <p:cNvPr id="31" name="Graphic 30" descr="Windy with solid fill">
            <a:extLst>
              <a:ext uri="{FF2B5EF4-FFF2-40B4-BE49-F238E27FC236}">
                <a16:creationId xmlns:a16="http://schemas.microsoft.com/office/drawing/2014/main" id="{D008220D-60FB-F110-53EE-F74B7844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8326" y="1803022"/>
            <a:ext cx="342122" cy="342122"/>
          </a:xfrm>
          <a:prstGeom prst="rect">
            <a:avLst/>
          </a:prstGeom>
        </p:spPr>
      </p:pic>
      <p:pic>
        <p:nvPicPr>
          <p:cNvPr id="33" name="Graphic 32" descr="Line arrow: Rotate left outline">
            <a:extLst>
              <a:ext uri="{FF2B5EF4-FFF2-40B4-BE49-F238E27FC236}">
                <a16:creationId xmlns:a16="http://schemas.microsoft.com/office/drawing/2014/main" id="{B8038DE0-8E0C-B925-3AFC-0C1E77B965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44863" y="655490"/>
            <a:ext cx="436413" cy="465675"/>
          </a:xfrm>
          <a:prstGeom prst="rect">
            <a:avLst/>
          </a:prstGeom>
        </p:spPr>
      </p:pic>
      <p:pic>
        <p:nvPicPr>
          <p:cNvPr id="35" name="Graphic 34" descr="Line arrow: Rotate left outline">
            <a:extLst>
              <a:ext uri="{FF2B5EF4-FFF2-40B4-BE49-F238E27FC236}">
                <a16:creationId xmlns:a16="http://schemas.microsoft.com/office/drawing/2014/main" id="{A126182D-E899-459A-A54E-591959B61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738315" y="946738"/>
            <a:ext cx="436413" cy="465675"/>
          </a:xfrm>
          <a:prstGeom prst="rect">
            <a:avLst/>
          </a:prstGeom>
        </p:spPr>
      </p:pic>
      <p:pic>
        <p:nvPicPr>
          <p:cNvPr id="37" name="Picture 36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53DB7D6A-E2B2-8633-DA7C-8671DFBAB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3198404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8" name="Arrow: Left 37">
            <a:extLst>
              <a:ext uri="{FF2B5EF4-FFF2-40B4-BE49-F238E27FC236}">
                <a16:creationId xmlns:a16="http://schemas.microsoft.com/office/drawing/2014/main" id="{8005ADB1-85FF-46F0-608F-EDFB784806AC}"/>
              </a:ext>
            </a:extLst>
          </p:cNvPr>
          <p:cNvSpPr/>
          <p:nvPr/>
        </p:nvSpPr>
        <p:spPr>
          <a:xfrm rot="10800000">
            <a:off x="2343140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High voltage with solid fill">
            <a:extLst>
              <a:ext uri="{FF2B5EF4-FFF2-40B4-BE49-F238E27FC236}">
                <a16:creationId xmlns:a16="http://schemas.microsoft.com/office/drawing/2014/main" id="{E8CB0771-C5A8-2EF7-1F57-EB8E08F766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93874" y="3207587"/>
            <a:ext cx="303709" cy="303709"/>
          </a:xfrm>
          <a:prstGeom prst="rect">
            <a:avLst/>
          </a:prstGeom>
        </p:spPr>
      </p:pic>
      <p:pic>
        <p:nvPicPr>
          <p:cNvPr id="40" name="Graphic 39" descr="High voltage with solid fill">
            <a:extLst>
              <a:ext uri="{FF2B5EF4-FFF2-40B4-BE49-F238E27FC236}">
                <a16:creationId xmlns:a16="http://schemas.microsoft.com/office/drawing/2014/main" id="{08139FDD-4FB9-97FE-FD8F-467B93BA02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7921" y="3207587"/>
            <a:ext cx="303709" cy="303709"/>
          </a:xfrm>
          <a:prstGeom prst="rect">
            <a:avLst/>
          </a:prstGeom>
        </p:spPr>
      </p:pic>
      <p:sp>
        <p:nvSpPr>
          <p:cNvPr id="43" name="Arrow: Left 42">
            <a:extLst>
              <a:ext uri="{FF2B5EF4-FFF2-40B4-BE49-F238E27FC236}">
                <a16:creationId xmlns:a16="http://schemas.microsoft.com/office/drawing/2014/main" id="{3440ACC0-0194-FADC-0730-3DCF963951D3}"/>
              </a:ext>
            </a:extLst>
          </p:cNvPr>
          <p:cNvSpPr/>
          <p:nvPr/>
        </p:nvSpPr>
        <p:spPr>
          <a:xfrm rot="10800000">
            <a:off x="5449052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A77F41A5-2748-4AA3-2E55-394A10E4E2A1}"/>
              </a:ext>
            </a:extLst>
          </p:cNvPr>
          <p:cNvSpPr/>
          <p:nvPr/>
        </p:nvSpPr>
        <p:spPr>
          <a:xfrm rot="10800000">
            <a:off x="3838025" y="3511297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F78C87B4-A83E-E645-AF57-BA2FDCBEC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4860953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6" name="Arrow: Left 45">
            <a:extLst>
              <a:ext uri="{FF2B5EF4-FFF2-40B4-BE49-F238E27FC236}">
                <a16:creationId xmlns:a16="http://schemas.microsoft.com/office/drawing/2014/main" id="{7965A904-166A-DE0E-891F-46822D272DF0}"/>
              </a:ext>
            </a:extLst>
          </p:cNvPr>
          <p:cNvSpPr/>
          <p:nvPr/>
        </p:nvSpPr>
        <p:spPr>
          <a:xfrm rot="10800000">
            <a:off x="2343140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Graphic 46" descr="High voltage with solid fill">
            <a:extLst>
              <a:ext uri="{FF2B5EF4-FFF2-40B4-BE49-F238E27FC236}">
                <a16:creationId xmlns:a16="http://schemas.microsoft.com/office/drawing/2014/main" id="{25640BE5-B65E-BCDF-B7D8-61D41341E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93874" y="4870136"/>
            <a:ext cx="303709" cy="303709"/>
          </a:xfrm>
          <a:prstGeom prst="rect">
            <a:avLst/>
          </a:prstGeom>
        </p:spPr>
      </p:pic>
      <p:pic>
        <p:nvPicPr>
          <p:cNvPr id="48" name="Graphic 47" descr="High voltage with solid fill">
            <a:extLst>
              <a:ext uri="{FF2B5EF4-FFF2-40B4-BE49-F238E27FC236}">
                <a16:creationId xmlns:a16="http://schemas.microsoft.com/office/drawing/2014/main" id="{26DB5B80-E6D9-3A59-FC42-5B86991E3E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7921" y="4870136"/>
            <a:ext cx="303709" cy="303709"/>
          </a:xfrm>
          <a:prstGeom prst="rect">
            <a:avLst/>
          </a:prstGeom>
        </p:spPr>
      </p:pic>
      <p:sp>
        <p:nvSpPr>
          <p:cNvPr id="49" name="Arrow: Left 48">
            <a:extLst>
              <a:ext uri="{FF2B5EF4-FFF2-40B4-BE49-F238E27FC236}">
                <a16:creationId xmlns:a16="http://schemas.microsoft.com/office/drawing/2014/main" id="{5D6FDDFD-35A5-3A0C-B575-D99A950D1CFE}"/>
              </a:ext>
            </a:extLst>
          </p:cNvPr>
          <p:cNvSpPr/>
          <p:nvPr/>
        </p:nvSpPr>
        <p:spPr>
          <a:xfrm rot="10800000">
            <a:off x="5449052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B2BE382C-C702-65B1-1BCF-3B834888EBEE}"/>
              </a:ext>
            </a:extLst>
          </p:cNvPr>
          <p:cNvSpPr/>
          <p:nvPr/>
        </p:nvSpPr>
        <p:spPr>
          <a:xfrm rot="10800000">
            <a:off x="3838025" y="5173846"/>
            <a:ext cx="409204" cy="10058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AE5777D2-9F32-E138-E210-1B8B6BCE01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46" y="919996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4" name="Graphic 53" descr="Arrow circle with solid fill">
            <a:extLst>
              <a:ext uri="{FF2B5EF4-FFF2-40B4-BE49-F238E27FC236}">
                <a16:creationId xmlns:a16="http://schemas.microsoft.com/office/drawing/2014/main" id="{95D3D0E4-20D8-FB92-A651-CADB9EDE5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7801" y="926537"/>
            <a:ext cx="609601" cy="609601"/>
          </a:xfrm>
          <a:prstGeom prst="rect">
            <a:avLst/>
          </a:prstGeom>
        </p:spPr>
      </p:pic>
      <p:pic>
        <p:nvPicPr>
          <p:cNvPr id="55" name="Picture 54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08E3AEAB-0309-85FA-A275-4D51129A41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60" y="903249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6" name="Graphic 55" descr="Arrow circle with solid fill">
            <a:extLst>
              <a:ext uri="{FF2B5EF4-FFF2-40B4-BE49-F238E27FC236}">
                <a16:creationId xmlns:a16="http://schemas.microsoft.com/office/drawing/2014/main" id="{FF0008B8-8639-40E4-36FF-B9E262261B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524770">
            <a:off x="9151513" y="903250"/>
            <a:ext cx="609601" cy="609601"/>
          </a:xfrm>
          <a:prstGeom prst="rect">
            <a:avLst/>
          </a:prstGeom>
        </p:spPr>
      </p:pic>
      <p:pic>
        <p:nvPicPr>
          <p:cNvPr id="57" name="Graphic 56" descr="High voltage with solid fill">
            <a:extLst>
              <a:ext uri="{FF2B5EF4-FFF2-40B4-BE49-F238E27FC236}">
                <a16:creationId xmlns:a16="http://schemas.microsoft.com/office/drawing/2014/main" id="{7C26F499-89B0-6D44-F8D8-BE1A6CCDBE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9202" y="1357045"/>
            <a:ext cx="176490" cy="176490"/>
          </a:xfrm>
          <a:prstGeom prst="rect">
            <a:avLst/>
          </a:prstGeom>
        </p:spPr>
      </p:pic>
      <p:pic>
        <p:nvPicPr>
          <p:cNvPr id="58" name="Graphic 57" descr="High voltage with solid fill">
            <a:extLst>
              <a:ext uri="{FF2B5EF4-FFF2-40B4-BE49-F238E27FC236}">
                <a16:creationId xmlns:a16="http://schemas.microsoft.com/office/drawing/2014/main" id="{3B0D2384-4AF5-8F49-F23D-4AB5850141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93771" y="1331627"/>
            <a:ext cx="176490" cy="17649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EC85AC-A229-2638-23AA-A5321AABDB40}"/>
              </a:ext>
            </a:extLst>
          </p:cNvPr>
          <p:cNvCxnSpPr>
            <a:cxnSpLocks/>
          </p:cNvCxnSpPr>
          <p:nvPr/>
        </p:nvCxnSpPr>
        <p:spPr>
          <a:xfrm>
            <a:off x="8063561" y="1224796"/>
            <a:ext cx="2262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4AAAF5-5D5E-518E-5819-D7874916956C}"/>
              </a:ext>
            </a:extLst>
          </p:cNvPr>
          <p:cNvCxnSpPr>
            <a:cxnSpLocks/>
          </p:cNvCxnSpPr>
          <p:nvPr/>
        </p:nvCxnSpPr>
        <p:spPr>
          <a:xfrm>
            <a:off x="9367570" y="1202960"/>
            <a:ext cx="22620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Chevron arrows with solid fill">
            <a:extLst>
              <a:ext uri="{FF2B5EF4-FFF2-40B4-BE49-F238E27FC236}">
                <a16:creationId xmlns:a16="http://schemas.microsoft.com/office/drawing/2014/main" id="{80CD8186-C079-EDA5-36E7-6FD911E58C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8580039" y="2085267"/>
            <a:ext cx="250824" cy="253008"/>
          </a:xfrm>
          <a:prstGeom prst="rect">
            <a:avLst/>
          </a:prstGeom>
        </p:spPr>
      </p:pic>
      <p:pic>
        <p:nvPicPr>
          <p:cNvPr id="74" name="Graphic 73" descr="Speedometer Middle with solid fill">
            <a:extLst>
              <a:ext uri="{FF2B5EF4-FFF2-40B4-BE49-F238E27FC236}">
                <a16:creationId xmlns:a16="http://schemas.microsoft.com/office/drawing/2014/main" id="{074B8C5E-5506-E76C-3C61-C0513E5DF6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69546" y="1756793"/>
            <a:ext cx="356998" cy="356998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09C04160-C173-16C4-B3AA-0E1D6AFF7BBE}"/>
              </a:ext>
            </a:extLst>
          </p:cNvPr>
          <p:cNvSpPr/>
          <p:nvPr/>
        </p:nvSpPr>
        <p:spPr>
          <a:xfrm rot="10800000">
            <a:off x="8241380" y="2329698"/>
            <a:ext cx="257005" cy="13092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0" name="Picture 79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DBFA781A-3CA7-BB66-4F6C-8D60E391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659" y="1864946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1" name="Graphic 80" descr="Chevron arrows with solid fill">
            <a:extLst>
              <a:ext uri="{FF2B5EF4-FFF2-40B4-BE49-F238E27FC236}">
                <a16:creationId xmlns:a16="http://schemas.microsoft.com/office/drawing/2014/main" id="{53DA9A49-3197-9114-ABA4-5F3A8E35C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9564421" y="1994520"/>
            <a:ext cx="250824" cy="253008"/>
          </a:xfrm>
          <a:prstGeom prst="rect">
            <a:avLst/>
          </a:prstGeom>
        </p:spPr>
      </p:pic>
      <p:sp>
        <p:nvSpPr>
          <p:cNvPr id="83" name="Arrow: Left 82">
            <a:extLst>
              <a:ext uri="{FF2B5EF4-FFF2-40B4-BE49-F238E27FC236}">
                <a16:creationId xmlns:a16="http://schemas.microsoft.com/office/drawing/2014/main" id="{1BC12BE6-9959-00D0-C925-11186F2CF69D}"/>
              </a:ext>
            </a:extLst>
          </p:cNvPr>
          <p:cNvSpPr/>
          <p:nvPr/>
        </p:nvSpPr>
        <p:spPr>
          <a:xfrm rot="10800000">
            <a:off x="9225762" y="2348679"/>
            <a:ext cx="257005" cy="13092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Graphic 84" descr="Gauge with solid fill">
            <a:extLst>
              <a:ext uri="{FF2B5EF4-FFF2-40B4-BE49-F238E27FC236}">
                <a16:creationId xmlns:a16="http://schemas.microsoft.com/office/drawing/2014/main" id="{EAFF1611-7CDF-F621-866D-6F15114842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149515" y="1768759"/>
            <a:ext cx="375837" cy="375837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DA4CA93-A237-0C45-8010-63301A2460A3}"/>
              </a:ext>
            </a:extLst>
          </p:cNvPr>
          <p:cNvSpPr/>
          <p:nvPr/>
        </p:nvSpPr>
        <p:spPr>
          <a:xfrm>
            <a:off x="8500948" y="2075992"/>
            <a:ext cx="45720" cy="14464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5BA950-52DA-BA85-4142-B7A9510BBCFA}"/>
              </a:ext>
            </a:extLst>
          </p:cNvPr>
          <p:cNvSpPr/>
          <p:nvPr/>
        </p:nvSpPr>
        <p:spPr>
          <a:xfrm>
            <a:off x="9492638" y="2099546"/>
            <a:ext cx="45720" cy="14464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7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B139DB-34C9-0B15-E998-E10475EADEC3}"/>
              </a:ext>
            </a:extLst>
          </p:cNvPr>
          <p:cNvSpPr/>
          <p:nvPr/>
        </p:nvSpPr>
        <p:spPr>
          <a:xfrm>
            <a:off x="6836647" y="1867965"/>
            <a:ext cx="3152368" cy="4200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8B016-8AFE-140A-D5AA-178EDC42CE7C}"/>
              </a:ext>
            </a:extLst>
          </p:cNvPr>
          <p:cNvSpPr/>
          <p:nvPr/>
        </p:nvSpPr>
        <p:spPr>
          <a:xfrm>
            <a:off x="1056854" y="1819904"/>
            <a:ext cx="2558905" cy="42481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05076-572E-04A1-865D-43C19057FAFF}"/>
              </a:ext>
            </a:extLst>
          </p:cNvPr>
          <p:cNvSpPr/>
          <p:nvPr/>
        </p:nvSpPr>
        <p:spPr>
          <a:xfrm>
            <a:off x="4116865" y="1819903"/>
            <a:ext cx="2322198" cy="4255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AC490-BC0C-93A7-63AE-E1A13196A501}"/>
              </a:ext>
            </a:extLst>
          </p:cNvPr>
          <p:cNvSpPr txBox="1"/>
          <p:nvPr/>
        </p:nvSpPr>
        <p:spPr>
          <a:xfrm>
            <a:off x="1148190" y="1880119"/>
            <a:ext cx="2255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b="1" dirty="0"/>
              <a:t>Supervision network  SCADA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778A5-BBAE-B0B4-F788-B3A7BAB00018}"/>
              </a:ext>
            </a:extLst>
          </p:cNvPr>
          <p:cNvSpPr txBox="1"/>
          <p:nvPr/>
        </p:nvSpPr>
        <p:spPr>
          <a:xfrm>
            <a:off x="4208949" y="1898517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0D1DC-BD8A-3C08-98FD-62A7F2CC42C7}"/>
              </a:ext>
            </a:extLst>
          </p:cNvPr>
          <p:cNvSpPr txBox="1"/>
          <p:nvPr/>
        </p:nvSpPr>
        <p:spPr>
          <a:xfrm>
            <a:off x="6768306" y="1362694"/>
            <a:ext cx="327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Power Grid Physical Real World Simulation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AF143-13EB-2817-168F-2FAD51F9AD58}"/>
              </a:ext>
            </a:extLst>
          </p:cNvPr>
          <p:cNvSpPr txBox="1"/>
          <p:nvPr/>
        </p:nvSpPr>
        <p:spPr>
          <a:xfrm>
            <a:off x="6865098" y="1924833"/>
            <a:ext cx="250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world simulator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4EEC9-ABC6-62B8-6386-4A5284A025F5}"/>
              </a:ext>
            </a:extLst>
          </p:cNvPr>
          <p:cNvSpPr txBox="1"/>
          <p:nvPr/>
        </p:nvSpPr>
        <p:spPr>
          <a:xfrm>
            <a:off x="6981084" y="3938925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Remote controllable circuits breakers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08E55-09B3-D1A4-955B-C4106E2BD186}"/>
              </a:ext>
            </a:extLst>
          </p:cNvPr>
          <p:cNvSpPr txBox="1"/>
          <p:nvPr/>
        </p:nvSpPr>
        <p:spPr>
          <a:xfrm>
            <a:off x="6931488" y="4858354"/>
            <a:ext cx="1876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Components with MU integrated </a:t>
            </a:r>
            <a:endParaRPr lang="en-SG" sz="1100" b="1" dirty="0"/>
          </a:p>
        </p:txBody>
      </p:sp>
      <p:pic>
        <p:nvPicPr>
          <p:cNvPr id="16" name="Picture 15" descr="A close up of a computer&#10;&#10;Description automatically generated">
            <a:extLst>
              <a:ext uri="{FF2B5EF4-FFF2-40B4-BE49-F238E27FC236}">
                <a16:creationId xmlns:a16="http://schemas.microsoft.com/office/drawing/2014/main" id="{17A0F934-9952-376D-7AF5-4A712C8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95" y="4499019"/>
            <a:ext cx="476190" cy="476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A3929D-C902-D981-6452-E66B61DC3F66}"/>
              </a:ext>
            </a:extLst>
          </p:cNvPr>
          <p:cNvSpPr txBox="1"/>
          <p:nvPr/>
        </p:nvSpPr>
        <p:spPr>
          <a:xfrm>
            <a:off x="4615749" y="3214322"/>
            <a:ext cx="185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Circuit Control PLC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700BC-AB94-91E6-92A4-4EBC8A07A845}"/>
              </a:ext>
            </a:extLst>
          </p:cNvPr>
          <p:cNvSpPr txBox="1"/>
          <p:nvPr/>
        </p:nvSpPr>
        <p:spPr>
          <a:xfrm>
            <a:off x="4882612" y="3995387"/>
            <a:ext cx="1210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</a:t>
            </a:r>
            <a:r>
              <a:rPr lang="en-SG" sz="1100" dirty="0" err="1">
                <a:solidFill>
                  <a:schemeClr val="bg1"/>
                </a:solidFill>
              </a:rPr>
              <a:t>eal</a:t>
            </a:r>
            <a:r>
              <a:rPr lang="en-SG" sz="1100" dirty="0">
                <a:solidFill>
                  <a:schemeClr val="bg1"/>
                </a:solidFill>
              </a:rPr>
              <a:t> time monitor PLC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2B1653-99C9-65BD-02AD-D43F8A990E96}"/>
              </a:ext>
            </a:extLst>
          </p:cNvPr>
          <p:cNvCxnSpPr>
            <a:cxnSpLocks/>
          </p:cNvCxnSpPr>
          <p:nvPr/>
        </p:nvCxnSpPr>
        <p:spPr>
          <a:xfrm>
            <a:off x="4418287" y="2794475"/>
            <a:ext cx="0" cy="27556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958FC1-5B35-52CD-BBCF-93870C61C10B}"/>
              </a:ext>
            </a:extLst>
          </p:cNvPr>
          <p:cNvCxnSpPr>
            <a:cxnSpLocks/>
          </p:cNvCxnSpPr>
          <p:nvPr/>
        </p:nvCxnSpPr>
        <p:spPr>
          <a:xfrm>
            <a:off x="4428225" y="3681236"/>
            <a:ext cx="3759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976D29-23E8-129E-BA0E-7CB86FC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59" y="3753715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A252A9-BF05-2651-F125-09B075AA901D}"/>
              </a:ext>
            </a:extLst>
          </p:cNvPr>
          <p:cNvCxnSpPr>
            <a:cxnSpLocks/>
          </p:cNvCxnSpPr>
          <p:nvPr/>
        </p:nvCxnSpPr>
        <p:spPr>
          <a:xfrm>
            <a:off x="3040726" y="3391465"/>
            <a:ext cx="0" cy="3566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5A7719-E2E2-FCE9-1E68-FACBF797B27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009595" y="4418977"/>
            <a:ext cx="0" cy="179066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EFFC3C-151F-EE91-5707-95E74A60A64C}"/>
              </a:ext>
            </a:extLst>
          </p:cNvPr>
          <p:cNvSpPr txBox="1"/>
          <p:nvPr/>
        </p:nvSpPr>
        <p:spPr>
          <a:xfrm>
            <a:off x="1842069" y="3794521"/>
            <a:ext cx="11836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Power Grid monitor &amp; control HMI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149C8D1-5FF3-0FC9-76EA-5B9138601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6" y="2361698"/>
            <a:ext cx="635942" cy="5332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BB1B380-1824-70ED-85C3-462290CF732A}"/>
              </a:ext>
            </a:extLst>
          </p:cNvPr>
          <p:cNvSpPr txBox="1"/>
          <p:nvPr/>
        </p:nvSpPr>
        <p:spPr>
          <a:xfrm>
            <a:off x="1107599" y="2295175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89A855-1153-A93B-8D5E-87B9A3787EA4}"/>
              </a:ext>
            </a:extLst>
          </p:cNvPr>
          <p:cNvCxnSpPr>
            <a:cxnSpLocks/>
          </p:cNvCxnSpPr>
          <p:nvPr/>
        </p:nvCxnSpPr>
        <p:spPr>
          <a:xfrm>
            <a:off x="2331879" y="2916524"/>
            <a:ext cx="0" cy="4625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4">
            <a:extLst>
              <a:ext uri="{FF2B5EF4-FFF2-40B4-BE49-F238E27FC236}">
                <a16:creationId xmlns:a16="http://schemas.microsoft.com/office/drawing/2014/main" id="{08758400-F525-780B-D975-D037BF02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51" y="3794521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43C4A8B2-8966-63D5-79CE-059B6B82A305}"/>
              </a:ext>
            </a:extLst>
          </p:cNvPr>
          <p:cNvSpPr/>
          <p:nvPr/>
        </p:nvSpPr>
        <p:spPr>
          <a:xfrm rot="16200000">
            <a:off x="3637837" y="-1138899"/>
            <a:ext cx="313530" cy="5568509"/>
          </a:xfrm>
          <a:prstGeom prst="rightBrace">
            <a:avLst>
              <a:gd name="adj1" fmla="val 8333"/>
              <a:gd name="adj2" fmla="val 511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DD60D-B6E0-BA75-F578-3A9F17774DBD}"/>
              </a:ext>
            </a:extLst>
          </p:cNvPr>
          <p:cNvSpPr txBox="1"/>
          <p:nvPr/>
        </p:nvSpPr>
        <p:spPr>
          <a:xfrm>
            <a:off x="3009595" y="12071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70ECF-993B-0E2A-EE78-CD3E66CAFE93}"/>
              </a:ext>
            </a:extLst>
          </p:cNvPr>
          <p:cNvSpPr txBox="1"/>
          <p:nvPr/>
        </p:nvSpPr>
        <p:spPr>
          <a:xfrm>
            <a:off x="1010348" y="3562266"/>
            <a:ext cx="1539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Power Grid operator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859F148-2602-1C62-68FC-4636475EE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0" y="3225413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1DDB67C5-17C7-C5D7-86F3-5AAA6DA5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26" y="2457955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47CB80-858B-2265-4A56-6BB7AE2598D0}"/>
              </a:ext>
            </a:extLst>
          </p:cNvPr>
          <p:cNvCxnSpPr>
            <a:cxnSpLocks/>
          </p:cNvCxnSpPr>
          <p:nvPr/>
        </p:nvCxnSpPr>
        <p:spPr>
          <a:xfrm flipH="1">
            <a:off x="2760900" y="2661503"/>
            <a:ext cx="254931" cy="0"/>
          </a:xfrm>
          <a:prstGeom prst="straightConnector1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BB05C4-DD88-C558-1B2F-E5A286182695}"/>
              </a:ext>
            </a:extLst>
          </p:cNvPr>
          <p:cNvSpPr txBox="1"/>
          <p:nvPr/>
        </p:nvSpPr>
        <p:spPr>
          <a:xfrm>
            <a:off x="2643393" y="2753658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ICS engineer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05C2730-2AC7-1CB0-50E8-0F83AC89A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10" y="2642653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563507-5A9D-08B9-892A-9600EA19857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418287" y="5536135"/>
            <a:ext cx="50509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994BBA5-A1A7-2AE5-3699-11AFF6E1D1EC}"/>
              </a:ext>
            </a:extLst>
          </p:cNvPr>
          <p:cNvSpPr txBox="1"/>
          <p:nvPr/>
        </p:nvSpPr>
        <p:spPr>
          <a:xfrm>
            <a:off x="4342965" y="223879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0117A812-8C12-E4B7-8CEC-CE7EDA09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17" y="262029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867F37-43B9-C76E-3731-DE3B94EA816B}"/>
              </a:ext>
            </a:extLst>
          </p:cNvPr>
          <p:cNvSpPr txBox="1"/>
          <p:nvPr/>
        </p:nvSpPr>
        <p:spPr>
          <a:xfrm>
            <a:off x="5638280" y="2505745"/>
            <a:ext cx="8546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OT-Field device admin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263F5F-AE91-883A-B158-4811CD375654}"/>
              </a:ext>
            </a:extLst>
          </p:cNvPr>
          <p:cNvSpPr txBox="1"/>
          <p:nvPr/>
        </p:nvSpPr>
        <p:spPr>
          <a:xfrm>
            <a:off x="1224192" y="2995693"/>
            <a:ext cx="2486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Ethernet TCP/IP, Modbus TCP, S7Comm, MMS </a:t>
            </a:r>
            <a:endParaRPr lang="en-SG" sz="1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26852A-FA74-580B-0B8E-E142433A0D4C}"/>
              </a:ext>
            </a:extLst>
          </p:cNvPr>
          <p:cNvSpPr txBox="1"/>
          <p:nvPr/>
        </p:nvSpPr>
        <p:spPr>
          <a:xfrm>
            <a:off x="4063734" y="4214860"/>
            <a:ext cx="12577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bg1"/>
                </a:solidFill>
              </a:rPr>
              <a:t>Modbus TCP </a:t>
            </a:r>
          </a:p>
          <a:p>
            <a:r>
              <a:rPr lang="en-SG" sz="1000" b="1" dirty="0">
                <a:solidFill>
                  <a:schemeClr val="bg1"/>
                </a:solidFill>
              </a:rPr>
              <a:t>and </a:t>
            </a:r>
          </a:p>
          <a:p>
            <a:r>
              <a:rPr lang="en-SG" sz="1000" b="1" dirty="0">
                <a:solidFill>
                  <a:schemeClr val="bg1"/>
                </a:solidFill>
              </a:rPr>
              <a:t>S7Comm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6B505D-D2E5-5651-BE76-6135D9AFD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381" y="5363434"/>
            <a:ext cx="525145" cy="37343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259BF4C-8C56-B00E-8119-73CEA0E84F09}"/>
              </a:ext>
            </a:extLst>
          </p:cNvPr>
          <p:cNvSpPr txBox="1"/>
          <p:nvPr/>
        </p:nvSpPr>
        <p:spPr>
          <a:xfrm>
            <a:off x="4760424" y="5019691"/>
            <a:ext cx="1236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Monitor RTUs</a:t>
            </a:r>
          </a:p>
        </p:txBody>
      </p:sp>
      <p:pic>
        <p:nvPicPr>
          <p:cNvPr id="68" name="Picture 67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F030B3C1-D616-CF55-DB2F-565FCAE551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07" y="3515504"/>
            <a:ext cx="649894" cy="4289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F381A9-2A69-B22E-446F-7506F50D506B}"/>
              </a:ext>
            </a:extLst>
          </p:cNvPr>
          <p:cNvCxnSpPr>
            <a:cxnSpLocks/>
          </p:cNvCxnSpPr>
          <p:nvPr/>
        </p:nvCxnSpPr>
        <p:spPr>
          <a:xfrm>
            <a:off x="8598173" y="3970237"/>
            <a:ext cx="0" cy="156566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AA85BE-4378-29D0-721C-B43798B0FC02}"/>
              </a:ext>
            </a:extLst>
          </p:cNvPr>
          <p:cNvCxnSpPr>
            <a:cxnSpLocks/>
          </p:cNvCxnSpPr>
          <p:nvPr/>
        </p:nvCxnSpPr>
        <p:spPr>
          <a:xfrm flipH="1">
            <a:off x="8330678" y="5548386"/>
            <a:ext cx="2849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CAB881-93D8-0805-8166-16B797E8237F}"/>
              </a:ext>
            </a:extLst>
          </p:cNvPr>
          <p:cNvCxnSpPr>
            <a:cxnSpLocks/>
          </p:cNvCxnSpPr>
          <p:nvPr/>
        </p:nvCxnSpPr>
        <p:spPr>
          <a:xfrm flipH="1">
            <a:off x="8021867" y="4486606"/>
            <a:ext cx="56732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B4A5E4-8B8E-5EE8-10EB-AA92D583FDEE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266712" y="3379081"/>
            <a:ext cx="28038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7A38121D-E65E-417A-87B9-280EDB6D2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417" y="4577918"/>
            <a:ext cx="2398093" cy="1372908"/>
          </a:xfrm>
          <a:prstGeom prst="rect">
            <a:avLst/>
          </a:prstGeom>
          <a:ln w="19050">
            <a:noFill/>
          </a:ln>
        </p:spPr>
      </p:pic>
      <p:sp>
        <p:nvSpPr>
          <p:cNvPr id="94" name="Arrow: Up-Down 93">
            <a:extLst>
              <a:ext uri="{FF2B5EF4-FFF2-40B4-BE49-F238E27FC236}">
                <a16:creationId xmlns:a16="http://schemas.microsoft.com/office/drawing/2014/main" id="{AFE22A38-498E-773B-CA82-97704FD930B8}"/>
              </a:ext>
            </a:extLst>
          </p:cNvPr>
          <p:cNvSpPr/>
          <p:nvPr/>
        </p:nvSpPr>
        <p:spPr>
          <a:xfrm>
            <a:off x="1449306" y="4217991"/>
            <a:ext cx="142090" cy="288967"/>
          </a:xfrm>
          <a:prstGeom prst="up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B43F67-0240-0F71-68B7-5768977AACF6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428225" y="2812977"/>
            <a:ext cx="23728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A671F13-D9FF-C79C-5720-2E35844BA325}"/>
              </a:ext>
            </a:extLst>
          </p:cNvPr>
          <p:cNvCxnSpPr>
            <a:cxnSpLocks/>
          </p:cNvCxnSpPr>
          <p:nvPr/>
        </p:nvCxnSpPr>
        <p:spPr>
          <a:xfrm flipH="1">
            <a:off x="5090551" y="2782513"/>
            <a:ext cx="254931" cy="0"/>
          </a:xfrm>
          <a:prstGeom prst="straightConnector1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1F41C3-E757-2892-1042-95C0E511D189}"/>
              </a:ext>
            </a:extLst>
          </p:cNvPr>
          <p:cNvCxnSpPr>
            <a:cxnSpLocks/>
          </p:cNvCxnSpPr>
          <p:nvPr/>
        </p:nvCxnSpPr>
        <p:spPr>
          <a:xfrm>
            <a:off x="4418287" y="4745904"/>
            <a:ext cx="4503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E4A1D03-AAF8-9D86-4D55-F4B2E0F08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65" y="3225413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4FBBD94-5EDB-76AC-9754-12BD0639FE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1883" y="2223240"/>
            <a:ext cx="3037805" cy="172286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A00C93CE-4ECF-61DC-6537-24C401928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3689" y="4312775"/>
            <a:ext cx="1008626" cy="57053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3875102D-A9DF-6A26-580D-60B68295B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6982" y="5212352"/>
            <a:ext cx="1323810" cy="733333"/>
          </a:xfrm>
          <a:prstGeom prst="rect">
            <a:avLst/>
          </a:prstGeom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BDF90D1-BA5D-E7FD-8F39-41CE4095EE8E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489428" y="3725304"/>
            <a:ext cx="1554261" cy="872739"/>
          </a:xfrm>
          <a:prstGeom prst="bentConnector3">
            <a:avLst>
              <a:gd name="adj1" fmla="val 71814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373DE3E-5F52-3004-EFCE-5683D11F186D}"/>
              </a:ext>
            </a:extLst>
          </p:cNvPr>
          <p:cNvSpPr txBox="1"/>
          <p:nvPr/>
        </p:nvSpPr>
        <p:spPr>
          <a:xfrm>
            <a:off x="5527112" y="3507253"/>
            <a:ext cx="935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Electrical </a:t>
            </a:r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signal I/O </a:t>
            </a:r>
            <a:endParaRPr lang="en-SG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8522C2D-FE8C-69B7-509E-1FA5936EB8F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83785" y="4737114"/>
            <a:ext cx="1597299" cy="55256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4C8946A-F39E-E3D0-36C0-9B04524EE234}"/>
              </a:ext>
            </a:extLst>
          </p:cNvPr>
          <p:cNvCxnSpPr>
            <a:cxnSpLocks/>
          </p:cNvCxnSpPr>
          <p:nvPr/>
        </p:nvCxnSpPr>
        <p:spPr>
          <a:xfrm flipH="1" flipV="1">
            <a:off x="5489428" y="5548386"/>
            <a:ext cx="149165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2B4C71B-2FA5-FA32-7D2C-86ECB77BFA38}"/>
              </a:ext>
            </a:extLst>
          </p:cNvPr>
          <p:cNvSpPr txBox="1"/>
          <p:nvPr/>
        </p:nvSpPr>
        <p:spPr>
          <a:xfrm>
            <a:off x="5572117" y="5289681"/>
            <a:ext cx="9359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SV value </a:t>
            </a:r>
            <a:endParaRPr lang="en-SG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7" name="Picture 2" descr="Weather - Free weather icons">
            <a:extLst>
              <a:ext uri="{FF2B5EF4-FFF2-40B4-BE49-F238E27FC236}">
                <a16:creationId xmlns:a16="http://schemas.microsoft.com/office/drawing/2014/main" id="{E718220F-06AB-FB3A-14B9-E90C01CA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72" y="1880119"/>
            <a:ext cx="753707" cy="75370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3D73C4F6-1676-89C4-FA22-D50FD7C71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224" y="4086346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EBDFC44-AEFE-36C3-EA2B-A76212388521}"/>
              </a:ext>
            </a:extLst>
          </p:cNvPr>
          <p:cNvCxnSpPr>
            <a:cxnSpLocks/>
          </p:cNvCxnSpPr>
          <p:nvPr/>
        </p:nvCxnSpPr>
        <p:spPr>
          <a:xfrm flipH="1">
            <a:off x="10183806" y="4217991"/>
            <a:ext cx="462819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D4ACDD4-9070-0A3D-E27C-953ACA483673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0646626" y="2633826"/>
            <a:ext cx="0" cy="15770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2284D82-2D05-F94B-18C8-ECEE27E71F7B}"/>
              </a:ext>
            </a:extLst>
          </p:cNvPr>
          <p:cNvCxnSpPr>
            <a:cxnSpLocks/>
          </p:cNvCxnSpPr>
          <p:nvPr/>
        </p:nvCxnSpPr>
        <p:spPr>
          <a:xfrm flipH="1">
            <a:off x="9370203" y="4244516"/>
            <a:ext cx="4240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1FA3F1A-5547-CA3D-F772-A509A67F9BB1}"/>
              </a:ext>
            </a:extLst>
          </p:cNvPr>
          <p:cNvCxnSpPr>
            <a:cxnSpLocks/>
          </p:cNvCxnSpPr>
          <p:nvPr/>
        </p:nvCxnSpPr>
        <p:spPr>
          <a:xfrm flipV="1">
            <a:off x="9370203" y="3938925"/>
            <a:ext cx="0" cy="2996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Cloud 151">
            <a:extLst>
              <a:ext uri="{FF2B5EF4-FFF2-40B4-BE49-F238E27FC236}">
                <a16:creationId xmlns:a16="http://schemas.microsoft.com/office/drawing/2014/main" id="{E2E54F92-9A84-92C5-2B64-038789348A67}"/>
              </a:ext>
            </a:extLst>
          </p:cNvPr>
          <p:cNvSpPr/>
          <p:nvPr/>
        </p:nvSpPr>
        <p:spPr>
          <a:xfrm>
            <a:off x="10046282" y="3020803"/>
            <a:ext cx="1046735" cy="66043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internet</a:t>
            </a:r>
            <a:endParaRPr lang="en-SG" sz="10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799505C-DCD0-4279-20B0-100536A7DE70}"/>
              </a:ext>
            </a:extLst>
          </p:cNvPr>
          <p:cNvSpPr txBox="1"/>
          <p:nvPr/>
        </p:nvSpPr>
        <p:spPr>
          <a:xfrm>
            <a:off x="10183806" y="129835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C478292-4E93-1E74-0608-9C31E99A8092}"/>
              </a:ext>
            </a:extLst>
          </p:cNvPr>
          <p:cNvCxnSpPr>
            <a:cxnSpLocks/>
            <a:endCxn id="157" idx="1"/>
          </p:cNvCxnSpPr>
          <p:nvPr/>
        </p:nvCxnSpPr>
        <p:spPr>
          <a:xfrm rot="16200000" flipH="1">
            <a:off x="8319441" y="4513016"/>
            <a:ext cx="1514402" cy="393154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119C4FAE-F1DE-D122-582E-B837A3C10C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73219" y="4858354"/>
            <a:ext cx="2122463" cy="12168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8B66B89-4D8B-D1A3-E392-4A1D6B07C5A6}"/>
              </a:ext>
            </a:extLst>
          </p:cNvPr>
          <p:cNvSpPr txBox="1"/>
          <p:nvPr/>
        </p:nvSpPr>
        <p:spPr>
          <a:xfrm>
            <a:off x="9172571" y="4433042"/>
            <a:ext cx="237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Other power customer physical world simulator/network </a:t>
            </a:r>
            <a:endParaRPr lang="en-SG" sz="1200" b="1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E04BDCF-5E4F-9C86-BD67-FFD6CDF5A238}"/>
              </a:ext>
            </a:extLst>
          </p:cNvPr>
          <p:cNvCxnSpPr>
            <a:cxnSpLocks/>
          </p:cNvCxnSpPr>
          <p:nvPr/>
        </p:nvCxnSpPr>
        <p:spPr>
          <a:xfrm>
            <a:off x="4240251" y="3359908"/>
            <a:ext cx="1879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26E0C-896C-9B88-9FE8-CAEB1D083EA7}"/>
              </a:ext>
            </a:extLst>
          </p:cNvPr>
          <p:cNvSpPr txBox="1"/>
          <p:nvPr/>
        </p:nvSpPr>
        <p:spPr>
          <a:xfrm>
            <a:off x="1027132" y="704977"/>
            <a:ext cx="814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Power Grid OT Simulation System Network Diagram and Components View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8271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E7C0-5958-AB8D-F4A4-E351E9E4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209964"/>
            <a:ext cx="5181414" cy="293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DD57-FF9C-0498-2B58-65BA28B12A23}"/>
              </a:ext>
            </a:extLst>
          </p:cNvPr>
          <p:cNvSpPr txBox="1"/>
          <p:nvPr/>
        </p:nvSpPr>
        <p:spPr>
          <a:xfrm>
            <a:off x="333938" y="865173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Power Grid Physical-world Simulation Program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1EF8-3030-6675-AA30-9A1BDE9251F3}"/>
              </a:ext>
            </a:extLst>
          </p:cNvPr>
          <p:cNvSpPr/>
          <p:nvPr/>
        </p:nvSpPr>
        <p:spPr>
          <a:xfrm>
            <a:off x="450411" y="4607525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76EC452D-2C9B-DE9D-97D6-7578F1E0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5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6EF44F95-D1D3-1EEB-53CA-93E60D8C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38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8BF81DE-778E-F671-F7B6-93FBDAB6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E97F5-054E-54C3-C520-97C51B6291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5528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BA909-32D2-96C8-CFB2-BC0055B3F9E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78501" y="5248174"/>
            <a:ext cx="0" cy="5740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B45E2F-B301-F34F-C5D2-1E4FFD1085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51474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4B594-3FFD-B1CA-EC0E-5D8E13DA807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5528" y="4233494"/>
            <a:ext cx="0" cy="444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816D2-E446-A74A-9682-38897C502E11}"/>
              </a:ext>
            </a:extLst>
          </p:cNvPr>
          <p:cNvCxnSpPr>
            <a:cxnSpLocks/>
          </p:cNvCxnSpPr>
          <p:nvPr/>
        </p:nvCxnSpPr>
        <p:spPr>
          <a:xfrm>
            <a:off x="1462329" y="4218564"/>
            <a:ext cx="0" cy="458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13D87-424F-29B0-F00D-CA1E4A5FA7BD}"/>
              </a:ext>
            </a:extLst>
          </p:cNvPr>
          <p:cNvCxnSpPr>
            <a:cxnSpLocks/>
          </p:cNvCxnSpPr>
          <p:nvPr/>
        </p:nvCxnSpPr>
        <p:spPr>
          <a:xfrm>
            <a:off x="2137878" y="4204122"/>
            <a:ext cx="0" cy="480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D8A35E-20C3-D7EA-F120-F068A402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55" y="4642111"/>
            <a:ext cx="485714" cy="4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0EF5E4-28B9-CA9D-14E8-D62DFA151D82}"/>
              </a:ext>
            </a:extLst>
          </p:cNvPr>
          <p:cNvSpPr txBox="1"/>
          <p:nvPr/>
        </p:nvSpPr>
        <p:spPr>
          <a:xfrm>
            <a:off x="545265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9A73B-4E66-2745-3CEC-B0A1B4BE92AA}"/>
              </a:ext>
            </a:extLst>
          </p:cNvPr>
          <p:cNvSpPr txBox="1"/>
          <p:nvPr/>
        </p:nvSpPr>
        <p:spPr>
          <a:xfrm>
            <a:off x="1233791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E32C37-9800-F537-43D7-FF7E4B43B648}"/>
              </a:ext>
            </a:extLst>
          </p:cNvPr>
          <p:cNvSpPr txBox="1"/>
          <p:nvPr/>
        </p:nvSpPr>
        <p:spPr>
          <a:xfrm>
            <a:off x="1933476" y="4691703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40150-B89C-1AE6-2CD8-7AF6829EB1AE}"/>
              </a:ext>
            </a:extLst>
          </p:cNvPr>
          <p:cNvSpPr txBox="1"/>
          <p:nvPr/>
        </p:nvSpPr>
        <p:spPr>
          <a:xfrm>
            <a:off x="686030" y="3899946"/>
            <a:ext cx="1644668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Circuit breaker logistic signal interface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36F49-18FF-0870-BA89-EAC36FF72D5D}"/>
              </a:ext>
            </a:extLst>
          </p:cNvPr>
          <p:cNvSpPr txBox="1"/>
          <p:nvPr/>
        </p:nvSpPr>
        <p:spPr>
          <a:xfrm>
            <a:off x="3284107" y="3900333"/>
            <a:ext cx="187310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SV sensors </a:t>
            </a:r>
            <a:r>
              <a:rPr lang="en-SG" sz="1100" b="1" dirty="0" err="1"/>
              <a:t>analog</a:t>
            </a:r>
            <a:r>
              <a:rPr lang="en-SG" sz="1100" b="1" dirty="0"/>
              <a:t> / linear signal interface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6F123-A5F9-6198-07E8-C4EA66C8E110}"/>
              </a:ext>
            </a:extLst>
          </p:cNvPr>
          <p:cNvSpPr/>
          <p:nvPr/>
        </p:nvSpPr>
        <p:spPr>
          <a:xfrm>
            <a:off x="3186110" y="4589174"/>
            <a:ext cx="2049668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A03EDA-33D5-6416-1F7F-8AF6AE8F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75" y="4642111"/>
            <a:ext cx="485714" cy="46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E8D7D3-080E-AC19-708F-405F032D9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57" y="4642111"/>
            <a:ext cx="485714" cy="466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B67C0-27E9-0F74-EDD8-EDAD7275FF35}"/>
              </a:ext>
            </a:extLst>
          </p:cNvPr>
          <p:cNvSpPr txBox="1"/>
          <p:nvPr/>
        </p:nvSpPr>
        <p:spPr>
          <a:xfrm>
            <a:off x="4326803" y="4763888"/>
            <a:ext cx="419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1EC24-C159-BA1C-F1BD-B81DCB29D5CF}"/>
              </a:ext>
            </a:extLst>
          </p:cNvPr>
          <p:cNvSpPr txBox="1"/>
          <p:nvPr/>
        </p:nvSpPr>
        <p:spPr>
          <a:xfrm>
            <a:off x="3203069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7C40E-CDBE-09FF-492D-D051581EA3C4}"/>
              </a:ext>
            </a:extLst>
          </p:cNvPr>
          <p:cNvSpPr txBox="1"/>
          <p:nvPr/>
        </p:nvSpPr>
        <p:spPr>
          <a:xfrm>
            <a:off x="3769174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BA76D-C7B8-BC63-BFBD-60B7E8962C96}"/>
              </a:ext>
            </a:extLst>
          </p:cNvPr>
          <p:cNvSpPr txBox="1"/>
          <p:nvPr/>
        </p:nvSpPr>
        <p:spPr>
          <a:xfrm>
            <a:off x="4538782" y="5058756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F627B-B333-D9A8-A9B9-FA79E82921A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3311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E62D5D-62C7-DE52-3444-7B6E783915F4}"/>
              </a:ext>
            </a:extLst>
          </p:cNvPr>
          <p:cNvCxnSpPr>
            <a:cxnSpLocks/>
          </p:cNvCxnSpPr>
          <p:nvPr/>
        </p:nvCxnSpPr>
        <p:spPr>
          <a:xfrm>
            <a:off x="403893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9FE7C1-21F3-15DD-D62C-DF00166A0ADF}"/>
              </a:ext>
            </a:extLst>
          </p:cNvPr>
          <p:cNvCxnSpPr>
            <a:cxnSpLocks/>
          </p:cNvCxnSpPr>
          <p:nvPr/>
        </p:nvCxnSpPr>
        <p:spPr>
          <a:xfrm>
            <a:off x="4807591" y="4366245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DAF28ED-31CE-73F3-D451-7F3C1478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533" y="5156864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04BF05F-8701-872B-9F57-77E09563EEB2}"/>
              </a:ext>
            </a:extLst>
          </p:cNvPr>
          <p:cNvSpPr txBox="1"/>
          <p:nvPr/>
        </p:nvSpPr>
        <p:spPr>
          <a:xfrm>
            <a:off x="5271098" y="4910082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 simulation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15E0B4-ABEE-69B3-6788-F27FAB8458B5}"/>
              </a:ext>
            </a:extLst>
          </p:cNvPr>
          <p:cNvCxnSpPr>
            <a:cxnSpLocks/>
          </p:cNvCxnSpPr>
          <p:nvPr/>
        </p:nvCxnSpPr>
        <p:spPr>
          <a:xfrm>
            <a:off x="3751586" y="5422894"/>
            <a:ext cx="1598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1839C-8438-93A4-2D66-B31587DFEA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5969" y="4875445"/>
            <a:ext cx="75617" cy="5624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2FF6FF-0AB1-3CF3-3D07-5A562B7E52F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281789" y="4875445"/>
            <a:ext cx="6325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81921A-5B61-7BA5-49F6-9386FA1329D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57471" y="4875445"/>
            <a:ext cx="4423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1DB01C4-C275-6FF9-762B-0A21162F8547}"/>
              </a:ext>
            </a:extLst>
          </p:cNvPr>
          <p:cNvSpPr txBox="1"/>
          <p:nvPr/>
        </p:nvSpPr>
        <p:spPr>
          <a:xfrm>
            <a:off x="3672592" y="5462241"/>
            <a:ext cx="15985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Simulated MMS Bus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490003-5B9D-95C0-C725-56A5AF5B2B0B}"/>
              </a:ext>
            </a:extLst>
          </p:cNvPr>
          <p:cNvCxnSpPr>
            <a:cxnSpLocks/>
          </p:cNvCxnSpPr>
          <p:nvPr/>
        </p:nvCxnSpPr>
        <p:spPr>
          <a:xfrm>
            <a:off x="805528" y="5815430"/>
            <a:ext cx="9860295" cy="339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C43B3D-F5BE-4C0C-3F3B-E1CB5CEF425C}"/>
              </a:ext>
            </a:extLst>
          </p:cNvPr>
          <p:cNvSpPr txBox="1"/>
          <p:nvPr/>
        </p:nvSpPr>
        <p:spPr>
          <a:xfrm>
            <a:off x="676637" y="5849394"/>
            <a:ext cx="2124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IEC 61850 Modbus-TCP Bus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BE06AF-4036-625C-AC9F-5EFCEE6E770C}"/>
              </a:ext>
            </a:extLst>
          </p:cNvPr>
          <p:cNvCxnSpPr>
            <a:cxnSpLocks/>
          </p:cNvCxnSpPr>
          <p:nvPr/>
        </p:nvCxnSpPr>
        <p:spPr>
          <a:xfrm>
            <a:off x="6198769" y="5384437"/>
            <a:ext cx="446705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91F625F-9B2D-D9EB-DC6A-DE551F1803BF}"/>
              </a:ext>
            </a:extLst>
          </p:cNvPr>
          <p:cNvSpPr txBox="1"/>
          <p:nvPr/>
        </p:nvSpPr>
        <p:spPr>
          <a:xfrm>
            <a:off x="2118761" y="5263408"/>
            <a:ext cx="96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PLC </a:t>
            </a:r>
          </a:p>
          <a:p>
            <a:r>
              <a:rPr lang="en-SG" sz="1100" b="1" dirty="0"/>
              <a:t>simulation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C5526B-D60D-4623-680E-F60150FC638D}"/>
              </a:ext>
            </a:extLst>
          </p:cNvPr>
          <p:cNvSpPr txBox="1"/>
          <p:nvPr/>
        </p:nvSpPr>
        <p:spPr>
          <a:xfrm>
            <a:off x="5163258" y="4240097"/>
            <a:ext cx="12187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Measurement Unit simulation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67346C-3433-FEFB-AAB1-EB5EE7C7DCC0}"/>
              </a:ext>
            </a:extLst>
          </p:cNvPr>
          <p:cNvSpPr txBox="1"/>
          <p:nvPr/>
        </p:nvSpPr>
        <p:spPr>
          <a:xfrm>
            <a:off x="6173194" y="5384437"/>
            <a:ext cx="1238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S7Comm Bus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71F31F-C361-5264-C7F8-89CF8643A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983" y="1193864"/>
            <a:ext cx="5097982" cy="2922842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D60AD-4CDC-6FFB-7356-30EE227F406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9461182" y="4564416"/>
            <a:ext cx="1104" cy="555012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29F537-82B0-91E7-95CD-825D63639ED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7784088" y="4409312"/>
            <a:ext cx="0" cy="14231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8D316F-341D-C3DA-4563-891B9FDB5649}"/>
              </a:ext>
            </a:extLst>
          </p:cNvPr>
          <p:cNvSpPr txBox="1"/>
          <p:nvPr/>
        </p:nvSpPr>
        <p:spPr>
          <a:xfrm>
            <a:off x="7189202" y="3978425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Modbus-TCP client interface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8A76A1-9609-97F1-25F7-17B4DA3129B2}"/>
              </a:ext>
            </a:extLst>
          </p:cNvPr>
          <p:cNvSpPr txBox="1"/>
          <p:nvPr/>
        </p:nvSpPr>
        <p:spPr>
          <a:xfrm>
            <a:off x="8867400" y="5119428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client Interface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BF6F6-5F7A-4AF5-6E09-71D45A136423}"/>
              </a:ext>
            </a:extLst>
          </p:cNvPr>
          <p:cNvSpPr txBox="1"/>
          <p:nvPr/>
        </p:nvSpPr>
        <p:spPr>
          <a:xfrm>
            <a:off x="8608615" y="3964252"/>
            <a:ext cx="212105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C290E1-F23A-2753-D404-C49E144860EC}"/>
              </a:ext>
            </a:extLst>
          </p:cNvPr>
          <p:cNvSpPr txBox="1"/>
          <p:nvPr/>
        </p:nvSpPr>
        <p:spPr>
          <a:xfrm>
            <a:off x="5751151" y="896108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Grid Supervisory Human Machine Interface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5602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1B8EC2D4-0D3E-81A3-128B-49A6DCAD7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4040" r="14772" b="5500"/>
          <a:stretch/>
        </p:blipFill>
        <p:spPr>
          <a:xfrm>
            <a:off x="349954" y="496711"/>
            <a:ext cx="6694312" cy="4549422"/>
          </a:xfrm>
          <a:prstGeom prst="rect">
            <a:avLst/>
          </a:prstGeom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363851A7-7D25-858A-6416-376727D7B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91" y="2850146"/>
            <a:ext cx="5537294" cy="22313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A24A25-04C1-5578-EC9A-7668E568064F}"/>
              </a:ext>
            </a:extLst>
          </p:cNvPr>
          <p:cNvSpPr/>
          <p:nvPr/>
        </p:nvSpPr>
        <p:spPr>
          <a:xfrm>
            <a:off x="541867" y="2024009"/>
            <a:ext cx="5125155" cy="310114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3DFE57-6593-90F1-B122-B46922F9419C}"/>
              </a:ext>
            </a:extLst>
          </p:cNvPr>
          <p:cNvSpPr/>
          <p:nvPr/>
        </p:nvSpPr>
        <p:spPr>
          <a:xfrm>
            <a:off x="5455578" y="3739793"/>
            <a:ext cx="821932" cy="308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25CB0-2584-7696-BD93-2C37D4D17EAB}"/>
              </a:ext>
            </a:extLst>
          </p:cNvPr>
          <p:cNvSpPr txBox="1"/>
          <p:nvPr/>
        </p:nvSpPr>
        <p:spPr>
          <a:xfrm>
            <a:off x="6524980" y="642377"/>
            <a:ext cx="43586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 the 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0070C0"/>
                </a:solidFill>
              </a:rPr>
              <a:t>MU </a:t>
            </a:r>
            <a:r>
              <a:rPr 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 IED &lt;=  MMS =&gt; RTU &lt;= MMS =&gt; SCADA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With 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MU  PLC &lt;= S7Comm =&gt; HD676220-AD Converter  SCADA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7140F6-787C-55D2-365C-C3D0C71C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1" y="1286201"/>
            <a:ext cx="2619048" cy="35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51B74-57B1-669A-AA41-3C839BBF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987" y="2696188"/>
            <a:ext cx="485714" cy="4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B8337-BD0F-A008-CC3E-0B95C19475D0}"/>
              </a:ext>
            </a:extLst>
          </p:cNvPr>
          <p:cNvSpPr txBox="1"/>
          <p:nvPr/>
        </p:nvSpPr>
        <p:spPr>
          <a:xfrm>
            <a:off x="3670141" y="2475939"/>
            <a:ext cx="12465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farm MU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A65730-DA85-82E1-6727-5C9D802A62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84297" y="2929522"/>
            <a:ext cx="1037690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F52C5C-80E2-CBA2-378A-A69C2DF93657}"/>
              </a:ext>
            </a:extLst>
          </p:cNvPr>
          <p:cNvCxnSpPr>
            <a:cxnSpLocks/>
          </p:cNvCxnSpPr>
          <p:nvPr/>
        </p:nvCxnSpPr>
        <p:spPr>
          <a:xfrm>
            <a:off x="1700243" y="3994282"/>
            <a:ext cx="2121744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3F284DA-910F-F839-17C2-19B27B353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34" y="3695145"/>
            <a:ext cx="485714" cy="466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5E373F-BF0F-9416-40DB-B9837BD8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34" y="4329341"/>
            <a:ext cx="485714" cy="466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8FBCA6-B826-133E-20F4-7412A1C82088}"/>
              </a:ext>
            </a:extLst>
          </p:cNvPr>
          <p:cNvSpPr txBox="1"/>
          <p:nvPr/>
        </p:nvSpPr>
        <p:spPr>
          <a:xfrm>
            <a:off x="3709333" y="3325945"/>
            <a:ext cx="9175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storage MU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BCD53-9E94-DA95-60B9-C307D2A37C7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242270" y="4562674"/>
            <a:ext cx="1548864" cy="1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801450-A1B9-D162-16A8-2340DB72D24F}"/>
              </a:ext>
            </a:extLst>
          </p:cNvPr>
          <p:cNvSpPr txBox="1"/>
          <p:nvPr/>
        </p:nvSpPr>
        <p:spPr>
          <a:xfrm>
            <a:off x="3574318" y="4133535"/>
            <a:ext cx="15375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Transformer-01-MU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4613A2-3F61-E8A9-025E-800FECB4695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07701" y="2929522"/>
            <a:ext cx="531427" cy="6996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4791415-6A11-FABC-A480-5A8B5FFF3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53" y="3644352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AFD911-0600-C185-E97E-CAE41C2951AF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4276848" y="3888944"/>
            <a:ext cx="326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3CA1279-EDD7-B916-190D-2F7017EE6BD9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174287" y="4133535"/>
            <a:ext cx="876484" cy="4291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087A92-238E-51D3-CDAE-6C5D1F227805}"/>
              </a:ext>
            </a:extLst>
          </p:cNvPr>
          <p:cNvCxnSpPr>
            <a:stCxn id="26" idx="3"/>
          </p:cNvCxnSpPr>
          <p:nvPr/>
        </p:nvCxnSpPr>
        <p:spPr>
          <a:xfrm flipV="1">
            <a:off x="5498389" y="3888943"/>
            <a:ext cx="87158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BA27CA-B484-5EBC-A0A7-96888CD00718}"/>
              </a:ext>
            </a:extLst>
          </p:cNvPr>
          <p:cNvSpPr txBox="1"/>
          <p:nvPr/>
        </p:nvSpPr>
        <p:spPr>
          <a:xfrm>
            <a:off x="4890860" y="3403424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RTU</a:t>
            </a:r>
            <a:endParaRPr lang="en-SG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A2767-BA1F-85EE-8665-5E2A88BE7BC9}"/>
              </a:ext>
            </a:extLst>
          </p:cNvPr>
          <p:cNvSpPr txBox="1"/>
          <p:nvPr/>
        </p:nvSpPr>
        <p:spPr>
          <a:xfrm>
            <a:off x="5491738" y="3621492"/>
            <a:ext cx="871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S7Comm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2C9EC9D-38CA-E5B8-F2A7-E87647E552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b="6117"/>
          <a:stretch/>
        </p:blipFill>
        <p:spPr>
          <a:xfrm>
            <a:off x="6376629" y="3346663"/>
            <a:ext cx="3628571" cy="12160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335C5-BB8D-58E2-7CE1-C11976146DA4}"/>
              </a:ext>
            </a:extLst>
          </p:cNvPr>
          <p:cNvSpPr txBox="1"/>
          <p:nvPr/>
        </p:nvSpPr>
        <p:spPr>
          <a:xfrm>
            <a:off x="6376629" y="4136625"/>
            <a:ext cx="3628571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simulator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F4E732E-6B33-0B39-94C0-900765FCB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326" y="1320269"/>
            <a:ext cx="2780952" cy="16380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Arrow: Up 42">
            <a:extLst>
              <a:ext uri="{FF2B5EF4-FFF2-40B4-BE49-F238E27FC236}">
                <a16:creationId xmlns:a16="http://schemas.microsoft.com/office/drawing/2014/main" id="{C9793B5C-E0BF-66FB-00F4-1E2D1FC218D2}"/>
              </a:ext>
            </a:extLst>
          </p:cNvPr>
          <p:cNvSpPr/>
          <p:nvPr/>
        </p:nvSpPr>
        <p:spPr>
          <a:xfrm>
            <a:off x="7387119" y="3010328"/>
            <a:ext cx="184935" cy="226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FDA79B-3E6F-BDD3-0F41-7C1C0EB6D302}"/>
              </a:ext>
            </a:extLst>
          </p:cNvPr>
          <p:cNvSpPr txBox="1"/>
          <p:nvPr/>
        </p:nvSpPr>
        <p:spPr>
          <a:xfrm>
            <a:off x="836360" y="969306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Physical world data generation 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73FE5-E903-D0D7-3816-6C2A83D92217}"/>
              </a:ext>
            </a:extLst>
          </p:cNvPr>
          <p:cNvSpPr txBox="1"/>
          <p:nvPr/>
        </p:nvSpPr>
        <p:spPr>
          <a:xfrm>
            <a:off x="6265220" y="1008318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IEC61850 data visualization</a:t>
            </a:r>
            <a:endParaRPr lang="en-SG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B94F5-D9CB-F2B0-9687-09EBFBFCA06B}"/>
              </a:ext>
            </a:extLst>
          </p:cNvPr>
          <p:cNvSpPr txBox="1"/>
          <p:nvPr/>
        </p:nvSpPr>
        <p:spPr>
          <a:xfrm>
            <a:off x="3786832" y="1414640"/>
            <a:ext cx="208047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Work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running, Idle , error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Power output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Voltage, current 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Special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such as motor RPM, battery percentage 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6655BE-B09B-0950-D341-1F248526B344}"/>
              </a:ext>
            </a:extLst>
          </p:cNvPr>
          <p:cNvCxnSpPr/>
          <p:nvPr/>
        </p:nvCxnSpPr>
        <p:spPr>
          <a:xfrm>
            <a:off x="3490664" y="2317655"/>
            <a:ext cx="28003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8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796</Words>
  <Application>Microsoft Office PowerPoint</Application>
  <PresentationFormat>Widescreen</PresentationFormat>
  <Paragraphs>261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42</cp:revision>
  <dcterms:created xsi:type="dcterms:W3CDTF">2024-04-16T09:05:30Z</dcterms:created>
  <dcterms:modified xsi:type="dcterms:W3CDTF">2024-10-16T09:37:33Z</dcterms:modified>
</cp:coreProperties>
</file>