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4.png"/><Relationship Id="rId3" Type="http://schemas.openxmlformats.org/officeDocument/2006/relationships/image" Target="../media/image74.png"/><Relationship Id="rId7" Type="http://schemas.openxmlformats.org/officeDocument/2006/relationships/image" Target="../media/image15.png"/><Relationship Id="rId12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image" Target="../media/image26.png"/><Relationship Id="rId4" Type="http://schemas.openxmlformats.org/officeDocument/2006/relationships/image" Target="../media/image75.png"/><Relationship Id="rId9" Type="http://schemas.openxmlformats.org/officeDocument/2006/relationships/image" Target="../media/image25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4CEDB4EA-A0B6-7C05-64D7-EA80D866C229}"/>
              </a:ext>
            </a:extLst>
          </p:cNvPr>
          <p:cNvSpPr/>
          <p:nvPr/>
        </p:nvSpPr>
        <p:spPr>
          <a:xfrm>
            <a:off x="482891" y="480818"/>
            <a:ext cx="11301568" cy="520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5B3B5-8B78-5990-7773-A67BF170530F}"/>
              </a:ext>
            </a:extLst>
          </p:cNvPr>
          <p:cNvCxnSpPr>
            <a:cxnSpLocks/>
          </p:cNvCxnSpPr>
          <p:nvPr/>
        </p:nvCxnSpPr>
        <p:spPr>
          <a:xfrm>
            <a:off x="700112" y="1250718"/>
            <a:ext cx="1276265" cy="86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551083" y="857848"/>
            <a:ext cx="2901556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9588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4207307" y="172373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4195950" y="100766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588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926105" y="224817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676467" y="573284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farm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909356" y="579162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 power farm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41772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092447" y="179081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338231" y="18364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337862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91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8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88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345668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45667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9803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803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3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7" y="2481385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5003449" y="2564356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958870" y="2585477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302437" y="2415611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572760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3808431" y="2725038"/>
            <a:ext cx="9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06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529600" y="525489"/>
            <a:ext cx="19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Natural gas power plant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478357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393375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99447" y="2513858"/>
            <a:ext cx="700261" cy="16267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517941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step-up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49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31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113828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909356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737992" y="302152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127942" y="3846193"/>
            <a:ext cx="33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 High voltage transmission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091638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100891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084398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426540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442845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426540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68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396068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519233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625093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90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56297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34222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158915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2558585" y="4884901"/>
            <a:ext cx="115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(optional )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979560" y="4849562"/>
            <a:ext cx="115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(optional)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922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6935223" y="5400885"/>
            <a:ext cx="2471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943025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943025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469796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405241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420056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930588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83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279916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235179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254022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003823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009200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943025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625" r="35693"/>
          <a:stretch/>
        </p:blipFill>
        <p:spPr>
          <a:xfrm>
            <a:off x="10145376" y="1918510"/>
            <a:ext cx="1180868" cy="7093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295086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254022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217633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9736800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9571859" y="2740342"/>
            <a:ext cx="212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055195" y="1517862"/>
            <a:ext cx="136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8988949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308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264296" y="2429794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4901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261607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4651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261607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5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5674543" y="2821009"/>
            <a:ext cx="1637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4106196" y="2109649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4136742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892131" y="246259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5273037" y="228726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912281" y="229572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501128" y="21173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6153903" y="210528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514181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6162226" y="13885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913449" y="28785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693174" y="329645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2739355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073684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3803570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541477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075474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080874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7857696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065379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267764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525070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837581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142757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396936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012785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567746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7874936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570672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552308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533113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540988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573753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8981218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016562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8971898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6909564" y="783158"/>
            <a:ext cx="166624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7135879" y="707696"/>
            <a:ext cx="367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 ( remote circuit breaker + closer sensors)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6935223" y="1250718"/>
            <a:ext cx="166624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7120968" y="1168825"/>
            <a:ext cx="317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 (metering unit)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336" y="102997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457277" y="166879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377" y="1034531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656175" y="170141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FC75F5-4A0F-E638-CD0D-FA1893EDFD5A}"/>
              </a:ext>
            </a:extLst>
          </p:cNvPr>
          <p:cNvCxnSpPr>
            <a:cxnSpLocks/>
          </p:cNvCxnSpPr>
          <p:nvPr/>
        </p:nvCxnSpPr>
        <p:spPr>
          <a:xfrm flipV="1">
            <a:off x="905669" y="1738058"/>
            <a:ext cx="0" cy="32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8BC22A0-124C-A4F2-4A2D-FCDA9F83E484}"/>
              </a:ext>
            </a:extLst>
          </p:cNvPr>
          <p:cNvCxnSpPr>
            <a:cxnSpLocks/>
          </p:cNvCxnSpPr>
          <p:nvPr/>
        </p:nvCxnSpPr>
        <p:spPr>
          <a:xfrm flipV="1">
            <a:off x="700112" y="2067816"/>
            <a:ext cx="2055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9416B9-9D7D-5A6E-F05A-C2A8F3844ED7}"/>
              </a:ext>
            </a:extLst>
          </p:cNvPr>
          <p:cNvCxnSpPr>
            <a:cxnSpLocks/>
          </p:cNvCxnSpPr>
          <p:nvPr/>
        </p:nvCxnSpPr>
        <p:spPr>
          <a:xfrm>
            <a:off x="698359" y="1250718"/>
            <a:ext cx="0" cy="29400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- Free weather icons">
            <a:extLst>
              <a:ext uri="{FF2B5EF4-FFF2-40B4-BE49-F238E27FC236}">
                <a16:creationId xmlns:a16="http://schemas.microsoft.com/office/drawing/2014/main" id="{04961E01-B314-7389-B08D-D042B35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4207730"/>
            <a:ext cx="637398" cy="63739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3BD4214-973D-764D-6D1B-05E367A381CD}"/>
              </a:ext>
            </a:extLst>
          </p:cNvPr>
          <p:cNvSpPr txBox="1"/>
          <p:nvPr/>
        </p:nvSpPr>
        <p:spPr>
          <a:xfrm>
            <a:off x="600138" y="489879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708917" y="577378"/>
            <a:ext cx="9692383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30752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-OT-System Cyber Security Test Platform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64601"/>
            <a:ext cx="3266583" cy="18701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3ABCC-2C3D-5DAF-D4E4-D50A5E56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7680" y="4080461"/>
            <a:ext cx="3266583" cy="18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139DB-34C9-0B15-E998-E10475EADEC3}"/>
              </a:ext>
            </a:extLst>
          </p:cNvPr>
          <p:cNvSpPr/>
          <p:nvPr/>
        </p:nvSpPr>
        <p:spPr>
          <a:xfrm>
            <a:off x="6836647" y="1867965"/>
            <a:ext cx="3152368" cy="420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8B016-8AFE-140A-D5AA-178EDC42CE7C}"/>
              </a:ext>
            </a:extLst>
          </p:cNvPr>
          <p:cNvSpPr/>
          <p:nvPr/>
        </p:nvSpPr>
        <p:spPr>
          <a:xfrm>
            <a:off x="1056854" y="1819904"/>
            <a:ext cx="2558905" cy="42481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05076-572E-04A1-865D-43C19057FAFF}"/>
              </a:ext>
            </a:extLst>
          </p:cNvPr>
          <p:cNvSpPr/>
          <p:nvPr/>
        </p:nvSpPr>
        <p:spPr>
          <a:xfrm>
            <a:off x="4116865" y="1819903"/>
            <a:ext cx="2322198" cy="4255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AC490-BC0C-93A7-63AE-E1A13196A501}"/>
              </a:ext>
            </a:extLst>
          </p:cNvPr>
          <p:cNvSpPr txBox="1"/>
          <p:nvPr/>
        </p:nvSpPr>
        <p:spPr>
          <a:xfrm>
            <a:off x="1148190" y="1880119"/>
            <a:ext cx="225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Supervision network  SCADA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778A5-BBAE-B0B4-F788-B3A7BAB00018}"/>
              </a:ext>
            </a:extLst>
          </p:cNvPr>
          <p:cNvSpPr txBox="1"/>
          <p:nvPr/>
        </p:nvSpPr>
        <p:spPr>
          <a:xfrm>
            <a:off x="4208949" y="1898517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0D1DC-BD8A-3C08-98FD-62A7F2CC42C7}"/>
              </a:ext>
            </a:extLst>
          </p:cNvPr>
          <p:cNvSpPr txBox="1"/>
          <p:nvPr/>
        </p:nvSpPr>
        <p:spPr>
          <a:xfrm>
            <a:off x="6768306" y="1362694"/>
            <a:ext cx="327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Power Grid Physical Real World Simulation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F143-13EB-2817-168F-2FAD51F9AD58}"/>
              </a:ext>
            </a:extLst>
          </p:cNvPr>
          <p:cNvSpPr txBox="1"/>
          <p:nvPr/>
        </p:nvSpPr>
        <p:spPr>
          <a:xfrm>
            <a:off x="6865098" y="1924833"/>
            <a:ext cx="250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world simulator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4EEC9-ABC6-62B8-6386-4A5284A025F5}"/>
              </a:ext>
            </a:extLst>
          </p:cNvPr>
          <p:cNvSpPr txBox="1"/>
          <p:nvPr/>
        </p:nvSpPr>
        <p:spPr>
          <a:xfrm>
            <a:off x="6981084" y="3938925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Remote controllable circuits breakers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08E55-09B3-D1A4-955B-C4106E2BD186}"/>
              </a:ext>
            </a:extLst>
          </p:cNvPr>
          <p:cNvSpPr txBox="1"/>
          <p:nvPr/>
        </p:nvSpPr>
        <p:spPr>
          <a:xfrm>
            <a:off x="6931488" y="4858354"/>
            <a:ext cx="187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Components with MU integrated </a:t>
            </a:r>
            <a:endParaRPr lang="en-SG" sz="1100" b="1" dirty="0"/>
          </a:p>
        </p:txBody>
      </p:sp>
      <p:pic>
        <p:nvPicPr>
          <p:cNvPr id="16" name="Picture 15" descr="A close up of a computer&#10;&#10;Description automatically generated">
            <a:extLst>
              <a:ext uri="{FF2B5EF4-FFF2-40B4-BE49-F238E27FC236}">
                <a16:creationId xmlns:a16="http://schemas.microsoft.com/office/drawing/2014/main" id="{17A0F934-9952-376D-7AF5-4A712C8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95" y="4499019"/>
            <a:ext cx="476190" cy="476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3929D-C902-D981-6452-E66B61DC3F66}"/>
              </a:ext>
            </a:extLst>
          </p:cNvPr>
          <p:cNvSpPr txBox="1"/>
          <p:nvPr/>
        </p:nvSpPr>
        <p:spPr>
          <a:xfrm>
            <a:off x="4615749" y="3214322"/>
            <a:ext cx="185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Circuit Control PLC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700BC-AB94-91E6-92A4-4EBC8A07A845}"/>
              </a:ext>
            </a:extLst>
          </p:cNvPr>
          <p:cNvSpPr txBox="1"/>
          <p:nvPr/>
        </p:nvSpPr>
        <p:spPr>
          <a:xfrm>
            <a:off x="4882612" y="3995387"/>
            <a:ext cx="1210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</a:t>
            </a:r>
            <a:r>
              <a:rPr lang="en-SG" sz="1100" dirty="0" err="1">
                <a:solidFill>
                  <a:schemeClr val="bg1"/>
                </a:solidFill>
              </a:rPr>
              <a:t>eal</a:t>
            </a:r>
            <a:r>
              <a:rPr lang="en-SG" sz="1100" dirty="0">
                <a:solidFill>
                  <a:schemeClr val="bg1"/>
                </a:solidFill>
              </a:rPr>
              <a:t> time monitor PLC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1653-99C9-65BD-02AD-D43F8A990E96}"/>
              </a:ext>
            </a:extLst>
          </p:cNvPr>
          <p:cNvCxnSpPr>
            <a:cxnSpLocks/>
          </p:cNvCxnSpPr>
          <p:nvPr/>
        </p:nvCxnSpPr>
        <p:spPr>
          <a:xfrm>
            <a:off x="4418287" y="2794475"/>
            <a:ext cx="0" cy="27556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958FC1-5B35-52CD-BBCF-93870C61C10B}"/>
              </a:ext>
            </a:extLst>
          </p:cNvPr>
          <p:cNvCxnSpPr>
            <a:cxnSpLocks/>
          </p:cNvCxnSpPr>
          <p:nvPr/>
        </p:nvCxnSpPr>
        <p:spPr>
          <a:xfrm>
            <a:off x="4428225" y="3681236"/>
            <a:ext cx="3759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976D29-23E8-129E-BA0E-7CB86FC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59" y="3753715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A252A9-BF05-2651-F125-09B075AA901D}"/>
              </a:ext>
            </a:extLst>
          </p:cNvPr>
          <p:cNvCxnSpPr>
            <a:cxnSpLocks/>
          </p:cNvCxnSpPr>
          <p:nvPr/>
        </p:nvCxnSpPr>
        <p:spPr>
          <a:xfrm>
            <a:off x="3040726" y="3391465"/>
            <a:ext cx="0" cy="356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A7719-E2E2-FCE9-1E68-FACBF797B27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009595" y="4418977"/>
            <a:ext cx="0" cy="17906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EFFC3C-151F-EE91-5707-95E74A60A64C}"/>
              </a:ext>
            </a:extLst>
          </p:cNvPr>
          <p:cNvSpPr txBox="1"/>
          <p:nvPr/>
        </p:nvSpPr>
        <p:spPr>
          <a:xfrm>
            <a:off x="1842069" y="3794521"/>
            <a:ext cx="1183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Power Grid monitor &amp; control HMI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49C8D1-5FF3-0FC9-76EA-5B913860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6" y="2361698"/>
            <a:ext cx="635942" cy="53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B1B380-1824-70ED-85C3-462290CF732A}"/>
              </a:ext>
            </a:extLst>
          </p:cNvPr>
          <p:cNvSpPr txBox="1"/>
          <p:nvPr/>
        </p:nvSpPr>
        <p:spPr>
          <a:xfrm>
            <a:off x="1107599" y="2295175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89A855-1153-A93B-8D5E-87B9A3787EA4}"/>
              </a:ext>
            </a:extLst>
          </p:cNvPr>
          <p:cNvCxnSpPr>
            <a:cxnSpLocks/>
          </p:cNvCxnSpPr>
          <p:nvPr/>
        </p:nvCxnSpPr>
        <p:spPr>
          <a:xfrm>
            <a:off x="2331879" y="2916524"/>
            <a:ext cx="0" cy="462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4">
            <a:extLst>
              <a:ext uri="{FF2B5EF4-FFF2-40B4-BE49-F238E27FC236}">
                <a16:creationId xmlns:a16="http://schemas.microsoft.com/office/drawing/2014/main" id="{08758400-F525-780B-D975-D037BF02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51" y="3794521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43C4A8B2-8966-63D5-79CE-059B6B82A305}"/>
              </a:ext>
            </a:extLst>
          </p:cNvPr>
          <p:cNvSpPr/>
          <p:nvPr/>
        </p:nvSpPr>
        <p:spPr>
          <a:xfrm rot="16200000">
            <a:off x="3637837" y="-1138899"/>
            <a:ext cx="313530" cy="5568509"/>
          </a:xfrm>
          <a:prstGeom prst="rightBrace">
            <a:avLst>
              <a:gd name="adj1" fmla="val 8333"/>
              <a:gd name="adj2" fmla="val 511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DD60D-B6E0-BA75-F578-3A9F17774DBD}"/>
              </a:ext>
            </a:extLst>
          </p:cNvPr>
          <p:cNvSpPr txBox="1"/>
          <p:nvPr/>
        </p:nvSpPr>
        <p:spPr>
          <a:xfrm>
            <a:off x="3009595" y="12071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70ECF-993B-0E2A-EE78-CD3E66CAFE93}"/>
              </a:ext>
            </a:extLst>
          </p:cNvPr>
          <p:cNvSpPr txBox="1"/>
          <p:nvPr/>
        </p:nvSpPr>
        <p:spPr>
          <a:xfrm>
            <a:off x="1010348" y="3562266"/>
            <a:ext cx="1539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Power Grid operator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59F148-2602-1C62-68FC-4636475EE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0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1DDB67C5-17C7-C5D7-86F3-5AAA6DA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6" y="2457955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47CB80-858B-2265-4A56-6BB7AE2598D0}"/>
              </a:ext>
            </a:extLst>
          </p:cNvPr>
          <p:cNvCxnSpPr>
            <a:cxnSpLocks/>
          </p:cNvCxnSpPr>
          <p:nvPr/>
        </p:nvCxnSpPr>
        <p:spPr>
          <a:xfrm flipH="1">
            <a:off x="2760900" y="266150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BB05C4-DD88-C558-1B2F-E5A286182695}"/>
              </a:ext>
            </a:extLst>
          </p:cNvPr>
          <p:cNvSpPr txBox="1"/>
          <p:nvPr/>
        </p:nvSpPr>
        <p:spPr>
          <a:xfrm>
            <a:off x="2643393" y="2753658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ICS engineer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05C2730-2AC7-1CB0-50E8-0F83AC89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0" y="2642653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563507-5A9D-08B9-892A-9600EA1985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18287" y="5536135"/>
            <a:ext cx="50509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994BBA5-A1A7-2AE5-3699-11AFF6E1D1EC}"/>
              </a:ext>
            </a:extLst>
          </p:cNvPr>
          <p:cNvSpPr txBox="1"/>
          <p:nvPr/>
        </p:nvSpPr>
        <p:spPr>
          <a:xfrm>
            <a:off x="4342965" y="223879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0117A812-8C12-E4B7-8CEC-CE7EDA09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17" y="262029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867F37-43B9-C76E-3731-DE3B94EA816B}"/>
              </a:ext>
            </a:extLst>
          </p:cNvPr>
          <p:cNvSpPr txBox="1"/>
          <p:nvPr/>
        </p:nvSpPr>
        <p:spPr>
          <a:xfrm>
            <a:off x="5638280" y="2505745"/>
            <a:ext cx="854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OT-Field device 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63F5F-AE91-883A-B158-4811CD375654}"/>
              </a:ext>
            </a:extLst>
          </p:cNvPr>
          <p:cNvSpPr txBox="1"/>
          <p:nvPr/>
        </p:nvSpPr>
        <p:spPr>
          <a:xfrm>
            <a:off x="1224192" y="2995693"/>
            <a:ext cx="248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Ethernet TCP/IP, Modbus TCP, S7Comm, MMS </a:t>
            </a:r>
            <a:endParaRPr lang="en-SG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26852A-FA74-580B-0B8E-E142433A0D4C}"/>
              </a:ext>
            </a:extLst>
          </p:cNvPr>
          <p:cNvSpPr txBox="1"/>
          <p:nvPr/>
        </p:nvSpPr>
        <p:spPr>
          <a:xfrm>
            <a:off x="4063734" y="4214860"/>
            <a:ext cx="12577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bg1"/>
                </a:solidFill>
              </a:rPr>
              <a:t>Modbus TCP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and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S7Comm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6B505D-D2E5-5651-BE76-6135D9AFD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381" y="5363434"/>
            <a:ext cx="525145" cy="3734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259BF4C-8C56-B00E-8119-73CEA0E84F09}"/>
              </a:ext>
            </a:extLst>
          </p:cNvPr>
          <p:cNvSpPr txBox="1"/>
          <p:nvPr/>
        </p:nvSpPr>
        <p:spPr>
          <a:xfrm>
            <a:off x="4760424" y="5019691"/>
            <a:ext cx="1236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Monitor RTUs</a:t>
            </a:r>
          </a:p>
        </p:txBody>
      </p:sp>
      <p:pic>
        <p:nvPicPr>
          <p:cNvPr id="68" name="Picture 67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F030B3C1-D616-CF55-DB2F-565FCAE55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07" y="3515504"/>
            <a:ext cx="649894" cy="428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F381A9-2A69-B22E-446F-7506F50D506B}"/>
              </a:ext>
            </a:extLst>
          </p:cNvPr>
          <p:cNvCxnSpPr>
            <a:cxnSpLocks/>
          </p:cNvCxnSpPr>
          <p:nvPr/>
        </p:nvCxnSpPr>
        <p:spPr>
          <a:xfrm>
            <a:off x="8598173" y="3970237"/>
            <a:ext cx="0" cy="156566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AA85BE-4378-29D0-721C-B43798B0FC02}"/>
              </a:ext>
            </a:extLst>
          </p:cNvPr>
          <p:cNvCxnSpPr>
            <a:cxnSpLocks/>
          </p:cNvCxnSpPr>
          <p:nvPr/>
        </p:nvCxnSpPr>
        <p:spPr>
          <a:xfrm flipH="1">
            <a:off x="8330678" y="5548386"/>
            <a:ext cx="2849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CAB881-93D8-0805-8166-16B797E8237F}"/>
              </a:ext>
            </a:extLst>
          </p:cNvPr>
          <p:cNvCxnSpPr>
            <a:cxnSpLocks/>
          </p:cNvCxnSpPr>
          <p:nvPr/>
        </p:nvCxnSpPr>
        <p:spPr>
          <a:xfrm flipH="1">
            <a:off x="8021867" y="4486606"/>
            <a:ext cx="56732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B4A5E4-8B8E-5EE8-10EB-AA92D583FDEE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266712" y="3379081"/>
            <a:ext cx="28038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7A38121D-E65E-417A-87B9-280EDB6D2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7" y="4577918"/>
            <a:ext cx="2398093" cy="1372908"/>
          </a:xfrm>
          <a:prstGeom prst="rect">
            <a:avLst/>
          </a:prstGeom>
          <a:ln w="19050">
            <a:noFill/>
          </a:ln>
        </p:spPr>
      </p:pic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AFE22A38-498E-773B-CA82-97704FD930B8}"/>
              </a:ext>
            </a:extLst>
          </p:cNvPr>
          <p:cNvSpPr/>
          <p:nvPr/>
        </p:nvSpPr>
        <p:spPr>
          <a:xfrm>
            <a:off x="1449306" y="4217991"/>
            <a:ext cx="142090" cy="288967"/>
          </a:xfrm>
          <a:prstGeom prst="up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B43F67-0240-0F71-68B7-5768977AACF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428225" y="2812977"/>
            <a:ext cx="2372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A671F13-D9FF-C79C-5720-2E35844BA325}"/>
              </a:ext>
            </a:extLst>
          </p:cNvPr>
          <p:cNvCxnSpPr>
            <a:cxnSpLocks/>
          </p:cNvCxnSpPr>
          <p:nvPr/>
        </p:nvCxnSpPr>
        <p:spPr>
          <a:xfrm flipH="1">
            <a:off x="5090551" y="278251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1F41C3-E757-2892-1042-95C0E511D189}"/>
              </a:ext>
            </a:extLst>
          </p:cNvPr>
          <p:cNvCxnSpPr>
            <a:cxnSpLocks/>
          </p:cNvCxnSpPr>
          <p:nvPr/>
        </p:nvCxnSpPr>
        <p:spPr>
          <a:xfrm>
            <a:off x="4418287" y="4745904"/>
            <a:ext cx="4503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4A1D03-AAF8-9D86-4D55-F4B2E0F08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65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4FBBD94-5EDB-76AC-9754-12BD0639FE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83" y="2223240"/>
            <a:ext cx="3037805" cy="172286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00C93CE-4ECF-61DC-6537-24C401928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689" y="4312775"/>
            <a:ext cx="1008626" cy="57053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875102D-A9DF-6A26-580D-60B68295B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6982" y="5212352"/>
            <a:ext cx="1323810" cy="733333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BDF90D1-BA5D-E7FD-8F39-41CE4095EE8E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489428" y="3725304"/>
            <a:ext cx="1554261" cy="872739"/>
          </a:xfrm>
          <a:prstGeom prst="bentConnector3">
            <a:avLst>
              <a:gd name="adj1" fmla="val 71814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373DE3E-5F52-3004-EFCE-5683D11F186D}"/>
              </a:ext>
            </a:extLst>
          </p:cNvPr>
          <p:cNvSpPr txBox="1"/>
          <p:nvPr/>
        </p:nvSpPr>
        <p:spPr>
          <a:xfrm>
            <a:off x="5527112" y="3507253"/>
            <a:ext cx="935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Electrical </a:t>
            </a:r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 I/O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8522C2D-FE8C-69B7-509E-1FA5936EB8F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83785" y="4737114"/>
            <a:ext cx="1597299" cy="55256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4C8946A-F39E-E3D0-36C0-9B04524EE234}"/>
              </a:ext>
            </a:extLst>
          </p:cNvPr>
          <p:cNvCxnSpPr>
            <a:cxnSpLocks/>
          </p:cNvCxnSpPr>
          <p:nvPr/>
        </p:nvCxnSpPr>
        <p:spPr>
          <a:xfrm flipH="1" flipV="1">
            <a:off x="5489428" y="5548386"/>
            <a:ext cx="14916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2B4C71B-2FA5-FA32-7D2C-86ECB77BFA38}"/>
              </a:ext>
            </a:extLst>
          </p:cNvPr>
          <p:cNvSpPr txBox="1"/>
          <p:nvPr/>
        </p:nvSpPr>
        <p:spPr>
          <a:xfrm>
            <a:off x="5572117" y="5289681"/>
            <a:ext cx="935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SV value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7" name="Picture 2" descr="Weather - Free weather icons">
            <a:extLst>
              <a:ext uri="{FF2B5EF4-FFF2-40B4-BE49-F238E27FC236}">
                <a16:creationId xmlns:a16="http://schemas.microsoft.com/office/drawing/2014/main" id="{E718220F-06AB-FB3A-14B9-E90C01CA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72" y="1880119"/>
            <a:ext cx="753707" cy="75370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3D73C4F6-1676-89C4-FA22-D50FD7C71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224" y="4086346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BDFC44-AEFE-36C3-EA2B-A76212388521}"/>
              </a:ext>
            </a:extLst>
          </p:cNvPr>
          <p:cNvCxnSpPr>
            <a:cxnSpLocks/>
          </p:cNvCxnSpPr>
          <p:nvPr/>
        </p:nvCxnSpPr>
        <p:spPr>
          <a:xfrm flipH="1">
            <a:off x="10183806" y="4217991"/>
            <a:ext cx="462819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D4ACDD4-9070-0A3D-E27C-953ACA483673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0646626" y="2633826"/>
            <a:ext cx="0" cy="15770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2284D82-2D05-F94B-18C8-ECEE27E71F7B}"/>
              </a:ext>
            </a:extLst>
          </p:cNvPr>
          <p:cNvCxnSpPr>
            <a:cxnSpLocks/>
          </p:cNvCxnSpPr>
          <p:nvPr/>
        </p:nvCxnSpPr>
        <p:spPr>
          <a:xfrm flipH="1">
            <a:off x="9370203" y="4244516"/>
            <a:ext cx="4240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1FA3F1A-5547-CA3D-F772-A509A67F9BB1}"/>
              </a:ext>
            </a:extLst>
          </p:cNvPr>
          <p:cNvCxnSpPr>
            <a:cxnSpLocks/>
          </p:cNvCxnSpPr>
          <p:nvPr/>
        </p:nvCxnSpPr>
        <p:spPr>
          <a:xfrm flipV="1">
            <a:off x="9370203" y="3938925"/>
            <a:ext cx="0" cy="2996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Cloud 151">
            <a:extLst>
              <a:ext uri="{FF2B5EF4-FFF2-40B4-BE49-F238E27FC236}">
                <a16:creationId xmlns:a16="http://schemas.microsoft.com/office/drawing/2014/main" id="{E2E54F92-9A84-92C5-2B64-038789348A67}"/>
              </a:ext>
            </a:extLst>
          </p:cNvPr>
          <p:cNvSpPr/>
          <p:nvPr/>
        </p:nvSpPr>
        <p:spPr>
          <a:xfrm>
            <a:off x="10046282" y="3020803"/>
            <a:ext cx="1046735" cy="66043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internet</a:t>
            </a:r>
            <a:endParaRPr lang="en-SG" sz="10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99505C-DCD0-4279-20B0-100536A7DE70}"/>
              </a:ext>
            </a:extLst>
          </p:cNvPr>
          <p:cNvSpPr txBox="1"/>
          <p:nvPr/>
        </p:nvSpPr>
        <p:spPr>
          <a:xfrm>
            <a:off x="10183806" y="129835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C478292-4E93-1E74-0608-9C31E99A8092}"/>
              </a:ext>
            </a:extLst>
          </p:cNvPr>
          <p:cNvCxnSpPr>
            <a:cxnSpLocks/>
            <a:endCxn id="157" idx="1"/>
          </p:cNvCxnSpPr>
          <p:nvPr/>
        </p:nvCxnSpPr>
        <p:spPr>
          <a:xfrm rot="16200000" flipH="1">
            <a:off x="8319441" y="4513016"/>
            <a:ext cx="1514402" cy="393154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119C4FAE-F1DE-D122-582E-B837A3C10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73219" y="4858354"/>
            <a:ext cx="2122463" cy="12168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8B66B89-4D8B-D1A3-E392-4A1D6B07C5A6}"/>
              </a:ext>
            </a:extLst>
          </p:cNvPr>
          <p:cNvSpPr txBox="1"/>
          <p:nvPr/>
        </p:nvSpPr>
        <p:spPr>
          <a:xfrm>
            <a:off x="9172571" y="4433042"/>
            <a:ext cx="23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Other power customer physical world simulator/network </a:t>
            </a:r>
            <a:endParaRPr lang="en-SG" sz="1200" b="1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E04BDCF-5E4F-9C86-BD67-FFD6CDF5A238}"/>
              </a:ext>
            </a:extLst>
          </p:cNvPr>
          <p:cNvCxnSpPr>
            <a:cxnSpLocks/>
          </p:cNvCxnSpPr>
          <p:nvPr/>
        </p:nvCxnSpPr>
        <p:spPr>
          <a:xfrm>
            <a:off x="4240251" y="3359908"/>
            <a:ext cx="187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26E0C-896C-9B88-9FE8-CAEB1D083EA7}"/>
              </a:ext>
            </a:extLst>
          </p:cNvPr>
          <p:cNvSpPr txBox="1"/>
          <p:nvPr/>
        </p:nvSpPr>
        <p:spPr>
          <a:xfrm>
            <a:off x="1027132" y="704977"/>
            <a:ext cx="814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Grid OT Simulation System Network Diagram and Components View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827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1B8EC2D4-0D3E-81A3-128B-49A6DCAD7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4040" r="14772" b="5500"/>
          <a:stretch/>
        </p:blipFill>
        <p:spPr>
          <a:xfrm>
            <a:off x="349954" y="496711"/>
            <a:ext cx="6694312" cy="4549422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363851A7-7D25-858A-6416-376727D7B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91" y="2850146"/>
            <a:ext cx="5537294" cy="22313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A24A25-04C1-5578-EC9A-7668E568064F}"/>
              </a:ext>
            </a:extLst>
          </p:cNvPr>
          <p:cNvSpPr/>
          <p:nvPr/>
        </p:nvSpPr>
        <p:spPr>
          <a:xfrm>
            <a:off x="541867" y="2024009"/>
            <a:ext cx="5125155" cy="310114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3DFE57-6593-90F1-B122-B46922F9419C}"/>
              </a:ext>
            </a:extLst>
          </p:cNvPr>
          <p:cNvSpPr/>
          <p:nvPr/>
        </p:nvSpPr>
        <p:spPr>
          <a:xfrm>
            <a:off x="5455578" y="3739793"/>
            <a:ext cx="821932" cy="308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25CB0-2584-7696-BD93-2C37D4D17EAB}"/>
              </a:ext>
            </a:extLst>
          </p:cNvPr>
          <p:cNvSpPr txBox="1"/>
          <p:nvPr/>
        </p:nvSpPr>
        <p:spPr>
          <a:xfrm>
            <a:off x="6524980" y="642377"/>
            <a:ext cx="43586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 the 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0070C0"/>
                </a:solidFill>
              </a:rPr>
              <a:t>MU </a:t>
            </a:r>
            <a:r>
              <a:rPr 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 IED &lt;=  MMS =&gt; RTU &lt;= MMS =&gt; SCADA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With 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MU  PLC &lt;= S7Comm =&gt; HD676220-AD Converter  SCADA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7140F6-787C-55D2-365C-C3D0C71C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1" y="1286201"/>
            <a:ext cx="2619048" cy="3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51B74-57B1-669A-AA41-3C839BBF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87" y="2696188"/>
            <a:ext cx="485714" cy="4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B8337-BD0F-A008-CC3E-0B95C19475D0}"/>
              </a:ext>
            </a:extLst>
          </p:cNvPr>
          <p:cNvSpPr txBox="1"/>
          <p:nvPr/>
        </p:nvSpPr>
        <p:spPr>
          <a:xfrm>
            <a:off x="3670141" y="2475939"/>
            <a:ext cx="12465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farm MU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A65730-DA85-82E1-6727-5C9D802A62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84297" y="2929522"/>
            <a:ext cx="1037690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F52C5C-80E2-CBA2-378A-A69C2DF93657}"/>
              </a:ext>
            </a:extLst>
          </p:cNvPr>
          <p:cNvCxnSpPr>
            <a:cxnSpLocks/>
          </p:cNvCxnSpPr>
          <p:nvPr/>
        </p:nvCxnSpPr>
        <p:spPr>
          <a:xfrm>
            <a:off x="1700243" y="3994282"/>
            <a:ext cx="2121744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3F284DA-910F-F839-17C2-19B27B35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34" y="3695145"/>
            <a:ext cx="485714" cy="466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5E373F-BF0F-9416-40DB-B9837BD8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34" y="4329341"/>
            <a:ext cx="485714" cy="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8FBCA6-B826-133E-20F4-7412A1C82088}"/>
              </a:ext>
            </a:extLst>
          </p:cNvPr>
          <p:cNvSpPr txBox="1"/>
          <p:nvPr/>
        </p:nvSpPr>
        <p:spPr>
          <a:xfrm>
            <a:off x="3709333" y="3325945"/>
            <a:ext cx="9175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storage MU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BCD53-9E94-DA95-60B9-C307D2A37C7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42270" y="4562674"/>
            <a:ext cx="1548864" cy="1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801450-A1B9-D162-16A8-2340DB72D24F}"/>
              </a:ext>
            </a:extLst>
          </p:cNvPr>
          <p:cNvSpPr txBox="1"/>
          <p:nvPr/>
        </p:nvSpPr>
        <p:spPr>
          <a:xfrm>
            <a:off x="3574318" y="4133535"/>
            <a:ext cx="15375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Transformer-01-MU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4613A2-3F61-E8A9-025E-800FECB4695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07701" y="2929522"/>
            <a:ext cx="531427" cy="6996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791415-6A11-FABC-A480-5A8B5FF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53" y="3644352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AFD911-0600-C185-E97E-CAE41C2951A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4276848" y="3888944"/>
            <a:ext cx="326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CA1279-EDD7-B916-190D-2F7017EE6BD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174287" y="4133535"/>
            <a:ext cx="876484" cy="4291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087A92-238E-51D3-CDAE-6C5D1F227805}"/>
              </a:ext>
            </a:extLst>
          </p:cNvPr>
          <p:cNvCxnSpPr>
            <a:stCxn id="26" idx="3"/>
          </p:cNvCxnSpPr>
          <p:nvPr/>
        </p:nvCxnSpPr>
        <p:spPr>
          <a:xfrm flipV="1">
            <a:off x="5498389" y="3888943"/>
            <a:ext cx="8715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BA27CA-B484-5EBC-A0A7-96888CD00718}"/>
              </a:ext>
            </a:extLst>
          </p:cNvPr>
          <p:cNvSpPr txBox="1"/>
          <p:nvPr/>
        </p:nvSpPr>
        <p:spPr>
          <a:xfrm>
            <a:off x="4890860" y="3403424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RTU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A2767-BA1F-85EE-8665-5E2A88BE7BC9}"/>
              </a:ext>
            </a:extLst>
          </p:cNvPr>
          <p:cNvSpPr txBox="1"/>
          <p:nvPr/>
        </p:nvSpPr>
        <p:spPr>
          <a:xfrm>
            <a:off x="5491738" y="3621492"/>
            <a:ext cx="871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S7Comm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2C9EC9D-38CA-E5B8-F2A7-E87647E552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6117"/>
          <a:stretch/>
        </p:blipFill>
        <p:spPr>
          <a:xfrm>
            <a:off x="6376629" y="3346663"/>
            <a:ext cx="3628571" cy="12160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335C5-BB8D-58E2-7CE1-C11976146DA4}"/>
              </a:ext>
            </a:extLst>
          </p:cNvPr>
          <p:cNvSpPr txBox="1"/>
          <p:nvPr/>
        </p:nvSpPr>
        <p:spPr>
          <a:xfrm>
            <a:off x="6376629" y="4136625"/>
            <a:ext cx="3628571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simulator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F4E732E-6B33-0B39-94C0-900765FC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326" y="1320269"/>
            <a:ext cx="2780952" cy="16380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Arrow: Up 42">
            <a:extLst>
              <a:ext uri="{FF2B5EF4-FFF2-40B4-BE49-F238E27FC236}">
                <a16:creationId xmlns:a16="http://schemas.microsoft.com/office/drawing/2014/main" id="{C9793B5C-E0BF-66FB-00F4-1E2D1FC218D2}"/>
              </a:ext>
            </a:extLst>
          </p:cNvPr>
          <p:cNvSpPr/>
          <p:nvPr/>
        </p:nvSpPr>
        <p:spPr>
          <a:xfrm>
            <a:off x="7387119" y="3010328"/>
            <a:ext cx="184935" cy="226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DA79B-3E6F-BDD3-0F41-7C1C0EB6D302}"/>
              </a:ext>
            </a:extLst>
          </p:cNvPr>
          <p:cNvSpPr txBox="1"/>
          <p:nvPr/>
        </p:nvSpPr>
        <p:spPr>
          <a:xfrm>
            <a:off x="836360" y="969306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Physical world data generation 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73FE5-E903-D0D7-3816-6C2A83D92217}"/>
              </a:ext>
            </a:extLst>
          </p:cNvPr>
          <p:cNvSpPr txBox="1"/>
          <p:nvPr/>
        </p:nvSpPr>
        <p:spPr>
          <a:xfrm>
            <a:off x="6265220" y="1008318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IEC61850 data visualization</a:t>
            </a:r>
            <a:endParaRPr lang="en-SG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B94F5-D9CB-F2B0-9687-09EBFBFCA06B}"/>
              </a:ext>
            </a:extLst>
          </p:cNvPr>
          <p:cNvSpPr txBox="1"/>
          <p:nvPr/>
        </p:nvSpPr>
        <p:spPr>
          <a:xfrm>
            <a:off x="3786832" y="1414640"/>
            <a:ext cx="20804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Work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running, Idle , error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Power output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Voltage, current 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Special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such as motor RPM, battery percentage 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6655BE-B09B-0950-D341-1F248526B344}"/>
              </a:ext>
            </a:extLst>
          </p:cNvPr>
          <p:cNvCxnSpPr/>
          <p:nvPr/>
        </p:nvCxnSpPr>
        <p:spPr>
          <a:xfrm>
            <a:off x="3490664" y="2317655"/>
            <a:ext cx="28003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625</Words>
  <Application>Microsoft Office PowerPoint</Application>
  <PresentationFormat>Widescreen</PresentationFormat>
  <Paragraphs>234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37</cp:revision>
  <dcterms:created xsi:type="dcterms:W3CDTF">2024-04-16T09:05:30Z</dcterms:created>
  <dcterms:modified xsi:type="dcterms:W3CDTF">2024-10-13T01:45:12Z</dcterms:modified>
</cp:coreProperties>
</file>