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1" r:id="rId5"/>
    <p:sldId id="264" r:id="rId6"/>
    <p:sldId id="266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2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9CEC9-4245-8FAE-32B8-1D76A2942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10CD4-4B31-EAEE-6DC0-04FE1661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49ABD-F708-EE0F-7895-44FCB0D4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0F43-A0D0-4A34-925D-DE85CCEE99BD}" type="datetimeFigureOut">
              <a:rPr lang="en-SG" smtClean="0"/>
              <a:t>26/4/2025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17B85-E8EB-6B7A-0BEB-DB2AB2D8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87DF9-BC8C-17C9-0D5C-E34226B0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3D9D-0D87-4555-A712-3835CDE6FF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422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E9E0-5AA7-B38D-0F0C-DC834468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4DA3D-3F20-AA11-6655-BC82C2E30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4CC50-E0C8-F92A-FC56-6F6A427D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0F43-A0D0-4A34-925D-DE85CCEE99BD}" type="datetimeFigureOut">
              <a:rPr lang="en-SG" smtClean="0"/>
              <a:t>26/4/2025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230C3-C3C4-44B7-5FF5-204F7CA5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B3C65-F95B-4D31-6E71-71487926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3D9D-0D87-4555-A712-3835CDE6FF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595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C70C07-CF13-7EA5-559D-E3BA800F8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C5C7D-1DD1-F436-92CF-207AB93A5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71BEC-28B3-48FC-4FA5-A895E018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0F43-A0D0-4A34-925D-DE85CCEE99BD}" type="datetimeFigureOut">
              <a:rPr lang="en-SG" smtClean="0"/>
              <a:t>26/4/2025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89E85-E529-C873-E7EF-7564AFAE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ED420-4D36-5079-2AA3-89B1F686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3D9D-0D87-4555-A712-3835CDE6FF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083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A25B-BD47-7368-779A-C610B9F9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81A9E-AE09-6C38-BE7A-A8A58E71C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3932F-DFA7-19BD-BCC8-904718BE1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0F43-A0D0-4A34-925D-DE85CCEE99BD}" type="datetimeFigureOut">
              <a:rPr lang="en-SG" smtClean="0"/>
              <a:t>26/4/2025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AED61-D3EB-E0E0-76E9-174733693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1418-412C-FE6E-38D1-EAB20D07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3D9D-0D87-4555-A712-3835CDE6FF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349E-DF0B-A740-3F22-CA3AA02E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DAD62-B02F-99DE-4733-0A7452DD3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5E8C1-3812-E11D-B70A-84EE8EB93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0F43-A0D0-4A34-925D-DE85CCEE99BD}" type="datetimeFigureOut">
              <a:rPr lang="en-SG" smtClean="0"/>
              <a:t>26/4/2025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78C91-F0F7-F7B7-613D-8E5C8AA7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64A3C-13F8-E9BE-9DD3-C09922E1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3D9D-0D87-4555-A712-3835CDE6FF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641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CF63-E444-6562-48FD-48FA9F5D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6557C-198E-A226-4353-B43EC4E68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D59DA-35F0-1ADA-DE57-91791464D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3713B-D17A-44E7-8FD7-08A19E2F4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0F43-A0D0-4A34-925D-DE85CCEE99BD}" type="datetimeFigureOut">
              <a:rPr lang="en-SG" smtClean="0"/>
              <a:t>26/4/2025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89CDC-7F50-327C-606E-A6F056FD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486F-CE4E-E4C6-D175-6788D9E0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3D9D-0D87-4555-A712-3835CDE6FF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974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970A-1246-8B35-9703-B2B7819F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5CFE4-9CEA-92B6-DA3B-C83B6FCD4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26C44-AE38-6B41-BAC2-45A1847F8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A9598-41EC-B52E-C768-E60A894C0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BF271-5B44-FB1F-EC72-D0615306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64F643-2AF8-80A1-0580-793D3B04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0F43-A0D0-4A34-925D-DE85CCEE99BD}" type="datetimeFigureOut">
              <a:rPr lang="en-SG" smtClean="0"/>
              <a:t>26/4/2025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27787D-4663-DD90-A2CE-06F94759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8AD035-6EF0-36A6-9B55-CA1E313E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3D9D-0D87-4555-A712-3835CDE6FF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053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64B81-CCB8-BD5E-6955-89321A9C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B58F5-A6FA-D45E-3D83-FC574601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0F43-A0D0-4A34-925D-DE85CCEE99BD}" type="datetimeFigureOut">
              <a:rPr lang="en-SG" smtClean="0"/>
              <a:t>26/4/2025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D8DC0-6876-83CC-26F1-91399F67A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0BD43-CC55-0B52-8AA9-25AD5674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3D9D-0D87-4555-A712-3835CDE6FF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314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CE5EF1-0B60-D142-C192-96312E907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0F43-A0D0-4A34-925D-DE85CCEE99BD}" type="datetimeFigureOut">
              <a:rPr lang="en-SG" smtClean="0"/>
              <a:t>26/4/2025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19C38-1A42-454F-390F-5386C660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EECC5-4F56-4C31-0962-1555BB8D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3D9D-0D87-4555-A712-3835CDE6FF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3285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5EB3-1ECF-4EEE-6AA9-027E97C4C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5020D-3376-B911-F640-CA85108E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FA8B4-17FF-DC6C-8F2B-5D9FB93BC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EA400-09B4-3329-D212-34A024BB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0F43-A0D0-4A34-925D-DE85CCEE99BD}" type="datetimeFigureOut">
              <a:rPr lang="en-SG" smtClean="0"/>
              <a:t>26/4/2025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50875-387E-1B2D-EBF2-AA6A611F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74CB8-8AD3-17DE-2A30-0781D24C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3D9D-0D87-4555-A712-3835CDE6FF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565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B97-BAF6-5F2E-5951-8F81BE24E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74AC8-9DD3-22CD-6683-392F96382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8F5CE-E4B2-585B-A2EB-4EAEB0CEC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024C6-CB50-278C-B472-6D074F98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0F43-A0D0-4A34-925D-DE85CCEE99BD}" type="datetimeFigureOut">
              <a:rPr lang="en-SG" smtClean="0"/>
              <a:t>26/4/2025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2E022-E01B-EBF7-2FCE-D6A1CC59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551AA-0153-80BA-B126-38599BB5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3D9D-0D87-4555-A712-3835CDE6FF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320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AD2829-09C8-F441-3A2E-92348340D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8DF7B-CECB-AF06-28F5-92FACEC9E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A0EE2-5F15-F8D7-BF31-57D35C7FD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FA0F43-A0D0-4A34-925D-DE85CCEE99BD}" type="datetimeFigureOut">
              <a:rPr lang="en-SG" smtClean="0"/>
              <a:t>26/4/2025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B5E01-6F4A-6D67-9F32-1F252C883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CA440-5A74-8EFC-2238-4FE4EF9B4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013D9D-0D87-4555-A712-3835CDE6FF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92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sv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uter server&#10;&#10;Description automatically generated">
            <a:extLst>
              <a:ext uri="{FF2B5EF4-FFF2-40B4-BE49-F238E27FC236}">
                <a16:creationId xmlns:a16="http://schemas.microsoft.com/office/drawing/2014/main" id="{4360926F-0C31-1111-025D-0C25A2B8D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4040" r="14772" b="5500"/>
          <a:stretch/>
        </p:blipFill>
        <p:spPr>
          <a:xfrm>
            <a:off x="1068480" y="1289784"/>
            <a:ext cx="5314883" cy="361196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6D43433-262F-6764-A489-6D923CA01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472" y="1289784"/>
            <a:ext cx="5591539" cy="340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49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862E08-15BE-BE3B-CF5D-9DBA29F1E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197" y="2243697"/>
            <a:ext cx="2818331" cy="19753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AC2F6D-8A79-2AAE-9CD6-B75E0A03A5A0}"/>
              </a:ext>
            </a:extLst>
          </p:cNvPr>
          <p:cNvSpPr txBox="1"/>
          <p:nvPr/>
        </p:nvSpPr>
        <p:spPr>
          <a:xfrm>
            <a:off x="1636438" y="1777202"/>
            <a:ext cx="1919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Metering Unit (MU)</a:t>
            </a:r>
            <a:endParaRPr lang="en-SG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939CF0-464C-F308-08C4-E10E43261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069674" y="1922706"/>
            <a:ext cx="1933679" cy="257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F50004-75BA-A777-79F0-2C74F73A5340}"/>
              </a:ext>
            </a:extLst>
          </p:cNvPr>
          <p:cNvSpPr txBox="1"/>
          <p:nvPr/>
        </p:nvSpPr>
        <p:spPr>
          <a:xfrm>
            <a:off x="4556373" y="1777202"/>
            <a:ext cx="30792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Intelligent Electronic Device (IED)</a:t>
            </a:r>
            <a:endParaRPr lang="en-SG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E068C5-1952-6E9C-D06C-7CB42BFD1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522" y="2115677"/>
            <a:ext cx="2664281" cy="19753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F8DCB2-06C3-73D0-6DCA-C39F5F7B76BC}"/>
              </a:ext>
            </a:extLst>
          </p:cNvPr>
          <p:cNvSpPr txBox="1"/>
          <p:nvPr/>
        </p:nvSpPr>
        <p:spPr>
          <a:xfrm>
            <a:off x="8121522" y="1777201"/>
            <a:ext cx="30792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Remote Terminal Unit (RTU)</a:t>
            </a:r>
            <a:endParaRPr lang="en-SG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38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1EF0E20-B73D-D92F-9881-33A4B6CBE8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888" r="20523"/>
          <a:stretch/>
        </p:blipFill>
        <p:spPr>
          <a:xfrm rot="5400000">
            <a:off x="8363629" y="1374234"/>
            <a:ext cx="986319" cy="15519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1906F8-AB81-0EFE-7C87-A6C9366F42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888" r="20523"/>
          <a:stretch/>
        </p:blipFill>
        <p:spPr>
          <a:xfrm rot="5400000">
            <a:off x="3560382" y="1438242"/>
            <a:ext cx="986319" cy="15519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82C3E-0D27-14C7-A15C-BCC09D505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81" y="1527601"/>
            <a:ext cx="1724171" cy="1245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276B5C-AFF3-8D03-1F5A-69EA0C98D120}"/>
              </a:ext>
            </a:extLst>
          </p:cNvPr>
          <p:cNvSpPr txBox="1"/>
          <p:nvPr/>
        </p:nvSpPr>
        <p:spPr>
          <a:xfrm>
            <a:off x="634980" y="1219824"/>
            <a:ext cx="1724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Power Generator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D27371-FE54-8199-B7A7-64B7F666170B}"/>
              </a:ext>
            </a:extLst>
          </p:cNvPr>
          <p:cNvCxnSpPr>
            <a:cxnSpLocks/>
          </p:cNvCxnSpPr>
          <p:nvPr/>
        </p:nvCxnSpPr>
        <p:spPr>
          <a:xfrm>
            <a:off x="2292795" y="2295145"/>
            <a:ext cx="11362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4978A3-EFEC-8C0B-C7B0-B456947A6314}"/>
              </a:ext>
            </a:extLst>
          </p:cNvPr>
          <p:cNvCxnSpPr>
            <a:cxnSpLocks/>
          </p:cNvCxnSpPr>
          <p:nvPr/>
        </p:nvCxnSpPr>
        <p:spPr>
          <a:xfrm>
            <a:off x="2292795" y="2127240"/>
            <a:ext cx="113620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5482E7-1840-F870-A1CA-8C45565D0848}"/>
              </a:ext>
            </a:extLst>
          </p:cNvPr>
          <p:cNvCxnSpPr>
            <a:cxnSpLocks/>
          </p:cNvCxnSpPr>
          <p:nvPr/>
        </p:nvCxnSpPr>
        <p:spPr>
          <a:xfrm>
            <a:off x="4648899" y="2295145"/>
            <a:ext cx="11362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EBD774-B598-D4C8-2553-FA8C94946064}"/>
              </a:ext>
            </a:extLst>
          </p:cNvPr>
          <p:cNvCxnSpPr>
            <a:cxnSpLocks/>
          </p:cNvCxnSpPr>
          <p:nvPr/>
        </p:nvCxnSpPr>
        <p:spPr>
          <a:xfrm>
            <a:off x="4648899" y="2127240"/>
            <a:ext cx="113620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5EFC0CAF-63C5-D001-A4AD-D911C8051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104" y="1386150"/>
            <a:ext cx="1383792" cy="141477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E33AEA5-02C3-ACE8-18EF-BE4C890EA394}"/>
              </a:ext>
            </a:extLst>
          </p:cNvPr>
          <p:cNvSpPr txBox="1"/>
          <p:nvPr/>
        </p:nvSpPr>
        <p:spPr>
          <a:xfrm>
            <a:off x="5555605" y="1078373"/>
            <a:ext cx="1724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Power Transformer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D43A44-B871-7216-7BE9-2F597C57C732}"/>
              </a:ext>
            </a:extLst>
          </p:cNvPr>
          <p:cNvCxnSpPr>
            <a:cxnSpLocks/>
          </p:cNvCxnSpPr>
          <p:nvPr/>
        </p:nvCxnSpPr>
        <p:spPr>
          <a:xfrm>
            <a:off x="7087299" y="2200657"/>
            <a:ext cx="11362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D2BEA6E-1786-5992-BCD1-071F4802C472}"/>
              </a:ext>
            </a:extLst>
          </p:cNvPr>
          <p:cNvCxnSpPr>
            <a:cxnSpLocks/>
          </p:cNvCxnSpPr>
          <p:nvPr/>
        </p:nvCxnSpPr>
        <p:spPr>
          <a:xfrm>
            <a:off x="7087299" y="2032752"/>
            <a:ext cx="113620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F2BF12-E83B-CEE2-7302-EFF201C8DA94}"/>
              </a:ext>
            </a:extLst>
          </p:cNvPr>
          <p:cNvCxnSpPr>
            <a:cxnSpLocks/>
          </p:cNvCxnSpPr>
          <p:nvPr/>
        </p:nvCxnSpPr>
        <p:spPr>
          <a:xfrm>
            <a:off x="9443403" y="2154672"/>
            <a:ext cx="11362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50E03B-CED7-1CB5-F5AE-CA943989407A}"/>
              </a:ext>
            </a:extLst>
          </p:cNvPr>
          <p:cNvCxnSpPr>
            <a:cxnSpLocks/>
          </p:cNvCxnSpPr>
          <p:nvPr/>
        </p:nvCxnSpPr>
        <p:spPr>
          <a:xfrm>
            <a:off x="9443403" y="1986767"/>
            <a:ext cx="113620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61FBF08-8174-B37A-C06F-4EDD45CF0B6B}"/>
              </a:ext>
            </a:extLst>
          </p:cNvPr>
          <p:cNvSpPr/>
          <p:nvPr/>
        </p:nvSpPr>
        <p:spPr>
          <a:xfrm>
            <a:off x="10098024" y="1802746"/>
            <a:ext cx="1277112" cy="6949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Next Level device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2AF841E-E706-1069-BA17-96874F65F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8651" y="2463050"/>
            <a:ext cx="485714" cy="46666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1117D6-F23B-9A8E-CF90-C293B00E7289}"/>
              </a:ext>
            </a:extLst>
          </p:cNvPr>
          <p:cNvCxnSpPr>
            <a:cxnSpLocks/>
          </p:cNvCxnSpPr>
          <p:nvPr/>
        </p:nvCxnSpPr>
        <p:spPr>
          <a:xfrm>
            <a:off x="2831508" y="2119532"/>
            <a:ext cx="0" cy="3695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E671212-04D3-53B5-499B-48B1D06DD749}"/>
              </a:ext>
            </a:extLst>
          </p:cNvPr>
          <p:cNvSpPr txBox="1"/>
          <p:nvPr/>
        </p:nvSpPr>
        <p:spPr>
          <a:xfrm>
            <a:off x="2440304" y="2875114"/>
            <a:ext cx="723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MU 01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A07A5FE-FACF-C5AE-B5FA-B4E9DACB5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4156" y="2497392"/>
            <a:ext cx="485714" cy="466667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E7F351-FE03-0C50-51EC-F5C0624F2254}"/>
              </a:ext>
            </a:extLst>
          </p:cNvPr>
          <p:cNvCxnSpPr>
            <a:cxnSpLocks/>
          </p:cNvCxnSpPr>
          <p:nvPr/>
        </p:nvCxnSpPr>
        <p:spPr>
          <a:xfrm>
            <a:off x="5087013" y="2153874"/>
            <a:ext cx="0" cy="3695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268DA29-DD26-EF36-4318-78C1C21B905D}"/>
              </a:ext>
            </a:extLst>
          </p:cNvPr>
          <p:cNvSpPr txBox="1"/>
          <p:nvPr/>
        </p:nvSpPr>
        <p:spPr>
          <a:xfrm>
            <a:off x="4768793" y="2893252"/>
            <a:ext cx="723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MU 02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3299858-6034-DCB7-423F-97CAE853F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9776" y="2408447"/>
            <a:ext cx="485714" cy="466667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A35C18-7FAB-E1F9-B41C-ADB7EB04400B}"/>
              </a:ext>
            </a:extLst>
          </p:cNvPr>
          <p:cNvCxnSpPr>
            <a:cxnSpLocks/>
          </p:cNvCxnSpPr>
          <p:nvPr/>
        </p:nvCxnSpPr>
        <p:spPr>
          <a:xfrm>
            <a:off x="7522633" y="2064929"/>
            <a:ext cx="0" cy="3695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7E4BD5-BA7C-23E6-B66A-2B75A3CE4FD7}"/>
              </a:ext>
            </a:extLst>
          </p:cNvPr>
          <p:cNvSpPr txBox="1"/>
          <p:nvPr/>
        </p:nvSpPr>
        <p:spPr>
          <a:xfrm>
            <a:off x="7160853" y="2804419"/>
            <a:ext cx="723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MU 03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3BE9793-D272-7CA7-1AE4-36821423D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9916" y="2380217"/>
            <a:ext cx="485714" cy="466667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377D798-3327-E029-9301-31AE20703FAD}"/>
              </a:ext>
            </a:extLst>
          </p:cNvPr>
          <p:cNvCxnSpPr>
            <a:cxnSpLocks/>
          </p:cNvCxnSpPr>
          <p:nvPr/>
        </p:nvCxnSpPr>
        <p:spPr>
          <a:xfrm>
            <a:off x="9632773" y="2036699"/>
            <a:ext cx="0" cy="3695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7848FD7-C410-9E89-1117-C184450FEDB1}"/>
              </a:ext>
            </a:extLst>
          </p:cNvPr>
          <p:cNvSpPr txBox="1"/>
          <p:nvPr/>
        </p:nvSpPr>
        <p:spPr>
          <a:xfrm>
            <a:off x="9374464" y="2759010"/>
            <a:ext cx="723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MU 04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13C3B3-6F6A-2895-3996-E9B22175A2CD}"/>
              </a:ext>
            </a:extLst>
          </p:cNvPr>
          <p:cNvSpPr/>
          <p:nvPr/>
        </p:nvSpPr>
        <p:spPr>
          <a:xfrm>
            <a:off x="3624801" y="3232038"/>
            <a:ext cx="857480" cy="30777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IED 01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C1B0BE-3BFC-D5E2-CFFF-BC0A2D1FE239}"/>
              </a:ext>
            </a:extLst>
          </p:cNvPr>
          <p:cNvSpPr/>
          <p:nvPr/>
        </p:nvSpPr>
        <p:spPr>
          <a:xfrm>
            <a:off x="6071616" y="3232038"/>
            <a:ext cx="857480" cy="30777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IED 02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7EB132D-6062-F185-3CF4-7BFD5E6053DF}"/>
              </a:ext>
            </a:extLst>
          </p:cNvPr>
          <p:cNvSpPr/>
          <p:nvPr/>
        </p:nvSpPr>
        <p:spPr>
          <a:xfrm>
            <a:off x="8223504" y="3232037"/>
            <a:ext cx="857480" cy="30777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IED 03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0260F26-65B4-0081-2E3A-C8C581B3C51D}"/>
              </a:ext>
            </a:extLst>
          </p:cNvPr>
          <p:cNvCxnSpPr>
            <a:cxnSpLocks/>
            <a:stCxn id="27" idx="3"/>
            <a:endCxn id="40" idx="1"/>
          </p:cNvCxnSpPr>
          <p:nvPr/>
        </p:nvCxnSpPr>
        <p:spPr>
          <a:xfrm>
            <a:off x="3074365" y="2696384"/>
            <a:ext cx="550436" cy="689543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7B46F624-C042-60F3-7C73-9ED32CD00BF1}"/>
              </a:ext>
            </a:extLst>
          </p:cNvPr>
          <p:cNvCxnSpPr>
            <a:cxnSpLocks/>
            <a:stCxn id="40" idx="3"/>
            <a:endCxn id="31" idx="1"/>
          </p:cNvCxnSpPr>
          <p:nvPr/>
        </p:nvCxnSpPr>
        <p:spPr>
          <a:xfrm flipV="1">
            <a:off x="4482281" y="2730726"/>
            <a:ext cx="361875" cy="655201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AA03004C-AAFF-B041-348D-37035C0E426D}"/>
              </a:ext>
            </a:extLst>
          </p:cNvPr>
          <p:cNvCxnSpPr>
            <a:cxnSpLocks/>
            <a:stCxn id="41" idx="1"/>
            <a:endCxn id="31" idx="3"/>
          </p:cNvCxnSpPr>
          <p:nvPr/>
        </p:nvCxnSpPr>
        <p:spPr>
          <a:xfrm rot="10800000">
            <a:off x="5329870" y="2730727"/>
            <a:ext cx="741746" cy="655201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B1CFEBC-B345-8ED9-DF0D-603BE331D46F}"/>
              </a:ext>
            </a:extLst>
          </p:cNvPr>
          <p:cNvCxnSpPr>
            <a:cxnSpLocks/>
            <a:stCxn id="41" idx="3"/>
            <a:endCxn id="34" idx="1"/>
          </p:cNvCxnSpPr>
          <p:nvPr/>
        </p:nvCxnSpPr>
        <p:spPr>
          <a:xfrm flipV="1">
            <a:off x="6929096" y="2641781"/>
            <a:ext cx="350680" cy="74414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E8EE71F7-F54D-8B16-AC3C-0FE313022679}"/>
              </a:ext>
            </a:extLst>
          </p:cNvPr>
          <p:cNvCxnSpPr>
            <a:cxnSpLocks/>
            <a:stCxn id="42" idx="1"/>
            <a:endCxn id="34" idx="3"/>
          </p:cNvCxnSpPr>
          <p:nvPr/>
        </p:nvCxnSpPr>
        <p:spPr>
          <a:xfrm rot="10800000">
            <a:off x="7765490" y="2641782"/>
            <a:ext cx="458014" cy="74414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FDBBB266-7EAE-F020-D301-87BE7D1FC6A2}"/>
              </a:ext>
            </a:extLst>
          </p:cNvPr>
          <p:cNvCxnSpPr>
            <a:cxnSpLocks/>
            <a:stCxn id="42" idx="3"/>
            <a:endCxn id="37" idx="1"/>
          </p:cNvCxnSpPr>
          <p:nvPr/>
        </p:nvCxnSpPr>
        <p:spPr>
          <a:xfrm flipV="1">
            <a:off x="9080984" y="2613551"/>
            <a:ext cx="308932" cy="77237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701DE860-99E3-FC32-895A-185EEBFB9A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844" y="4188410"/>
            <a:ext cx="1261138" cy="935031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8D7AAB78-E565-014F-86EE-3F0A4780AADA}"/>
              </a:ext>
            </a:extLst>
          </p:cNvPr>
          <p:cNvSpPr txBox="1"/>
          <p:nvPr/>
        </p:nvSpPr>
        <p:spPr>
          <a:xfrm>
            <a:off x="6285525" y="4074252"/>
            <a:ext cx="5997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RTU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1AA3104-C47E-39F5-FC91-EE4C0C3E54CB}"/>
              </a:ext>
            </a:extLst>
          </p:cNvPr>
          <p:cNvCxnSpPr>
            <a:stCxn id="40" idx="2"/>
          </p:cNvCxnSpPr>
          <p:nvPr/>
        </p:nvCxnSpPr>
        <p:spPr>
          <a:xfrm>
            <a:off x="4053541" y="3539815"/>
            <a:ext cx="0" cy="30980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24047EC-C6BD-515D-0159-77652CD394B9}"/>
              </a:ext>
            </a:extLst>
          </p:cNvPr>
          <p:cNvCxnSpPr>
            <a:cxnSpLocks/>
          </p:cNvCxnSpPr>
          <p:nvPr/>
        </p:nvCxnSpPr>
        <p:spPr>
          <a:xfrm>
            <a:off x="4053541" y="3849624"/>
            <a:ext cx="4477811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69C6032-6585-8382-E209-1833C760B256}"/>
              </a:ext>
            </a:extLst>
          </p:cNvPr>
          <p:cNvCxnSpPr/>
          <p:nvPr/>
        </p:nvCxnSpPr>
        <p:spPr>
          <a:xfrm>
            <a:off x="6500356" y="3539814"/>
            <a:ext cx="0" cy="30980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493C97E-8A46-ECD2-3FA5-C24727828173}"/>
              </a:ext>
            </a:extLst>
          </p:cNvPr>
          <p:cNvCxnSpPr/>
          <p:nvPr/>
        </p:nvCxnSpPr>
        <p:spPr>
          <a:xfrm>
            <a:off x="8531352" y="3539814"/>
            <a:ext cx="0" cy="30980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421AE36-68F3-DCCC-A651-E867D9EC2C1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6955413" y="3849622"/>
            <a:ext cx="0" cy="3387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9" name="Picture 88" descr="A close-up of a device&#10;&#10;Description automatically generated">
            <a:extLst>
              <a:ext uri="{FF2B5EF4-FFF2-40B4-BE49-F238E27FC236}">
                <a16:creationId xmlns:a16="http://schemas.microsoft.com/office/drawing/2014/main" id="{00406DF6-C9A4-6E7F-5C18-1A1C98DA37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66" y="4090355"/>
            <a:ext cx="1011946" cy="1011946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A9D11786-F99E-B4F1-D901-05BB6882569C}"/>
              </a:ext>
            </a:extLst>
          </p:cNvPr>
          <p:cNvSpPr txBox="1"/>
          <p:nvPr/>
        </p:nvSpPr>
        <p:spPr>
          <a:xfrm>
            <a:off x="3732566" y="3936133"/>
            <a:ext cx="5997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PLC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B9DD6CA-8B3D-8FC5-E692-EF5538BAEFF6}"/>
              </a:ext>
            </a:extLst>
          </p:cNvPr>
          <p:cNvSpPr txBox="1"/>
          <p:nvPr/>
        </p:nvSpPr>
        <p:spPr>
          <a:xfrm>
            <a:off x="3535234" y="2574873"/>
            <a:ext cx="10545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Breaker 01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8C2781C-9EA0-5ED9-4885-119B20CE3DF5}"/>
              </a:ext>
            </a:extLst>
          </p:cNvPr>
          <p:cNvSpPr txBox="1"/>
          <p:nvPr/>
        </p:nvSpPr>
        <p:spPr>
          <a:xfrm>
            <a:off x="8199727" y="2519716"/>
            <a:ext cx="10545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Breaker 02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2733605B-C7B6-E532-EA2C-5EBA2DB0F2F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4036" r="27807"/>
          <a:stretch/>
        </p:blipFill>
        <p:spPr>
          <a:xfrm rot="5400000">
            <a:off x="3766131" y="781952"/>
            <a:ext cx="592756" cy="1410497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8A739F9A-D4E2-2239-BD40-C8D947E53A4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4036" r="27807"/>
          <a:stretch/>
        </p:blipFill>
        <p:spPr>
          <a:xfrm rot="5400000">
            <a:off x="8587988" y="752860"/>
            <a:ext cx="592756" cy="1410497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1257C5CF-1DEA-56F3-9D92-3E2F537CB571}"/>
              </a:ext>
            </a:extLst>
          </p:cNvPr>
          <p:cNvSpPr txBox="1"/>
          <p:nvPr/>
        </p:nvSpPr>
        <p:spPr>
          <a:xfrm>
            <a:off x="3357259" y="1017642"/>
            <a:ext cx="15634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Breaker sensor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4613D3A-7DFC-192C-072F-2FF9B1F64A39}"/>
              </a:ext>
            </a:extLst>
          </p:cNvPr>
          <p:cNvSpPr txBox="1"/>
          <p:nvPr/>
        </p:nvSpPr>
        <p:spPr>
          <a:xfrm>
            <a:off x="8286599" y="970510"/>
            <a:ext cx="15634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Breaker sensor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F1F7768-FE28-68B5-C209-9AAD8ADC6953}"/>
              </a:ext>
            </a:extLst>
          </p:cNvPr>
          <p:cNvCxnSpPr>
            <a:cxnSpLocks/>
          </p:cNvCxnSpPr>
          <p:nvPr/>
        </p:nvCxnSpPr>
        <p:spPr>
          <a:xfrm flipH="1">
            <a:off x="3163864" y="1541545"/>
            <a:ext cx="35927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B3F1E8B-A2C2-3802-1CC6-A8A83A64BAF9}"/>
              </a:ext>
            </a:extLst>
          </p:cNvPr>
          <p:cNvCxnSpPr>
            <a:cxnSpLocks/>
          </p:cNvCxnSpPr>
          <p:nvPr/>
        </p:nvCxnSpPr>
        <p:spPr>
          <a:xfrm flipH="1" flipV="1">
            <a:off x="3172965" y="1541545"/>
            <a:ext cx="28898" cy="305478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3CE2359-D251-8016-707B-B152491B24BA}"/>
              </a:ext>
            </a:extLst>
          </p:cNvPr>
          <p:cNvCxnSpPr>
            <a:cxnSpLocks/>
            <a:stCxn id="89" idx="1"/>
          </p:cNvCxnSpPr>
          <p:nvPr/>
        </p:nvCxnSpPr>
        <p:spPr>
          <a:xfrm flipH="1">
            <a:off x="3201863" y="4596328"/>
            <a:ext cx="53070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5B83DCE-7638-0E91-F379-912B5550E8CA}"/>
              </a:ext>
            </a:extLst>
          </p:cNvPr>
          <p:cNvCxnSpPr>
            <a:cxnSpLocks/>
          </p:cNvCxnSpPr>
          <p:nvPr/>
        </p:nvCxnSpPr>
        <p:spPr>
          <a:xfrm flipH="1">
            <a:off x="7869964" y="1458108"/>
            <a:ext cx="42767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8126085-24A1-1762-59EF-93E70402B53B}"/>
              </a:ext>
            </a:extLst>
          </p:cNvPr>
          <p:cNvCxnSpPr>
            <a:cxnSpLocks/>
          </p:cNvCxnSpPr>
          <p:nvPr/>
        </p:nvCxnSpPr>
        <p:spPr>
          <a:xfrm flipH="1" flipV="1">
            <a:off x="7869964" y="1458870"/>
            <a:ext cx="14449" cy="263148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BCA8D61-F511-29FE-D97C-F390460E15CE}"/>
              </a:ext>
            </a:extLst>
          </p:cNvPr>
          <p:cNvCxnSpPr>
            <a:cxnSpLocks/>
          </p:cNvCxnSpPr>
          <p:nvPr/>
        </p:nvCxnSpPr>
        <p:spPr>
          <a:xfrm flipH="1">
            <a:off x="5096157" y="4076867"/>
            <a:ext cx="2797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1C651BE-EECF-F8BB-3A6F-78D894066D3D}"/>
              </a:ext>
            </a:extLst>
          </p:cNvPr>
          <p:cNvCxnSpPr>
            <a:cxnSpLocks/>
          </p:cNvCxnSpPr>
          <p:nvPr/>
        </p:nvCxnSpPr>
        <p:spPr>
          <a:xfrm flipV="1">
            <a:off x="5087013" y="4076867"/>
            <a:ext cx="0" cy="4078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E603641-2A10-1519-F3B8-E078F8A1E6EC}"/>
              </a:ext>
            </a:extLst>
          </p:cNvPr>
          <p:cNvCxnSpPr>
            <a:cxnSpLocks/>
          </p:cNvCxnSpPr>
          <p:nvPr/>
        </p:nvCxnSpPr>
        <p:spPr>
          <a:xfrm>
            <a:off x="4663218" y="4484732"/>
            <a:ext cx="42379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715943C-E5B9-01A5-620E-D171750A6D8C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4652520" y="4655925"/>
            <a:ext cx="1672324" cy="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1517F3F-3A69-8A0B-E284-D2A408A49E0B}"/>
              </a:ext>
            </a:extLst>
          </p:cNvPr>
          <p:cNvSpPr txBox="1"/>
          <p:nvPr/>
        </p:nvSpPr>
        <p:spPr>
          <a:xfrm>
            <a:off x="3320786" y="2773328"/>
            <a:ext cx="42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V1, </a:t>
            </a:r>
          </a:p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A1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8F288D7-0276-229C-5C2D-C02B876F6F98}"/>
              </a:ext>
            </a:extLst>
          </p:cNvPr>
          <p:cNvSpPr txBox="1"/>
          <p:nvPr/>
        </p:nvSpPr>
        <p:spPr>
          <a:xfrm>
            <a:off x="4378942" y="2783021"/>
            <a:ext cx="42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V2, </a:t>
            </a:r>
          </a:p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A2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349F343-EA88-36D8-D4D0-733388D10C89}"/>
              </a:ext>
            </a:extLst>
          </p:cNvPr>
          <p:cNvSpPr txBox="1"/>
          <p:nvPr/>
        </p:nvSpPr>
        <p:spPr>
          <a:xfrm>
            <a:off x="5389595" y="2783020"/>
            <a:ext cx="42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V2, </a:t>
            </a:r>
          </a:p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A2 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3B0F9ED-8FEB-7097-01FF-F679B346A9F6}"/>
              </a:ext>
            </a:extLst>
          </p:cNvPr>
          <p:cNvSpPr txBox="1"/>
          <p:nvPr/>
        </p:nvSpPr>
        <p:spPr>
          <a:xfrm>
            <a:off x="6761985" y="2761291"/>
            <a:ext cx="42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V3, </a:t>
            </a:r>
          </a:p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A3 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A828E28-E320-0550-290C-8A95481C3E66}"/>
              </a:ext>
            </a:extLst>
          </p:cNvPr>
          <p:cNvSpPr txBox="1"/>
          <p:nvPr/>
        </p:nvSpPr>
        <p:spPr>
          <a:xfrm>
            <a:off x="7966305" y="2759010"/>
            <a:ext cx="42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V3, </a:t>
            </a:r>
          </a:p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A3 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618D714-EB9E-8F0C-8675-F1F8EB55A1CD}"/>
              </a:ext>
            </a:extLst>
          </p:cNvPr>
          <p:cNvSpPr txBox="1"/>
          <p:nvPr/>
        </p:nvSpPr>
        <p:spPr>
          <a:xfrm>
            <a:off x="8895609" y="2750431"/>
            <a:ext cx="42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V4, </a:t>
            </a:r>
          </a:p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A4 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B01ACAD-DA61-8F0A-5C00-8178358480EB}"/>
              </a:ext>
            </a:extLst>
          </p:cNvPr>
          <p:cNvSpPr txBox="1"/>
          <p:nvPr/>
        </p:nvSpPr>
        <p:spPr>
          <a:xfrm>
            <a:off x="4020039" y="3562977"/>
            <a:ext cx="1075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V1, A1,P1,S1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34BBFC6-35BE-F543-F719-DD588FD7CD7A}"/>
              </a:ext>
            </a:extLst>
          </p:cNvPr>
          <p:cNvSpPr txBox="1"/>
          <p:nvPr/>
        </p:nvSpPr>
        <p:spPr>
          <a:xfrm>
            <a:off x="5500406" y="3596889"/>
            <a:ext cx="1075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V2, A2,P2,S2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0383024-6209-3060-6ADB-77CEEDB8E2B0}"/>
              </a:ext>
            </a:extLst>
          </p:cNvPr>
          <p:cNvSpPr txBox="1"/>
          <p:nvPr/>
        </p:nvSpPr>
        <p:spPr>
          <a:xfrm>
            <a:off x="6511541" y="3591832"/>
            <a:ext cx="1075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V3,A3,P3,S3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FEF06B8-73DE-5200-62CB-6B4A5E2E2AAE}"/>
              </a:ext>
            </a:extLst>
          </p:cNvPr>
          <p:cNvSpPr txBox="1"/>
          <p:nvPr/>
        </p:nvSpPr>
        <p:spPr>
          <a:xfrm>
            <a:off x="8527519" y="3560555"/>
            <a:ext cx="1075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V4,A4,P4,S4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C4F449D-B8E2-0D2A-E3CC-8BF8CE9FA5D0}"/>
              </a:ext>
            </a:extLst>
          </p:cNvPr>
          <p:cNvSpPr txBox="1"/>
          <p:nvPr/>
        </p:nvSpPr>
        <p:spPr>
          <a:xfrm>
            <a:off x="8156741" y="3868831"/>
            <a:ext cx="857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S7Comm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76BAFF5-2FCC-84F4-44E2-6669758ACDCC}"/>
              </a:ext>
            </a:extLst>
          </p:cNvPr>
          <p:cNvSpPr txBox="1"/>
          <p:nvPr/>
        </p:nvSpPr>
        <p:spPr>
          <a:xfrm>
            <a:off x="4870473" y="4718868"/>
            <a:ext cx="1142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1">
                    <a:lumMod val="75000"/>
                  </a:schemeClr>
                </a:solidFill>
              </a:rPr>
              <a:t>Modbus-TCP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D153F4-57EB-FC4B-E80C-298840C8E017}"/>
              </a:ext>
            </a:extLst>
          </p:cNvPr>
          <p:cNvSpPr txBox="1"/>
          <p:nvPr/>
        </p:nvSpPr>
        <p:spPr>
          <a:xfrm>
            <a:off x="5093638" y="4346115"/>
            <a:ext cx="1075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1">
                    <a:lumMod val="75000"/>
                  </a:schemeClr>
                </a:solidFill>
              </a:rPr>
              <a:t>Sensor state </a:t>
            </a:r>
          </a:p>
        </p:txBody>
      </p:sp>
      <p:pic>
        <p:nvPicPr>
          <p:cNvPr id="138" name="Graphic 137" descr="Wireless router with solid fill">
            <a:extLst>
              <a:ext uri="{FF2B5EF4-FFF2-40B4-BE49-F238E27FC236}">
                <a16:creationId xmlns:a16="http://schemas.microsoft.com/office/drawing/2014/main" id="{87170507-5706-6E0D-ABA8-A52BFE4ECE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40475" y="4332106"/>
            <a:ext cx="514325" cy="514325"/>
          </a:xfrm>
          <a:prstGeom prst="rect">
            <a:avLst/>
          </a:prstGeom>
        </p:spPr>
      </p:pic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CB8F6A8-454F-DF97-D108-9A8B076A2550}"/>
              </a:ext>
            </a:extLst>
          </p:cNvPr>
          <p:cNvCxnSpPr>
            <a:cxnSpLocks/>
          </p:cNvCxnSpPr>
          <p:nvPr/>
        </p:nvCxnSpPr>
        <p:spPr>
          <a:xfrm>
            <a:off x="7536971" y="4736957"/>
            <a:ext cx="167232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6D327F1B-B3E2-4B6B-9A5D-1FA11798F278}"/>
              </a:ext>
            </a:extLst>
          </p:cNvPr>
          <p:cNvSpPr txBox="1"/>
          <p:nvPr/>
        </p:nvSpPr>
        <p:spPr>
          <a:xfrm>
            <a:off x="7625301" y="4778116"/>
            <a:ext cx="1455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Radio Connection</a:t>
            </a:r>
          </a:p>
        </p:txBody>
      </p:sp>
      <p:pic>
        <p:nvPicPr>
          <p:cNvPr id="142" name="Picture 141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61443BD3-5C62-D540-DA64-7DA2B89925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303" y="4104927"/>
            <a:ext cx="1856193" cy="106320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BF23AF99-2445-AC42-9C20-5CB69FF4B65A}"/>
              </a:ext>
            </a:extLst>
          </p:cNvPr>
          <p:cNvSpPr txBox="1"/>
          <p:nvPr/>
        </p:nvSpPr>
        <p:spPr>
          <a:xfrm>
            <a:off x="9156214" y="3849622"/>
            <a:ext cx="11831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SCADA-HMI</a:t>
            </a:r>
          </a:p>
        </p:txBody>
      </p:sp>
    </p:spTree>
    <p:extLst>
      <p:ext uri="{BB962C8B-B14F-4D97-AF65-F5344CB8AC3E}">
        <p14:creationId xmlns:p14="http://schemas.microsoft.com/office/powerpoint/2010/main" val="219881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EAE7C0-5958-AB8D-F4A4-E351E9E49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68" y="1209964"/>
            <a:ext cx="5181414" cy="29386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6DDD57-FF9C-0498-2B58-65BA28B12A23}"/>
              </a:ext>
            </a:extLst>
          </p:cNvPr>
          <p:cNvSpPr txBox="1"/>
          <p:nvPr/>
        </p:nvSpPr>
        <p:spPr>
          <a:xfrm>
            <a:off x="333938" y="865173"/>
            <a:ext cx="43322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2D Power Grid Physical-world Simulation Program</a:t>
            </a:r>
            <a:endParaRPr lang="en-SG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5A1EF8-3030-6675-AA30-9A1BDE9251F3}"/>
              </a:ext>
            </a:extLst>
          </p:cNvPr>
          <p:cNvSpPr/>
          <p:nvPr/>
        </p:nvSpPr>
        <p:spPr>
          <a:xfrm>
            <a:off x="450411" y="4607525"/>
            <a:ext cx="2049672" cy="6981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76EC452D-2C9B-DE9D-97D6-7578F1E08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65" y="4677523"/>
            <a:ext cx="520526" cy="5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6EF44F95-D1D3-1EEB-53CA-93E60D8C1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238" y="4677523"/>
            <a:ext cx="520526" cy="5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E8BF81DE-778E-F671-F7B6-93FBDAB64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211" y="4677523"/>
            <a:ext cx="520526" cy="5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CE97F5-054E-54C3-C520-97C51B62916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05528" y="5248174"/>
            <a:ext cx="0" cy="5604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7BA909-32D2-96C8-CFB2-BC0055B3F9E6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478501" y="5248174"/>
            <a:ext cx="0" cy="5740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B45E2F-B301-F34F-C5D2-1E4FFD10858C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151474" y="5248174"/>
            <a:ext cx="0" cy="5604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94B594-3FFD-B1CA-EC0E-5D8E13DA807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05528" y="4233494"/>
            <a:ext cx="0" cy="444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A816D2-E446-A74A-9682-38897C502E11}"/>
              </a:ext>
            </a:extLst>
          </p:cNvPr>
          <p:cNvCxnSpPr>
            <a:cxnSpLocks/>
          </p:cNvCxnSpPr>
          <p:nvPr/>
        </p:nvCxnSpPr>
        <p:spPr>
          <a:xfrm>
            <a:off x="1462329" y="4218564"/>
            <a:ext cx="0" cy="4589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713D87-424F-29B0-F00D-CA1E4A5FA7BD}"/>
              </a:ext>
            </a:extLst>
          </p:cNvPr>
          <p:cNvCxnSpPr>
            <a:cxnSpLocks/>
          </p:cNvCxnSpPr>
          <p:nvPr/>
        </p:nvCxnSpPr>
        <p:spPr>
          <a:xfrm>
            <a:off x="2137878" y="4204122"/>
            <a:ext cx="0" cy="480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D7D8A35E-20C3-D7EA-F120-F068A4022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255" y="4642111"/>
            <a:ext cx="485714" cy="46666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C0EF5E4-28B9-CA9D-14E8-D62DFA151D82}"/>
              </a:ext>
            </a:extLst>
          </p:cNvPr>
          <p:cNvSpPr txBox="1"/>
          <p:nvPr/>
        </p:nvSpPr>
        <p:spPr>
          <a:xfrm>
            <a:off x="545265" y="4701238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bg1"/>
                </a:solidFill>
              </a:rPr>
              <a:t>PLC0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C9A73B-4E66-2745-3CEC-B0A1B4BE92AA}"/>
              </a:ext>
            </a:extLst>
          </p:cNvPr>
          <p:cNvSpPr txBox="1"/>
          <p:nvPr/>
        </p:nvSpPr>
        <p:spPr>
          <a:xfrm>
            <a:off x="1233791" y="4701238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bg1"/>
                </a:solidFill>
              </a:rPr>
              <a:t>PLC1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E32C37-9800-F537-43D7-FF7E4B43B648}"/>
              </a:ext>
            </a:extLst>
          </p:cNvPr>
          <p:cNvSpPr txBox="1"/>
          <p:nvPr/>
        </p:nvSpPr>
        <p:spPr>
          <a:xfrm>
            <a:off x="1933476" y="4691703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bg1"/>
                </a:solidFill>
              </a:rPr>
              <a:t>PLC2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940150-B89C-1AE6-2CD8-7AF6829EB1AE}"/>
              </a:ext>
            </a:extLst>
          </p:cNvPr>
          <p:cNvSpPr txBox="1"/>
          <p:nvPr/>
        </p:nvSpPr>
        <p:spPr>
          <a:xfrm>
            <a:off x="686030" y="3899946"/>
            <a:ext cx="1644668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100" b="1" dirty="0"/>
              <a:t>Circuit breaker logistic signal interface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336F49-18FF-0870-BA89-EAC36FF72D5D}"/>
              </a:ext>
            </a:extLst>
          </p:cNvPr>
          <p:cNvSpPr txBox="1"/>
          <p:nvPr/>
        </p:nvSpPr>
        <p:spPr>
          <a:xfrm>
            <a:off x="3284107" y="3900333"/>
            <a:ext cx="1873107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100" b="1" dirty="0"/>
              <a:t>SV sensors </a:t>
            </a:r>
            <a:r>
              <a:rPr lang="en-SG" sz="1100" b="1" dirty="0" err="1"/>
              <a:t>analog</a:t>
            </a:r>
            <a:r>
              <a:rPr lang="en-SG" sz="1100" b="1" dirty="0"/>
              <a:t> / linear signal interface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C6F123-A5F9-6198-07E8-C4EA66C8E110}"/>
              </a:ext>
            </a:extLst>
          </p:cNvPr>
          <p:cNvSpPr/>
          <p:nvPr/>
        </p:nvSpPr>
        <p:spPr>
          <a:xfrm>
            <a:off x="3186110" y="4589174"/>
            <a:ext cx="2049668" cy="6981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FA03EDA-33D5-6416-1F7F-8AF6AE8FA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075" y="4642111"/>
            <a:ext cx="485714" cy="46666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0E8D7D3-080E-AC19-708F-405F032D9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757" y="4642111"/>
            <a:ext cx="485714" cy="46666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DDB67C0-27E9-0F74-EDD8-EDAD7275FF35}"/>
              </a:ext>
            </a:extLst>
          </p:cNvPr>
          <p:cNvSpPr txBox="1"/>
          <p:nvPr/>
        </p:nvSpPr>
        <p:spPr>
          <a:xfrm>
            <a:off x="4326803" y="4763888"/>
            <a:ext cx="419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11EC24-C159-BA1C-F1BD-B81DCB29D5CF}"/>
              </a:ext>
            </a:extLst>
          </p:cNvPr>
          <p:cNvSpPr txBox="1"/>
          <p:nvPr/>
        </p:nvSpPr>
        <p:spPr>
          <a:xfrm>
            <a:off x="3203069" y="5043959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MU00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07C40E-CDBE-09FF-492D-D051581EA3C4}"/>
              </a:ext>
            </a:extLst>
          </p:cNvPr>
          <p:cNvSpPr txBox="1"/>
          <p:nvPr/>
        </p:nvSpPr>
        <p:spPr>
          <a:xfrm>
            <a:off x="3769174" y="5043959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MU01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9BA76D-C7B8-BC63-BFBD-60B7E8962C96}"/>
              </a:ext>
            </a:extLst>
          </p:cNvPr>
          <p:cNvSpPr txBox="1"/>
          <p:nvPr/>
        </p:nvSpPr>
        <p:spPr>
          <a:xfrm>
            <a:off x="4538782" y="5058756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MU08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5CF627B-B333-D9A8-A9B9-FA79E82921A6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433112" y="4330833"/>
            <a:ext cx="0" cy="311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3E62D5D-62C7-DE52-3444-7B6E783915F4}"/>
              </a:ext>
            </a:extLst>
          </p:cNvPr>
          <p:cNvCxnSpPr>
            <a:cxnSpLocks/>
          </p:cNvCxnSpPr>
          <p:nvPr/>
        </p:nvCxnSpPr>
        <p:spPr>
          <a:xfrm>
            <a:off x="4038932" y="4330833"/>
            <a:ext cx="0" cy="311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89FE7C1-21F3-15DD-D62C-DF00166A0ADF}"/>
              </a:ext>
            </a:extLst>
          </p:cNvPr>
          <p:cNvCxnSpPr>
            <a:cxnSpLocks/>
          </p:cNvCxnSpPr>
          <p:nvPr/>
        </p:nvCxnSpPr>
        <p:spPr>
          <a:xfrm>
            <a:off x="4807591" y="4366245"/>
            <a:ext cx="0" cy="311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EDAF28ED-31CE-73F3-D451-7F3C14786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849" y="5205112"/>
            <a:ext cx="895236" cy="4891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04BF05F-8701-872B-9F57-77E09563EEB2}"/>
              </a:ext>
            </a:extLst>
          </p:cNvPr>
          <p:cNvSpPr txBox="1"/>
          <p:nvPr/>
        </p:nvSpPr>
        <p:spPr>
          <a:xfrm>
            <a:off x="6334495" y="5202270"/>
            <a:ext cx="6991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RTU 01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215E0B4-ABEE-69B3-6788-F27FAB8458B5}"/>
              </a:ext>
            </a:extLst>
          </p:cNvPr>
          <p:cNvCxnSpPr>
            <a:cxnSpLocks/>
          </p:cNvCxnSpPr>
          <p:nvPr/>
        </p:nvCxnSpPr>
        <p:spPr>
          <a:xfrm>
            <a:off x="3751586" y="5422894"/>
            <a:ext cx="159850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5A1839C-8438-93A4-2D66-B31587DFEA8B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675969" y="4875445"/>
            <a:ext cx="75617" cy="562480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072FF6FF-0AB1-3CF3-3D07-5A562B7E52FA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281789" y="4875445"/>
            <a:ext cx="63259" cy="547449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A81921A-5B61-7BA5-49F6-9386FA1329D1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057471" y="4875445"/>
            <a:ext cx="44239" cy="547449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A490003-5B9D-95C0-C725-56A5AF5B2B0B}"/>
              </a:ext>
            </a:extLst>
          </p:cNvPr>
          <p:cNvCxnSpPr>
            <a:cxnSpLocks/>
          </p:cNvCxnSpPr>
          <p:nvPr/>
        </p:nvCxnSpPr>
        <p:spPr>
          <a:xfrm>
            <a:off x="805528" y="5815430"/>
            <a:ext cx="9860295" cy="3396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6C43B3D-F5BE-4C0C-3F3B-E1CB5CEF425C}"/>
              </a:ext>
            </a:extLst>
          </p:cNvPr>
          <p:cNvSpPr txBox="1"/>
          <p:nvPr/>
        </p:nvSpPr>
        <p:spPr>
          <a:xfrm>
            <a:off x="676637" y="5849394"/>
            <a:ext cx="2124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IEC 61850 Modbus-TCP Bus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91F625F-9B2D-D9EB-DC6A-DE551F1803BF}"/>
              </a:ext>
            </a:extLst>
          </p:cNvPr>
          <p:cNvSpPr txBox="1"/>
          <p:nvPr/>
        </p:nvSpPr>
        <p:spPr>
          <a:xfrm>
            <a:off x="2118761" y="5263408"/>
            <a:ext cx="9658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PLC </a:t>
            </a:r>
          </a:p>
          <a:p>
            <a:r>
              <a:rPr lang="en-SG" sz="1100" b="1" dirty="0"/>
              <a:t>simulation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C5526B-D60D-4623-680E-F60150FC638D}"/>
              </a:ext>
            </a:extLst>
          </p:cNvPr>
          <p:cNvSpPr txBox="1"/>
          <p:nvPr/>
        </p:nvSpPr>
        <p:spPr>
          <a:xfrm>
            <a:off x="5190863" y="4157421"/>
            <a:ext cx="121874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Measurement Unit simulation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167346C-3433-FEFB-AAB1-EB5EE7C7DCC0}"/>
              </a:ext>
            </a:extLst>
          </p:cNvPr>
          <p:cNvSpPr txBox="1"/>
          <p:nvPr/>
        </p:nvSpPr>
        <p:spPr>
          <a:xfrm>
            <a:off x="3371366" y="5439989"/>
            <a:ext cx="22256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accent2">
                    <a:lumMod val="75000"/>
                  </a:schemeClr>
                </a:solidFill>
              </a:rPr>
              <a:t>UDP Simulate Digital Signal 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EF71F31F-C361-5264-C7F8-89CF8643A8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9983" y="1193864"/>
            <a:ext cx="5097982" cy="2922842"/>
          </a:xfrm>
          <a:prstGeom prst="rect">
            <a:avLst/>
          </a:prstGeom>
        </p:spPr>
      </p:pic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629F537-82B0-91E7-95CD-825D63639ED5}"/>
              </a:ext>
            </a:extLst>
          </p:cNvPr>
          <p:cNvCxnSpPr>
            <a:cxnSpLocks/>
          </p:cNvCxnSpPr>
          <p:nvPr/>
        </p:nvCxnSpPr>
        <p:spPr>
          <a:xfrm>
            <a:off x="9893960" y="4306727"/>
            <a:ext cx="0" cy="151551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F8D316F-341D-C3DA-4563-891B9FDB5649}"/>
              </a:ext>
            </a:extLst>
          </p:cNvPr>
          <p:cNvSpPr txBox="1"/>
          <p:nvPr/>
        </p:nvSpPr>
        <p:spPr>
          <a:xfrm>
            <a:off x="9460116" y="3877126"/>
            <a:ext cx="1189772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100" b="1" dirty="0"/>
              <a:t>Modbus-TCP client interface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8A76A1-9609-97F1-25F7-17B4DA3129B2}"/>
              </a:ext>
            </a:extLst>
          </p:cNvPr>
          <p:cNvSpPr txBox="1"/>
          <p:nvPr/>
        </p:nvSpPr>
        <p:spPr>
          <a:xfrm>
            <a:off x="7626236" y="3875840"/>
            <a:ext cx="1189772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100" b="1" dirty="0"/>
              <a:t>MMS  client Interface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6C290E1-F23A-2753-D404-C49E144860EC}"/>
              </a:ext>
            </a:extLst>
          </p:cNvPr>
          <p:cNvSpPr txBox="1"/>
          <p:nvPr/>
        </p:nvSpPr>
        <p:spPr>
          <a:xfrm>
            <a:off x="5751151" y="896108"/>
            <a:ext cx="43322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Power Grid Supervisory Human Machine Interface</a:t>
            </a:r>
            <a:endParaRPr lang="en-SG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17F3D1-B12D-E941-F103-3B3F4BA2AB0B}"/>
              </a:ext>
            </a:extLst>
          </p:cNvPr>
          <p:cNvSpPr/>
          <p:nvPr/>
        </p:nvSpPr>
        <p:spPr>
          <a:xfrm>
            <a:off x="5343647" y="5277554"/>
            <a:ext cx="691384" cy="30777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IED 01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9214A5-36C2-2C0E-E804-C7252BF1E840}"/>
              </a:ext>
            </a:extLst>
          </p:cNvPr>
          <p:cNvSpPr/>
          <p:nvPr/>
        </p:nvSpPr>
        <p:spPr>
          <a:xfrm>
            <a:off x="5451516" y="5393822"/>
            <a:ext cx="691384" cy="30777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IED 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C2103-FA9D-4E0E-8E4A-3AF612B77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6231" y="5195215"/>
            <a:ext cx="895236" cy="4891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12E5E7-FFA8-6856-B654-3D5C34A41BB4}"/>
              </a:ext>
            </a:extLst>
          </p:cNvPr>
          <p:cNvCxnSpPr>
            <a:cxnSpLocks/>
          </p:cNvCxnSpPr>
          <p:nvPr/>
        </p:nvCxnSpPr>
        <p:spPr>
          <a:xfrm>
            <a:off x="5743288" y="4996033"/>
            <a:ext cx="274234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2165C4-7958-6409-5DF6-D9D4551C5D4A}"/>
              </a:ext>
            </a:extLst>
          </p:cNvPr>
          <p:cNvCxnSpPr>
            <a:cxnSpLocks/>
          </p:cNvCxnSpPr>
          <p:nvPr/>
        </p:nvCxnSpPr>
        <p:spPr>
          <a:xfrm>
            <a:off x="5747206" y="5001593"/>
            <a:ext cx="0" cy="26790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2D29A69-4C15-FBA7-50F0-982B6DA761C8}"/>
              </a:ext>
            </a:extLst>
          </p:cNvPr>
          <p:cNvSpPr txBox="1"/>
          <p:nvPr/>
        </p:nvSpPr>
        <p:spPr>
          <a:xfrm>
            <a:off x="7780761" y="5236378"/>
            <a:ext cx="12593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RTU 02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A9B0B8-E783-8B05-5DAD-B97250EB695B}"/>
              </a:ext>
            </a:extLst>
          </p:cNvPr>
          <p:cNvCxnSpPr>
            <a:cxnSpLocks/>
          </p:cNvCxnSpPr>
          <p:nvPr/>
        </p:nvCxnSpPr>
        <p:spPr>
          <a:xfrm>
            <a:off x="7033630" y="4987389"/>
            <a:ext cx="0" cy="19946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9369D4-2A11-49C9-3DF5-16A7120F9778}"/>
              </a:ext>
            </a:extLst>
          </p:cNvPr>
          <p:cNvCxnSpPr>
            <a:cxnSpLocks/>
          </p:cNvCxnSpPr>
          <p:nvPr/>
        </p:nvCxnSpPr>
        <p:spPr>
          <a:xfrm>
            <a:off x="8474420" y="4995754"/>
            <a:ext cx="0" cy="19946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C6C47FE-F7B9-72B7-C837-8F20ACE272DA}"/>
              </a:ext>
            </a:extLst>
          </p:cNvPr>
          <p:cNvSpPr txBox="1"/>
          <p:nvPr/>
        </p:nvSpPr>
        <p:spPr>
          <a:xfrm>
            <a:off x="5451260" y="4724247"/>
            <a:ext cx="12248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>
                <a:solidFill>
                  <a:schemeClr val="tx2">
                    <a:lumMod val="50000"/>
                    <a:lumOff val="50000"/>
                  </a:schemeClr>
                </a:solidFill>
              </a:rPr>
              <a:t>S7Comm Bus</a:t>
            </a:r>
            <a:endParaRPr lang="en-SG" sz="11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4447F2-3571-C95B-140A-AD0CA647C978}"/>
              </a:ext>
            </a:extLst>
          </p:cNvPr>
          <p:cNvCxnSpPr>
            <a:cxnSpLocks/>
          </p:cNvCxnSpPr>
          <p:nvPr/>
        </p:nvCxnSpPr>
        <p:spPr>
          <a:xfrm>
            <a:off x="7239856" y="5702936"/>
            <a:ext cx="0" cy="13080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3883587-A58F-1AE7-0D30-905279F30B7F}"/>
              </a:ext>
            </a:extLst>
          </p:cNvPr>
          <p:cNvCxnSpPr>
            <a:cxnSpLocks/>
          </p:cNvCxnSpPr>
          <p:nvPr/>
        </p:nvCxnSpPr>
        <p:spPr>
          <a:xfrm>
            <a:off x="8829465" y="5699734"/>
            <a:ext cx="0" cy="13080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CBD90DE-A7F0-2106-CA5F-1E7173F35590}"/>
              </a:ext>
            </a:extLst>
          </p:cNvPr>
          <p:cNvCxnSpPr>
            <a:cxnSpLocks/>
          </p:cNvCxnSpPr>
          <p:nvPr/>
        </p:nvCxnSpPr>
        <p:spPr>
          <a:xfrm>
            <a:off x="7762613" y="4321689"/>
            <a:ext cx="0" cy="8714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F581F2A-BBE1-7FE0-021D-D611FB70965C}"/>
              </a:ext>
            </a:extLst>
          </p:cNvPr>
          <p:cNvCxnSpPr>
            <a:cxnSpLocks/>
          </p:cNvCxnSpPr>
          <p:nvPr/>
        </p:nvCxnSpPr>
        <p:spPr>
          <a:xfrm>
            <a:off x="8737973" y="4306727"/>
            <a:ext cx="0" cy="8714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5A101C0-D817-6CC2-9FF9-B0D8FE26BD7B}"/>
              </a:ext>
            </a:extLst>
          </p:cNvPr>
          <p:cNvSpPr txBox="1"/>
          <p:nvPr/>
        </p:nvSpPr>
        <p:spPr>
          <a:xfrm>
            <a:off x="7834558" y="4337993"/>
            <a:ext cx="10145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Simulate Radio Link</a:t>
            </a:r>
          </a:p>
        </p:txBody>
      </p:sp>
    </p:spTree>
    <p:extLst>
      <p:ext uri="{BB962C8B-B14F-4D97-AF65-F5344CB8AC3E}">
        <p14:creationId xmlns:p14="http://schemas.microsoft.com/office/powerpoint/2010/main" val="395602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B7140F6-787C-55D2-365C-C3D0C71CD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81" y="1286201"/>
            <a:ext cx="2619048" cy="3504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E51B74-57B1-669A-AA41-3C839BBF9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315" y="2951596"/>
            <a:ext cx="485714" cy="466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2B8337-BD0F-A008-CC3E-0B95C19475D0}"/>
              </a:ext>
            </a:extLst>
          </p:cNvPr>
          <p:cNvSpPr txBox="1"/>
          <p:nvPr/>
        </p:nvSpPr>
        <p:spPr>
          <a:xfrm>
            <a:off x="3713176" y="2646359"/>
            <a:ext cx="117759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Solar farm MU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A65730-DA85-82E1-6727-5C9D802A6292}"/>
              </a:ext>
            </a:extLst>
          </p:cNvPr>
          <p:cNvCxnSpPr>
            <a:cxnSpLocks/>
          </p:cNvCxnSpPr>
          <p:nvPr/>
        </p:nvCxnSpPr>
        <p:spPr>
          <a:xfrm>
            <a:off x="2080209" y="3162855"/>
            <a:ext cx="1629124" cy="0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F52C5C-80E2-CBA2-378A-A69C2DF93657}"/>
              </a:ext>
            </a:extLst>
          </p:cNvPr>
          <p:cNvCxnSpPr>
            <a:cxnSpLocks/>
          </p:cNvCxnSpPr>
          <p:nvPr/>
        </p:nvCxnSpPr>
        <p:spPr>
          <a:xfrm>
            <a:off x="2017039" y="3853078"/>
            <a:ext cx="1570695" cy="0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C5E373F-BF0F-9416-40DB-B9837BD8C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462" y="5028002"/>
            <a:ext cx="485714" cy="4666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A8FBCA6-B826-133E-20F4-7412A1C82088}"/>
              </a:ext>
            </a:extLst>
          </p:cNvPr>
          <p:cNvSpPr txBox="1"/>
          <p:nvPr/>
        </p:nvSpPr>
        <p:spPr>
          <a:xfrm>
            <a:off x="3006030" y="5494669"/>
            <a:ext cx="140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Solar storage MU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BBCD53-9E94-DA95-60B9-C307D2A37C79}"/>
              </a:ext>
            </a:extLst>
          </p:cNvPr>
          <p:cNvCxnSpPr>
            <a:cxnSpLocks/>
          </p:cNvCxnSpPr>
          <p:nvPr/>
        </p:nvCxnSpPr>
        <p:spPr>
          <a:xfrm>
            <a:off x="1647132" y="5259904"/>
            <a:ext cx="1564598" cy="0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B801450-A1B9-D162-16A8-2340DB72D24F}"/>
              </a:ext>
            </a:extLst>
          </p:cNvPr>
          <p:cNvSpPr txBox="1"/>
          <p:nvPr/>
        </p:nvSpPr>
        <p:spPr>
          <a:xfrm>
            <a:off x="3559591" y="4095312"/>
            <a:ext cx="130730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DC-AC Steup Transformer MU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F4613A2-3F61-E8A9-025E-800FECB46958}"/>
              </a:ext>
            </a:extLst>
          </p:cNvPr>
          <p:cNvCxnSpPr>
            <a:cxnSpLocks/>
            <a:stCxn id="6" idx="3"/>
            <a:endCxn id="53" idx="0"/>
          </p:cNvCxnSpPr>
          <p:nvPr/>
        </p:nvCxnSpPr>
        <p:spPr>
          <a:xfrm>
            <a:off x="4191029" y="3184930"/>
            <a:ext cx="950955" cy="139630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4791415-6A11-FABC-A480-5A8B5FFF3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355" y="4790963"/>
            <a:ext cx="895236" cy="4891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3CA1279-EDD7-B916-190D-2F7017EE6BD9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492983" y="4696404"/>
            <a:ext cx="1042372" cy="3391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FBA27CA-B484-5EBC-A0A7-96888CD00718}"/>
              </a:ext>
            </a:extLst>
          </p:cNvPr>
          <p:cNvSpPr txBox="1"/>
          <p:nvPr/>
        </p:nvSpPr>
        <p:spPr>
          <a:xfrm>
            <a:off x="6584781" y="5326708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RTU</a:t>
            </a:r>
            <a:endParaRPr lang="en-SG" sz="11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2A2767-BA1F-85EE-8665-5E2A88BE7BC9}"/>
              </a:ext>
            </a:extLst>
          </p:cNvPr>
          <p:cNvSpPr txBox="1"/>
          <p:nvPr/>
        </p:nvSpPr>
        <p:spPr>
          <a:xfrm>
            <a:off x="5578930" y="4306057"/>
            <a:ext cx="8715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S7Comm</a:t>
            </a:r>
            <a:endParaRPr lang="en-SG" sz="1200" b="1" dirty="0">
              <a:solidFill>
                <a:srgbClr val="002060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2C9EC9D-38CA-E5B8-F2A7-E87647E5527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1" b="39084"/>
          <a:stretch/>
        </p:blipFill>
        <p:spPr>
          <a:xfrm>
            <a:off x="7103060" y="3390821"/>
            <a:ext cx="3628571" cy="7890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F4E732E-6B33-0B39-94C0-900765FCB8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3927" y="1400487"/>
            <a:ext cx="2780952" cy="163809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3" name="Arrow: Up 42">
            <a:extLst>
              <a:ext uri="{FF2B5EF4-FFF2-40B4-BE49-F238E27FC236}">
                <a16:creationId xmlns:a16="http://schemas.microsoft.com/office/drawing/2014/main" id="{C9793B5C-E0BF-66FB-00F4-1E2D1FC218D2}"/>
              </a:ext>
            </a:extLst>
          </p:cNvPr>
          <p:cNvSpPr/>
          <p:nvPr/>
        </p:nvSpPr>
        <p:spPr>
          <a:xfrm>
            <a:off x="8542485" y="3088474"/>
            <a:ext cx="184935" cy="22603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FDA79B-3E6F-BDD3-0F41-7C1C0EB6D302}"/>
              </a:ext>
            </a:extLst>
          </p:cNvPr>
          <p:cNvSpPr txBox="1"/>
          <p:nvPr/>
        </p:nvSpPr>
        <p:spPr>
          <a:xfrm>
            <a:off x="834807" y="943964"/>
            <a:ext cx="28118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Physical world data generation </a:t>
            </a:r>
            <a:endParaRPr lang="en-SG" sz="1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573FE5-E903-D0D7-3816-6C2A83D92217}"/>
              </a:ext>
            </a:extLst>
          </p:cNvPr>
          <p:cNvSpPr txBox="1"/>
          <p:nvPr/>
        </p:nvSpPr>
        <p:spPr>
          <a:xfrm>
            <a:off x="7038411" y="997708"/>
            <a:ext cx="28118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HMI IEC61850 data visualization</a:t>
            </a:r>
            <a:endParaRPr lang="en-SG" sz="14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1B94F5-D9CB-F2B0-9687-09EBFBFCA06B}"/>
              </a:ext>
            </a:extLst>
          </p:cNvPr>
          <p:cNvSpPr txBox="1"/>
          <p:nvPr/>
        </p:nvSpPr>
        <p:spPr>
          <a:xfrm>
            <a:off x="3786832" y="1414640"/>
            <a:ext cx="2080472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chemeClr val="bg1">
                    <a:lumMod val="50000"/>
                  </a:schemeClr>
                </a:solidFill>
              </a:rPr>
              <a:t>Work state: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running, Idle , error</a:t>
            </a:r>
          </a:p>
          <a:p>
            <a:r>
              <a:rPr lang="en-US" sz="1050" b="1" dirty="0">
                <a:solidFill>
                  <a:schemeClr val="bg1">
                    <a:lumMod val="50000"/>
                  </a:schemeClr>
                </a:solidFill>
              </a:rPr>
              <a:t>Power output state: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Voltage, current </a:t>
            </a:r>
          </a:p>
          <a:p>
            <a:r>
              <a:rPr lang="en-US" sz="1050" b="1" dirty="0">
                <a:solidFill>
                  <a:schemeClr val="bg1">
                    <a:lumMod val="50000"/>
                  </a:schemeClr>
                </a:solidFill>
              </a:rPr>
              <a:t>Special State: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such as motor RPM, battery percentage 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86655BE-B09B-0950-D341-1F248526B344}"/>
              </a:ext>
            </a:extLst>
          </p:cNvPr>
          <p:cNvCxnSpPr>
            <a:cxnSpLocks/>
          </p:cNvCxnSpPr>
          <p:nvPr/>
        </p:nvCxnSpPr>
        <p:spPr>
          <a:xfrm>
            <a:off x="3490664" y="2317655"/>
            <a:ext cx="361239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BE261C-9F97-B957-1A24-452F211E7B4C}"/>
              </a:ext>
            </a:extLst>
          </p:cNvPr>
          <p:cNvCxnSpPr>
            <a:cxnSpLocks/>
          </p:cNvCxnSpPr>
          <p:nvPr/>
        </p:nvCxnSpPr>
        <p:spPr>
          <a:xfrm>
            <a:off x="3583462" y="3301173"/>
            <a:ext cx="0" cy="55190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017DE51-7954-D447-972A-83243DE5C424}"/>
              </a:ext>
            </a:extLst>
          </p:cNvPr>
          <p:cNvCxnSpPr>
            <a:cxnSpLocks/>
          </p:cNvCxnSpPr>
          <p:nvPr/>
        </p:nvCxnSpPr>
        <p:spPr>
          <a:xfrm>
            <a:off x="3587734" y="3314506"/>
            <a:ext cx="130868" cy="0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08C406-BDB6-6C1B-EFFC-EB56D58597F0}"/>
              </a:ext>
            </a:extLst>
          </p:cNvPr>
          <p:cNvCxnSpPr>
            <a:cxnSpLocks/>
          </p:cNvCxnSpPr>
          <p:nvPr/>
        </p:nvCxnSpPr>
        <p:spPr>
          <a:xfrm>
            <a:off x="1647132" y="4677618"/>
            <a:ext cx="0" cy="55190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7555EB-7632-DD76-814C-80C578C05CFD}"/>
              </a:ext>
            </a:extLst>
          </p:cNvPr>
          <p:cNvCxnSpPr>
            <a:cxnSpLocks/>
          </p:cNvCxnSpPr>
          <p:nvPr/>
        </p:nvCxnSpPr>
        <p:spPr>
          <a:xfrm>
            <a:off x="2460696" y="4515010"/>
            <a:ext cx="0" cy="374002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7CEAB44-0D2A-D615-CFD3-142B0397E341}"/>
              </a:ext>
            </a:extLst>
          </p:cNvPr>
          <p:cNvCxnSpPr>
            <a:cxnSpLocks/>
          </p:cNvCxnSpPr>
          <p:nvPr/>
        </p:nvCxnSpPr>
        <p:spPr>
          <a:xfrm flipV="1">
            <a:off x="2460696" y="4875101"/>
            <a:ext cx="1326136" cy="6662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E3527F4-951B-1B6E-633B-06E63F5CDCBE}"/>
              </a:ext>
            </a:extLst>
          </p:cNvPr>
          <p:cNvSpPr/>
          <p:nvPr/>
        </p:nvSpPr>
        <p:spPr>
          <a:xfrm>
            <a:off x="4796292" y="4581235"/>
            <a:ext cx="691384" cy="30777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IED 01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58AD0F7-4FA8-A801-8BF2-9698F676B275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3646626" y="4889012"/>
            <a:ext cx="1495358" cy="37780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9DF00D6-D49E-D798-DC17-168F9B960FC4}"/>
              </a:ext>
            </a:extLst>
          </p:cNvPr>
          <p:cNvCxnSpPr>
            <a:cxnSpLocks/>
          </p:cNvCxnSpPr>
          <p:nvPr/>
        </p:nvCxnSpPr>
        <p:spPr>
          <a:xfrm>
            <a:off x="4105380" y="4724748"/>
            <a:ext cx="6726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3F284DA-910F-F839-17C2-19B27B353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662" y="4538821"/>
            <a:ext cx="485714" cy="466667"/>
          </a:xfrm>
          <a:prstGeom prst="rect">
            <a:avLst/>
          </a:prstGeom>
        </p:spPr>
      </p:pic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1F160E3-6956-3A34-FF6E-D557C3FBA883}"/>
              </a:ext>
            </a:extLst>
          </p:cNvPr>
          <p:cNvCxnSpPr>
            <a:cxnSpLocks/>
            <a:stCxn id="26" idx="3"/>
            <a:endCxn id="40" idx="2"/>
          </p:cNvCxnSpPr>
          <p:nvPr/>
        </p:nvCxnSpPr>
        <p:spPr>
          <a:xfrm flipV="1">
            <a:off x="7430591" y="4179837"/>
            <a:ext cx="1486755" cy="85571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Wireless router with solid fill">
            <a:extLst>
              <a:ext uri="{FF2B5EF4-FFF2-40B4-BE49-F238E27FC236}">
                <a16:creationId xmlns:a16="http://schemas.microsoft.com/office/drawing/2014/main" id="{F61020E8-E125-03D0-CE25-1AC1ABADB0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07000" y="4677618"/>
            <a:ext cx="514325" cy="514325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FDD77638-104D-840E-12DB-047AC9D9854D}"/>
              </a:ext>
            </a:extLst>
          </p:cNvPr>
          <p:cNvSpPr txBox="1"/>
          <p:nvPr/>
        </p:nvSpPr>
        <p:spPr>
          <a:xfrm>
            <a:off x="7515135" y="5210644"/>
            <a:ext cx="185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MMS Radio Connection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C40EDD3-753A-BAA7-51EB-EC47D7A91A21}"/>
              </a:ext>
            </a:extLst>
          </p:cNvPr>
          <p:cNvSpPr txBox="1"/>
          <p:nvPr/>
        </p:nvSpPr>
        <p:spPr>
          <a:xfrm>
            <a:off x="8917345" y="4247863"/>
            <a:ext cx="21080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/>
              <a:t>SCADA Data Receiver</a:t>
            </a:r>
          </a:p>
        </p:txBody>
      </p:sp>
    </p:spTree>
    <p:extLst>
      <p:ext uri="{BB962C8B-B14F-4D97-AF65-F5344CB8AC3E}">
        <p14:creationId xmlns:p14="http://schemas.microsoft.com/office/powerpoint/2010/main" val="364698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E2066-CF49-B8FA-C9A4-39F65624B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2F337DA-17F0-039F-A26E-1EAD1CBA9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025" y="1134210"/>
            <a:ext cx="5845309" cy="24370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5E8B0B-BC4A-D3F0-5466-A058838E9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74" y="1907527"/>
            <a:ext cx="2619048" cy="3504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84BB48-B98F-60A7-6163-2C75C461C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408" y="3572922"/>
            <a:ext cx="485714" cy="466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DC087A-A52D-E5FB-A324-CFB3AC5EDAB0}"/>
              </a:ext>
            </a:extLst>
          </p:cNvPr>
          <p:cNvSpPr txBox="1"/>
          <p:nvPr/>
        </p:nvSpPr>
        <p:spPr>
          <a:xfrm>
            <a:off x="3458138" y="4010636"/>
            <a:ext cx="117759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Solar farm MU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2A63AF-0294-3F08-892D-B3710FD71962}"/>
              </a:ext>
            </a:extLst>
          </p:cNvPr>
          <p:cNvCxnSpPr>
            <a:cxnSpLocks/>
          </p:cNvCxnSpPr>
          <p:nvPr/>
        </p:nvCxnSpPr>
        <p:spPr>
          <a:xfrm>
            <a:off x="1822302" y="3784181"/>
            <a:ext cx="1629124" cy="0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F49617-BC73-731F-055C-C6D121293252}"/>
              </a:ext>
            </a:extLst>
          </p:cNvPr>
          <p:cNvCxnSpPr>
            <a:cxnSpLocks/>
          </p:cNvCxnSpPr>
          <p:nvPr/>
        </p:nvCxnSpPr>
        <p:spPr>
          <a:xfrm>
            <a:off x="1759132" y="4474404"/>
            <a:ext cx="1570695" cy="0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1C0D259-1B23-E909-680E-ED254653D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555" y="5649328"/>
            <a:ext cx="485714" cy="4666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50423FF-5553-C1C2-3975-7EC5477FC49D}"/>
              </a:ext>
            </a:extLst>
          </p:cNvPr>
          <p:cNvSpPr txBox="1"/>
          <p:nvPr/>
        </p:nvSpPr>
        <p:spPr>
          <a:xfrm>
            <a:off x="3372987" y="5903578"/>
            <a:ext cx="140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Solar storage MU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0AAFB6-9027-B9B6-8396-04779ED0985B}"/>
              </a:ext>
            </a:extLst>
          </p:cNvPr>
          <p:cNvCxnSpPr>
            <a:cxnSpLocks/>
          </p:cNvCxnSpPr>
          <p:nvPr/>
        </p:nvCxnSpPr>
        <p:spPr>
          <a:xfrm>
            <a:off x="1389225" y="5881230"/>
            <a:ext cx="1564598" cy="0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E5B7639-616C-3DD8-ED76-D5776A8D0F8B}"/>
              </a:ext>
            </a:extLst>
          </p:cNvPr>
          <p:cNvSpPr txBox="1"/>
          <p:nvPr/>
        </p:nvSpPr>
        <p:spPr>
          <a:xfrm>
            <a:off x="3301684" y="4716638"/>
            <a:ext cx="130730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DC-AC Steup Transformer MU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6AF3766-A974-0D80-236C-3E34524718A1}"/>
              </a:ext>
            </a:extLst>
          </p:cNvPr>
          <p:cNvCxnSpPr>
            <a:cxnSpLocks/>
            <a:stCxn id="6" idx="3"/>
            <a:endCxn id="53" idx="0"/>
          </p:cNvCxnSpPr>
          <p:nvPr/>
        </p:nvCxnSpPr>
        <p:spPr>
          <a:xfrm>
            <a:off x="3933122" y="3806256"/>
            <a:ext cx="950955" cy="139630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DCEF3E04-56BA-CA67-B676-8AB2477831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297" y="5424171"/>
            <a:ext cx="895236" cy="4891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B9A9E42-8DE5-F4AA-1260-E2DCF9593922}"/>
              </a:ext>
            </a:extLst>
          </p:cNvPr>
          <p:cNvCxnSpPr>
            <a:cxnSpLocks/>
            <a:stCxn id="53" idx="3"/>
            <a:endCxn id="26" idx="1"/>
          </p:cNvCxnSpPr>
          <p:nvPr/>
        </p:nvCxnSpPr>
        <p:spPr>
          <a:xfrm>
            <a:off x="5229769" y="5356450"/>
            <a:ext cx="940528" cy="3123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3C6231D-91F8-BDB6-737C-7E30CD9FD6D6}"/>
              </a:ext>
            </a:extLst>
          </p:cNvPr>
          <p:cNvSpPr txBox="1"/>
          <p:nvPr/>
        </p:nvSpPr>
        <p:spPr>
          <a:xfrm>
            <a:off x="6326874" y="5948034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RTU</a:t>
            </a:r>
            <a:endParaRPr lang="en-SG" sz="11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BA9F3C-3CC6-9F82-A2F4-193AF577A5FB}"/>
              </a:ext>
            </a:extLst>
          </p:cNvPr>
          <p:cNvSpPr txBox="1"/>
          <p:nvPr/>
        </p:nvSpPr>
        <p:spPr>
          <a:xfrm>
            <a:off x="5321023" y="4927383"/>
            <a:ext cx="8715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S7Comm</a:t>
            </a:r>
            <a:endParaRPr lang="en-SG" sz="1200" b="1" dirty="0">
              <a:solidFill>
                <a:srgbClr val="002060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F0FB755-DBA2-1887-9573-A7ED0C6F2DC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1" b="39084"/>
          <a:stretch/>
        </p:blipFill>
        <p:spPr>
          <a:xfrm>
            <a:off x="7831016" y="4479688"/>
            <a:ext cx="3628571" cy="7890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88084A3-05B7-2719-434D-863E702276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0435" y="2352746"/>
            <a:ext cx="2780952" cy="163809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3" name="Arrow: Up 42">
            <a:extLst>
              <a:ext uri="{FF2B5EF4-FFF2-40B4-BE49-F238E27FC236}">
                <a16:creationId xmlns:a16="http://schemas.microsoft.com/office/drawing/2014/main" id="{CF1393A8-6D5C-02A6-8F00-57B0DB1B73C2}"/>
              </a:ext>
            </a:extLst>
          </p:cNvPr>
          <p:cNvSpPr/>
          <p:nvPr/>
        </p:nvSpPr>
        <p:spPr>
          <a:xfrm>
            <a:off x="10168444" y="4038734"/>
            <a:ext cx="184935" cy="22603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B86172-C4C2-7D37-F280-E2DCC068CEEF}"/>
              </a:ext>
            </a:extLst>
          </p:cNvPr>
          <p:cNvSpPr txBox="1"/>
          <p:nvPr/>
        </p:nvSpPr>
        <p:spPr>
          <a:xfrm>
            <a:off x="576900" y="1565290"/>
            <a:ext cx="28118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Physical world data generation </a:t>
            </a:r>
            <a:endParaRPr lang="en-SG" sz="1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22DD2E-CEAB-1AE4-7736-133BB5015CC8}"/>
              </a:ext>
            </a:extLst>
          </p:cNvPr>
          <p:cNvSpPr txBox="1"/>
          <p:nvPr/>
        </p:nvSpPr>
        <p:spPr>
          <a:xfrm>
            <a:off x="8947469" y="2010575"/>
            <a:ext cx="28118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HMI IEC61850 data visualization</a:t>
            </a:r>
            <a:endParaRPr lang="en-SG" sz="14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BF7DA6-FE30-532C-F89C-04567226C2ED}"/>
              </a:ext>
            </a:extLst>
          </p:cNvPr>
          <p:cNvSpPr txBox="1"/>
          <p:nvPr/>
        </p:nvSpPr>
        <p:spPr>
          <a:xfrm>
            <a:off x="5295140" y="3699167"/>
            <a:ext cx="306027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Work state: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running, Idle , error</a:t>
            </a:r>
          </a:p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Power output state: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Voltage, current </a:t>
            </a:r>
          </a:p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Special State: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such as motor RPM, battery percentage </a:t>
            </a:r>
            <a:endParaRPr lang="en-SG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4E1307B-68D0-DED1-169B-6FFA13EA274B}"/>
              </a:ext>
            </a:extLst>
          </p:cNvPr>
          <p:cNvCxnSpPr>
            <a:cxnSpLocks/>
          </p:cNvCxnSpPr>
          <p:nvPr/>
        </p:nvCxnSpPr>
        <p:spPr>
          <a:xfrm>
            <a:off x="3206922" y="3630875"/>
            <a:ext cx="5555612" cy="5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3E81CD-CA5E-50D1-023F-0C7105E5706C}"/>
              </a:ext>
            </a:extLst>
          </p:cNvPr>
          <p:cNvCxnSpPr>
            <a:cxnSpLocks/>
          </p:cNvCxnSpPr>
          <p:nvPr/>
        </p:nvCxnSpPr>
        <p:spPr>
          <a:xfrm>
            <a:off x="3325555" y="3922499"/>
            <a:ext cx="0" cy="55190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DEB3D6-21F3-1C61-648C-AB15F3C1014D}"/>
              </a:ext>
            </a:extLst>
          </p:cNvPr>
          <p:cNvCxnSpPr>
            <a:cxnSpLocks/>
          </p:cNvCxnSpPr>
          <p:nvPr/>
        </p:nvCxnSpPr>
        <p:spPr>
          <a:xfrm>
            <a:off x="3329827" y="3935832"/>
            <a:ext cx="130868" cy="0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65E3C1-2FF8-DDC8-CC04-A0E49003ED90}"/>
              </a:ext>
            </a:extLst>
          </p:cNvPr>
          <p:cNvCxnSpPr>
            <a:cxnSpLocks/>
          </p:cNvCxnSpPr>
          <p:nvPr/>
        </p:nvCxnSpPr>
        <p:spPr>
          <a:xfrm>
            <a:off x="1389225" y="5298944"/>
            <a:ext cx="0" cy="55190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8464F46-F915-ABC2-F7AB-A124E153973C}"/>
              </a:ext>
            </a:extLst>
          </p:cNvPr>
          <p:cNvCxnSpPr>
            <a:cxnSpLocks/>
          </p:cNvCxnSpPr>
          <p:nvPr/>
        </p:nvCxnSpPr>
        <p:spPr>
          <a:xfrm>
            <a:off x="2202789" y="5136336"/>
            <a:ext cx="0" cy="374002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E71E725-6859-18CB-7F84-5EBAD1F2387C}"/>
              </a:ext>
            </a:extLst>
          </p:cNvPr>
          <p:cNvCxnSpPr>
            <a:cxnSpLocks/>
          </p:cNvCxnSpPr>
          <p:nvPr/>
        </p:nvCxnSpPr>
        <p:spPr>
          <a:xfrm flipV="1">
            <a:off x="2202789" y="5496427"/>
            <a:ext cx="1326136" cy="6662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5455586-2B03-2CAA-F96A-C6C406BAC7AE}"/>
              </a:ext>
            </a:extLst>
          </p:cNvPr>
          <p:cNvSpPr/>
          <p:nvPr/>
        </p:nvSpPr>
        <p:spPr>
          <a:xfrm>
            <a:off x="4538385" y="5202561"/>
            <a:ext cx="691384" cy="30777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IED 01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33B4976-4AC5-873A-4511-02E37778DBE3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3388719" y="5510338"/>
            <a:ext cx="1495358" cy="37780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8261EBF-32B6-4263-BA44-CA6F2045701C}"/>
              </a:ext>
            </a:extLst>
          </p:cNvPr>
          <p:cNvCxnSpPr>
            <a:cxnSpLocks/>
          </p:cNvCxnSpPr>
          <p:nvPr/>
        </p:nvCxnSpPr>
        <p:spPr>
          <a:xfrm>
            <a:off x="3847473" y="5346074"/>
            <a:ext cx="6726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C57F8BF-E4D2-90C0-CB63-65DC599C8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755" y="5160147"/>
            <a:ext cx="485714" cy="466667"/>
          </a:xfrm>
          <a:prstGeom prst="rect">
            <a:avLst/>
          </a:prstGeom>
        </p:spPr>
      </p:pic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4671428D-CD94-2E9D-5169-7E8A885A1A5C}"/>
              </a:ext>
            </a:extLst>
          </p:cNvPr>
          <p:cNvCxnSpPr>
            <a:cxnSpLocks/>
            <a:stCxn id="26" idx="3"/>
            <a:endCxn id="40" idx="2"/>
          </p:cNvCxnSpPr>
          <p:nvPr/>
        </p:nvCxnSpPr>
        <p:spPr>
          <a:xfrm flipV="1">
            <a:off x="7065533" y="5268704"/>
            <a:ext cx="2579769" cy="40005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Wireless router with solid fill">
            <a:extLst>
              <a:ext uri="{FF2B5EF4-FFF2-40B4-BE49-F238E27FC236}">
                <a16:creationId xmlns:a16="http://schemas.microsoft.com/office/drawing/2014/main" id="{85F9AF3A-D3EA-8F2A-99D9-20BA66A9A2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49093" y="5298944"/>
            <a:ext cx="514325" cy="514325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7487358-8FC9-1224-51E7-3B881D3E2288}"/>
              </a:ext>
            </a:extLst>
          </p:cNvPr>
          <p:cNvSpPr txBox="1"/>
          <p:nvPr/>
        </p:nvSpPr>
        <p:spPr>
          <a:xfrm>
            <a:off x="7257228" y="5831970"/>
            <a:ext cx="185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MMS Radio Connection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58AC78-4488-7B1F-5702-25505AC97B42}"/>
              </a:ext>
            </a:extLst>
          </p:cNvPr>
          <p:cNvSpPr txBox="1"/>
          <p:nvPr/>
        </p:nvSpPr>
        <p:spPr>
          <a:xfrm>
            <a:off x="9592322" y="5367427"/>
            <a:ext cx="21080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/>
              <a:t>SCADA Data Receiver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991C1E-8A78-D2FD-5708-011F0FFF85E2}"/>
              </a:ext>
            </a:extLst>
          </p:cNvPr>
          <p:cNvSpPr txBox="1"/>
          <p:nvPr/>
        </p:nvSpPr>
        <p:spPr>
          <a:xfrm>
            <a:off x="576900" y="641137"/>
            <a:ext cx="11058489" cy="40011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Implement MU-IED-RTU Monitor Workflow in Power Grid OT  Cyber Physical Simulation System 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2738994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6D0B0F-014E-C5C2-C006-23EE6D769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825" y="483037"/>
            <a:ext cx="7065882" cy="294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80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282</Words>
  <Application>Microsoft Office PowerPoint</Application>
  <PresentationFormat>Widescreen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8</cp:revision>
  <dcterms:created xsi:type="dcterms:W3CDTF">2025-04-25T05:55:26Z</dcterms:created>
  <dcterms:modified xsi:type="dcterms:W3CDTF">2025-04-26T14:17:42Z</dcterms:modified>
</cp:coreProperties>
</file>